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3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4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5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6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theme/theme9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9" r:id="rId5"/>
    <p:sldMasterId id="2147483685" r:id="rId6"/>
    <p:sldMasterId id="2147483693" r:id="rId7"/>
    <p:sldMasterId id="2147483696" r:id="rId8"/>
    <p:sldMasterId id="2147483700" r:id="rId9"/>
    <p:sldMasterId id="2147483704" r:id="rId10"/>
  </p:sldMasterIdLst>
  <p:notesMasterIdLst>
    <p:notesMasterId r:id="rId66"/>
  </p:notesMasterIdLst>
  <p:handoutMasterIdLst>
    <p:handoutMasterId r:id="rId67"/>
  </p:handoutMasterIdLst>
  <p:sldIdLst>
    <p:sldId id="404" r:id="rId11"/>
    <p:sldId id="314" r:id="rId12"/>
    <p:sldId id="430" r:id="rId13"/>
    <p:sldId id="291" r:id="rId14"/>
    <p:sldId id="438" r:id="rId15"/>
    <p:sldId id="323" r:id="rId16"/>
    <p:sldId id="259" r:id="rId17"/>
    <p:sldId id="283" r:id="rId18"/>
    <p:sldId id="405" r:id="rId19"/>
    <p:sldId id="318" r:id="rId20"/>
    <p:sldId id="292" r:id="rId21"/>
    <p:sldId id="319" r:id="rId22"/>
    <p:sldId id="284" r:id="rId23"/>
    <p:sldId id="406" r:id="rId24"/>
    <p:sldId id="293" r:id="rId25"/>
    <p:sldId id="320" r:id="rId26"/>
    <p:sldId id="294" r:id="rId27"/>
    <p:sldId id="446" r:id="rId28"/>
    <p:sldId id="325" r:id="rId29"/>
    <p:sldId id="432" r:id="rId30"/>
    <p:sldId id="434" r:id="rId31"/>
    <p:sldId id="433" r:id="rId32"/>
    <p:sldId id="435" r:id="rId33"/>
    <p:sldId id="436" r:id="rId34"/>
    <p:sldId id="286" r:id="rId35"/>
    <p:sldId id="287" r:id="rId36"/>
    <p:sldId id="407" r:id="rId37"/>
    <p:sldId id="274" r:id="rId38"/>
    <p:sldId id="275" r:id="rId39"/>
    <p:sldId id="326" r:id="rId40"/>
    <p:sldId id="327" r:id="rId41"/>
    <p:sldId id="258" r:id="rId42"/>
    <p:sldId id="408" r:id="rId43"/>
    <p:sldId id="329" r:id="rId44"/>
    <p:sldId id="282" r:id="rId45"/>
    <p:sldId id="409" r:id="rId46"/>
    <p:sldId id="328" r:id="rId47"/>
    <p:sldId id="289" r:id="rId48"/>
    <p:sldId id="260" r:id="rId49"/>
    <p:sldId id="304" r:id="rId50"/>
    <p:sldId id="281" r:id="rId51"/>
    <p:sldId id="280" r:id="rId52"/>
    <p:sldId id="296" r:id="rId53"/>
    <p:sldId id="305" r:id="rId54"/>
    <p:sldId id="321" r:id="rId55"/>
    <p:sldId id="439" r:id="rId56"/>
    <p:sldId id="440" r:id="rId57"/>
    <p:sldId id="441" r:id="rId58"/>
    <p:sldId id="443" r:id="rId59"/>
    <p:sldId id="442" r:id="rId60"/>
    <p:sldId id="444" r:id="rId61"/>
    <p:sldId id="445" r:id="rId62"/>
    <p:sldId id="322" r:id="rId63"/>
    <p:sldId id="312" r:id="rId64"/>
    <p:sldId id="313" r:id="rId65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A45ECC-24D9-F169-3722-237A6539541C}" v="25" dt="2026-03-12T17:49:42.5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6.xml"/><Relationship Id="rId21" Type="http://schemas.openxmlformats.org/officeDocument/2006/relationships/slide" Target="slides/slide11.xml"/><Relationship Id="rId42" Type="http://schemas.openxmlformats.org/officeDocument/2006/relationships/slide" Target="slides/slide32.xml"/><Relationship Id="rId47" Type="http://schemas.openxmlformats.org/officeDocument/2006/relationships/slide" Target="slides/slide37.xml"/><Relationship Id="rId63" Type="http://schemas.openxmlformats.org/officeDocument/2006/relationships/slide" Target="slides/slide53.xml"/><Relationship Id="rId68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71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9" Type="http://schemas.openxmlformats.org/officeDocument/2006/relationships/slide" Target="slides/slide19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slide" Target="slides/slide22.xml"/><Relationship Id="rId37" Type="http://schemas.openxmlformats.org/officeDocument/2006/relationships/slide" Target="slides/slide27.xml"/><Relationship Id="rId40" Type="http://schemas.openxmlformats.org/officeDocument/2006/relationships/slide" Target="slides/slide30.xml"/><Relationship Id="rId45" Type="http://schemas.openxmlformats.org/officeDocument/2006/relationships/slide" Target="slides/slide35.xml"/><Relationship Id="rId53" Type="http://schemas.openxmlformats.org/officeDocument/2006/relationships/slide" Target="slides/slide43.xml"/><Relationship Id="rId58" Type="http://schemas.openxmlformats.org/officeDocument/2006/relationships/slide" Target="slides/slide48.xml"/><Relationship Id="rId66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51.xml"/><Relationship Id="rId19" Type="http://schemas.openxmlformats.org/officeDocument/2006/relationships/slide" Target="slides/slide9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slide" Target="slides/slide20.xml"/><Relationship Id="rId35" Type="http://schemas.openxmlformats.org/officeDocument/2006/relationships/slide" Target="slides/slide25.xml"/><Relationship Id="rId43" Type="http://schemas.openxmlformats.org/officeDocument/2006/relationships/slide" Target="slides/slide33.xml"/><Relationship Id="rId48" Type="http://schemas.openxmlformats.org/officeDocument/2006/relationships/slide" Target="slides/slide38.xml"/><Relationship Id="rId56" Type="http://schemas.openxmlformats.org/officeDocument/2006/relationships/slide" Target="slides/slide46.xml"/><Relationship Id="rId64" Type="http://schemas.openxmlformats.org/officeDocument/2006/relationships/slide" Target="slides/slide54.xml"/><Relationship Id="rId69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41.xml"/><Relationship Id="rId72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slide" Target="slides/slide23.xml"/><Relationship Id="rId38" Type="http://schemas.openxmlformats.org/officeDocument/2006/relationships/slide" Target="slides/slide28.xml"/><Relationship Id="rId46" Type="http://schemas.openxmlformats.org/officeDocument/2006/relationships/slide" Target="slides/slide36.xml"/><Relationship Id="rId59" Type="http://schemas.openxmlformats.org/officeDocument/2006/relationships/slide" Target="slides/slide49.xml"/><Relationship Id="rId67" Type="http://schemas.openxmlformats.org/officeDocument/2006/relationships/handoutMaster" Target="handoutMasters/handoutMaster1.xml"/><Relationship Id="rId20" Type="http://schemas.openxmlformats.org/officeDocument/2006/relationships/slide" Target="slides/slide10.xml"/><Relationship Id="rId41" Type="http://schemas.openxmlformats.org/officeDocument/2006/relationships/slide" Target="slides/slide31.xml"/><Relationship Id="rId54" Type="http://schemas.openxmlformats.org/officeDocument/2006/relationships/slide" Target="slides/slide44.xml"/><Relationship Id="rId62" Type="http://schemas.openxmlformats.org/officeDocument/2006/relationships/slide" Target="slides/slide52.xml"/><Relationship Id="rId7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slide" Target="slides/slide26.xml"/><Relationship Id="rId49" Type="http://schemas.openxmlformats.org/officeDocument/2006/relationships/slide" Target="slides/slide39.xml"/><Relationship Id="rId57" Type="http://schemas.openxmlformats.org/officeDocument/2006/relationships/slide" Target="slides/slide47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21.xml"/><Relationship Id="rId44" Type="http://schemas.openxmlformats.org/officeDocument/2006/relationships/slide" Target="slides/slide34.xml"/><Relationship Id="rId52" Type="http://schemas.openxmlformats.org/officeDocument/2006/relationships/slide" Target="slides/slide42.xml"/><Relationship Id="rId60" Type="http://schemas.openxmlformats.org/officeDocument/2006/relationships/slide" Target="slides/slide50.xml"/><Relationship Id="rId65" Type="http://schemas.openxmlformats.org/officeDocument/2006/relationships/slide" Target="slides/slide55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39" Type="http://schemas.openxmlformats.org/officeDocument/2006/relationships/slide" Target="slides/slide29.xml"/><Relationship Id="rId34" Type="http://schemas.openxmlformats.org/officeDocument/2006/relationships/slide" Target="slides/slide24.xml"/><Relationship Id="rId50" Type="http://schemas.openxmlformats.org/officeDocument/2006/relationships/slide" Target="slides/slide40.xml"/><Relationship Id="rId55" Type="http://schemas.openxmlformats.org/officeDocument/2006/relationships/slide" Target="slides/slide4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r">
              <a:defRPr sz="1200"/>
            </a:lvl1pPr>
          </a:lstStyle>
          <a:p>
            <a:fld id="{6C2C9412-41A6-4553-B59C-789CBF87DFAB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74" tIns="44887" rIns="89774" bIns="4488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74" tIns="44887" rIns="89774" bIns="44887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r">
              <a:defRPr sz="1200"/>
            </a:lvl1pPr>
          </a:lstStyle>
          <a:p>
            <a:fld id="{41E304AC-9FB3-44B6-B40A-869B48AC1C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9021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8891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0813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1899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0813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547597-80BE-4AE3-BA09-8E1934845BE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4751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/>
              <a:t>  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1229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/>
              <a:t>  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20837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2290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5909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740"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89421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740"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0020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43347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u="sng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97559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u="sng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81346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74274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00559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 The ECERS is a classroom assessment tool designed to measure the quality of group programs for infants and toddlers (31 months +) by collecting data through classroom observations and a staff interview. </a:t>
            </a:r>
            <a:endParaRPr lang="en-US"/>
          </a:p>
          <a:p>
            <a:r>
              <a:rPr lang="en-GB">
                <a:ea typeface="Calibri"/>
                <a:cs typeface="Calibri"/>
              </a:rPr>
              <a:t>ITERS (under 31 months)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26597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ea typeface="Calibri"/>
                <a:cs typeface="Calibri"/>
              </a:rPr>
              <a:t>ECERS</a:t>
            </a:r>
            <a:endParaRPr lang="en-GB"/>
          </a:p>
          <a:p>
            <a:r>
              <a:rPr lang="en-GB"/>
              <a:t>6 Subscales </a:t>
            </a:r>
            <a:endParaRPr lang="en-GB">
              <a:ea typeface="Calibri"/>
              <a:cs typeface="Calibri"/>
            </a:endParaRPr>
          </a:p>
          <a:p>
            <a:r>
              <a:rPr lang="en-GB"/>
              <a:t>35 items</a:t>
            </a:r>
          </a:p>
          <a:p>
            <a:r>
              <a:rPr lang="en-GB"/>
              <a:t>Each item has a 7 point scale </a:t>
            </a:r>
          </a:p>
          <a:p>
            <a:r>
              <a:rPr lang="en-GB"/>
              <a:t>1 – inadequate</a:t>
            </a:r>
          </a:p>
          <a:p>
            <a:r>
              <a:rPr lang="en-GB"/>
              <a:t>3 – minimal</a:t>
            </a:r>
          </a:p>
          <a:p>
            <a:r>
              <a:rPr lang="en-GB"/>
              <a:t>5 – Good</a:t>
            </a:r>
          </a:p>
          <a:p>
            <a:r>
              <a:rPr lang="en-GB"/>
              <a:t>7 – Excellent</a:t>
            </a:r>
          </a:p>
          <a:p>
            <a:r>
              <a:rPr lang="en-GB"/>
              <a:t>Scores are based solely on a 3 hours observation period, no interviews. Make notes.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367673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35260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51153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35260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51153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740"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38108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1E304AC-9FB3-44B6-B40A-869B48AC1C9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0770427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1E304AC-9FB3-44B6-B40A-869B48AC1C9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5814860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15376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61522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44557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44557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52763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3952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59278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60655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795877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28402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44865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>
                <a:solidFill>
                  <a:srgbClr val="080808"/>
                </a:solidFill>
                <a:effectLst/>
                <a:latin typeface="Raleway" panose="020B0604020202020204" pitchFamily="2" charset="0"/>
              </a:rPr>
              <a:t>EEL &amp; BEEL are designed for Early Years practitioners to become practitioner-researchers in their own settings and to drive quality improvement through a cycle of reflective practice built on child and adult observations.</a:t>
            </a:r>
            <a:br>
              <a:rPr lang="en-GB"/>
            </a:br>
            <a:br>
              <a:rPr lang="en-GB"/>
            </a:br>
            <a:r>
              <a:rPr lang="en-GB" b="0" i="0">
                <a:solidFill>
                  <a:srgbClr val="080808"/>
                </a:solidFill>
                <a:effectLst/>
                <a:latin typeface="Raleway" panose="020B0604020202020204" pitchFamily="2" charset="0"/>
              </a:rPr>
              <a:t>Effective Early Learning (EEL) and Baby Effective Early Learning (BEEL) are programmes of supported self-evaluation and improvement for all settings that provide early education and care for young children aged 0-7 years.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85965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37867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5110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83232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479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7426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7223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6395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0120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910357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608244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7419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649147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042623" y="1470582"/>
            <a:ext cx="3649147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246981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8102927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018140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1"/>
            <a:ext cx="8102927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35686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269584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624672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417931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586131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68848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295944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67386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88162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529602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3824081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243" y="1420927"/>
            <a:ext cx="869622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243" y="2881427"/>
            <a:ext cx="8696227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553559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673863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461650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2400876" y="-44726"/>
            <a:ext cx="6835637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995651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2400876" y="-44726"/>
            <a:ext cx="6835637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2240160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8155487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3971794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9018527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302648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618678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89916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95422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89408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593485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8851106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68775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769120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072563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56367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9499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Relationship Id="rId9" Type="http://schemas.openxmlformats.org/officeDocument/2006/relationships/image" Target="../media/image8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5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5" Type="http://schemas.openxmlformats.org/officeDocument/2006/relationships/image" Target="../media/image17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20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5" Type="http://schemas.openxmlformats.org/officeDocument/2006/relationships/slideLayout" Target="../slideLayouts/slideLayout32.xml"/><Relationship Id="rId4" Type="http://schemas.openxmlformats.org/officeDocument/2006/relationships/slideLayout" Target="../slideLayouts/slideLayout31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03076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2" r:id="rId6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0606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6200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None/>
        <a:defRPr sz="2100" kern="1200">
          <a:solidFill>
            <a:schemeClr val="bg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752992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713" r:id="rId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/>
        </p:nvSpPr>
        <p:spPr>
          <a:xfrm>
            <a:off x="2400876" y="-44726"/>
            <a:ext cx="6835637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3142224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388830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51200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oe.ac.uk/research/153.html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oe.ac.uk/research/153.html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31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9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9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OHFTGADcnI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9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OHFTGADcnI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9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9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9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9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9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9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9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9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9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ehOYZENvzg" TargetMode="Externa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9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9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ylL-3W7pAI" TargetMode="Externa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9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9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zCbYCOEveE" TargetMode="Externa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9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9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9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9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9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9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00269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307" y="2204864"/>
            <a:ext cx="8611385" cy="1325563"/>
          </a:xfrm>
        </p:spPr>
        <p:txBody>
          <a:bodyPr>
            <a:noAutofit/>
          </a:bodyPr>
          <a:lstStyle/>
          <a:p>
            <a:pPr algn="ctr"/>
            <a:r>
              <a:rPr lang="en-US" altLang="en-US" sz="4800" b="1"/>
              <a:t>ECEY6011/C</a:t>
            </a:r>
            <a:br>
              <a:rPr lang="en-US" altLang="en-US" sz="4800" b="1"/>
            </a:br>
            <a:r>
              <a:rPr lang="cy-GB" altLang="en-US" sz="4800" b="1"/>
              <a:t>Arweinyddiaeth ar gyfer systemau o ansawdd</a:t>
            </a:r>
            <a:br>
              <a:rPr lang="cy-GB" altLang="en-US" sz="4800" b="1">
                <a:solidFill>
                  <a:schemeClr val="bg1"/>
                </a:solidFill>
              </a:rPr>
            </a:br>
            <a:r>
              <a:rPr lang="en-GB" altLang="en-US" sz="4800" b="1">
                <a:solidFill>
                  <a:schemeClr val="accent1">
                    <a:lumMod val="75000"/>
                  </a:schemeClr>
                </a:solidFill>
              </a:rPr>
              <a:t>Leadership for systems of quality</a:t>
            </a:r>
            <a:br>
              <a:rPr lang="en-GB" altLang="en-US" sz="4800" b="1"/>
            </a:br>
            <a:br>
              <a:rPr lang="en-GB" altLang="en-US" sz="4800" b="1"/>
            </a:br>
            <a:r>
              <a:rPr lang="en-GB" altLang="en-US" sz="4800" b="1" err="1"/>
              <a:t>Darlith</a:t>
            </a:r>
            <a:r>
              <a:rPr lang="en-GB" altLang="en-US" sz="4800" b="1"/>
              <a:t> 3</a:t>
            </a:r>
            <a:br>
              <a:rPr lang="en-GB" altLang="en-US" sz="4800" b="1"/>
            </a:br>
            <a:r>
              <a:rPr lang="en-GB" altLang="en-US" sz="4800" b="1">
                <a:solidFill>
                  <a:schemeClr val="accent1">
                    <a:lumMod val="75000"/>
                  </a:schemeClr>
                </a:solidFill>
              </a:rPr>
              <a:t>Lecture 3 </a:t>
            </a:r>
            <a:endParaRPr lang="en-GB" sz="4800" b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62598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B18DF-E2B8-4B92-AA53-6CD91BB80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950" y="620688"/>
            <a:ext cx="8611385" cy="1325563"/>
          </a:xfrm>
        </p:spPr>
        <p:txBody>
          <a:bodyPr>
            <a:noAutofit/>
          </a:bodyPr>
          <a:lstStyle/>
          <a:p>
            <a:pPr algn="ctr"/>
            <a:r>
              <a:rPr lang="en-GB" sz="4800" b="1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4800" b="1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800" b="1" err="1">
                <a:latin typeface="Arial" panose="020B0604020202020204" pitchFamily="34" charset="0"/>
                <a:cs typeface="Arial" panose="020B0604020202020204" pitchFamily="34" charset="0"/>
              </a:rPr>
              <a:t>Cyflogadwyedd</a:t>
            </a:r>
            <a:r>
              <a:rPr lang="en-GB" sz="4800" b="1"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GB" sz="4800" b="1" err="1">
                <a:latin typeface="Arial" panose="020B0604020202020204" pitchFamily="34" charset="0"/>
                <a:cs typeface="Arial" panose="020B0604020202020204" pitchFamily="34" charset="0"/>
              </a:rPr>
              <a:t>Trosglwyddadwy</a:t>
            </a:r>
            <a:br>
              <a:rPr lang="en-GB" sz="48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b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Employability/Transferable Skills</a:t>
            </a:r>
            <a:endParaRPr lang="en-GB" sz="4800" b="1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57E80F3-5399-10BC-5BC2-D572FFCB53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2780928"/>
            <a:ext cx="8611385" cy="3575934"/>
          </a:xfrm>
        </p:spPr>
        <p:txBody>
          <a:bodyPr/>
          <a:lstStyle/>
          <a:p>
            <a:r>
              <a:rPr lang="en-GB" altLang="en-US" err="1">
                <a:latin typeface="Arial" panose="020B0604020202020204" pitchFamily="34" charset="0"/>
                <a:cs typeface="Arial" panose="020B0604020202020204" pitchFamily="34" charset="0"/>
              </a:rPr>
              <a:t>Trefnu</a:t>
            </a:r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err="1"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Rheoli </a:t>
            </a:r>
            <a:r>
              <a:rPr lang="en-GB" altLang="en-US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err="1">
                <a:latin typeface="Arial" panose="020B0604020202020204" pitchFamily="34" charset="0"/>
                <a:cs typeface="Arial" panose="020B0604020202020204" pitchFamily="34" charset="0"/>
              </a:rPr>
              <a:t>Proffesiynoldeb</a:t>
            </a:r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err="1">
                <a:latin typeface="Arial" panose="020B0604020202020204" pitchFamily="34" charset="0"/>
                <a:cs typeface="Arial" panose="020B0604020202020204" pitchFamily="34" charset="0"/>
              </a:rPr>
              <a:t>Ymwybyddiaeth</a:t>
            </a:r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err="1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  <a:cs typeface="Arial" panose="020B0604020202020204" pitchFamily="34" charset="0"/>
              </a:rPr>
              <a:t>uwch</a:t>
            </a:r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633583EF-79AA-8D90-341D-ECC9483D33E9}"/>
              </a:ext>
            </a:extLst>
          </p:cNvPr>
          <p:cNvSpPr txBox="1">
            <a:spLocks/>
          </p:cNvSpPr>
          <p:nvPr/>
        </p:nvSpPr>
        <p:spPr>
          <a:xfrm>
            <a:off x="5508104" y="2564904"/>
            <a:ext cx="2903507" cy="3263504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</a:p>
          <a:p>
            <a:r>
              <a:rPr lang="en-GB" altLang="en-US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Planning</a:t>
            </a:r>
          </a:p>
          <a:p>
            <a:r>
              <a:rPr lang="en-GB" altLang="en-US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</a:p>
          <a:p>
            <a:r>
              <a:rPr lang="en-GB" altLang="en-US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Professionalism </a:t>
            </a:r>
          </a:p>
          <a:p>
            <a:r>
              <a:rPr lang="en-GB" altLang="en-US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Awareness </a:t>
            </a:r>
          </a:p>
          <a:p>
            <a:r>
              <a:rPr lang="en-GB" altLang="en-US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Increased knowledge and understanding  </a:t>
            </a:r>
            <a:endParaRPr lang="en-US" altLang="en-US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75"/>
          </a:p>
        </p:txBody>
      </p:sp>
    </p:spTree>
    <p:extLst>
      <p:ext uri="{BB962C8B-B14F-4D97-AF65-F5344CB8AC3E}">
        <p14:creationId xmlns:p14="http://schemas.microsoft.com/office/powerpoint/2010/main" val="32865388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err="1"/>
              <a:t>Trosolwg</a:t>
            </a:r>
            <a:r>
              <a:rPr lang="en-GB" sz="4800" b="1">
                <a:solidFill>
                  <a:schemeClr val="accent1">
                    <a:lumMod val="75000"/>
                  </a:schemeClr>
                </a:solidFill>
              </a:rPr>
              <a:t>/ Overview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0013" y="1712933"/>
            <a:ext cx="3680716" cy="3575934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chemeClr val="accent1">
                    <a:lumMod val="75000"/>
                  </a:schemeClr>
                </a:solidFill>
              </a:rPr>
              <a:t>Research-informed knowledge about effective early years practice </a:t>
            </a:r>
          </a:p>
          <a:p>
            <a:r>
              <a:rPr lang="en-GB" sz="2800">
                <a:solidFill>
                  <a:schemeClr val="accent1">
                    <a:lumMod val="75000"/>
                  </a:schemeClr>
                </a:solidFill>
              </a:rPr>
              <a:t>‘Measuring’ quality: Using environment rating scales </a:t>
            </a:r>
          </a:p>
          <a:p>
            <a:r>
              <a:rPr lang="en-GB" sz="2800">
                <a:solidFill>
                  <a:schemeClr val="accent1">
                    <a:lumMod val="75000"/>
                  </a:schemeClr>
                </a:solidFill>
              </a:rPr>
              <a:t>The SSTEW scale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3C4BFA3-C0B0-FE6B-6CA2-FEF6183DC3E8}"/>
              </a:ext>
            </a:extLst>
          </p:cNvPr>
          <p:cNvSpPr txBox="1">
            <a:spLocks/>
          </p:cNvSpPr>
          <p:nvPr/>
        </p:nvSpPr>
        <p:spPr>
          <a:xfrm>
            <a:off x="251520" y="1675854"/>
            <a:ext cx="401535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80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895EF4C-6DD0-0D23-E9AE-2983735D9B86}"/>
              </a:ext>
            </a:extLst>
          </p:cNvPr>
          <p:cNvSpPr txBox="1">
            <a:spLocks/>
          </p:cNvSpPr>
          <p:nvPr/>
        </p:nvSpPr>
        <p:spPr>
          <a:xfrm>
            <a:off x="717748" y="1675854"/>
            <a:ext cx="401535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2800"/>
              <a:t>Gwybodaeth seiliedig ar ymchwil am arfer effeithiol yn y blynyddoedd cynnar</a:t>
            </a:r>
          </a:p>
          <a:p>
            <a:r>
              <a:rPr lang="cy-GB" sz="2800"/>
              <a:t>‘Mesur’ ansawdd: Defnyddio graddfeydd sgorio amgylcheddol</a:t>
            </a:r>
          </a:p>
          <a:p>
            <a:r>
              <a:rPr lang="cy-GB" sz="2800"/>
              <a:t>Y Raddfa Cyd-feddwl Parhaus a Lles Emosiynol (</a:t>
            </a:r>
            <a:r>
              <a:rPr kumimoji="0" lang="cy-GB" sz="28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SSTEW) </a:t>
            </a:r>
            <a:endParaRPr lang="cy-GB" sz="2800"/>
          </a:p>
        </p:txBody>
      </p:sp>
    </p:spTree>
    <p:extLst>
      <p:ext uri="{BB962C8B-B14F-4D97-AF65-F5344CB8AC3E}">
        <p14:creationId xmlns:p14="http://schemas.microsoft.com/office/powerpoint/2010/main" val="7400975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1E93-A0C0-FB0A-98F9-9A13B2EDD3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err="1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GB" b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Glossary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167CC9-CCD4-AE72-43B5-DB30B173D5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74778" y="1828411"/>
            <a:ext cx="3642450" cy="28573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Research Informed</a:t>
            </a:r>
            <a:r>
              <a:rPr lang="en-GB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 – The process of linking research to practice</a:t>
            </a:r>
            <a:endParaRPr lang="en-GB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>
                <a:solidFill>
                  <a:schemeClr val="accent1">
                    <a:lumMod val="75000"/>
                  </a:schemeClr>
                </a:solidFill>
                <a:cs typeface="Arial"/>
              </a:rPr>
              <a:t>Pedagogy – </a:t>
            </a:r>
            <a:r>
              <a:rPr lang="en-GB">
                <a:solidFill>
                  <a:schemeClr val="accent1">
                    <a:lumMod val="75000"/>
                  </a:schemeClr>
                </a:solidFill>
                <a:cs typeface="Arial"/>
              </a:rPr>
              <a:t>the way of teaching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>
              <a:cs typeface="Arial" panose="020B0604020202020204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FD8C338-6871-D638-F52B-F62EFDAE2F1D}"/>
              </a:ext>
            </a:extLst>
          </p:cNvPr>
          <p:cNvSpPr txBox="1">
            <a:spLocks/>
          </p:cNvSpPr>
          <p:nvPr/>
        </p:nvSpPr>
        <p:spPr>
          <a:xfrm>
            <a:off x="930997" y="1831098"/>
            <a:ext cx="3642450" cy="285739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err="1">
                <a:solidFill>
                  <a:srgbClr val="000000"/>
                </a:solidFill>
                <a:latin typeface="Arial"/>
                <a:cs typeface="Arial"/>
              </a:rPr>
              <a:t>Gwybodaeth</a:t>
            </a:r>
            <a:r>
              <a:rPr lang="en-GB" b="1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GB" b="1" err="1">
                <a:solidFill>
                  <a:srgbClr val="000000"/>
                </a:solidFill>
                <a:latin typeface="Arial"/>
                <a:cs typeface="Arial"/>
              </a:rPr>
              <a:t>Seiliedig</a:t>
            </a:r>
            <a:r>
              <a:rPr lang="en-GB" b="1">
                <a:solidFill>
                  <a:srgbClr val="000000"/>
                </a:solidFill>
                <a:latin typeface="Arial"/>
                <a:cs typeface="Arial"/>
              </a:rPr>
              <a:t> – </a:t>
            </a:r>
            <a:r>
              <a:rPr lang="en-GB">
                <a:solidFill>
                  <a:srgbClr val="000000"/>
                </a:solidFill>
                <a:latin typeface="Arial"/>
                <a:cs typeface="Arial"/>
              </a:rPr>
              <a:t>Y proses o </a:t>
            </a:r>
            <a:r>
              <a:rPr lang="en-GB" err="1">
                <a:solidFill>
                  <a:srgbClr val="000000"/>
                </a:solidFill>
                <a:latin typeface="Arial"/>
                <a:cs typeface="Arial"/>
              </a:rPr>
              <a:t>cysyllty</a:t>
            </a:r>
            <a:r>
              <a:rPr lang="en-GB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GB" err="1">
                <a:solidFill>
                  <a:srgbClr val="000000"/>
                </a:solidFill>
                <a:latin typeface="Arial"/>
                <a:cs typeface="Arial"/>
              </a:rPr>
              <a:t>ymchwil</a:t>
            </a:r>
            <a:r>
              <a:rPr lang="en-GB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GB" err="1">
                <a:solidFill>
                  <a:srgbClr val="000000"/>
                </a:solidFill>
                <a:latin typeface="Arial"/>
                <a:cs typeface="Arial"/>
              </a:rPr>
              <a:t>i</a:t>
            </a:r>
            <a:r>
              <a:rPr lang="en-GB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GB" err="1">
                <a:solidFill>
                  <a:srgbClr val="000000"/>
                </a:solidFill>
                <a:latin typeface="Arial"/>
                <a:cs typeface="Arial"/>
              </a:rPr>
              <a:t>arfer</a:t>
            </a:r>
            <a:r>
              <a:rPr lang="en-GB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 </a:t>
            </a:r>
            <a:endParaRPr lang="en-GB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err="1">
                <a:cs typeface="Arial"/>
              </a:rPr>
              <a:t>Addysgeg</a:t>
            </a:r>
            <a:r>
              <a:rPr lang="en-GB" b="1">
                <a:cs typeface="Arial"/>
              </a:rPr>
              <a:t> – </a:t>
            </a:r>
            <a:r>
              <a:rPr lang="en-GB">
                <a:cs typeface="Arial"/>
              </a:rPr>
              <a:t>Y </a:t>
            </a:r>
            <a:r>
              <a:rPr lang="en-GB" err="1">
                <a:cs typeface="Arial"/>
              </a:rPr>
              <a:t>ffordd</a:t>
            </a:r>
            <a:r>
              <a:rPr lang="en-GB">
                <a:cs typeface="Arial"/>
              </a:rPr>
              <a:t> o </a:t>
            </a:r>
            <a:r>
              <a:rPr lang="en-GB" err="1">
                <a:cs typeface="Arial"/>
              </a:rPr>
              <a:t>dysgy</a:t>
            </a:r>
            <a:endParaRPr lang="en-GB">
              <a:cs typeface="Arial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>
              <a:cs typeface="Arial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pPr marL="0" indent="0">
              <a:buNone/>
            </a:pPr>
            <a:endParaRPr lang="en-GB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43777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B18DF-E2B8-4B92-AA53-6CD91BB80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/>
              <a:t>Beth </a:t>
            </a:r>
            <a:r>
              <a:rPr lang="en-GB" sz="4800" b="1" err="1"/>
              <a:t>yw</a:t>
            </a:r>
            <a:r>
              <a:rPr lang="en-GB" sz="4800" b="1"/>
              <a:t> </a:t>
            </a:r>
            <a:r>
              <a:rPr lang="en-GB" sz="4800" b="1" err="1"/>
              <a:t>ansawdd</a:t>
            </a:r>
            <a:r>
              <a:rPr lang="en-GB" sz="4800" b="1"/>
              <a:t>?</a:t>
            </a:r>
            <a:br>
              <a:rPr lang="en-GB" sz="4800" b="1"/>
            </a:br>
            <a:r>
              <a:rPr lang="en-GB" sz="4800" b="1">
                <a:solidFill>
                  <a:schemeClr val="accent1">
                    <a:lumMod val="75000"/>
                  </a:schemeClr>
                </a:solidFill>
              </a:rPr>
              <a:t>What is quality?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04517-11FF-4C1C-B470-1912F38E7C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2132856"/>
            <a:ext cx="8611385" cy="357593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800"/>
              <a:t>‘‘quality’ was a choice, not a necessity’</a:t>
            </a:r>
          </a:p>
          <a:p>
            <a:pPr marL="0" indent="0">
              <a:buNone/>
            </a:pPr>
            <a:r>
              <a:rPr lang="en-GB" sz="2800"/>
              <a:t>							(Moss, 2016, p. 8-9)</a:t>
            </a:r>
          </a:p>
          <a:p>
            <a:pPr marL="0" indent="0">
              <a:buNone/>
            </a:pPr>
            <a:endParaRPr lang="en-GB" sz="2800"/>
          </a:p>
          <a:p>
            <a:pPr marL="0" indent="0">
              <a:buNone/>
            </a:pPr>
            <a:r>
              <a:rPr lang="en-GB" sz="2800"/>
              <a:t>‘Quality is something everyone wants to have and everyone wants to offer, while ‘quality’ itself is taken for granted, as ‘some thing – objective, real, knowable … waiting “out there” to be discovered and measured by experts’ </a:t>
            </a:r>
          </a:p>
          <a:p>
            <a:pPr marL="0" indent="0">
              <a:buNone/>
            </a:pPr>
            <a:r>
              <a:rPr lang="en-GB" sz="2800"/>
              <a:t>				(Dahlberg </a:t>
            </a:r>
            <a:r>
              <a:rPr lang="en-GB" sz="2800" i="1"/>
              <a:t>et al., </a:t>
            </a:r>
            <a:r>
              <a:rPr lang="en-GB" sz="2800"/>
              <a:t>2013, p. 5–6)</a:t>
            </a:r>
          </a:p>
          <a:p>
            <a:pPr marL="0" indent="0">
              <a:buNone/>
            </a:pPr>
            <a:r>
              <a:rPr lang="en-GB" sz="2400"/>
              <a:t>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9297226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12205" y="717162"/>
            <a:ext cx="9768408" cy="1325563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4800">
                <a:solidFill>
                  <a:schemeClr val="accent6">
                    <a:lumMod val="75000"/>
                  </a:schemeClr>
                </a:solidFill>
              </a:rPr>
            </a:br>
            <a:r>
              <a:rPr lang="cy-GB" sz="4400" b="1"/>
              <a:t>Gwybodaeth seiliedig ar ymchwil am arfer effeithiol yn y blynyddoedd cynnar</a:t>
            </a:r>
            <a:br>
              <a:rPr lang="en-GB" sz="4400" b="1">
                <a:solidFill>
                  <a:schemeClr val="accent6">
                    <a:lumMod val="75000"/>
                  </a:schemeClr>
                </a:solidFill>
              </a:rPr>
            </a:br>
            <a:r>
              <a:rPr lang="en-GB" sz="4400" b="1">
                <a:solidFill>
                  <a:schemeClr val="accent1">
                    <a:lumMod val="75000"/>
                  </a:schemeClr>
                </a:solidFill>
              </a:rPr>
              <a:t>Research-informed knowledge about effective early years practice </a:t>
            </a:r>
            <a:br>
              <a:rPr lang="en-GB"/>
            </a:b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6307" y="2564904"/>
            <a:ext cx="8611385" cy="357593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/>
          </a:p>
          <a:p>
            <a:r>
              <a:rPr lang="en-GB" sz="2800">
                <a:solidFill>
                  <a:schemeClr val="accent1">
                    <a:lumMod val="75000"/>
                  </a:schemeClr>
                </a:solidFill>
              </a:rPr>
              <a:t>Effective Provision of Pre-school Education project - </a:t>
            </a:r>
            <a:r>
              <a:rPr lang="en-GB" sz="2800" b="1">
                <a:solidFill>
                  <a:schemeClr val="accent1">
                    <a:lumMod val="75000"/>
                  </a:schemeClr>
                </a:solidFill>
              </a:rPr>
              <a:t>EPPE</a:t>
            </a:r>
            <a:r>
              <a:rPr lang="en-GB" sz="280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r>
              <a:rPr lang="en-GB" sz="2800">
                <a:solidFill>
                  <a:schemeClr val="accent1">
                    <a:lumMod val="75000"/>
                  </a:schemeClr>
                </a:solidFill>
              </a:rPr>
              <a:t>Effective Pre-school, Primary and Secondary Education project - </a:t>
            </a:r>
            <a:r>
              <a:rPr lang="en-GB" sz="2800" b="1">
                <a:solidFill>
                  <a:schemeClr val="accent1">
                    <a:lumMod val="75000"/>
                  </a:schemeClr>
                </a:solidFill>
              </a:rPr>
              <a:t>EPPSE</a:t>
            </a:r>
          </a:p>
          <a:p>
            <a:r>
              <a:rPr lang="en-GB" sz="2800">
                <a:solidFill>
                  <a:schemeClr val="accent1">
                    <a:lumMod val="75000"/>
                  </a:schemeClr>
                </a:solidFill>
              </a:rPr>
              <a:t>Researching Effective Pedagogy in the Early Years project - </a:t>
            </a:r>
            <a:r>
              <a:rPr lang="en-GB" sz="2800" b="1">
                <a:solidFill>
                  <a:schemeClr val="accent1">
                    <a:lumMod val="75000"/>
                  </a:schemeClr>
                </a:solidFill>
              </a:rPr>
              <a:t>REPEY</a:t>
            </a:r>
          </a:p>
        </p:txBody>
      </p:sp>
    </p:spTree>
    <p:extLst>
      <p:ext uri="{BB962C8B-B14F-4D97-AF65-F5344CB8AC3E}">
        <p14:creationId xmlns:p14="http://schemas.microsoft.com/office/powerpoint/2010/main" val="22175884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205" y="-171400"/>
            <a:ext cx="9047343" cy="1325563"/>
          </a:xfrm>
        </p:spPr>
        <p:txBody>
          <a:bodyPr>
            <a:noAutofit/>
          </a:bodyPr>
          <a:lstStyle/>
          <a:p>
            <a:r>
              <a:rPr lang="en-GB" sz="4800" b="1" err="1"/>
              <a:t>Prosiect</a:t>
            </a:r>
            <a:r>
              <a:rPr lang="en-GB" sz="4800" b="1"/>
              <a:t> EPPE/ EPPSE </a:t>
            </a:r>
            <a:r>
              <a:rPr lang="en-GB" sz="4800" b="1">
                <a:solidFill>
                  <a:schemeClr val="accent1">
                    <a:lumMod val="75000"/>
                  </a:schemeClr>
                </a:solidFill>
              </a:rPr>
              <a:t>project</a:t>
            </a:r>
            <a:r>
              <a:rPr lang="en-GB" sz="4800" b="1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4800" b="1"/>
              <a:t>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46DE314-AAA8-E5A5-827B-3C8C678AF4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185" y="980728"/>
            <a:ext cx="8611385" cy="3575934"/>
          </a:xfrm>
        </p:spPr>
        <p:txBody>
          <a:bodyPr>
            <a:noAutofit/>
          </a:bodyPr>
          <a:lstStyle/>
          <a:p>
            <a:r>
              <a:rPr lang="en-GB">
                <a:hlinkClick r:id="rId3"/>
              </a:rPr>
              <a:t>http://www.ioe.ac.uk/research/153.html</a:t>
            </a:r>
            <a:r>
              <a:rPr lang="en-GB"/>
              <a:t> </a:t>
            </a:r>
          </a:p>
          <a:p>
            <a:r>
              <a:rPr lang="cy-GB"/>
              <a:t>Yr astudiaeth sylweddol gyntaf yn y D.U. i ganolbwyntio’n benodol ar </a:t>
            </a:r>
            <a:r>
              <a:rPr lang="cy-GB" b="1" u="sng"/>
              <a:t>effeithiolrwydd</a:t>
            </a:r>
            <a:r>
              <a:rPr lang="cy-GB"/>
              <a:t> addysg blynyddoedd cynnar.</a:t>
            </a:r>
          </a:p>
          <a:p>
            <a:r>
              <a:rPr lang="cy-GB"/>
              <a:t>Astudiaeth arhydol ar raddfa fawr o gynnydd a datblygiad plant cyn ysgol hyd at addysg ôl-orfodol.</a:t>
            </a:r>
          </a:p>
          <a:p>
            <a:r>
              <a:rPr lang="cy-GB"/>
              <a:t>Agweddau o ddarpariaeth cyn ysgol sy’n cael effaith gadarnhaol ar gyrhaeddiad, cynnydd a datblygiad plant.  </a:t>
            </a:r>
          </a:p>
          <a:p>
            <a:r>
              <a:rPr lang="cy-GB"/>
              <a:t>Cafodd dros 3,000 o blant eu hasesu ar ddechrau’r blynyddoedd cyn ysgol pan oeddent tua 3 blwydd oed a chafodd eu datblygiad ei fonitro tan iddynt ddechrau yn yr ysgol pan oeddent tua 5 mlwydd oed. Cawsant eu hasesu eto wrth iddynt gyrraedd pwyntiau allweddol hyd at ddiwedd Cyfnod Allweddol 3 yn yr ysgol uwchradd, ac yna, cawsant eu dilyn drwy gydol eu blwyddyn ddiwethaf o addysg orfodol tan iddynt wneud eu dewisiadau addysgol ôl-16 a’u dewisiadau hyfforddiant a gwaith</a:t>
            </a:r>
            <a:r>
              <a:rPr lang="cy-GB">
                <a:latin typeface="+mj-lt"/>
              </a:rPr>
              <a:t>. </a:t>
            </a:r>
          </a:p>
          <a:p>
            <a:r>
              <a:rPr lang="cy-GB"/>
              <a:t>Gwnaeth chwe Awdurdod Lleol yn Lloegr gymryd rhan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0550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756" y="152176"/>
            <a:ext cx="8964487" cy="1325563"/>
          </a:xfrm>
        </p:spPr>
        <p:txBody>
          <a:bodyPr>
            <a:noAutofit/>
          </a:bodyPr>
          <a:lstStyle/>
          <a:p>
            <a:r>
              <a:rPr lang="en-GB" sz="4800" b="1" err="1"/>
              <a:t>Prosiect</a:t>
            </a:r>
            <a:r>
              <a:rPr lang="en-GB" sz="4800" b="1"/>
              <a:t> EPPE/ EPPSE </a:t>
            </a:r>
            <a:r>
              <a:rPr lang="en-GB" sz="4800" b="1">
                <a:solidFill>
                  <a:schemeClr val="accent1">
                    <a:lumMod val="75000"/>
                  </a:schemeClr>
                </a:solidFill>
              </a:rPr>
              <a:t>project</a:t>
            </a:r>
            <a:r>
              <a:rPr lang="en-GB" sz="4800" b="1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4800" b="1"/>
              <a:t>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46DE314-AAA8-E5A5-827B-3C8C678AF4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47500" lnSpcReduction="20000"/>
          </a:bodyPr>
          <a:lstStyle/>
          <a:p>
            <a:r>
              <a:rPr lang="en-GB" sz="3800">
                <a:solidFill>
                  <a:schemeClr val="accent1">
                    <a:lumMod val="7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http://www.ioe.ac.uk/research/153.html</a:t>
            </a:r>
            <a:r>
              <a:rPr lang="en-GB" sz="380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r>
              <a:rPr lang="en-GB" sz="3800">
                <a:solidFill>
                  <a:schemeClr val="accent1">
                    <a:lumMod val="75000"/>
                  </a:schemeClr>
                </a:solidFill>
              </a:rPr>
              <a:t>The first major study in the UK to focus specifically on the </a:t>
            </a:r>
            <a:r>
              <a:rPr lang="en-GB" sz="3800" b="1" u="sng">
                <a:solidFill>
                  <a:schemeClr val="accent1">
                    <a:lumMod val="75000"/>
                  </a:schemeClr>
                </a:solidFill>
              </a:rPr>
              <a:t>effectiveness</a:t>
            </a:r>
            <a:r>
              <a:rPr lang="en-GB" sz="3800">
                <a:solidFill>
                  <a:schemeClr val="accent1">
                    <a:lumMod val="75000"/>
                  </a:schemeClr>
                </a:solidFill>
              </a:rPr>
              <a:t> of early years education.</a:t>
            </a:r>
          </a:p>
          <a:p>
            <a:r>
              <a:rPr lang="en-GB" sz="3800">
                <a:solidFill>
                  <a:schemeClr val="accent1">
                    <a:lumMod val="75000"/>
                  </a:schemeClr>
                </a:solidFill>
              </a:rPr>
              <a:t>Large-scale, longitudinal study of the progress and development of children from pre-school to post-compulsory education. </a:t>
            </a:r>
          </a:p>
          <a:p>
            <a:r>
              <a:rPr lang="en-GB" sz="3800">
                <a:solidFill>
                  <a:schemeClr val="accent1">
                    <a:lumMod val="75000"/>
                  </a:schemeClr>
                </a:solidFill>
              </a:rPr>
              <a:t>Aspects of pre-school provision which have a positive impact on children's attainment, progress and development.</a:t>
            </a:r>
          </a:p>
          <a:p>
            <a:r>
              <a:rPr lang="en-GB" sz="3800">
                <a:solidFill>
                  <a:schemeClr val="accent1">
                    <a:lumMod val="75000"/>
                  </a:schemeClr>
                </a:solidFill>
              </a:rPr>
              <a:t>More than 3,000 children were assessed at the start of pre-school around the age of 3 and their development was monitored until they entered school around the age of 5. They were assessed again at key points until the end of Key Stage 3 in secondary school and then tracked through their final year of compulsory schooling and on to their post 16 educational, training and employment choices.</a:t>
            </a:r>
          </a:p>
          <a:p>
            <a:r>
              <a:rPr lang="en-GB" sz="3800">
                <a:solidFill>
                  <a:schemeClr val="accent1">
                    <a:lumMod val="75000"/>
                  </a:schemeClr>
                </a:solidFill>
              </a:rPr>
              <a:t>Six participating Local Authorities in England. </a:t>
            </a:r>
          </a:p>
          <a:p>
            <a:endParaRPr lang="en-GB" sz="3800">
              <a:solidFill>
                <a:schemeClr val="accent1">
                  <a:lumMod val="75000"/>
                </a:schemeClr>
              </a:solidFill>
              <a:cs typeface="Arial"/>
            </a:endParaRPr>
          </a:p>
          <a:p>
            <a:endParaRPr lang="en-GB">
              <a:cs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33675601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800" b="1"/>
              <a:t>Negeseuon allweddol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E734878-A9D6-6FE8-5A47-CD4C513F12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b="1"/>
              <a:t>Mae’r cyfnod cyn ysgol yn cael effaith hir dymor </a:t>
            </a:r>
          </a:p>
          <a:p>
            <a:pPr marL="0" indent="0">
              <a:buNone/>
            </a:pPr>
            <a:endParaRPr lang="cy-GB" b="1"/>
          </a:p>
          <a:p>
            <a:r>
              <a:rPr lang="cy-GB"/>
              <a:t>Mae presenoldeb, ansawdd a hyd eu hamser mewn lleoliad cyn ysgol yn dangos effeithiau tymor hir ar ddeilliannau academaidd myfyrwyr.  </a:t>
            </a:r>
          </a:p>
          <a:p>
            <a:endParaRPr lang="cy-GB"/>
          </a:p>
          <a:p>
            <a:r>
              <a:rPr lang="cy-GB"/>
              <a:t>Gwnaeth </a:t>
            </a:r>
            <a:r>
              <a:rPr lang="cy-GB" u="sng"/>
              <a:t>ansawdd</a:t>
            </a:r>
            <a:r>
              <a:rPr lang="cy-GB"/>
              <a:t> y cyfnod cyn ysgol ragfynegi cyfanswm y sgoriau TGAU a’r graddau Saesneg a Mathemateg a enillwyd. </a:t>
            </a:r>
          </a:p>
          <a:p>
            <a:endParaRPr lang="cy-GB" u="sng"/>
          </a:p>
          <a:p>
            <a:r>
              <a:rPr lang="cy-GB"/>
              <a:t>Roedd</a:t>
            </a:r>
            <a:r>
              <a:rPr lang="cy-GB" u="sng"/>
              <a:t> ansawdd uchel </a:t>
            </a:r>
            <a:r>
              <a:rPr lang="cy-GB"/>
              <a:t>hefyd yn gysylltiedig </a:t>
            </a:r>
            <a:r>
              <a:rPr lang="cy-GB">
                <a:latin typeface="+mj-lt"/>
              </a:rPr>
              <a:t>â gwell hunanreolaeth ac ymddygiad cymdeithasol, a lefelau is o orfywiogrwydd. </a:t>
            </a:r>
          </a:p>
          <a:p>
            <a:endParaRPr lang="cy-GB"/>
          </a:p>
          <a:p>
            <a:r>
              <a:rPr lang="cy-GB"/>
              <a:t>Roedd ansawdd y cyfnod cyn ysgol yn arbennig o bwysig i blant oedd â  rhieni </a:t>
            </a:r>
            <a:r>
              <a:rPr lang="cy-GB">
                <a:latin typeface="+mj-lt"/>
              </a:rPr>
              <a:t>â</a:t>
            </a:r>
            <a:r>
              <a:rPr lang="cy-GB">
                <a:latin typeface="Calibri" panose="020F0502020204030204" pitchFamily="34" charset="0"/>
              </a:rPr>
              <a:t> </a:t>
            </a:r>
            <a:r>
              <a:rPr lang="cy-GB">
                <a:latin typeface="+mj-lt"/>
              </a:rPr>
              <a:t>chymwysterau</a:t>
            </a:r>
            <a:r>
              <a:rPr lang="cy-GB">
                <a:latin typeface="Calibri" panose="020F0502020204030204" pitchFamily="34" charset="0"/>
              </a:rPr>
              <a:t> </a:t>
            </a:r>
            <a:r>
              <a:rPr lang="cy-GB">
                <a:latin typeface="+mj-lt"/>
              </a:rPr>
              <a:t>isel</a:t>
            </a:r>
            <a:r>
              <a:rPr lang="cy-GB">
                <a:latin typeface="Calibri" panose="020F0502020204030204" pitchFamily="34" charset="0"/>
              </a:rPr>
              <a:t>. </a:t>
            </a:r>
            <a:endParaRPr lang="cy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2381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>
                <a:solidFill>
                  <a:schemeClr val="accent1">
                    <a:lumMod val="75000"/>
                  </a:schemeClr>
                </a:solidFill>
              </a:rPr>
              <a:t>Key messages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BAD4371-9E98-436F-8F3B-2172AEB13D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2400" b="1">
                <a:solidFill>
                  <a:schemeClr val="accent1">
                    <a:lumMod val="75000"/>
                  </a:schemeClr>
                </a:solidFill>
              </a:rPr>
              <a:t>There is an enduring effect of pre-school. </a:t>
            </a:r>
          </a:p>
          <a:p>
            <a:endParaRPr lang="en-GB" sz="2400" b="1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2400">
                <a:solidFill>
                  <a:schemeClr val="accent1">
                    <a:lumMod val="75000"/>
                  </a:schemeClr>
                </a:solidFill>
              </a:rPr>
              <a:t>Attendance, </a:t>
            </a:r>
            <a:r>
              <a:rPr lang="en-GB" sz="2400" u="sng">
                <a:solidFill>
                  <a:schemeClr val="accent1">
                    <a:lumMod val="75000"/>
                  </a:schemeClr>
                </a:solidFill>
              </a:rPr>
              <a:t>quality</a:t>
            </a:r>
            <a:r>
              <a:rPr lang="en-GB" sz="2400">
                <a:solidFill>
                  <a:schemeClr val="accent1">
                    <a:lumMod val="75000"/>
                  </a:schemeClr>
                </a:solidFill>
              </a:rPr>
              <a:t> and duration at pre-school all show long term effects on students’ academic outcomes </a:t>
            </a:r>
          </a:p>
          <a:p>
            <a:endParaRPr lang="en-GB" sz="240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2400">
                <a:solidFill>
                  <a:schemeClr val="accent1">
                    <a:lumMod val="75000"/>
                  </a:schemeClr>
                </a:solidFill>
              </a:rPr>
              <a:t>The </a:t>
            </a:r>
            <a:r>
              <a:rPr lang="en-GB" sz="2400" u="sng">
                <a:solidFill>
                  <a:schemeClr val="accent1">
                    <a:lumMod val="75000"/>
                  </a:schemeClr>
                </a:solidFill>
              </a:rPr>
              <a:t>quality</a:t>
            </a:r>
            <a:r>
              <a:rPr lang="en-GB" sz="2400">
                <a:solidFill>
                  <a:schemeClr val="accent1">
                    <a:lumMod val="75000"/>
                  </a:schemeClr>
                </a:solidFill>
              </a:rPr>
              <a:t> of pre-school predicted both total GCSE scores and English and maths grades. </a:t>
            </a:r>
          </a:p>
          <a:p>
            <a:endParaRPr lang="en-GB" sz="2400" u="sng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2400" u="sng">
                <a:solidFill>
                  <a:schemeClr val="accent1">
                    <a:lumMod val="75000"/>
                  </a:schemeClr>
                </a:solidFill>
              </a:rPr>
              <a:t>High quality </a:t>
            </a:r>
            <a:r>
              <a:rPr lang="en-GB" sz="2400">
                <a:solidFill>
                  <a:schemeClr val="accent1">
                    <a:lumMod val="75000"/>
                  </a:schemeClr>
                </a:solidFill>
              </a:rPr>
              <a:t>was also linked to better self-regulation, pro-social behaviour and lower levels of hyperactivity. </a:t>
            </a:r>
          </a:p>
          <a:p>
            <a:endParaRPr lang="en-GB" sz="240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2400">
                <a:solidFill>
                  <a:schemeClr val="accent1">
                    <a:lumMod val="75000"/>
                  </a:schemeClr>
                </a:solidFill>
              </a:rPr>
              <a:t>The quality of pre-school was especially important for children whose parents had low qualifications.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4186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800" b="1"/>
              <a:t>Prosiect REPEY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A8EBAB-028A-F83B-A0FF-C48F3E0EA741}"/>
              </a:ext>
            </a:extLst>
          </p:cNvPr>
          <p:cNvSpPr txBox="1"/>
          <p:nvPr/>
        </p:nvSpPr>
        <p:spPr>
          <a:xfrm>
            <a:off x="755576" y="1412776"/>
            <a:ext cx="7632848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cy-GB" sz="2400"/>
              <a:t>Ymchwilio i Addysgeg Effeithiol yn y Blynyddoedd Cynnar 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cy-GB" sz="2400"/>
          </a:p>
          <a:p>
            <a:pPr marL="285750" indent="-285750"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cy-GB" sz="2400"/>
              <a:t>Gofynnwyd y cwestiwn ‘</a:t>
            </a:r>
            <a:r>
              <a:rPr lang="cy-GB" sz="2400" b="1"/>
              <a:t>Sut mae ansawdd uchel yn edrych?’ </a:t>
            </a:r>
            <a:r>
              <a:rPr lang="cy-GB" sz="2400"/>
              <a:t>a</a:t>
            </a:r>
            <a:r>
              <a:rPr lang="cy-GB" sz="2400" b="1"/>
              <a:t> ‘Sut y gellir gwahaniaethu rhyngddo ag ansawdd ‘da’?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cy-GB" sz="2400"/>
          </a:p>
          <a:p>
            <a:pPr marL="285750" indent="-285750"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cy-GB" sz="2400"/>
              <a:t>12 astudiaeth achos o ddarpariaeth cyn ysgol lle gwelwyd y deilliannau uchaf (ar ôl ystyried newidynnau cymdeithasol, economaidd)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3595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>
                <a:solidFill>
                  <a:schemeClr val="accent1">
                    <a:lumMod val="75000"/>
                  </a:schemeClr>
                </a:solidFill>
              </a:rPr>
              <a:t>REPEY project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81ADFFF-20EB-BD03-19B9-2484B9C840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0"/>
              </a:spcBef>
              <a:defRPr/>
            </a:pPr>
            <a:r>
              <a:rPr lang="en-GB" sz="2400">
                <a:solidFill>
                  <a:schemeClr val="accent1">
                    <a:lumMod val="75000"/>
                  </a:schemeClr>
                </a:solidFill>
              </a:rPr>
              <a:t>Researching Effective Pedagogy in the Early Years 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en-GB" sz="2400">
              <a:solidFill>
                <a:schemeClr val="accent1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  <a:defRPr/>
            </a:pPr>
            <a:r>
              <a:rPr lang="en-GB" sz="2400">
                <a:solidFill>
                  <a:schemeClr val="accent1">
                    <a:lumMod val="75000"/>
                  </a:schemeClr>
                </a:solidFill>
              </a:rPr>
              <a:t>Asked the question </a:t>
            </a:r>
            <a:r>
              <a:rPr lang="en-GB" sz="2400" b="1">
                <a:solidFill>
                  <a:schemeClr val="accent1">
                    <a:lumMod val="75000"/>
                  </a:schemeClr>
                </a:solidFill>
              </a:rPr>
              <a:t>‘What does high quality look like?’ </a:t>
            </a:r>
            <a:r>
              <a:rPr lang="en-GB" sz="2400">
                <a:solidFill>
                  <a:schemeClr val="accent1">
                    <a:lumMod val="75000"/>
                  </a:schemeClr>
                </a:solidFill>
              </a:rPr>
              <a:t>and ‘</a:t>
            </a:r>
            <a:r>
              <a:rPr lang="en-GB" sz="2400" b="1">
                <a:solidFill>
                  <a:schemeClr val="accent1">
                    <a:lumMod val="75000"/>
                  </a:schemeClr>
                </a:solidFill>
              </a:rPr>
              <a:t>How is it differentiated from ‘good’ quality?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en-GB" sz="2400">
              <a:solidFill>
                <a:schemeClr val="accent1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  <a:defRPr/>
            </a:pPr>
            <a:r>
              <a:rPr lang="en-GB" sz="2400">
                <a:solidFill>
                  <a:schemeClr val="accent1">
                    <a:lumMod val="75000"/>
                  </a:schemeClr>
                </a:solidFill>
              </a:rPr>
              <a:t>12 case studies of pre-school provision where outcomes were highest (after accounting for social, economic variables) 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4730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3F588-9353-15E1-99D0-5E595A98A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800"/>
              <a:t>Negeseuon allweddol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04CA17-3244-E95B-4163-AF5100F0E5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400" b="0" i="0" u="none" strike="noStrike" kern="1200" cap="none" spc="0" normalizeH="0" baseline="0">
                <a:ln>
                  <a:noFill/>
                </a:ln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Gwelwyd mwy o ‘gyd-feddwl parhaus’ mewn lleoliadau lle’r oedd plant yn gwneud y cynnydd mwyaf. </a:t>
            </a:r>
          </a:p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cy-GB" sz="1200" b="0" i="0" u="none" strike="noStrike" kern="1200" cap="none" spc="0" normalizeH="0" baseline="0">
              <a:ln>
                <a:noFill/>
              </a:ln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400" b="0" i="0" u="none" strike="noStrike" kern="1200" cap="none" spc="0" normalizeH="0" baseline="0">
                <a:ln>
                  <a:noFill/>
                </a:ln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Mae ‘Cyd-feddwl parhaus’ yn digwydd pan mae dau unigolyn neu fwy yn ‘gweithio gyda’i gilydd’ mewn ffordd ddeallusol i ddatrys problem, egluro cysyniad, gwerthuso gweithgaredd, ymestyn y naratif ac ati. Rhaid i’r ddwy ochr </a:t>
            </a:r>
            <a:r>
              <a:rPr lang="cy-GB" sz="2400">
                <a:latin typeface="Arial" panose="020B0604020202020204"/>
              </a:rPr>
              <a:t>gyfrannu at y meddwl ac mae’n rhaid iddo ddatblygu ac ymestyn y ddealltwriaeth</a:t>
            </a:r>
            <a:r>
              <a:rPr kumimoji="0" lang="cy-GB" sz="2400" b="0" i="0" u="none" strike="noStrike" kern="1200" cap="none" spc="0" normalizeH="0" baseline="0">
                <a:ln>
                  <a:noFill/>
                </a:ln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. Roedd yn fwy tebygol o ddigwydd pan oedd plant yn rhyngweithio 1:1 gydag oedolyn neu gydag un o’i gymheiriaid ac yn ystod gwaith grŵp â ffocws. </a:t>
            </a:r>
          </a:p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cy-GB" sz="1200" b="0" i="0" u="none" strike="noStrike" kern="1200" cap="none" spc="0" normalizeH="0" baseline="0">
              <a:ln>
                <a:noFill/>
              </a:ln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0" marR="0" lvl="0" indent="0" algn="ctr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2400" b="1" i="0" u="none" strike="noStrike" kern="1200" cap="none" spc="0" normalizeH="0" baseline="0">
                <a:ln>
                  <a:noFill/>
                </a:ln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Mae ansawdd y rhyngweithio llafar rhwng oedolyn a phlentyn yn bwysig. </a:t>
            </a:r>
          </a:p>
        </p:txBody>
      </p:sp>
    </p:spTree>
    <p:extLst>
      <p:ext uri="{BB962C8B-B14F-4D97-AF65-F5344CB8AC3E}">
        <p14:creationId xmlns:p14="http://schemas.microsoft.com/office/powerpoint/2010/main" val="40449401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>
                <a:solidFill>
                  <a:schemeClr val="accent1">
                    <a:lumMod val="75000"/>
                  </a:schemeClr>
                </a:solidFill>
              </a:rPr>
              <a:t>Key messages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D892A21-1507-35E1-EAC1-FA5F7F941B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3400">
                <a:solidFill>
                  <a:schemeClr val="accent1">
                    <a:lumMod val="75000"/>
                  </a:schemeClr>
                </a:solidFill>
              </a:rPr>
              <a:t>More ‘sustained shared thinking’ was observed in settings where children made the most progress. </a:t>
            </a:r>
          </a:p>
          <a:p>
            <a:endParaRPr lang="en-GB" sz="340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3400">
                <a:solidFill>
                  <a:schemeClr val="accent1">
                    <a:lumMod val="75000"/>
                  </a:schemeClr>
                </a:solidFill>
              </a:rPr>
              <a:t>‘Sustained shared thinking’ occurs when two or more individuals ‘work together’ in an intellectual way to solve a problem, clarify a concept, evaluate an activity, extend a narrative etc. Both parties must contribute to the thinking and it must develop and extend the understanding. It was more likely to occur when children were interacting 1:1 with an adult or with a single peer partner and during focussed group work. </a:t>
            </a:r>
          </a:p>
          <a:p>
            <a:endParaRPr lang="en-GB" sz="340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en-GB" sz="3400" b="1">
                <a:solidFill>
                  <a:schemeClr val="accent1">
                    <a:lumMod val="75000"/>
                  </a:schemeClr>
                </a:solidFill>
              </a:rPr>
              <a:t>The quality of adult-child verbal interaction matters. </a:t>
            </a:r>
          </a:p>
          <a:p>
            <a:pPr marL="0" indent="0">
              <a:buNone/>
            </a:pPr>
            <a:endParaRPr lang="en-GB" sz="34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1018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800" b="1"/>
              <a:t>Addysgeg Effeithiol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E26269-9674-0CFB-C391-7D2ED45D8DF9}"/>
              </a:ext>
            </a:extLst>
          </p:cNvPr>
          <p:cNvSpPr txBox="1"/>
          <p:nvPr/>
        </p:nvSpPr>
        <p:spPr>
          <a:xfrm>
            <a:off x="683568" y="1556792"/>
            <a:ext cx="7344816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/>
              <a:t>Cyfranogiad oedolyn a phlentyn yn y broses o ddatblygu gwybodaeth ar y cyd</a:t>
            </a:r>
          </a:p>
          <a:p>
            <a:r>
              <a:rPr lang="cy-GB" sz="2400"/>
              <a:t>Oedolion yn cymryd rhan mewn strategaethau addysgeg bwriadol, megis: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y-GB" sz="2400"/>
              <a:t>Arddangos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y-GB" sz="2400"/>
              <a:t>Modelu ymddygiad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y-GB" sz="2400"/>
              <a:t>Holi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y-GB" sz="2400"/>
              <a:t>Esbonio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y-GB" sz="2400"/>
              <a:t>Ehangu</a:t>
            </a:r>
          </a:p>
          <a:p>
            <a:pPr lvl="1"/>
            <a:endParaRPr lang="en-GB" sz="2400"/>
          </a:p>
          <a:p>
            <a:pPr algn="ctr"/>
            <a:r>
              <a:rPr lang="cy-GB" sz="2400" b="1"/>
              <a:t>Mae hyn yn fwy na ‘hwyluso’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2262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>
                <a:solidFill>
                  <a:schemeClr val="accent1">
                    <a:lumMod val="75000"/>
                  </a:schemeClr>
                </a:solidFill>
              </a:rPr>
              <a:t>Effective pedagogy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AA6003-14FF-7502-6CAF-D50956E30940}"/>
              </a:ext>
            </a:extLst>
          </p:cNvPr>
          <p:cNvSpPr txBox="1"/>
          <p:nvPr/>
        </p:nvSpPr>
        <p:spPr>
          <a:xfrm>
            <a:off x="467544" y="1556792"/>
            <a:ext cx="806489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1">
                    <a:lumMod val="75000"/>
                  </a:schemeClr>
                </a:solidFill>
              </a:rPr>
              <a:t>Involvement of adult and child in co-construction of knowledge </a:t>
            </a:r>
          </a:p>
          <a:p>
            <a:r>
              <a:rPr lang="en-GB" sz="2400">
                <a:solidFill>
                  <a:schemeClr val="accent1">
                    <a:lumMod val="75000"/>
                  </a:schemeClr>
                </a:solidFill>
              </a:rPr>
              <a:t>Adults engaging in intentional pedagogic strategies such as: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>
                <a:solidFill>
                  <a:schemeClr val="accent1">
                    <a:lumMod val="75000"/>
                  </a:schemeClr>
                </a:solidFill>
              </a:rPr>
              <a:t>Demonstration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>
                <a:solidFill>
                  <a:schemeClr val="accent1">
                    <a:lumMod val="75000"/>
                  </a:schemeClr>
                </a:solidFill>
              </a:rPr>
              <a:t>Modelling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>
                <a:solidFill>
                  <a:schemeClr val="accent1">
                    <a:lumMod val="75000"/>
                  </a:schemeClr>
                </a:solidFill>
              </a:rPr>
              <a:t>Questioning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>
                <a:solidFill>
                  <a:schemeClr val="accent1">
                    <a:lumMod val="75000"/>
                  </a:schemeClr>
                </a:solidFill>
              </a:rPr>
              <a:t>Explaining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>
                <a:solidFill>
                  <a:schemeClr val="accent1">
                    <a:lumMod val="75000"/>
                  </a:schemeClr>
                </a:solidFill>
              </a:rPr>
              <a:t>Extending</a:t>
            </a:r>
          </a:p>
          <a:p>
            <a:pPr lvl="1" algn="ctr"/>
            <a:endParaRPr lang="en-GB" b="1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en-GB" sz="2800" b="1">
                <a:solidFill>
                  <a:schemeClr val="accent1">
                    <a:lumMod val="75000"/>
                  </a:schemeClr>
                </a:solidFill>
              </a:rPr>
              <a:t>This is more than ‘facilitation’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084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50501-141D-EC7C-0E47-BDBF91F279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300" b="1">
                <a:cs typeface="Arial"/>
              </a:rPr>
              <a:t>Sut </a:t>
            </a:r>
            <a:r>
              <a:rPr lang="en-GB" sz="4300" b="1" err="1">
                <a:cs typeface="Arial"/>
              </a:rPr>
              <a:t>ydyn</a:t>
            </a:r>
            <a:r>
              <a:rPr lang="en-GB" sz="4300" b="1">
                <a:cs typeface="Arial"/>
              </a:rPr>
              <a:t> </a:t>
            </a:r>
            <a:r>
              <a:rPr lang="en-GB" sz="4300" b="1" err="1">
                <a:cs typeface="Arial"/>
              </a:rPr>
              <a:t>ni'n</a:t>
            </a:r>
            <a:r>
              <a:rPr lang="en-GB" sz="4300" b="1">
                <a:cs typeface="Arial"/>
              </a:rPr>
              <a:t> </a:t>
            </a:r>
            <a:r>
              <a:rPr lang="en-GB" sz="4300" b="1" err="1">
                <a:cs typeface="Arial"/>
              </a:rPr>
              <a:t>Mesur</a:t>
            </a:r>
            <a:r>
              <a:rPr lang="en-GB" sz="4300" b="1">
                <a:cs typeface="Arial"/>
              </a:rPr>
              <a:t> </a:t>
            </a:r>
            <a:r>
              <a:rPr lang="en-GB" sz="4300" b="1" err="1">
                <a:cs typeface="Arial"/>
              </a:rPr>
              <a:t>Ansawdd</a:t>
            </a:r>
            <a:r>
              <a:rPr lang="en-GB" sz="4300" b="1">
                <a:cs typeface="Arial"/>
              </a:rPr>
              <a:t>?</a:t>
            </a:r>
            <a:br>
              <a:rPr lang="en-GB" sz="4300" b="1">
                <a:cs typeface="Arial"/>
              </a:rPr>
            </a:br>
            <a:r>
              <a:rPr lang="en-GB" sz="4300" b="1">
                <a:solidFill>
                  <a:schemeClr val="accent1">
                    <a:lumMod val="76000"/>
                  </a:schemeClr>
                </a:solidFill>
                <a:cs typeface="Arial"/>
              </a:rPr>
              <a:t>How do we Measure Quality?</a:t>
            </a:r>
            <a:endParaRPr lang="en-US">
              <a:solidFill>
                <a:schemeClr val="accent1">
                  <a:lumMod val="76000"/>
                </a:schemeClr>
              </a:solidFill>
              <a:cs typeface="Arial" panose="020B060402020202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3BFEE5-26A6-A923-4799-8C150341B4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7012" y="2011984"/>
            <a:ext cx="3188348" cy="35759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solidFill>
                  <a:schemeClr val="accent1">
                    <a:lumMod val="76000"/>
                  </a:schemeClr>
                </a:solidFill>
                <a:cs typeface="Arial"/>
              </a:rPr>
              <a:t>Task</a:t>
            </a:r>
          </a:p>
          <a:p>
            <a:pPr marL="0" indent="0">
              <a:buNone/>
            </a:pPr>
            <a:r>
              <a:rPr lang="en-GB">
                <a:solidFill>
                  <a:schemeClr val="accent1">
                    <a:lumMod val="76000"/>
                  </a:schemeClr>
                </a:solidFill>
                <a:cs typeface="Arial"/>
              </a:rPr>
              <a:t>In small groups – create a mind map all of the different ways we measure quality in the Early Years – this can be used to support your group presentation</a:t>
            </a:r>
            <a:endParaRPr lang="en-GB">
              <a:solidFill>
                <a:schemeClr val="accent1">
                  <a:lumMod val="76000"/>
                </a:schemeClr>
              </a:solidFill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9E49894-38AA-E670-EB3E-469B54156845}"/>
              </a:ext>
            </a:extLst>
          </p:cNvPr>
          <p:cNvSpPr txBox="1">
            <a:spLocks/>
          </p:cNvSpPr>
          <p:nvPr/>
        </p:nvSpPr>
        <p:spPr>
          <a:xfrm>
            <a:off x="694390" y="2009085"/>
            <a:ext cx="3188348" cy="357593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err="1">
                <a:cs typeface="Arial"/>
              </a:rPr>
              <a:t>Tasg</a:t>
            </a:r>
            <a:r>
              <a:rPr lang="en-GB" b="1">
                <a:cs typeface="Arial"/>
              </a:rPr>
              <a:t>
</a:t>
            </a:r>
            <a:r>
              <a:rPr lang="en-GB" err="1">
                <a:cs typeface="Arial"/>
              </a:rPr>
              <a:t>Mewn</a:t>
            </a:r>
            <a:r>
              <a:rPr lang="en-GB">
                <a:cs typeface="Arial"/>
              </a:rPr>
              <a:t> </a:t>
            </a:r>
            <a:r>
              <a:rPr lang="en-GB" err="1">
                <a:cs typeface="Arial"/>
              </a:rPr>
              <a:t>grwpiau</a:t>
            </a:r>
            <a:r>
              <a:rPr lang="en-GB">
                <a:cs typeface="Arial"/>
              </a:rPr>
              <a:t> </a:t>
            </a:r>
            <a:r>
              <a:rPr lang="en-GB" err="1">
                <a:cs typeface="Arial"/>
              </a:rPr>
              <a:t>bach</a:t>
            </a:r>
            <a:r>
              <a:rPr lang="en-GB">
                <a:cs typeface="Arial"/>
              </a:rPr>
              <a:t> – </a:t>
            </a:r>
            <a:r>
              <a:rPr lang="en-GB" err="1">
                <a:cs typeface="Arial"/>
              </a:rPr>
              <a:t>creu</a:t>
            </a:r>
            <a:r>
              <a:rPr lang="en-GB">
                <a:cs typeface="Arial"/>
              </a:rPr>
              <a:t> map </a:t>
            </a:r>
            <a:r>
              <a:rPr lang="en-GB" err="1">
                <a:cs typeface="Arial"/>
              </a:rPr>
              <a:t>meddwl</a:t>
            </a:r>
            <a:r>
              <a:rPr lang="en-GB">
                <a:cs typeface="Arial"/>
              </a:rPr>
              <a:t> </a:t>
            </a:r>
            <a:r>
              <a:rPr lang="en-GB" err="1">
                <a:cs typeface="Arial"/>
              </a:rPr>
              <a:t>o'r</a:t>
            </a:r>
            <a:r>
              <a:rPr lang="en-GB">
                <a:cs typeface="Arial"/>
              </a:rPr>
              <a:t> </a:t>
            </a:r>
            <a:r>
              <a:rPr lang="en-GB" err="1">
                <a:cs typeface="Arial"/>
              </a:rPr>
              <a:t>gwahanol</a:t>
            </a:r>
            <a:r>
              <a:rPr lang="en-GB">
                <a:cs typeface="Arial"/>
              </a:rPr>
              <a:t> </a:t>
            </a:r>
            <a:r>
              <a:rPr lang="en-GB" err="1">
                <a:cs typeface="Arial"/>
              </a:rPr>
              <a:t>ffyrdd</a:t>
            </a:r>
            <a:r>
              <a:rPr lang="en-GB">
                <a:cs typeface="Arial"/>
              </a:rPr>
              <a:t> </a:t>
            </a:r>
            <a:r>
              <a:rPr lang="en-GB" err="1">
                <a:cs typeface="Arial"/>
              </a:rPr>
              <a:t>rydyn</a:t>
            </a:r>
            <a:r>
              <a:rPr lang="en-GB">
                <a:cs typeface="Arial"/>
              </a:rPr>
              <a:t> </a:t>
            </a:r>
            <a:r>
              <a:rPr lang="en-GB" err="1">
                <a:cs typeface="Arial"/>
              </a:rPr>
              <a:t>ni'n</a:t>
            </a:r>
            <a:r>
              <a:rPr lang="en-GB">
                <a:cs typeface="Arial"/>
              </a:rPr>
              <a:t> </a:t>
            </a:r>
            <a:r>
              <a:rPr lang="en-GB" err="1">
                <a:cs typeface="Arial"/>
              </a:rPr>
              <a:t>mesur</a:t>
            </a:r>
            <a:r>
              <a:rPr lang="en-GB">
                <a:cs typeface="Arial"/>
              </a:rPr>
              <a:t> ansawdd </a:t>
            </a:r>
            <a:r>
              <a:rPr lang="en-GB" err="1">
                <a:cs typeface="Arial"/>
              </a:rPr>
              <a:t>yn</a:t>
            </a:r>
            <a:r>
              <a:rPr lang="en-GB">
                <a:cs typeface="Arial"/>
              </a:rPr>
              <a:t> y </a:t>
            </a:r>
            <a:r>
              <a:rPr lang="en-GB" err="1">
                <a:cs typeface="Arial"/>
              </a:rPr>
              <a:t>Blynyddoedd</a:t>
            </a:r>
            <a:r>
              <a:rPr lang="en-GB">
                <a:cs typeface="Arial"/>
              </a:rPr>
              <a:t> </a:t>
            </a:r>
            <a:r>
              <a:rPr lang="en-GB" err="1">
                <a:cs typeface="Arial"/>
              </a:rPr>
              <a:t>Cynnar</a:t>
            </a:r>
            <a:r>
              <a:rPr lang="en-GB">
                <a:cs typeface="Arial"/>
              </a:rPr>
              <a:t> – </a:t>
            </a:r>
            <a:r>
              <a:rPr lang="en-GB" err="1">
                <a:cs typeface="Arial"/>
              </a:rPr>
              <a:t>gellir</a:t>
            </a:r>
            <a:r>
              <a:rPr lang="en-GB">
                <a:cs typeface="Arial"/>
              </a:rPr>
              <a:t> </a:t>
            </a:r>
            <a:r>
              <a:rPr lang="en-GB" err="1">
                <a:cs typeface="Arial"/>
              </a:rPr>
              <a:t>defnyddio</a:t>
            </a:r>
            <a:r>
              <a:rPr lang="en-GB">
                <a:cs typeface="Arial"/>
              </a:rPr>
              <a:t> </a:t>
            </a:r>
            <a:r>
              <a:rPr lang="en-GB" err="1">
                <a:cs typeface="Arial"/>
              </a:rPr>
              <a:t>hyn</a:t>
            </a:r>
            <a:r>
              <a:rPr lang="en-GB">
                <a:cs typeface="Arial"/>
              </a:rPr>
              <a:t> </a:t>
            </a:r>
            <a:r>
              <a:rPr lang="en-GB" err="1">
                <a:cs typeface="Arial"/>
              </a:rPr>
              <a:t>i</a:t>
            </a:r>
            <a:r>
              <a:rPr lang="en-GB">
                <a:cs typeface="Arial"/>
              </a:rPr>
              <a:t> </a:t>
            </a:r>
            <a:r>
              <a:rPr lang="en-GB" err="1">
                <a:cs typeface="Arial"/>
              </a:rPr>
              <a:t>gefnogi</a:t>
            </a:r>
            <a:r>
              <a:rPr lang="en-GB">
                <a:cs typeface="Arial"/>
              </a:rPr>
              <a:t> </a:t>
            </a:r>
            <a:r>
              <a:rPr lang="en-GB" err="1">
                <a:cs typeface="Arial"/>
              </a:rPr>
              <a:t>eich</a:t>
            </a:r>
            <a:r>
              <a:rPr lang="en-GB">
                <a:cs typeface="Arial"/>
              </a:rPr>
              <a:t> </a:t>
            </a:r>
            <a:r>
              <a:rPr lang="en-GB" err="1">
                <a:cs typeface="Arial"/>
              </a:rPr>
              <a:t>cyflwyniad</a:t>
            </a:r>
            <a:r>
              <a:rPr lang="en-GB">
                <a:cs typeface="Arial"/>
              </a:rPr>
              <a:t> </a:t>
            </a:r>
            <a:r>
              <a:rPr lang="en-GB" err="1">
                <a:cs typeface="Arial"/>
              </a:rPr>
              <a:t>grŵp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5819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60F69-9D4B-4E58-8BA0-BC869E2E4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800" b="1"/>
              <a:t>Sut </a:t>
            </a:r>
            <a:r>
              <a:rPr lang="en-GB" sz="4800" b="1" err="1"/>
              <a:t>ydyn</a:t>
            </a:r>
            <a:r>
              <a:rPr lang="en-GB" sz="4800" b="1"/>
              <a:t> </a:t>
            </a:r>
            <a:r>
              <a:rPr lang="en-GB" sz="4800" b="1" err="1"/>
              <a:t>ni'n</a:t>
            </a:r>
            <a:r>
              <a:rPr lang="en-GB" sz="4800" b="1"/>
              <a:t> </a:t>
            </a:r>
            <a:r>
              <a:rPr lang="en-GB" sz="4800" b="1" err="1"/>
              <a:t>Mesur</a:t>
            </a:r>
            <a:r>
              <a:rPr lang="en-GB" sz="4800" b="1"/>
              <a:t> </a:t>
            </a:r>
            <a:r>
              <a:rPr lang="en-GB" sz="4800" b="1" err="1"/>
              <a:t>Ansawdd</a:t>
            </a:r>
            <a:r>
              <a:rPr lang="en-GB" sz="4800" b="1"/>
              <a:t>?</a:t>
            </a:r>
            <a:br>
              <a:rPr lang="en-GB" sz="4800" b="1"/>
            </a:br>
            <a:r>
              <a:rPr lang="en-GB" sz="4800" b="1">
                <a:solidFill>
                  <a:schemeClr val="accent1">
                    <a:lumMod val="75000"/>
                  </a:schemeClr>
                </a:solidFill>
              </a:rPr>
              <a:t>How do we Measure Quality?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D3968C-608A-3354-143D-F69B4B4390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/>
              <a:t>Offer</a:t>
            </a:r>
          </a:p>
          <a:p>
            <a:r>
              <a:rPr lang="en-GB" sz="2800" err="1"/>
              <a:t>Graddfeydd</a:t>
            </a:r>
            <a:r>
              <a:rPr lang="en-GB" sz="2800"/>
              <a:t> </a:t>
            </a:r>
            <a:r>
              <a:rPr lang="en-GB" sz="2800" err="1"/>
              <a:t>sgorio</a:t>
            </a:r>
            <a:endParaRPr lang="en-GB" sz="2800"/>
          </a:p>
          <a:p>
            <a:r>
              <a:rPr lang="en-GB" sz="2800" err="1"/>
              <a:t>Arolygiadau</a:t>
            </a:r>
            <a:endParaRPr lang="en-GB" sz="2800"/>
          </a:p>
          <a:p>
            <a:r>
              <a:rPr lang="en-GB" sz="2800" err="1"/>
              <a:t>Adroddiadau</a:t>
            </a:r>
            <a:endParaRPr lang="en-GB" sz="2800"/>
          </a:p>
          <a:p>
            <a:r>
              <a:rPr lang="en-GB" sz="2800" err="1"/>
              <a:t>Disgwyliadau</a:t>
            </a:r>
            <a:endParaRPr lang="en-GB" sz="2800"/>
          </a:p>
          <a:p>
            <a:r>
              <a:rPr lang="en-GB" sz="2800" err="1"/>
              <a:t>Ymchwil</a:t>
            </a:r>
            <a:endParaRPr lang="en-GB" sz="2800"/>
          </a:p>
          <a:p>
            <a:r>
              <a:rPr lang="en-GB" sz="2800" err="1"/>
              <a:t>Adborth</a:t>
            </a:r>
            <a:endParaRPr lang="en-GB" sz="2800"/>
          </a:p>
          <a:p>
            <a:r>
              <a:rPr lang="en-GB" sz="2800" err="1"/>
              <a:t>Adfyfyrio</a:t>
            </a:r>
            <a:endParaRPr lang="en-GB" sz="28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92555A-9D65-C763-5E5C-B4FFD9E6B2A0}"/>
              </a:ext>
            </a:extLst>
          </p:cNvPr>
          <p:cNvSpPr txBox="1">
            <a:spLocks/>
          </p:cNvSpPr>
          <p:nvPr/>
        </p:nvSpPr>
        <p:spPr>
          <a:xfrm>
            <a:off x="5436096" y="1844824"/>
            <a:ext cx="3886200" cy="4351338"/>
          </a:xfrm>
          <a:prstGeom prst="rect">
            <a:avLst/>
          </a:prstGeom>
        </p:spPr>
        <p:txBody>
          <a:bodyPr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>
                <a:solidFill>
                  <a:schemeClr val="accent1">
                    <a:lumMod val="75000"/>
                  </a:schemeClr>
                </a:solidFill>
              </a:rPr>
              <a:t>Tools</a:t>
            </a:r>
          </a:p>
          <a:p>
            <a:r>
              <a:rPr lang="en-GB" sz="2800">
                <a:solidFill>
                  <a:schemeClr val="accent1">
                    <a:lumMod val="75000"/>
                  </a:schemeClr>
                </a:solidFill>
              </a:rPr>
              <a:t>Rating scales</a:t>
            </a:r>
          </a:p>
          <a:p>
            <a:r>
              <a:rPr lang="en-GB" sz="2800">
                <a:solidFill>
                  <a:schemeClr val="accent1">
                    <a:lumMod val="75000"/>
                  </a:schemeClr>
                </a:solidFill>
              </a:rPr>
              <a:t>Inspections</a:t>
            </a:r>
          </a:p>
          <a:p>
            <a:r>
              <a:rPr lang="en-GB" sz="2800">
                <a:solidFill>
                  <a:schemeClr val="accent1">
                    <a:lumMod val="75000"/>
                  </a:schemeClr>
                </a:solidFill>
              </a:rPr>
              <a:t>Reports</a:t>
            </a:r>
          </a:p>
          <a:p>
            <a:r>
              <a:rPr lang="en-GB" sz="2800">
                <a:solidFill>
                  <a:schemeClr val="accent1">
                    <a:lumMod val="75000"/>
                  </a:schemeClr>
                </a:solidFill>
              </a:rPr>
              <a:t>Expectations</a:t>
            </a:r>
          </a:p>
          <a:p>
            <a:r>
              <a:rPr lang="en-GB" sz="2800">
                <a:solidFill>
                  <a:schemeClr val="accent1">
                    <a:lumMod val="75000"/>
                  </a:schemeClr>
                </a:solidFill>
              </a:rPr>
              <a:t>Research</a:t>
            </a:r>
          </a:p>
          <a:p>
            <a:r>
              <a:rPr lang="en-GB" sz="2800">
                <a:solidFill>
                  <a:schemeClr val="accent1">
                    <a:lumMod val="75000"/>
                  </a:schemeClr>
                </a:solidFill>
              </a:rPr>
              <a:t>Feedback</a:t>
            </a:r>
          </a:p>
          <a:p>
            <a:r>
              <a:rPr lang="en-GB" sz="2800">
                <a:solidFill>
                  <a:schemeClr val="accent1">
                    <a:lumMod val="75000"/>
                  </a:schemeClr>
                </a:solidFill>
              </a:rPr>
              <a:t>Reflection</a:t>
            </a:r>
          </a:p>
        </p:txBody>
      </p:sp>
    </p:spTree>
    <p:extLst>
      <p:ext uri="{BB962C8B-B14F-4D97-AF65-F5344CB8AC3E}">
        <p14:creationId xmlns:p14="http://schemas.microsoft.com/office/powerpoint/2010/main" val="16952210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A50CE-018F-A289-0C65-3B171C386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err="1"/>
              <a:t>Adroddiad</a:t>
            </a:r>
            <a:r>
              <a:rPr lang="en-GB" sz="4800" b="1"/>
              <a:t> </a:t>
            </a:r>
            <a:r>
              <a:rPr lang="en-GB" sz="4800" b="1" err="1"/>
              <a:t>Ansawdd</a:t>
            </a:r>
            <a:r>
              <a:rPr lang="en-GB" sz="4800" b="1"/>
              <a:t> </a:t>
            </a:r>
            <a:r>
              <a:rPr lang="en-GB" sz="4800" b="1" err="1"/>
              <a:t>Gofal</a:t>
            </a:r>
            <a:r>
              <a:rPr lang="en-GB" sz="4800" b="1"/>
              <a:t> - AGC</a:t>
            </a:r>
            <a:br>
              <a:rPr lang="en-GB" sz="4800" b="1">
                <a:solidFill>
                  <a:schemeClr val="accent6">
                    <a:lumMod val="75000"/>
                  </a:schemeClr>
                </a:solidFill>
              </a:rPr>
            </a:br>
            <a:r>
              <a:rPr lang="en-GB" sz="4800" b="1">
                <a:solidFill>
                  <a:schemeClr val="accent1">
                    <a:lumMod val="75000"/>
                  </a:schemeClr>
                </a:solidFill>
              </a:rPr>
              <a:t>Quality of Care Report - CIW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796D9B-D464-9051-EF0F-2795D4848F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457" y="2132856"/>
            <a:ext cx="4087311" cy="3575934"/>
          </a:xfrm>
        </p:spPr>
        <p:txBody>
          <a:bodyPr>
            <a:normAutofit lnSpcReduction="10000"/>
          </a:bodyPr>
          <a:lstStyle/>
          <a:p>
            <a:r>
              <a:rPr lang="en-GB" sz="2200" err="1"/>
              <a:t>Gofyniad</a:t>
            </a:r>
            <a:r>
              <a:rPr lang="en-GB" sz="2200"/>
              <a:t> </a:t>
            </a:r>
            <a:r>
              <a:rPr lang="en-GB" sz="2200" err="1"/>
              <a:t>Statudol</a:t>
            </a:r>
            <a:endParaRPr lang="en-GB" sz="2200"/>
          </a:p>
          <a:p>
            <a:r>
              <a:rPr lang="en-GB" sz="2200" err="1"/>
              <a:t>Rhan</a:t>
            </a:r>
            <a:r>
              <a:rPr lang="en-GB" sz="2200"/>
              <a:t> o </a:t>
            </a:r>
            <a:r>
              <a:rPr lang="en-GB" sz="2200" err="1"/>
              <a:t>Ddatganiad</a:t>
            </a:r>
            <a:r>
              <a:rPr lang="en-GB" sz="2200"/>
              <a:t> </a:t>
            </a:r>
            <a:r>
              <a:rPr lang="en-GB" sz="2200" err="1"/>
              <a:t>Hunanasesu</a:t>
            </a:r>
            <a:r>
              <a:rPr lang="en-GB" sz="2200"/>
              <a:t> </a:t>
            </a:r>
            <a:r>
              <a:rPr lang="en-GB" sz="2200" err="1"/>
              <a:t>Gwasanaeth</a:t>
            </a:r>
            <a:r>
              <a:rPr lang="en-GB" sz="2200"/>
              <a:t> AGC</a:t>
            </a:r>
          </a:p>
          <a:p>
            <a:r>
              <a:rPr lang="en-GB" sz="2200" err="1"/>
              <a:t>Deddf</a:t>
            </a:r>
            <a:r>
              <a:rPr lang="en-GB" sz="2200"/>
              <a:t> </a:t>
            </a:r>
            <a:r>
              <a:rPr lang="en-GB" sz="2200" err="1"/>
              <a:t>Rheoleiddio</a:t>
            </a:r>
            <a:r>
              <a:rPr lang="en-GB" sz="2200"/>
              <a:t> ac </a:t>
            </a:r>
            <a:r>
              <a:rPr lang="en-GB" sz="2200" err="1"/>
              <a:t>Arolygu</a:t>
            </a:r>
            <a:r>
              <a:rPr lang="en-GB" sz="2200"/>
              <a:t> Gofal </a:t>
            </a:r>
            <a:r>
              <a:rPr lang="en-GB" sz="2200" err="1"/>
              <a:t>Cymdeithasol</a:t>
            </a:r>
            <a:r>
              <a:rPr lang="en-GB" sz="2200"/>
              <a:t> (Cymru) 2016</a:t>
            </a:r>
          </a:p>
          <a:p>
            <a:r>
              <a:rPr lang="en-GB" sz="2200" err="1"/>
              <a:t>Pob</a:t>
            </a:r>
            <a:r>
              <a:rPr lang="en-GB" sz="2200"/>
              <a:t> </a:t>
            </a:r>
            <a:r>
              <a:rPr lang="en-GB" sz="2200" err="1"/>
              <a:t>agwedd</a:t>
            </a:r>
            <a:r>
              <a:rPr lang="en-GB" sz="2200"/>
              <a:t> </a:t>
            </a:r>
            <a:r>
              <a:rPr lang="en-GB" sz="2200" err="1"/>
              <a:t>ar</a:t>
            </a:r>
            <a:r>
              <a:rPr lang="en-GB" sz="2200"/>
              <a:t> y </a:t>
            </a:r>
            <a:r>
              <a:rPr lang="en-GB" sz="2200" err="1"/>
              <a:t>gwasanaeth</a:t>
            </a:r>
            <a:endParaRPr lang="en-GB" sz="2200"/>
          </a:p>
          <a:p>
            <a:r>
              <a:rPr lang="en-GB" sz="2200" err="1"/>
              <a:t>Adfyfyrio</a:t>
            </a:r>
            <a:r>
              <a:rPr lang="en-GB" sz="2200"/>
              <a:t>, </a:t>
            </a:r>
            <a:r>
              <a:rPr lang="en-GB" sz="2200" err="1"/>
              <a:t>gwerthuso</a:t>
            </a:r>
            <a:r>
              <a:rPr lang="en-GB" sz="2200"/>
              <a:t> a </a:t>
            </a:r>
            <a:r>
              <a:rPr lang="en-GB" sz="2200" err="1"/>
              <a:t>chynllunio</a:t>
            </a:r>
            <a:endParaRPr lang="en-GB" sz="2200"/>
          </a:p>
          <a:p>
            <a:r>
              <a:rPr lang="en-GB" sz="2200" err="1"/>
              <a:t>Argymhellion</a:t>
            </a:r>
            <a:endParaRPr lang="en-GB" sz="2200"/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4A68EB-6BF6-719F-7912-1710E2E4191D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4993850" y="1916832"/>
            <a:ext cx="3886200" cy="4351337"/>
          </a:xfrm>
        </p:spPr>
        <p:txBody>
          <a:bodyPr>
            <a:normAutofit/>
          </a:bodyPr>
          <a:lstStyle/>
          <a:p>
            <a:r>
              <a:rPr lang="en-GB" sz="2200">
                <a:solidFill>
                  <a:schemeClr val="accent1">
                    <a:lumMod val="75000"/>
                  </a:schemeClr>
                </a:solidFill>
              </a:rPr>
              <a:t>Statutory requirement</a:t>
            </a:r>
          </a:p>
          <a:p>
            <a:r>
              <a:rPr lang="en-GB" sz="2200">
                <a:solidFill>
                  <a:schemeClr val="accent1">
                    <a:lumMod val="75000"/>
                  </a:schemeClr>
                </a:solidFill>
              </a:rPr>
              <a:t>Part of CIW’s Self-Assessment of Service Statement</a:t>
            </a:r>
          </a:p>
          <a:p>
            <a:r>
              <a:rPr lang="en-GB" sz="2200">
                <a:solidFill>
                  <a:schemeClr val="accent1">
                    <a:lumMod val="75000"/>
                  </a:schemeClr>
                </a:solidFill>
              </a:rPr>
              <a:t>Regulation and Inspection of Social Care (Wales) Act 2016</a:t>
            </a:r>
          </a:p>
          <a:p>
            <a:r>
              <a:rPr lang="en-GB" sz="2200">
                <a:solidFill>
                  <a:schemeClr val="accent1">
                    <a:lumMod val="75000"/>
                  </a:schemeClr>
                </a:solidFill>
              </a:rPr>
              <a:t>All aspects of service</a:t>
            </a:r>
          </a:p>
          <a:p>
            <a:r>
              <a:rPr lang="en-GB" sz="2200">
                <a:solidFill>
                  <a:schemeClr val="accent1">
                    <a:lumMod val="75000"/>
                  </a:schemeClr>
                </a:solidFill>
              </a:rPr>
              <a:t>Reflection, evaluation and Planning </a:t>
            </a:r>
          </a:p>
          <a:p>
            <a:r>
              <a:rPr lang="en-GB" sz="2200">
                <a:solidFill>
                  <a:schemeClr val="accent1">
                    <a:lumMod val="75000"/>
                  </a:schemeClr>
                </a:solidFill>
              </a:rPr>
              <a:t>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3161030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A50CE-018F-A289-0C65-3B171C386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err="1"/>
              <a:t>Adroddiad</a:t>
            </a:r>
            <a:r>
              <a:rPr lang="en-GB" sz="4800" b="1"/>
              <a:t> </a:t>
            </a:r>
            <a:r>
              <a:rPr lang="en-GB" sz="4800" b="1" err="1"/>
              <a:t>Ansawdd</a:t>
            </a:r>
            <a:r>
              <a:rPr lang="en-GB" sz="4800" b="1"/>
              <a:t> </a:t>
            </a:r>
            <a:r>
              <a:rPr lang="en-GB" sz="4800" b="1" err="1"/>
              <a:t>Gofal</a:t>
            </a:r>
            <a:r>
              <a:rPr lang="en-GB" sz="4800" b="1"/>
              <a:t> - AGC</a:t>
            </a:r>
            <a:br>
              <a:rPr lang="en-GB" sz="4800" b="1">
                <a:solidFill>
                  <a:schemeClr val="accent6">
                    <a:lumMod val="75000"/>
                  </a:schemeClr>
                </a:solidFill>
              </a:rPr>
            </a:br>
            <a:r>
              <a:rPr lang="en-GB" sz="4800" b="1">
                <a:solidFill>
                  <a:schemeClr val="accent1">
                    <a:lumMod val="75000"/>
                  </a:schemeClr>
                </a:solidFill>
              </a:rPr>
              <a:t>Quality of Care Report - CIW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796D9B-D464-9051-EF0F-2795D4848F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2128838"/>
            <a:ext cx="3886201" cy="35759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err="1"/>
              <a:t>Dwy</a:t>
            </a:r>
            <a:r>
              <a:rPr lang="en-GB" sz="2800" b="1"/>
              <a:t> Ran;</a:t>
            </a:r>
            <a:endParaRPr lang="en-GB" sz="2800"/>
          </a:p>
          <a:p>
            <a:pPr marL="0" indent="0">
              <a:buNone/>
            </a:pPr>
            <a:r>
              <a:rPr lang="en-GB" sz="2800" b="1" err="1"/>
              <a:t>Rhan</a:t>
            </a:r>
            <a:r>
              <a:rPr lang="en-GB" sz="2800" b="1"/>
              <a:t> A </a:t>
            </a:r>
            <a:r>
              <a:rPr lang="en-GB" sz="2800"/>
              <a:t>– </a:t>
            </a:r>
            <a:r>
              <a:rPr lang="en-GB" sz="2800" err="1"/>
              <a:t>Manylion</a:t>
            </a:r>
            <a:r>
              <a:rPr lang="en-GB" sz="2800"/>
              <a:t> y </a:t>
            </a:r>
            <a:r>
              <a:rPr lang="en-GB" sz="2800" err="1"/>
              <a:t>gwasanaeth</a:t>
            </a:r>
            <a:r>
              <a:rPr lang="en-GB" sz="2800"/>
              <a:t> a </a:t>
            </a:r>
            <a:r>
              <a:rPr lang="en-GB" sz="2800" err="1"/>
              <a:t>safbwyntiau’r</a:t>
            </a:r>
            <a:r>
              <a:rPr lang="en-GB" sz="2800"/>
              <a:t> </a:t>
            </a:r>
            <a:r>
              <a:rPr lang="en-GB" sz="2800" err="1"/>
              <a:t>rhai</a:t>
            </a:r>
            <a:r>
              <a:rPr lang="en-GB" sz="2800"/>
              <a:t> </a:t>
            </a:r>
            <a:r>
              <a:rPr lang="en-GB" sz="2800" err="1"/>
              <a:t>hynny</a:t>
            </a:r>
            <a:r>
              <a:rPr lang="en-GB" sz="2800"/>
              <a:t> </a:t>
            </a:r>
            <a:r>
              <a:rPr lang="en-GB" sz="2800" err="1"/>
              <a:t>sy’n</a:t>
            </a:r>
            <a:r>
              <a:rPr lang="en-GB" sz="2800"/>
              <a:t> </a:t>
            </a:r>
            <a:r>
              <a:rPr lang="en-GB" sz="2800" err="1"/>
              <a:t>defnyddio’r</a:t>
            </a:r>
            <a:r>
              <a:rPr lang="en-GB" sz="2800"/>
              <a:t> </a:t>
            </a:r>
            <a:r>
              <a:rPr lang="en-GB" sz="2800" err="1"/>
              <a:t>gwasanaeth</a:t>
            </a:r>
            <a:r>
              <a:rPr lang="en-GB" sz="2800"/>
              <a:t> </a:t>
            </a:r>
          </a:p>
          <a:p>
            <a:pPr marL="0" indent="0">
              <a:buNone/>
            </a:pPr>
            <a:r>
              <a:rPr lang="en-GB" sz="2800" b="1" err="1"/>
              <a:t>Rhan</a:t>
            </a:r>
            <a:r>
              <a:rPr lang="en-GB" sz="2800" b="1"/>
              <a:t> B </a:t>
            </a:r>
            <a:r>
              <a:rPr lang="en-GB" sz="2800"/>
              <a:t>– </a:t>
            </a:r>
            <a:r>
              <a:rPr lang="en-GB" sz="2800" err="1"/>
              <a:t>Ansawdd</a:t>
            </a:r>
            <a:r>
              <a:rPr lang="en-GB" sz="2800"/>
              <a:t> a </a:t>
            </a:r>
            <a:r>
              <a:rPr lang="en-GB" sz="2800" err="1"/>
              <a:t>safon</a:t>
            </a:r>
            <a:r>
              <a:rPr lang="en-GB" sz="2800"/>
              <a:t> y </a:t>
            </a:r>
            <a:r>
              <a:rPr lang="en-GB" sz="2800" err="1"/>
              <a:t>ddarpariaeth</a:t>
            </a:r>
            <a:endParaRPr lang="en-GB" sz="28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4A68EB-6BF6-719F-7912-1710E2E4191D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5257800" y="2128838"/>
            <a:ext cx="3886200" cy="43513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>
                <a:solidFill>
                  <a:schemeClr val="accent1">
                    <a:lumMod val="75000"/>
                  </a:schemeClr>
                </a:solidFill>
              </a:rPr>
              <a:t>Two Parts;</a:t>
            </a:r>
            <a:endParaRPr lang="en-GB" sz="280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2800" b="1">
                <a:solidFill>
                  <a:schemeClr val="accent1">
                    <a:lumMod val="75000"/>
                  </a:schemeClr>
                </a:solidFill>
              </a:rPr>
              <a:t>Part A </a:t>
            </a:r>
            <a:r>
              <a:rPr lang="en-GB" sz="2800">
                <a:solidFill>
                  <a:schemeClr val="accent1">
                    <a:lumMod val="75000"/>
                  </a:schemeClr>
                </a:solidFill>
              </a:rPr>
              <a:t>– Service details and views of those who use the service</a:t>
            </a:r>
          </a:p>
          <a:p>
            <a:pPr marL="0" indent="0">
              <a:buNone/>
            </a:pPr>
            <a:r>
              <a:rPr lang="en-GB" sz="2800" b="1">
                <a:solidFill>
                  <a:schemeClr val="accent1">
                    <a:lumMod val="75000"/>
                  </a:schemeClr>
                </a:solidFill>
              </a:rPr>
              <a:t>Part B </a:t>
            </a:r>
            <a:r>
              <a:rPr lang="en-GB" sz="2800">
                <a:solidFill>
                  <a:schemeClr val="accent1">
                    <a:lumMod val="75000"/>
                  </a:schemeClr>
                </a:solidFill>
              </a:rPr>
              <a:t>– The quality and standard of provision</a:t>
            </a:r>
          </a:p>
        </p:txBody>
      </p:sp>
    </p:spTree>
    <p:extLst>
      <p:ext uri="{BB962C8B-B14F-4D97-AF65-F5344CB8AC3E}">
        <p14:creationId xmlns:p14="http://schemas.microsoft.com/office/powerpoint/2010/main" val="29449255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A50CE-018F-A289-0C65-3B171C386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err="1"/>
              <a:t>Adroddiad</a:t>
            </a:r>
            <a:r>
              <a:rPr lang="en-GB" sz="4800" b="1"/>
              <a:t> </a:t>
            </a:r>
            <a:r>
              <a:rPr lang="en-GB" sz="4800" b="1" err="1"/>
              <a:t>Ansawdd</a:t>
            </a:r>
            <a:r>
              <a:rPr lang="en-GB" sz="4800" b="1"/>
              <a:t> </a:t>
            </a:r>
            <a:r>
              <a:rPr lang="en-GB" sz="4800" b="1" err="1"/>
              <a:t>Gofal</a:t>
            </a:r>
            <a:r>
              <a:rPr lang="en-GB" sz="4800" b="1"/>
              <a:t> - AGC</a:t>
            </a:r>
            <a:br>
              <a:rPr lang="en-GB" sz="4800" b="1">
                <a:solidFill>
                  <a:schemeClr val="accent6">
                    <a:lumMod val="75000"/>
                  </a:schemeClr>
                </a:solidFill>
              </a:rPr>
            </a:br>
            <a:r>
              <a:rPr lang="en-GB" sz="4800" b="1">
                <a:solidFill>
                  <a:schemeClr val="accent1">
                    <a:lumMod val="75000"/>
                  </a:schemeClr>
                </a:solidFill>
              </a:rPr>
              <a:t>Quality of Care Report - CIW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796D9B-D464-9051-EF0F-2795D4848F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2564904"/>
            <a:ext cx="3727271" cy="35759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err="1"/>
              <a:t>Meysydd</a:t>
            </a:r>
            <a:r>
              <a:rPr lang="en-GB" sz="2800" b="1"/>
              <a:t>;</a:t>
            </a:r>
          </a:p>
          <a:p>
            <a:r>
              <a:rPr lang="en-GB" sz="2800" err="1"/>
              <a:t>Llesiant</a:t>
            </a:r>
            <a:endParaRPr lang="en-GB" sz="2800"/>
          </a:p>
          <a:p>
            <a:r>
              <a:rPr lang="en-GB" sz="2800"/>
              <a:t>Gofal a </a:t>
            </a:r>
            <a:r>
              <a:rPr lang="en-GB" sz="2800" err="1"/>
              <a:t>Datblygiad</a:t>
            </a:r>
            <a:endParaRPr lang="en-GB" sz="2800"/>
          </a:p>
          <a:p>
            <a:r>
              <a:rPr lang="en-GB" sz="2800" err="1"/>
              <a:t>Yr</a:t>
            </a:r>
            <a:r>
              <a:rPr lang="en-GB" sz="2800"/>
              <a:t> </a:t>
            </a:r>
            <a:r>
              <a:rPr lang="en-GB" sz="2800" err="1"/>
              <a:t>amgylchedd</a:t>
            </a:r>
            <a:endParaRPr lang="en-GB" sz="2800"/>
          </a:p>
          <a:p>
            <a:r>
              <a:rPr lang="en-GB" sz="2800" err="1"/>
              <a:t>Arweinyddiaeth</a:t>
            </a:r>
            <a:r>
              <a:rPr lang="en-GB" sz="2800"/>
              <a:t> a </a:t>
            </a:r>
            <a:r>
              <a:rPr lang="en-GB" sz="2800" err="1"/>
              <a:t>Rheolaeth</a:t>
            </a:r>
            <a:endParaRPr lang="en-GB" sz="28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4A68EB-6BF6-719F-7912-1710E2E4191D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4659313" y="2471738"/>
            <a:ext cx="4484687" cy="43513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>
                <a:solidFill>
                  <a:schemeClr val="accent1">
                    <a:lumMod val="75000"/>
                  </a:schemeClr>
                </a:solidFill>
              </a:rPr>
              <a:t>Areas;</a:t>
            </a:r>
          </a:p>
          <a:p>
            <a:r>
              <a:rPr lang="en-GB" sz="2800">
                <a:solidFill>
                  <a:schemeClr val="accent1">
                    <a:lumMod val="75000"/>
                  </a:schemeClr>
                </a:solidFill>
              </a:rPr>
              <a:t>Well-being</a:t>
            </a:r>
          </a:p>
          <a:p>
            <a:r>
              <a:rPr lang="en-GB" sz="2800">
                <a:solidFill>
                  <a:schemeClr val="accent1">
                    <a:lumMod val="75000"/>
                  </a:schemeClr>
                </a:solidFill>
              </a:rPr>
              <a:t>Care and Development</a:t>
            </a:r>
          </a:p>
          <a:p>
            <a:r>
              <a:rPr lang="en-GB" sz="2800">
                <a:solidFill>
                  <a:schemeClr val="accent1">
                    <a:lumMod val="75000"/>
                  </a:schemeClr>
                </a:solidFill>
              </a:rPr>
              <a:t>Environment </a:t>
            </a:r>
          </a:p>
          <a:p>
            <a:r>
              <a:rPr lang="en-GB" sz="2800">
                <a:solidFill>
                  <a:schemeClr val="accent1">
                    <a:lumMod val="75000"/>
                  </a:schemeClr>
                </a:solidFill>
              </a:rPr>
              <a:t>Leadership and Management</a:t>
            </a:r>
          </a:p>
        </p:txBody>
      </p:sp>
    </p:spTree>
    <p:extLst>
      <p:ext uri="{BB962C8B-B14F-4D97-AF65-F5344CB8AC3E}">
        <p14:creationId xmlns:p14="http://schemas.microsoft.com/office/powerpoint/2010/main" val="11441578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A50CE-018F-A289-0C65-3B171C386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err="1"/>
              <a:t>Adroddiad</a:t>
            </a:r>
            <a:r>
              <a:rPr lang="en-GB" sz="4800" b="1"/>
              <a:t> </a:t>
            </a:r>
            <a:r>
              <a:rPr lang="en-GB" sz="4800" b="1" err="1"/>
              <a:t>Ansawdd</a:t>
            </a:r>
            <a:r>
              <a:rPr lang="en-GB" sz="4800" b="1"/>
              <a:t> </a:t>
            </a:r>
            <a:r>
              <a:rPr lang="en-GB" sz="4800" b="1" err="1"/>
              <a:t>Gofal</a:t>
            </a:r>
            <a:r>
              <a:rPr lang="en-GB" sz="4800" b="1"/>
              <a:t> - AGC</a:t>
            </a:r>
            <a:br>
              <a:rPr lang="en-GB" sz="4800" b="1">
                <a:solidFill>
                  <a:schemeClr val="accent6">
                    <a:lumMod val="75000"/>
                  </a:schemeClr>
                </a:solidFill>
              </a:rPr>
            </a:br>
            <a:r>
              <a:rPr lang="en-GB" sz="4800" b="1">
                <a:solidFill>
                  <a:schemeClr val="accent1">
                    <a:lumMod val="75000"/>
                  </a:schemeClr>
                </a:solidFill>
              </a:rPr>
              <a:t>Quality of Care Report - CIW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796D9B-D464-9051-EF0F-2795D4848F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3620" y="2420888"/>
            <a:ext cx="8611385" cy="35759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err="1"/>
              <a:t>Graddfeydd</a:t>
            </a:r>
            <a:r>
              <a:rPr lang="en-GB" sz="2800"/>
              <a:t> </a:t>
            </a:r>
            <a:r>
              <a:rPr lang="en-GB" sz="2800" err="1"/>
              <a:t>Hunanasesu</a:t>
            </a:r>
            <a:endParaRPr lang="en-GB" sz="2800"/>
          </a:p>
          <a:p>
            <a:r>
              <a:rPr lang="en-GB" sz="2800" err="1"/>
              <a:t>Rhagorol</a:t>
            </a:r>
            <a:endParaRPr lang="en-GB" sz="2800"/>
          </a:p>
          <a:p>
            <a:r>
              <a:rPr lang="en-GB" sz="2800"/>
              <a:t>Da</a:t>
            </a:r>
          </a:p>
          <a:p>
            <a:r>
              <a:rPr lang="en-GB" sz="2800" err="1"/>
              <a:t>Digonol</a:t>
            </a:r>
            <a:r>
              <a:rPr lang="en-GB" sz="2800"/>
              <a:t> </a:t>
            </a:r>
          </a:p>
          <a:p>
            <a:r>
              <a:rPr lang="en-GB" sz="2800" err="1"/>
              <a:t>Gwael</a:t>
            </a:r>
            <a:endParaRPr lang="en-GB" sz="28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4A68EB-6BF6-719F-7912-1710E2E4191D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4659313" y="2471738"/>
            <a:ext cx="4484687" cy="43513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>
                <a:solidFill>
                  <a:schemeClr val="accent1">
                    <a:lumMod val="75000"/>
                  </a:schemeClr>
                </a:solidFill>
              </a:rPr>
              <a:t>Self Assessment Rating</a:t>
            </a:r>
          </a:p>
          <a:p>
            <a:r>
              <a:rPr lang="en-GB" sz="2800">
                <a:solidFill>
                  <a:schemeClr val="accent1">
                    <a:lumMod val="75000"/>
                  </a:schemeClr>
                </a:solidFill>
              </a:rPr>
              <a:t>Excellent</a:t>
            </a:r>
          </a:p>
          <a:p>
            <a:r>
              <a:rPr lang="en-GB" sz="2800">
                <a:solidFill>
                  <a:schemeClr val="accent1">
                    <a:lumMod val="75000"/>
                  </a:schemeClr>
                </a:solidFill>
              </a:rPr>
              <a:t>Good</a:t>
            </a:r>
          </a:p>
          <a:p>
            <a:r>
              <a:rPr lang="en-GB" sz="2800">
                <a:solidFill>
                  <a:schemeClr val="accent1">
                    <a:lumMod val="75000"/>
                  </a:schemeClr>
                </a:solidFill>
              </a:rPr>
              <a:t>Adequate</a:t>
            </a:r>
          </a:p>
          <a:p>
            <a:r>
              <a:rPr lang="en-GB" sz="2800">
                <a:solidFill>
                  <a:schemeClr val="accent1">
                    <a:lumMod val="75000"/>
                  </a:schemeClr>
                </a:solidFill>
              </a:rPr>
              <a:t>Poor</a:t>
            </a:r>
          </a:p>
        </p:txBody>
      </p:sp>
    </p:spTree>
    <p:extLst>
      <p:ext uri="{BB962C8B-B14F-4D97-AF65-F5344CB8AC3E}">
        <p14:creationId xmlns:p14="http://schemas.microsoft.com/office/powerpoint/2010/main" val="8121128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A50CE-018F-A289-0C65-3B171C386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err="1"/>
              <a:t>Adroddiad</a:t>
            </a:r>
            <a:r>
              <a:rPr lang="en-GB" sz="4800" b="1"/>
              <a:t> </a:t>
            </a:r>
            <a:r>
              <a:rPr lang="en-GB" sz="4800" b="1" err="1"/>
              <a:t>Ansawdd</a:t>
            </a:r>
            <a:r>
              <a:rPr lang="en-GB" sz="4800" b="1"/>
              <a:t> </a:t>
            </a:r>
            <a:r>
              <a:rPr lang="en-GB" sz="4800" b="1" err="1"/>
              <a:t>Gofal</a:t>
            </a:r>
            <a:r>
              <a:rPr lang="en-GB" sz="4800" b="1"/>
              <a:t> - AGC</a:t>
            </a:r>
            <a:br>
              <a:rPr lang="en-GB" sz="4800" b="1">
                <a:solidFill>
                  <a:schemeClr val="accent6">
                    <a:lumMod val="75000"/>
                  </a:schemeClr>
                </a:solidFill>
              </a:rPr>
            </a:br>
            <a:r>
              <a:rPr lang="en-GB" sz="4800" b="1">
                <a:solidFill>
                  <a:schemeClr val="accent1">
                    <a:lumMod val="75000"/>
                  </a:schemeClr>
                </a:solidFill>
              </a:rPr>
              <a:t>Quality of Care Report - CIW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796D9B-D464-9051-EF0F-2795D4848F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60" y="2493982"/>
            <a:ext cx="8611385" cy="3575934"/>
          </a:xfrm>
        </p:spPr>
        <p:txBody>
          <a:bodyPr>
            <a:normAutofit/>
          </a:bodyPr>
          <a:lstStyle/>
          <a:p>
            <a:r>
              <a:rPr lang="en-GB" sz="2800" err="1"/>
              <a:t>Gonest</a:t>
            </a:r>
            <a:endParaRPr lang="en-GB" sz="2800"/>
          </a:p>
          <a:p>
            <a:r>
              <a:rPr lang="en-GB" sz="2800" err="1"/>
              <a:t>Wastad</a:t>
            </a:r>
            <a:r>
              <a:rPr lang="en-GB" sz="2800"/>
              <a:t> </a:t>
            </a:r>
            <a:r>
              <a:rPr lang="en-GB" sz="2800" err="1"/>
              <a:t>lle</a:t>
            </a:r>
            <a:r>
              <a:rPr lang="en-GB" sz="2800"/>
              <a:t> </a:t>
            </a:r>
            <a:r>
              <a:rPr lang="en-GB" sz="2800" err="1"/>
              <a:t>i</a:t>
            </a:r>
            <a:r>
              <a:rPr lang="en-GB" sz="2800"/>
              <a:t> </a:t>
            </a:r>
            <a:r>
              <a:rPr lang="en-GB" sz="2800" err="1"/>
              <a:t>wella</a:t>
            </a:r>
            <a:endParaRPr lang="en-GB" sz="2800"/>
          </a:p>
          <a:p>
            <a:r>
              <a:rPr lang="en-GB" sz="2800" err="1"/>
              <a:t>Tystiolaeth</a:t>
            </a:r>
            <a:endParaRPr lang="en-GB" sz="2800"/>
          </a:p>
          <a:p>
            <a:r>
              <a:rPr lang="en-GB" sz="2800" err="1"/>
              <a:t>Cynllunio</a:t>
            </a:r>
            <a:endParaRPr lang="en-GB" sz="2800"/>
          </a:p>
          <a:p>
            <a:r>
              <a:rPr lang="en-GB" sz="2800" err="1"/>
              <a:t>Argymhellion</a:t>
            </a:r>
            <a:endParaRPr lang="en-GB" sz="28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4A68EB-6BF6-719F-7912-1710E2E4191D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4659313" y="2471738"/>
            <a:ext cx="4484687" cy="4351337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chemeClr val="accent1">
                    <a:lumMod val="75000"/>
                  </a:schemeClr>
                </a:solidFill>
              </a:rPr>
              <a:t>Honest</a:t>
            </a:r>
          </a:p>
          <a:p>
            <a:r>
              <a:rPr lang="en-GB" sz="2800">
                <a:solidFill>
                  <a:schemeClr val="accent1">
                    <a:lumMod val="75000"/>
                  </a:schemeClr>
                </a:solidFill>
              </a:rPr>
              <a:t>Always room to improve</a:t>
            </a:r>
          </a:p>
          <a:p>
            <a:r>
              <a:rPr lang="en-GB" sz="2800">
                <a:solidFill>
                  <a:schemeClr val="accent1">
                    <a:lumMod val="75000"/>
                  </a:schemeClr>
                </a:solidFill>
              </a:rPr>
              <a:t>Evidence</a:t>
            </a:r>
          </a:p>
          <a:p>
            <a:r>
              <a:rPr lang="en-GB" sz="2800">
                <a:solidFill>
                  <a:schemeClr val="accent1">
                    <a:lumMod val="75000"/>
                  </a:schemeClr>
                </a:solidFill>
              </a:rPr>
              <a:t>Plan</a:t>
            </a:r>
          </a:p>
          <a:p>
            <a:r>
              <a:rPr lang="en-GB" sz="2800">
                <a:solidFill>
                  <a:schemeClr val="accent1">
                    <a:lumMod val="75000"/>
                  </a:schemeClr>
                </a:solidFill>
              </a:rPr>
              <a:t>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184730668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103437"/>
            <a:ext cx="8611385" cy="1325563"/>
          </a:xfrm>
        </p:spPr>
        <p:txBody>
          <a:bodyPr>
            <a:noAutofit/>
          </a:bodyPr>
          <a:lstStyle/>
          <a:p>
            <a:pPr algn="ctr"/>
            <a:r>
              <a:rPr lang="cy-GB" sz="4800" b="1"/>
              <a:t>Graddfeydd Sgorio Amgylcheddol a’r Raddfa Cyd-feddwl Parhaus a Lles Emosiynol</a:t>
            </a:r>
            <a:br>
              <a:rPr lang="cy-GB" sz="4800" b="1">
                <a:solidFill>
                  <a:schemeClr val="accent6">
                    <a:lumMod val="75000"/>
                  </a:schemeClr>
                </a:solidFill>
              </a:rPr>
            </a:br>
            <a:r>
              <a:rPr lang="en-GB" sz="4800" b="1">
                <a:solidFill>
                  <a:schemeClr val="accent1">
                    <a:lumMod val="75000"/>
                  </a:schemeClr>
                </a:solidFill>
              </a:rPr>
              <a:t>Environment Ratings Scales and the Sustained Shared Thinking and Emotional Wellbeing Scale</a:t>
            </a:r>
          </a:p>
        </p:txBody>
      </p:sp>
    </p:spTree>
    <p:extLst>
      <p:ext uri="{BB962C8B-B14F-4D97-AF65-F5344CB8AC3E}">
        <p14:creationId xmlns:p14="http://schemas.microsoft.com/office/powerpoint/2010/main" val="20035303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4800" b="1"/>
              <a:t>Graddfeydd sgorio amgylcheddol </a:t>
            </a:r>
            <a:br>
              <a:rPr lang="cy-GB" sz="4800" b="1"/>
            </a:br>
            <a:r>
              <a:rPr lang="en-GB" sz="4800" b="1">
                <a:solidFill>
                  <a:schemeClr val="accent1">
                    <a:lumMod val="75000"/>
                  </a:schemeClr>
                </a:solidFill>
              </a:rPr>
              <a:t>Environment rating scales </a:t>
            </a:r>
          </a:p>
        </p:txBody>
      </p:sp>
      <p:pic>
        <p:nvPicPr>
          <p:cNvPr id="2052" name="Picture 4" descr="Infant/Toddler Environment Rating Scale (ITERS-3)">
            <a:extLst>
              <a:ext uri="{FF2B5EF4-FFF2-40B4-BE49-F238E27FC236}">
                <a16:creationId xmlns:a16="http://schemas.microsoft.com/office/drawing/2014/main" id="{930A5CF9-7959-D1F4-92E3-4BF791A31E0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24341" y="1900708"/>
            <a:ext cx="3957338" cy="2995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FF91DCB-2782-D430-F32C-C697A3BB1A45}"/>
              </a:ext>
            </a:extLst>
          </p:cNvPr>
          <p:cNvSpPr txBox="1"/>
          <p:nvPr/>
        </p:nvSpPr>
        <p:spPr>
          <a:xfrm>
            <a:off x="628650" y="4869160"/>
            <a:ext cx="76877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/>
              <a:t>           ECERS			       ITERS</a:t>
            </a:r>
          </a:p>
        </p:txBody>
      </p:sp>
      <p:pic>
        <p:nvPicPr>
          <p:cNvPr id="2050" name="Picture 2" descr="Early Childhood Environment Rating Scales, Third Edition (Ecers-3): Early Childhood Environment Rating Scales (Ecers-3)">
            <a:extLst>
              <a:ext uri="{FF2B5EF4-FFF2-40B4-BE49-F238E27FC236}">
                <a16:creationId xmlns:a16="http://schemas.microsoft.com/office/drawing/2014/main" id="{A0D77809-3161-BBA0-7DEC-65A3F8C8F4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128" y="1913081"/>
            <a:ext cx="3891880" cy="294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331509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arly Childhood Environment Rating Scale: how to use it">
            <a:extLst>
              <a:ext uri="{FF2B5EF4-FFF2-40B4-BE49-F238E27FC236}">
                <a16:creationId xmlns:a16="http://schemas.microsoft.com/office/drawing/2014/main" id="{5B706BC8-A1F5-20A2-ACAB-7563FF8E58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784" y="188640"/>
            <a:ext cx="8460432" cy="5466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291497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79512" y="-99392"/>
            <a:ext cx="8611385" cy="1325563"/>
          </a:xfrm>
        </p:spPr>
        <p:txBody>
          <a:bodyPr/>
          <a:lstStyle/>
          <a:p>
            <a:r>
              <a:rPr lang="en-GB" b="1"/>
              <a:t>ECERS-3</a:t>
            </a:r>
          </a:p>
        </p:txBody>
      </p:sp>
      <p:pic>
        <p:nvPicPr>
          <p:cNvPr id="3" name="Content Placeholder 2" descr="A page of a book&#10;&#10;AI-generated content may be incorrect.">
            <a:extLst>
              <a:ext uri="{FF2B5EF4-FFF2-40B4-BE49-F238E27FC236}">
                <a16:creationId xmlns:a16="http://schemas.microsoft.com/office/drawing/2014/main" id="{E3F6FF13-B81B-0CFE-BBF0-EFAB6758BD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67562" y="836915"/>
            <a:ext cx="7637263" cy="5767470"/>
          </a:xfrm>
        </p:spPr>
      </p:pic>
    </p:spTree>
    <p:extLst>
      <p:ext uri="{BB962C8B-B14F-4D97-AF65-F5344CB8AC3E}">
        <p14:creationId xmlns:p14="http://schemas.microsoft.com/office/powerpoint/2010/main" val="386972510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Clip </a:t>
            </a:r>
            <a:r>
              <a:rPr lang="en-GB" b="1" err="1"/>
              <a:t>Fideo</a:t>
            </a:r>
            <a:r>
              <a:rPr lang="en-GB" b="1"/>
              <a:t> ECERS Video clip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u="sng">
                <a:hlinkClick r:id="rId3"/>
              </a:rPr>
              <a:t>https://www.youtube.com/watch?v=0OHFTGADcnI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84607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66307" y="-243408"/>
            <a:ext cx="8611385" cy="1325563"/>
          </a:xfrm>
        </p:spPr>
        <p:txBody>
          <a:bodyPr/>
          <a:lstStyle/>
          <a:p>
            <a:r>
              <a:rPr lang="en-GB" b="1"/>
              <a:t>ITERS-3</a:t>
            </a:r>
          </a:p>
        </p:txBody>
      </p:sp>
      <p:pic>
        <p:nvPicPr>
          <p:cNvPr id="3" name="Picture 2" descr="A page of a book&#10;&#10;AI-generated content may be incorrect.">
            <a:extLst>
              <a:ext uri="{FF2B5EF4-FFF2-40B4-BE49-F238E27FC236}">
                <a16:creationId xmlns:a16="http://schemas.microsoft.com/office/drawing/2014/main" id="{68754CBF-CFC1-D577-7900-99C03B7F67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892" y="755702"/>
            <a:ext cx="7582216" cy="5976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141769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Clip </a:t>
            </a:r>
            <a:r>
              <a:rPr lang="en-GB" b="1" err="1"/>
              <a:t>Fideo</a:t>
            </a:r>
            <a:r>
              <a:rPr lang="en-GB" b="1"/>
              <a:t> ITERS-3 Video clip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u="sng">
                <a:hlinkClick r:id="rId3"/>
              </a:rPr>
              <a:t>https://www.youtube.com/watch?v=0OHFTGADcnI</a:t>
            </a:r>
            <a:endParaRPr lang="en-GB" u="sng"/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94608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8494" y="2358087"/>
            <a:ext cx="4587011" cy="32468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BE3896F-26CA-F13C-2CC5-309CF73A5D3C}"/>
              </a:ext>
            </a:extLst>
          </p:cNvPr>
          <p:cNvSpPr txBox="1"/>
          <p:nvPr/>
        </p:nvSpPr>
        <p:spPr>
          <a:xfrm>
            <a:off x="395536" y="49763"/>
            <a:ext cx="80648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/>
              <a:t>	</a:t>
            </a:r>
            <a:r>
              <a:rPr lang="en-GB" sz="4800" b="1">
                <a:solidFill>
                  <a:schemeClr val="accent1">
                    <a:lumMod val="75000"/>
                  </a:schemeClr>
                </a:solidFill>
              </a:rPr>
              <a:t>Sustained Shared Thinking and Emotional Well-being</a:t>
            </a:r>
          </a:p>
        </p:txBody>
      </p:sp>
    </p:spTree>
    <p:extLst>
      <p:ext uri="{BB962C8B-B14F-4D97-AF65-F5344CB8AC3E}">
        <p14:creationId xmlns:p14="http://schemas.microsoft.com/office/powerpoint/2010/main" val="231018176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307" y="692696"/>
            <a:ext cx="8611385" cy="1325563"/>
          </a:xfrm>
        </p:spPr>
        <p:txBody>
          <a:bodyPr>
            <a:noAutofit/>
          </a:bodyPr>
          <a:lstStyle/>
          <a:p>
            <a:pPr algn="ctr"/>
            <a:r>
              <a:rPr lang="cy-GB" sz="4800" b="1"/>
              <a:t>Sut mae rhyngweithio effeithiol mewn ysgol/lleoliad blynyddoedd cynnar yn edrych</a:t>
            </a:r>
            <a:r>
              <a:rPr lang="en-GB" sz="4800" b="1"/>
              <a:t>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6DA6D7E-C3D2-E009-BDE7-5B6BFF8700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708920"/>
            <a:ext cx="8611385" cy="3575934"/>
          </a:xfrm>
        </p:spPr>
        <p:txBody>
          <a:bodyPr>
            <a:normAutofit/>
          </a:bodyPr>
          <a:lstStyle/>
          <a:p>
            <a:pPr algn="ctr"/>
            <a:r>
              <a:rPr lang="cy-GB" sz="2400"/>
              <a:t>Gwrando</a:t>
            </a:r>
          </a:p>
          <a:p>
            <a:pPr algn="ctr"/>
            <a:r>
              <a:rPr lang="cy-GB" sz="2400"/>
              <a:t>Rhannu diddordeb</a:t>
            </a:r>
          </a:p>
          <a:p>
            <a:pPr algn="ctr"/>
            <a:r>
              <a:rPr lang="cy-GB" sz="2400"/>
              <a:t>Dau neu fwy o bobl</a:t>
            </a:r>
          </a:p>
          <a:p>
            <a:pPr algn="ctr"/>
            <a:r>
              <a:rPr lang="cy-GB" sz="2400"/>
              <a:t>Gweithio gyda’i gilydd</a:t>
            </a:r>
          </a:p>
          <a:p>
            <a:pPr algn="ctr"/>
            <a:r>
              <a:rPr lang="cy-GB" sz="2400"/>
              <a:t>Datrys problemau</a:t>
            </a:r>
          </a:p>
          <a:p>
            <a:pPr algn="ctr"/>
            <a:r>
              <a:rPr lang="cy-GB" sz="2400"/>
              <a:t>Gwerthuso gweithgareddau</a:t>
            </a:r>
          </a:p>
          <a:p>
            <a:pPr algn="ctr"/>
            <a:r>
              <a:rPr lang="cy-GB" sz="2400"/>
              <a:t>Ysgogir gan y plentyn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01435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306" y="620688"/>
            <a:ext cx="8611385" cy="1325563"/>
          </a:xfrm>
        </p:spPr>
        <p:txBody>
          <a:bodyPr>
            <a:noAutofit/>
          </a:bodyPr>
          <a:lstStyle/>
          <a:p>
            <a:pPr algn="ctr"/>
            <a:r>
              <a:rPr lang="cy-GB" sz="4800" b="1"/>
              <a:t>Sut mae rhyngweithio effeithiol mewn ysgol/lleoliad blynyddoedd cynnar yn edrych</a:t>
            </a:r>
            <a:r>
              <a:rPr lang="en-GB" sz="4800" b="1"/>
              <a:t>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96DBB5-AF98-CB5D-67D3-109374E119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307" y="2564904"/>
            <a:ext cx="8611385" cy="3575934"/>
          </a:xfrm>
        </p:spPr>
        <p:txBody>
          <a:bodyPr/>
          <a:lstStyle/>
          <a:p>
            <a:pPr algn="ctr"/>
            <a:r>
              <a:rPr lang="cy-GB" sz="2400"/>
              <a:t>Egluro cysyniadau</a:t>
            </a:r>
          </a:p>
          <a:p>
            <a:pPr algn="ctr"/>
            <a:r>
              <a:rPr lang="cy-GB" sz="2400"/>
              <a:t>Ymestyn y naratif</a:t>
            </a:r>
          </a:p>
          <a:p>
            <a:pPr algn="ctr"/>
            <a:r>
              <a:rPr lang="cy-GB" sz="2400"/>
              <a:t>Datblygu ac ymestyn y meddwl</a:t>
            </a:r>
          </a:p>
          <a:p>
            <a:pPr algn="ctr"/>
            <a:r>
              <a:rPr lang="cy-GB" sz="2400"/>
              <a:t>Modelu</a:t>
            </a:r>
          </a:p>
          <a:p>
            <a:pPr algn="ctr"/>
            <a:r>
              <a:rPr lang="cy-GB" sz="2400"/>
              <a:t>Cwestiynau penagored</a:t>
            </a:r>
          </a:p>
          <a:p>
            <a:pPr algn="ctr"/>
            <a:r>
              <a:rPr lang="cy-GB" sz="2400"/>
              <a:t>Cyd-feddwl Parhaus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2687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>
                <a:solidFill>
                  <a:schemeClr val="accent1">
                    <a:lumMod val="75000"/>
                  </a:schemeClr>
                </a:solidFill>
              </a:rPr>
              <a:t>What does effective interaction in early years school/settings look like?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33921D-F971-0B74-1AF8-740CDAC968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2348880"/>
            <a:ext cx="8611385" cy="3575934"/>
          </a:xfrm>
        </p:spPr>
        <p:txBody>
          <a:bodyPr/>
          <a:lstStyle/>
          <a:p>
            <a:pPr algn="ctr"/>
            <a:r>
              <a:rPr lang="en-GB" sz="2400">
                <a:solidFill>
                  <a:schemeClr val="accent1">
                    <a:lumMod val="75000"/>
                  </a:schemeClr>
                </a:solidFill>
              </a:rPr>
              <a:t>Listening</a:t>
            </a:r>
          </a:p>
          <a:p>
            <a:pPr algn="ctr"/>
            <a:r>
              <a:rPr lang="en-GB" sz="2400">
                <a:solidFill>
                  <a:schemeClr val="accent1">
                    <a:lumMod val="75000"/>
                  </a:schemeClr>
                </a:solidFill>
              </a:rPr>
              <a:t>Shared interest</a:t>
            </a:r>
          </a:p>
          <a:p>
            <a:pPr algn="ctr"/>
            <a:r>
              <a:rPr lang="en-GB" sz="2400">
                <a:solidFill>
                  <a:schemeClr val="accent1">
                    <a:lumMod val="75000"/>
                  </a:schemeClr>
                </a:solidFill>
              </a:rPr>
              <a:t>Two or more people</a:t>
            </a:r>
          </a:p>
          <a:p>
            <a:pPr algn="ctr"/>
            <a:r>
              <a:rPr lang="en-GB" sz="2400">
                <a:solidFill>
                  <a:schemeClr val="accent1">
                    <a:lumMod val="75000"/>
                  </a:schemeClr>
                </a:solidFill>
              </a:rPr>
              <a:t>Working together</a:t>
            </a:r>
          </a:p>
          <a:p>
            <a:pPr algn="ctr"/>
            <a:r>
              <a:rPr lang="en-GB" sz="2400">
                <a:solidFill>
                  <a:schemeClr val="accent1">
                    <a:lumMod val="75000"/>
                  </a:schemeClr>
                </a:solidFill>
              </a:rPr>
              <a:t>Problem solving</a:t>
            </a:r>
          </a:p>
          <a:p>
            <a:pPr algn="ctr"/>
            <a:r>
              <a:rPr lang="en-GB" sz="2400">
                <a:solidFill>
                  <a:schemeClr val="accent1">
                    <a:lumMod val="75000"/>
                  </a:schemeClr>
                </a:solidFill>
              </a:rPr>
              <a:t>Evaluating activities</a:t>
            </a:r>
          </a:p>
          <a:p>
            <a:pPr algn="ctr"/>
            <a:r>
              <a:rPr lang="en-GB" sz="2400">
                <a:solidFill>
                  <a:schemeClr val="accent1">
                    <a:lumMod val="75000"/>
                  </a:schemeClr>
                </a:solidFill>
              </a:rPr>
              <a:t>Child-initiated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624025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>
                <a:solidFill>
                  <a:schemeClr val="accent1">
                    <a:lumMod val="75000"/>
                  </a:schemeClr>
                </a:solidFill>
              </a:rPr>
              <a:t>What does effective interaction in early years school/settings look like?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DDF5844-04B3-56A2-7A10-F3057C3AF801}"/>
              </a:ext>
            </a:extLst>
          </p:cNvPr>
          <p:cNvSpPr txBox="1"/>
          <p:nvPr/>
        </p:nvSpPr>
        <p:spPr>
          <a:xfrm>
            <a:off x="2483768" y="2492896"/>
            <a:ext cx="4612432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solidFill>
                  <a:schemeClr val="accent1">
                    <a:lumMod val="75000"/>
                  </a:schemeClr>
                </a:solidFill>
              </a:rPr>
              <a:t>Clarifying concepts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solidFill>
                  <a:schemeClr val="accent1">
                    <a:lumMod val="75000"/>
                  </a:schemeClr>
                </a:solidFill>
              </a:rPr>
              <a:t>Extending narrative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solidFill>
                  <a:schemeClr val="accent1">
                    <a:lumMod val="75000"/>
                  </a:schemeClr>
                </a:solidFill>
              </a:rPr>
              <a:t>Develop and extend thinking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solidFill>
                  <a:schemeClr val="accent1">
                    <a:lumMod val="75000"/>
                  </a:schemeClr>
                </a:solidFill>
              </a:rPr>
              <a:t>Modelling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solidFill>
                  <a:schemeClr val="accent1">
                    <a:lumMod val="75000"/>
                  </a:schemeClr>
                </a:solidFill>
              </a:rPr>
              <a:t>Open ended questions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solidFill>
                  <a:schemeClr val="accent1">
                    <a:lumMod val="75000"/>
                  </a:schemeClr>
                </a:solidFill>
              </a:rPr>
              <a:t>Sustained shared thinking</a:t>
            </a:r>
          </a:p>
        </p:txBody>
      </p:sp>
    </p:spTree>
    <p:extLst>
      <p:ext uri="{BB962C8B-B14F-4D97-AF65-F5344CB8AC3E}">
        <p14:creationId xmlns:p14="http://schemas.microsoft.com/office/powerpoint/2010/main" val="40345606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307" y="-179254"/>
            <a:ext cx="8611385" cy="1325563"/>
          </a:xfrm>
        </p:spPr>
        <p:txBody>
          <a:bodyPr>
            <a:normAutofit/>
          </a:bodyPr>
          <a:lstStyle/>
          <a:p>
            <a:r>
              <a:rPr lang="en-GB" sz="3200" b="1"/>
              <a:t>Is-</a:t>
            </a:r>
            <a:r>
              <a:rPr lang="cy-GB" sz="3200" b="1"/>
              <a:t>raddfeydd </a:t>
            </a:r>
            <a:r>
              <a:rPr lang="en-GB" sz="3200" b="1"/>
              <a:t>SSTEW</a:t>
            </a:r>
          </a:p>
        </p:txBody>
      </p:sp>
      <p:pic>
        <p:nvPicPr>
          <p:cNvPr id="6" name="Content Placeholder 5" descr="A blue and white table with black text&#10;&#10;AI-generated content may be incorrect.">
            <a:extLst>
              <a:ext uri="{FF2B5EF4-FFF2-40B4-BE49-F238E27FC236}">
                <a16:creationId xmlns:a16="http://schemas.microsoft.com/office/drawing/2014/main" id="{FCE375A0-A173-0726-888D-CBA5261E7E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68665" y="974182"/>
            <a:ext cx="8605018" cy="4374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558626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9616" y="-143009"/>
            <a:ext cx="8611385" cy="1325563"/>
          </a:xfrm>
        </p:spPr>
        <p:txBody>
          <a:bodyPr>
            <a:normAutofit/>
          </a:bodyPr>
          <a:lstStyle/>
          <a:p>
            <a:r>
              <a:rPr lang="en-GB" sz="3200" b="1">
                <a:solidFill>
                  <a:schemeClr val="accent1">
                    <a:lumMod val="75000"/>
                  </a:schemeClr>
                </a:solidFill>
              </a:rPr>
              <a:t>SSTEW subscales</a:t>
            </a:r>
          </a:p>
        </p:txBody>
      </p:sp>
      <p:pic>
        <p:nvPicPr>
          <p:cNvPr id="6" name="Content Placeholder 5" descr="A blue and white list with text&#10;&#10;AI-generated content may be incorrect.">
            <a:extLst>
              <a:ext uri="{FF2B5EF4-FFF2-40B4-BE49-F238E27FC236}">
                <a16:creationId xmlns:a16="http://schemas.microsoft.com/office/drawing/2014/main" id="{CD0431B0-74BE-06A2-C016-D5CAAABFBD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43320" y="934229"/>
            <a:ext cx="8647697" cy="4165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711647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912791" y="225526"/>
            <a:ext cx="727280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GB" sz="2800" b="1">
                <a:solidFill>
                  <a:schemeClr val="accent1">
                    <a:lumMod val="75000"/>
                  </a:schemeClr>
                </a:solidFill>
              </a:rPr>
              <a:t>Using the SSTEW scale</a:t>
            </a:r>
          </a:p>
        </p:txBody>
      </p:sp>
      <p:pic>
        <p:nvPicPr>
          <p:cNvPr id="2" name="Picture 1" descr="A white paper with black text on it&#10;&#10;AI-generated content may be incorrect.">
            <a:extLst>
              <a:ext uri="{FF2B5EF4-FFF2-40B4-BE49-F238E27FC236}">
                <a16:creationId xmlns:a16="http://schemas.microsoft.com/office/drawing/2014/main" id="{08D06EC6-429B-C671-3228-C09624F767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1974213" y="0"/>
            <a:ext cx="518297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978865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err="1"/>
              <a:t>Iâ</a:t>
            </a:r>
            <a:r>
              <a:rPr lang="en-GB" sz="4800" b="1"/>
              <a:t>       </a:t>
            </a:r>
            <a:r>
              <a:rPr lang="en-GB" sz="4800" b="1">
                <a:solidFill>
                  <a:schemeClr val="accent1">
                    <a:lumMod val="75000"/>
                  </a:schemeClr>
                </a:solidFill>
              </a:rPr>
              <a:t>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u="sng">
                <a:hlinkClick r:id="rId3"/>
              </a:rPr>
              <a:t>https://www.youtube.com/watch?v=AehOYZENvzg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69023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16C83EE-E1E7-FC9C-CD0E-38E53FFF9327}"/>
              </a:ext>
            </a:extLst>
          </p:cNvPr>
          <p:cNvSpPr/>
          <p:nvPr/>
        </p:nvSpPr>
        <p:spPr>
          <a:xfrm>
            <a:off x="912791" y="225526"/>
            <a:ext cx="727280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GB" sz="2800" b="1">
                <a:solidFill>
                  <a:schemeClr val="accent1">
                    <a:lumMod val="75000"/>
                  </a:schemeClr>
                </a:solidFill>
              </a:rPr>
              <a:t>Using the SSTEW scale</a:t>
            </a:r>
          </a:p>
        </p:txBody>
      </p:sp>
      <p:pic>
        <p:nvPicPr>
          <p:cNvPr id="5" name="Content Placeholder 4" descr="A paper with black text&#10;&#10;AI-generated content may be incorrect.">
            <a:extLst>
              <a:ext uri="{FF2B5EF4-FFF2-40B4-BE49-F238E27FC236}">
                <a16:creationId xmlns:a16="http://schemas.microsoft.com/office/drawing/2014/main" id="{878E0247-BD1E-A79F-BDBD-4E8ECE57B5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 rot="-5400000">
            <a:off x="2020082" y="-22696"/>
            <a:ext cx="5158931" cy="7178115"/>
          </a:xfrm>
        </p:spPr>
      </p:pic>
    </p:spTree>
    <p:extLst>
      <p:ext uri="{BB962C8B-B14F-4D97-AF65-F5344CB8AC3E}">
        <p14:creationId xmlns:p14="http://schemas.microsoft.com/office/powerpoint/2010/main" val="252224110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err="1"/>
              <a:t>Pwli</a:t>
            </a:r>
            <a:r>
              <a:rPr lang="en-GB" sz="4800" b="1"/>
              <a:t>      </a:t>
            </a:r>
            <a:r>
              <a:rPr lang="en-GB" sz="4800" b="1">
                <a:solidFill>
                  <a:schemeClr val="accent1">
                    <a:lumMod val="75000"/>
                  </a:schemeClr>
                </a:solidFill>
              </a:rPr>
              <a:t>Pulley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u="sng">
                <a:hlinkClick r:id="rId3"/>
              </a:rPr>
              <a:t>https://www.youtube.com/watch?v=bylL-3W7pAI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2957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A paper with text on it&#10;&#10;AI-generated content may be incorrect.">
            <a:extLst>
              <a:ext uri="{FF2B5EF4-FFF2-40B4-BE49-F238E27FC236}">
                <a16:creationId xmlns:a16="http://schemas.microsoft.com/office/drawing/2014/main" id="{60DB42DF-5B6F-1FA6-34DC-E4ECDEF25C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29215" y="219757"/>
            <a:ext cx="7490286" cy="5572248"/>
          </a:xfrm>
        </p:spPr>
      </p:pic>
    </p:spTree>
    <p:extLst>
      <p:ext uri="{BB962C8B-B14F-4D97-AF65-F5344CB8AC3E}">
        <p14:creationId xmlns:p14="http://schemas.microsoft.com/office/powerpoint/2010/main" val="244325768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err="1"/>
              <a:t>Trefn</a:t>
            </a:r>
            <a:r>
              <a:rPr lang="en-GB" sz="4800" b="1"/>
              <a:t> </a:t>
            </a:r>
            <a:r>
              <a:rPr lang="en-GB" sz="4800" b="1" err="1"/>
              <a:t>Arferol</a:t>
            </a:r>
            <a:r>
              <a:rPr lang="en-GB" sz="4800" b="1"/>
              <a:t>        </a:t>
            </a:r>
            <a:r>
              <a:rPr lang="en-GB" sz="4800" b="1">
                <a:solidFill>
                  <a:schemeClr val="accent1">
                    <a:lumMod val="75000"/>
                  </a:schemeClr>
                </a:solidFill>
              </a:rPr>
              <a:t>Routine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>
                <a:hlinkClick r:id="rId3"/>
              </a:rPr>
              <a:t>https://www.youtube.com/watch?v=GzCbYCOEveE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47374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err="1"/>
              <a:t>Syniadau</a:t>
            </a:r>
            <a:r>
              <a:rPr lang="en-GB" sz="4800" b="1"/>
              <a:t>?   </a:t>
            </a:r>
            <a:r>
              <a:rPr lang="en-GB" sz="4800" b="1">
                <a:solidFill>
                  <a:schemeClr val="accent1">
                    <a:lumMod val="75000"/>
                  </a:schemeClr>
                </a:solidFill>
              </a:rPr>
              <a:t>Thoughts?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944713A-6FB2-40C9-85F8-B7AC3B3C71F4}"/>
              </a:ext>
            </a:extLst>
          </p:cNvPr>
          <p:cNvSpPr txBox="1">
            <a:spLocks/>
          </p:cNvSpPr>
          <p:nvPr/>
        </p:nvSpPr>
        <p:spPr>
          <a:xfrm>
            <a:off x="474240" y="1609531"/>
            <a:ext cx="3826768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9CC2394-7356-44D4-9C29-353D95C4CFC8}"/>
              </a:ext>
            </a:extLst>
          </p:cNvPr>
          <p:cNvSpPr txBox="1">
            <a:spLocks/>
          </p:cNvSpPr>
          <p:nvPr/>
        </p:nvSpPr>
        <p:spPr>
          <a:xfrm>
            <a:off x="5012432" y="1752601"/>
            <a:ext cx="3826768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chemeClr val="accent1">
                    <a:lumMod val="75000"/>
                  </a:schemeClr>
                </a:solidFill>
              </a:rPr>
              <a:t>Discuss ECERS/ITERS and SSTEW - What do you think of them as Quality Assurance tools?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189AE4-C644-9E68-35AD-2746AA01AA9C}"/>
              </a:ext>
            </a:extLst>
          </p:cNvPr>
          <p:cNvSpPr txBox="1">
            <a:spLocks/>
          </p:cNvSpPr>
          <p:nvPr/>
        </p:nvSpPr>
        <p:spPr>
          <a:xfrm>
            <a:off x="899592" y="1674815"/>
            <a:ext cx="3826768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err="1"/>
              <a:t>Trafodwch</a:t>
            </a:r>
            <a:r>
              <a:rPr lang="en-GB"/>
              <a:t> ECERS/ITERS a SSTEW – </a:t>
            </a:r>
          </a:p>
          <a:p>
            <a:pPr marL="0" indent="0">
              <a:buNone/>
            </a:pPr>
            <a:r>
              <a:rPr lang="en-GB"/>
              <a:t>Beth </a:t>
            </a:r>
            <a:r>
              <a:rPr lang="en-GB" err="1"/>
              <a:t>yw</a:t>
            </a:r>
            <a:r>
              <a:rPr lang="en-GB"/>
              <a:t> </a:t>
            </a:r>
            <a:r>
              <a:rPr lang="en-GB" err="1"/>
              <a:t>eich</a:t>
            </a:r>
            <a:r>
              <a:rPr lang="en-GB"/>
              <a:t> barn chi </a:t>
            </a:r>
            <a:r>
              <a:rPr lang="en-GB" err="1"/>
              <a:t>amdanynt</a:t>
            </a:r>
            <a:r>
              <a:rPr lang="en-GB"/>
              <a:t> </a:t>
            </a:r>
            <a:r>
              <a:rPr lang="en-GB" err="1"/>
              <a:t>fel</a:t>
            </a:r>
            <a:r>
              <a:rPr lang="en-GB"/>
              <a:t> offer </a:t>
            </a:r>
            <a:r>
              <a:rPr lang="en-GB" err="1"/>
              <a:t>Sicrhau</a:t>
            </a:r>
            <a:r>
              <a:rPr lang="en-GB"/>
              <a:t> </a:t>
            </a:r>
            <a:r>
              <a:rPr lang="en-GB" err="1"/>
              <a:t>Ansawdd</a:t>
            </a:r>
            <a:r>
              <a:rPr lang="en-GB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48411647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C2D0A-D93A-7F76-0F1D-EFE8E8243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4800" b="1" err="1">
                <a:cs typeface="Arial"/>
              </a:rPr>
              <a:t>Raddfa</a:t>
            </a:r>
            <a:r>
              <a:rPr lang="en-US" sz="4800" b="1">
                <a:cs typeface="Arial"/>
              </a:rPr>
              <a:t> </a:t>
            </a:r>
            <a:r>
              <a:rPr lang="en-US" sz="4800" b="1" err="1">
                <a:cs typeface="Arial"/>
              </a:rPr>
              <a:t>Ymglymiad</a:t>
            </a:r>
            <a:r>
              <a:rPr lang="en-US" sz="4800" b="1">
                <a:cs typeface="Arial"/>
              </a:rPr>
              <a:t> Leuven</a:t>
            </a:r>
            <a:br>
              <a:rPr lang="en-US" sz="4800" b="1"/>
            </a:br>
            <a:r>
              <a:rPr lang="en-US" sz="4800" b="1">
                <a:solidFill>
                  <a:schemeClr val="accent1">
                    <a:lumMod val="76000"/>
                  </a:schemeClr>
                </a:solidFill>
                <a:cs typeface="Arial"/>
              </a:rPr>
              <a:t>Leuven's Involvement Scale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7456E-9551-CC5A-F27E-6EE8F8FB06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1970" y="1825625"/>
            <a:ext cx="3867150" cy="38098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800">
                <a:cs typeface="Arial"/>
              </a:rPr>
              <a:t>Yn </a:t>
            </a:r>
            <a:r>
              <a:rPr lang="en-US" sz="2800" err="1">
                <a:cs typeface="Arial"/>
              </a:rPr>
              <a:t>gwerthuso</a:t>
            </a:r>
            <a:r>
              <a:rPr lang="en-US" sz="2800">
                <a:cs typeface="Arial"/>
              </a:rPr>
              <a:t> </a:t>
            </a:r>
            <a:r>
              <a:rPr lang="en-US" sz="2800" err="1">
                <a:cs typeface="Arial"/>
              </a:rPr>
              <a:t>ansawdd</a:t>
            </a:r>
            <a:r>
              <a:rPr lang="en-US" sz="2800">
                <a:cs typeface="Arial"/>
              </a:rPr>
              <a:t> a </a:t>
            </a:r>
            <a:r>
              <a:rPr lang="en-US" sz="2800" err="1">
                <a:cs typeface="Arial"/>
              </a:rPr>
              <a:t>photensial</a:t>
            </a:r>
            <a:r>
              <a:rPr lang="en-US" sz="2800">
                <a:cs typeface="Arial"/>
              </a:rPr>
              <a:t> </a:t>
            </a:r>
            <a:r>
              <a:rPr lang="en-US" sz="2800" err="1">
                <a:cs typeface="Arial"/>
              </a:rPr>
              <a:t>ymwneud</a:t>
            </a:r>
            <a:r>
              <a:rPr lang="en-US" sz="2800">
                <a:cs typeface="Arial"/>
              </a:rPr>
              <a:t> â </a:t>
            </a:r>
            <a:r>
              <a:rPr lang="en-US" sz="2800" err="1">
                <a:cs typeface="Arial"/>
              </a:rPr>
              <a:t>phrofiadau</a:t>
            </a:r>
            <a:r>
              <a:rPr lang="en-US" sz="2800">
                <a:cs typeface="Arial"/>
              </a:rPr>
              <a:t> </a:t>
            </a:r>
            <a:r>
              <a:rPr lang="en-US" sz="2800" err="1">
                <a:cs typeface="Arial"/>
              </a:rPr>
              <a:t>dysgu</a:t>
            </a:r>
            <a:r>
              <a:rPr lang="en-US" sz="2800">
                <a:cs typeface="Arial"/>
              </a:rPr>
              <a:t> plant</a:t>
            </a:r>
          </a:p>
          <a:p>
            <a:pPr marL="0" indent="0">
              <a:buNone/>
            </a:pPr>
            <a:endParaRPr lang="en-US" sz="2800">
              <a:cs typeface="Arial"/>
            </a:endParaRPr>
          </a:p>
          <a:p>
            <a:pPr marL="0" indent="0">
              <a:buNone/>
            </a:pPr>
            <a:r>
              <a:rPr lang="en-US" sz="2800" err="1">
                <a:cs typeface="Arial"/>
              </a:rPr>
              <a:t>Ffocws</a:t>
            </a:r>
            <a:r>
              <a:rPr lang="en-US" sz="2800">
                <a:cs typeface="Arial"/>
              </a:rPr>
              <a:t> </a:t>
            </a:r>
            <a:r>
              <a:rPr lang="en-US" sz="2800" err="1">
                <a:cs typeface="Arial"/>
              </a:rPr>
              <a:t>ar</a:t>
            </a:r>
            <a:r>
              <a:rPr lang="en-US" sz="2800">
                <a:cs typeface="Arial"/>
              </a:rPr>
              <a:t> </a:t>
            </a:r>
            <a:r>
              <a:rPr lang="en-US" sz="2800" err="1">
                <a:cs typeface="Arial"/>
              </a:rPr>
              <a:t>ymwneud</a:t>
            </a:r>
            <a:r>
              <a:rPr lang="en-US" sz="2800">
                <a:cs typeface="Arial"/>
              </a:rPr>
              <a:t> a </a:t>
            </a:r>
            <a:r>
              <a:rPr lang="en-US" sz="2800" err="1">
                <a:cs typeface="Arial"/>
              </a:rPr>
              <a:t>lles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C5E788-AF70-95A5-CA26-E94389E1624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800">
                <a:solidFill>
                  <a:schemeClr val="accent1">
                    <a:lumMod val="76000"/>
                  </a:schemeClr>
                </a:solidFill>
                <a:cs typeface="Arial" panose="020B0604020202020204"/>
              </a:rPr>
              <a:t>Evaluates the quality and potential of involvement in children's learning experiences</a:t>
            </a:r>
            <a:endParaRPr lang="en-US" sz="2800" b="1">
              <a:solidFill>
                <a:schemeClr val="accent1">
                  <a:lumMod val="76000"/>
                </a:schemeClr>
              </a:solidFill>
              <a:cs typeface="Arial" panose="020B0604020202020204"/>
            </a:endParaRPr>
          </a:p>
          <a:p>
            <a:pPr marL="0" indent="0">
              <a:buNone/>
            </a:pPr>
            <a:endParaRPr lang="en-US" sz="2800">
              <a:solidFill>
                <a:schemeClr val="accent1">
                  <a:lumMod val="76000"/>
                </a:schemeClr>
              </a:solidFill>
              <a:cs typeface="Arial" panose="020B0604020202020204"/>
            </a:endParaRPr>
          </a:p>
          <a:p>
            <a:pPr marL="0" indent="0">
              <a:buNone/>
            </a:pPr>
            <a:r>
              <a:rPr lang="en-US" sz="2800">
                <a:solidFill>
                  <a:schemeClr val="accent1">
                    <a:lumMod val="76000"/>
                  </a:schemeClr>
                </a:solidFill>
                <a:cs typeface="Arial" panose="020B0604020202020204"/>
              </a:rPr>
              <a:t>Focus is on involvement and well-being</a:t>
            </a:r>
          </a:p>
        </p:txBody>
      </p:sp>
    </p:spTree>
    <p:extLst>
      <p:ext uri="{BB962C8B-B14F-4D97-AF65-F5344CB8AC3E}">
        <p14:creationId xmlns:p14="http://schemas.microsoft.com/office/powerpoint/2010/main" val="159073669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C2D0A-D93A-7F76-0F1D-EFE8E8243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4800" b="1" err="1">
                <a:cs typeface="Arial"/>
              </a:rPr>
              <a:t>Raddfa</a:t>
            </a:r>
            <a:r>
              <a:rPr lang="en-US" sz="4800" b="1">
                <a:cs typeface="Arial"/>
              </a:rPr>
              <a:t> </a:t>
            </a:r>
            <a:r>
              <a:rPr lang="en-US" sz="4800" b="1" err="1">
                <a:cs typeface="Arial"/>
              </a:rPr>
              <a:t>Ymglymiad</a:t>
            </a:r>
            <a:r>
              <a:rPr lang="en-US" sz="4800" b="1">
                <a:cs typeface="Arial"/>
              </a:rPr>
              <a:t> Leuven</a:t>
            </a:r>
            <a:br>
              <a:rPr lang="en-US" sz="4800" b="1"/>
            </a:br>
            <a:r>
              <a:rPr lang="en-US" sz="4800" b="1">
                <a:solidFill>
                  <a:schemeClr val="accent1">
                    <a:lumMod val="76000"/>
                  </a:schemeClr>
                </a:solidFill>
                <a:cs typeface="Arial"/>
              </a:rPr>
              <a:t>Leuven's Involvement Scale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7456E-9551-CC5A-F27E-6EE8F8FB06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1970" y="1825625"/>
            <a:ext cx="3867150" cy="38098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/>
            <a:r>
              <a:rPr lang="en-US" sz="2800">
                <a:cs typeface="Arial"/>
              </a:rPr>
              <a:t>Ferre Laevers</a:t>
            </a:r>
            <a:endParaRPr lang="en-US"/>
          </a:p>
          <a:p>
            <a:pPr marL="457200" indent="-457200"/>
            <a:r>
              <a:rPr lang="en-US" sz="2800">
                <a:cs typeface="Arial"/>
              </a:rPr>
              <a:t>Glad </a:t>
            </a:r>
            <a:r>
              <a:rPr lang="en-US" sz="2800" err="1">
                <a:cs typeface="Arial"/>
              </a:rPr>
              <a:t>Belg</a:t>
            </a:r>
          </a:p>
          <a:p>
            <a:pPr marL="457200" indent="-457200"/>
            <a:r>
              <a:rPr lang="en-US" sz="2800">
                <a:cs typeface="Arial"/>
              </a:rPr>
              <a:t>Faint mor </a:t>
            </a:r>
            <a:r>
              <a:rPr lang="en-US" sz="2800" err="1">
                <a:cs typeface="Arial"/>
              </a:rPr>
              <a:t>cyffyrddus</a:t>
            </a:r>
            <a:r>
              <a:rPr lang="en-US" sz="2800">
                <a:cs typeface="Arial"/>
              </a:rPr>
              <a:t> a </a:t>
            </a:r>
            <a:r>
              <a:rPr lang="en-US" sz="2800" err="1">
                <a:cs typeface="Arial"/>
              </a:rPr>
              <a:t>sut</a:t>
            </a:r>
            <a:r>
              <a:rPr lang="en-US" sz="2800">
                <a:cs typeface="Arial"/>
              </a:rPr>
              <a:t> </a:t>
            </a:r>
            <a:r>
              <a:rPr lang="en-US" sz="2800" err="1">
                <a:cs typeface="Arial"/>
              </a:rPr>
              <a:t>mae</a:t>
            </a:r>
            <a:r>
              <a:rPr lang="en-US" sz="2800">
                <a:cs typeface="Arial"/>
              </a:rPr>
              <a:t> </a:t>
            </a:r>
            <a:r>
              <a:rPr lang="en-US" sz="2800" err="1">
                <a:cs typeface="Arial"/>
              </a:rPr>
              <a:t>ffocws</a:t>
            </a:r>
            <a:r>
              <a:rPr lang="en-US" sz="2800">
                <a:cs typeface="Arial"/>
              </a:rPr>
              <a:t> plant </a:t>
            </a:r>
            <a:r>
              <a:rPr lang="en-US" sz="2800" err="1">
                <a:cs typeface="Arial"/>
              </a:rPr>
              <a:t>yn</a:t>
            </a:r>
            <a:r>
              <a:rPr lang="en-US" sz="2800">
                <a:cs typeface="Arial"/>
              </a:rPr>
              <a:t> </a:t>
            </a:r>
            <a:r>
              <a:rPr lang="en-US" sz="2800" err="1">
                <a:cs typeface="Arial"/>
              </a:rPr>
              <a:t>ei</a:t>
            </a:r>
            <a:r>
              <a:rPr lang="en-US" sz="2800">
                <a:cs typeface="Arial"/>
              </a:rPr>
              <a:t> </a:t>
            </a:r>
            <a:r>
              <a:rPr lang="en-US" sz="2800" err="1">
                <a:cs typeface="Arial"/>
              </a:rPr>
              <a:t>ddysgu</a:t>
            </a:r>
          </a:p>
          <a:p>
            <a:pPr marL="457200" indent="-457200"/>
            <a:r>
              <a:rPr lang="en-US" sz="2800" err="1">
                <a:cs typeface="Arial"/>
              </a:rPr>
              <a:t>Cysylltu</a:t>
            </a:r>
            <a:r>
              <a:rPr lang="en-US" sz="2800">
                <a:cs typeface="Arial"/>
              </a:rPr>
              <a:t> â </a:t>
            </a:r>
            <a:r>
              <a:rPr lang="en-US" sz="2800" err="1">
                <a:cs typeface="Arial"/>
              </a:rPr>
              <a:t>ansawdd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C5E788-AF70-95A5-CA26-E94389E1624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>
                <a:solidFill>
                  <a:schemeClr val="accent1">
                    <a:lumMod val="76000"/>
                  </a:schemeClr>
                </a:solidFill>
                <a:cs typeface="Arial" panose="020B0604020202020204"/>
              </a:rPr>
              <a:t>Ferre Laevers</a:t>
            </a:r>
            <a:endParaRPr lang="en-US">
              <a:solidFill>
                <a:srgbClr val="000000"/>
              </a:solidFill>
              <a:cs typeface="Arial" panose="020B0604020202020204"/>
            </a:endParaRPr>
          </a:p>
          <a:p>
            <a:r>
              <a:rPr lang="en-US" sz="2800">
                <a:solidFill>
                  <a:schemeClr val="accent1">
                    <a:lumMod val="76000"/>
                  </a:schemeClr>
                </a:solidFill>
                <a:cs typeface="Arial"/>
              </a:rPr>
              <a:t>Belgium</a:t>
            </a:r>
          </a:p>
          <a:p>
            <a:r>
              <a:rPr lang="en-US" sz="2800">
                <a:solidFill>
                  <a:schemeClr val="accent1">
                    <a:lumMod val="76000"/>
                  </a:schemeClr>
                </a:solidFill>
                <a:cs typeface="Arial"/>
              </a:rPr>
              <a:t>How comfortable and focused children are in their learning</a:t>
            </a:r>
          </a:p>
          <a:p>
            <a:r>
              <a:rPr lang="en-US" sz="2800">
                <a:solidFill>
                  <a:schemeClr val="accent1">
                    <a:lumMod val="76000"/>
                  </a:schemeClr>
                </a:solidFill>
                <a:cs typeface="Arial"/>
              </a:rPr>
              <a:t>Links to quality</a:t>
            </a:r>
          </a:p>
        </p:txBody>
      </p:sp>
    </p:spTree>
    <p:extLst>
      <p:ext uri="{BB962C8B-B14F-4D97-AF65-F5344CB8AC3E}">
        <p14:creationId xmlns:p14="http://schemas.microsoft.com/office/powerpoint/2010/main" val="188461120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C2D0A-D93A-7F76-0F1D-EFE8E8243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4800" b="1" err="1">
                <a:cs typeface="Arial"/>
              </a:rPr>
              <a:t>Raddfa</a:t>
            </a:r>
            <a:r>
              <a:rPr lang="en-US" sz="4800" b="1">
                <a:cs typeface="Arial"/>
              </a:rPr>
              <a:t> </a:t>
            </a:r>
            <a:r>
              <a:rPr lang="en-US" sz="4800" b="1" err="1">
                <a:cs typeface="Arial"/>
              </a:rPr>
              <a:t>Ymglymiad</a:t>
            </a:r>
            <a:r>
              <a:rPr lang="en-US" sz="4800" b="1">
                <a:cs typeface="Arial"/>
              </a:rPr>
              <a:t> Leuven</a:t>
            </a:r>
            <a:br>
              <a:rPr lang="en-US" sz="4800" b="1"/>
            </a:br>
            <a:r>
              <a:rPr lang="en-US" sz="4800" b="1">
                <a:solidFill>
                  <a:schemeClr val="accent1">
                    <a:lumMod val="76000"/>
                  </a:schemeClr>
                </a:solidFill>
                <a:cs typeface="Arial"/>
              </a:rPr>
              <a:t>Leuven's Involvement Scale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7456E-9551-CC5A-F27E-6EE8F8FB06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3053" y="1825625"/>
            <a:ext cx="3867150" cy="38098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800" b="1" err="1">
                <a:cs typeface="Arial"/>
              </a:rPr>
              <a:t>Raddfa</a:t>
            </a:r>
            <a:endParaRPr lang="en-US" sz="2800" b="1">
              <a:cs typeface="Arial"/>
            </a:endParaRPr>
          </a:p>
          <a:p>
            <a:r>
              <a:rPr lang="en-US" sz="2800" err="1">
                <a:cs typeface="Arial"/>
              </a:rPr>
              <a:t>Hynod</a:t>
            </a:r>
            <a:r>
              <a:rPr lang="en-US" sz="2800">
                <a:cs typeface="Arial"/>
              </a:rPr>
              <a:t> o </a:t>
            </a:r>
            <a:r>
              <a:rPr lang="en-US" sz="2800" err="1">
                <a:cs typeface="Arial"/>
              </a:rPr>
              <a:t>isel</a:t>
            </a:r>
          </a:p>
          <a:p>
            <a:r>
              <a:rPr lang="en-US" sz="2800">
                <a:cs typeface="Arial"/>
              </a:rPr>
              <a:t>Isel</a:t>
            </a:r>
          </a:p>
          <a:p>
            <a:r>
              <a:rPr lang="en-US" sz="2800" err="1">
                <a:cs typeface="Arial"/>
              </a:rPr>
              <a:t>Cymedrol</a:t>
            </a:r>
            <a:r>
              <a:rPr lang="en-US" sz="2800">
                <a:cs typeface="Arial"/>
              </a:rPr>
              <a:t> </a:t>
            </a:r>
          </a:p>
          <a:p>
            <a:r>
              <a:rPr lang="en-US" sz="2800" err="1">
                <a:cs typeface="Arial"/>
              </a:rPr>
              <a:t>Uchel</a:t>
            </a:r>
          </a:p>
          <a:p>
            <a:r>
              <a:rPr lang="en-US" sz="2800" err="1">
                <a:cs typeface="Arial"/>
              </a:rPr>
              <a:t>Hynod</a:t>
            </a:r>
            <a:r>
              <a:rPr lang="en-US" sz="2800">
                <a:cs typeface="Arial"/>
              </a:rPr>
              <a:t> o </a:t>
            </a:r>
            <a:r>
              <a:rPr lang="en-US" sz="2800" err="1">
                <a:cs typeface="Arial"/>
              </a:rPr>
              <a:t>uchel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C5E788-AF70-95A5-CA26-E94389E1624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800" b="1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Scale</a:t>
            </a:r>
          </a:p>
          <a:p>
            <a:r>
              <a:rPr lang="en-US" sz="28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Extremely low </a:t>
            </a:r>
            <a:endParaRPr lang="en-US" sz="2800">
              <a:solidFill>
                <a:schemeClr val="accent1">
                  <a:lumMod val="76000"/>
                </a:schemeClr>
              </a:solidFill>
              <a:cs typeface="Arial" panose="020B0604020202020204"/>
            </a:endParaRPr>
          </a:p>
          <a:p>
            <a:r>
              <a:rPr lang="en-US" sz="28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Low </a:t>
            </a:r>
            <a:endParaRPr lang="en-US" sz="2800">
              <a:solidFill>
                <a:schemeClr val="accent1">
                  <a:lumMod val="76000"/>
                </a:schemeClr>
              </a:solidFill>
              <a:cs typeface="Arial"/>
            </a:endParaRPr>
          </a:p>
          <a:p>
            <a:r>
              <a:rPr lang="en-US" sz="28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Moderate </a:t>
            </a:r>
            <a:endParaRPr lang="en-US" sz="2800">
              <a:solidFill>
                <a:schemeClr val="accent1">
                  <a:lumMod val="76000"/>
                </a:schemeClr>
              </a:solidFill>
              <a:cs typeface="Arial"/>
            </a:endParaRPr>
          </a:p>
          <a:p>
            <a:r>
              <a:rPr lang="en-US" sz="28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High </a:t>
            </a:r>
            <a:endParaRPr lang="en-US" sz="2800">
              <a:solidFill>
                <a:schemeClr val="accent1">
                  <a:lumMod val="76000"/>
                </a:schemeClr>
              </a:solidFill>
              <a:cs typeface="Arial"/>
            </a:endParaRPr>
          </a:p>
          <a:p>
            <a:r>
              <a:rPr lang="en-US" sz="28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Extremely High</a:t>
            </a:r>
            <a:r>
              <a:rPr lang="en-US" sz="2800">
                <a:solidFill>
                  <a:srgbClr val="212327"/>
                </a:solidFill>
                <a:ea typeface="+mn-lt"/>
                <a:cs typeface="+mn-lt"/>
              </a:rPr>
              <a:t> </a:t>
            </a:r>
            <a:endParaRPr lang="en-US" sz="2800">
              <a:solidFill>
                <a:srgbClr val="212327"/>
              </a:solidFill>
              <a:cs typeface="Arial"/>
            </a:endParaRPr>
          </a:p>
          <a:p>
            <a:endParaRPr lang="en-US" sz="2800">
              <a:solidFill>
                <a:schemeClr val="accent1">
                  <a:lumMod val="76000"/>
                </a:schemeClr>
              </a:solidFill>
              <a:cs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334444769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C2D0A-D93A-7F76-0F1D-EFE8E8243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4800" b="1" err="1">
                <a:cs typeface="Arial"/>
              </a:rPr>
              <a:t>Raddfa</a:t>
            </a:r>
            <a:r>
              <a:rPr lang="en-US" sz="4800" b="1">
                <a:cs typeface="Arial"/>
              </a:rPr>
              <a:t> </a:t>
            </a:r>
            <a:r>
              <a:rPr lang="en-US" sz="4800" b="1" err="1">
                <a:cs typeface="Arial"/>
              </a:rPr>
              <a:t>Ymglymiad</a:t>
            </a:r>
            <a:r>
              <a:rPr lang="en-US" sz="4800" b="1">
                <a:cs typeface="Arial"/>
              </a:rPr>
              <a:t> Leuven</a:t>
            </a:r>
            <a:br>
              <a:rPr lang="en-US" sz="4800" b="1"/>
            </a:br>
            <a:r>
              <a:rPr lang="en-US" sz="4800" b="1">
                <a:solidFill>
                  <a:schemeClr val="accent1">
                    <a:lumMod val="76000"/>
                  </a:schemeClr>
                </a:solidFill>
                <a:cs typeface="Arial"/>
              </a:rPr>
              <a:t>Leuven's Involvement Scale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7456E-9551-CC5A-F27E-6EE8F8FB06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3887" y="1825625"/>
            <a:ext cx="4322233" cy="3809862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US" sz="2800" b="1">
                <a:cs typeface="Arial"/>
              </a:rPr>
              <a:t>Why?</a:t>
            </a:r>
            <a:endParaRPr lang="en-US">
              <a:solidFill>
                <a:srgbClr val="1F1F1F"/>
              </a:solidFill>
              <a:cs typeface="Arial"/>
            </a:endParaRPr>
          </a:p>
          <a:p>
            <a:pPr marL="0" indent="0">
              <a:buNone/>
            </a:pPr>
            <a:br>
              <a:rPr lang="en-US"/>
            </a:br>
            <a:r>
              <a:rPr lang="en-US" sz="2000" err="1">
                <a:solidFill>
                  <a:srgbClr val="1F1F1F"/>
                </a:solidFill>
                <a:cs typeface="Arial"/>
              </a:rPr>
              <a:t>Aildrefnwch</a:t>
            </a:r>
            <a:r>
              <a:rPr lang="en-US" sz="2000">
                <a:solidFill>
                  <a:srgbClr val="1F1F1F"/>
                </a:solidFill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cs typeface="Arial"/>
              </a:rPr>
              <a:t>yr</a:t>
            </a:r>
            <a:r>
              <a:rPr lang="en-US" sz="2000">
                <a:solidFill>
                  <a:srgbClr val="1F1F1F"/>
                </a:solidFill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cs typeface="Arial"/>
              </a:rPr>
              <a:t>ystafell</a:t>
            </a:r>
            <a:r>
              <a:rPr lang="en-US" sz="2000">
                <a:solidFill>
                  <a:srgbClr val="1F1F1F"/>
                </a:solidFill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cs typeface="Arial"/>
              </a:rPr>
              <a:t>ddosbarth</a:t>
            </a:r>
            <a:r>
              <a:rPr lang="en-US" sz="2000">
                <a:solidFill>
                  <a:srgbClr val="1F1F1F"/>
                </a:solidFill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cs typeface="Arial"/>
              </a:rPr>
              <a:t>mewn</a:t>
            </a:r>
            <a:r>
              <a:rPr lang="en-US" sz="2000">
                <a:solidFill>
                  <a:srgbClr val="1F1F1F"/>
                </a:solidFill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cs typeface="Arial"/>
              </a:rPr>
              <a:t>corneli</a:t>
            </a:r>
            <a:r>
              <a:rPr lang="en-US" sz="2000">
                <a:solidFill>
                  <a:srgbClr val="1F1F1F"/>
                </a:solidFill>
                <a:cs typeface="Arial"/>
              </a:rPr>
              <a:t> neu </a:t>
            </a:r>
            <a:r>
              <a:rPr lang="en-US" sz="2000" err="1">
                <a:solidFill>
                  <a:srgbClr val="1F1F1F"/>
                </a:solidFill>
                <a:cs typeface="Arial"/>
              </a:rPr>
              <a:t>ardaloedd</a:t>
            </a:r>
            <a:r>
              <a:rPr lang="en-US" sz="2000">
                <a:solidFill>
                  <a:srgbClr val="1F1F1F"/>
                </a:solidFill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cs typeface="Arial"/>
              </a:rPr>
              <a:t>deniadol</a:t>
            </a:r>
            <a:endParaRPr lang="en-US" sz="2000">
              <a:solidFill>
                <a:srgbClr val="1F1F1F"/>
              </a:solidFill>
              <a:cs typeface="Arial"/>
            </a:endParaRPr>
          </a:p>
          <a:p>
            <a:pPr marL="0" indent="0">
              <a:buNone/>
            </a:pP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Gwiriwch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gynnwys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y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meysydd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a'u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gwneud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yn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fwy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heriol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
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Cyflwyno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deunyddiau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a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gweithgareddau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newydd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ac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anghonfensiynol</a:t>
            </a:r>
            <a:endParaRPr lang="en-US" sz="200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Adnabod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diddordebau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plant a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chynnig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gweithgareddau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sy’n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cyd-fynd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â’r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rhain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
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Cefnogi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gweithgareddau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trwy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ysgogi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mewnbwn</a:t>
            </a:r>
            <a:endParaRPr lang="en-US" sz="2000">
              <a:latin typeface="Arial"/>
              <a:cs typeface="Arial"/>
            </a:endParaRPr>
          </a:p>
          <a:p>
            <a:pPr marL="0" indent="0">
              <a:buNone/>
            </a:pPr>
            <a:endParaRPr lang="en-US">
              <a:solidFill>
                <a:srgbClr val="1F1F1F"/>
              </a:solidFill>
              <a:latin typeface="Arial"/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C5E788-AF70-95A5-CA26-E94389E1624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US" sz="2800" b="1">
                <a:solidFill>
                  <a:schemeClr val="accent1">
                    <a:lumMod val="76000"/>
                  </a:schemeClr>
                </a:solidFill>
                <a:cs typeface="Arial"/>
              </a:rPr>
              <a:t>Pam?</a:t>
            </a:r>
          </a:p>
          <a:p>
            <a:pPr marL="0" indent="0">
              <a:buNone/>
            </a:pPr>
            <a:r>
              <a:rPr lang="en-US" sz="24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Rearrange the classroom in appealing corners or areas.</a:t>
            </a:r>
            <a:endParaRPr lang="en-US" sz="2400">
              <a:solidFill>
                <a:schemeClr val="accent1">
                  <a:lumMod val="76000"/>
                </a:schemeClr>
              </a:solidFill>
              <a:cs typeface="Arial"/>
            </a:endParaRPr>
          </a:p>
          <a:p>
            <a:pPr marL="0" indent="0">
              <a:buNone/>
            </a:pPr>
            <a:r>
              <a:rPr lang="en-US" sz="24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Check the content of the areas and make them more challenging.</a:t>
            </a:r>
            <a:endParaRPr lang="en-US" sz="2400">
              <a:solidFill>
                <a:schemeClr val="accent1">
                  <a:lumMod val="76000"/>
                </a:schemeClr>
              </a:solidFill>
              <a:cs typeface="Arial"/>
            </a:endParaRPr>
          </a:p>
          <a:p>
            <a:pPr marL="0" indent="0">
              <a:buNone/>
            </a:pPr>
            <a:r>
              <a:rPr lang="en-US" sz="24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Introduce new and unconventional materials and activities.</a:t>
            </a:r>
            <a:endParaRPr lang="en-US" sz="2400">
              <a:solidFill>
                <a:schemeClr val="accent1">
                  <a:lumMod val="76000"/>
                </a:schemeClr>
              </a:solidFill>
              <a:cs typeface="Arial"/>
            </a:endParaRPr>
          </a:p>
          <a:p>
            <a:pPr marL="0" indent="0">
              <a:buNone/>
            </a:pPr>
            <a:r>
              <a:rPr lang="en-US" sz="24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Identify children’s interests and offer activities that meet these.</a:t>
            </a:r>
            <a:endParaRPr lang="en-US" sz="2400">
              <a:solidFill>
                <a:schemeClr val="accent1">
                  <a:lumMod val="76000"/>
                </a:schemeClr>
              </a:solidFill>
              <a:cs typeface="Arial"/>
            </a:endParaRPr>
          </a:p>
          <a:p>
            <a:pPr marL="0" indent="0">
              <a:buNone/>
            </a:pPr>
            <a:r>
              <a:rPr lang="en-US" sz="24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Support activities by stimulating inputs</a:t>
            </a:r>
            <a:r>
              <a:rPr lang="en-US" sz="12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.</a:t>
            </a:r>
            <a:endParaRPr lang="en-US">
              <a:solidFill>
                <a:schemeClr val="accent1">
                  <a:lumMod val="76000"/>
                </a:schemeClr>
              </a:solidFill>
              <a:cs typeface="Arial" panose="020B0604020202020204"/>
            </a:endParaRPr>
          </a:p>
          <a:p>
            <a:pPr>
              <a:buFont typeface="Arial"/>
              <a:buChar char="•"/>
            </a:pPr>
            <a:endParaRPr lang="en-US" sz="1200">
              <a:solidFill>
                <a:srgbClr val="212327"/>
              </a:solidFill>
              <a:cs typeface="Arial"/>
            </a:endParaRPr>
          </a:p>
          <a:p>
            <a:pPr marL="0" indent="0">
              <a:buNone/>
            </a:pPr>
            <a:endParaRPr lang="en-US" sz="2800">
              <a:solidFill>
                <a:srgbClr val="212327"/>
              </a:solidFill>
              <a:cs typeface="Arial"/>
            </a:endParaRPr>
          </a:p>
          <a:p>
            <a:endParaRPr lang="en-US" sz="2800">
              <a:solidFill>
                <a:schemeClr val="accent1">
                  <a:lumMod val="76000"/>
                </a:schemeClr>
              </a:solidFill>
              <a:cs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243129559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C2D0A-D93A-7F76-0F1D-EFE8E8243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4800" b="1" err="1">
                <a:cs typeface="Arial"/>
              </a:rPr>
              <a:t>Raddfa</a:t>
            </a:r>
            <a:r>
              <a:rPr lang="en-US" sz="4800" b="1">
                <a:cs typeface="Arial"/>
              </a:rPr>
              <a:t> </a:t>
            </a:r>
            <a:r>
              <a:rPr lang="en-US" sz="4800" b="1" err="1">
                <a:cs typeface="Arial"/>
              </a:rPr>
              <a:t>Ymglymiad</a:t>
            </a:r>
            <a:r>
              <a:rPr lang="en-US" sz="4800" b="1">
                <a:cs typeface="Arial"/>
              </a:rPr>
              <a:t> Leuven</a:t>
            </a:r>
            <a:br>
              <a:rPr lang="en-US" sz="4800" b="1"/>
            </a:br>
            <a:r>
              <a:rPr lang="en-US" sz="4800" b="1">
                <a:solidFill>
                  <a:schemeClr val="accent1">
                    <a:lumMod val="76000"/>
                  </a:schemeClr>
                </a:solidFill>
                <a:cs typeface="Arial"/>
              </a:rPr>
              <a:t>Leuven's Involvement Scale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7456E-9551-CC5A-F27E-6EE8F8FB06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3845" y="2063750"/>
            <a:ext cx="4306358" cy="3809862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US" sz="2800" b="1">
                <a:cs typeface="Arial"/>
              </a:rPr>
              <a:t>Pam?</a:t>
            </a:r>
          </a:p>
          <a:p>
            <a:pPr marL="0" indent="0">
              <a:buNone/>
            </a:pP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Ehangwch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y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posibiliadau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ar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gyfer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menter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am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ddim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a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chefnogwch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nhw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gyda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chytundebau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cadarn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.​
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Gwella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sgiliau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cymdeithasol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,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ansawdd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y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berthynas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rhwng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plant a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rhwng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plant ac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ymarferwyr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
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Cyflwyno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gweithgareddau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sy’n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helpu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plant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i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archwilio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byd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ymddygiad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,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teimladau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a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gwerthoedd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
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Adnabod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plant â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phroblemau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emosiynol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a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gweithio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allan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ymyriadau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cynnal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.​
Nodi plant ag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anghenion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datblygiadol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a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gweithio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allan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ymyriadau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sy'n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ysgogi</a:t>
            </a:r>
            <a:r>
              <a:rPr lang="en-US" sz="2000">
                <a:solidFill>
                  <a:srgbClr val="1F1F1F"/>
                </a:solidFill>
                <a:latin typeface="Arial"/>
                <a:cs typeface="Arial"/>
              </a:rPr>
              <a:t> </a:t>
            </a:r>
            <a:r>
              <a:rPr lang="en-US" sz="2000" err="1">
                <a:solidFill>
                  <a:srgbClr val="1F1F1F"/>
                </a:solidFill>
                <a:latin typeface="Arial"/>
                <a:cs typeface="Arial"/>
              </a:rPr>
              <a:t>cyfranogiad</a:t>
            </a:r>
            <a:endParaRPr lang="en-US" sz="2000" err="1">
              <a:latin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C5E788-AF70-95A5-CA26-E94389E162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64075" y="2063750"/>
            <a:ext cx="4417483" cy="3809862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US" sz="2800" b="1">
                <a:solidFill>
                  <a:schemeClr val="accent1">
                    <a:lumMod val="76000"/>
                  </a:schemeClr>
                </a:solidFill>
                <a:cs typeface="Arial"/>
              </a:rPr>
              <a:t>Why?</a:t>
            </a:r>
          </a:p>
          <a:p>
            <a:pPr marL="0" indent="0">
              <a:buNone/>
            </a:pPr>
            <a:r>
              <a:rPr lang="en-US" sz="20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Widen the possibilities for free initiative and support them with sound agreements.</a:t>
            </a:r>
            <a:endParaRPr lang="en-US" sz="2000">
              <a:solidFill>
                <a:schemeClr val="accent1">
                  <a:lumMod val="76000"/>
                </a:schemeClr>
              </a:solidFill>
              <a:cs typeface="Arial"/>
            </a:endParaRPr>
          </a:p>
          <a:p>
            <a:pPr marL="0" indent="0">
              <a:buNone/>
            </a:pPr>
            <a:r>
              <a:rPr lang="en-US" sz="20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Improve social skills, the quality of the relations amongst children and between children and practitioners.</a:t>
            </a:r>
            <a:endParaRPr lang="en-US" sz="2000">
              <a:solidFill>
                <a:schemeClr val="accent1">
                  <a:lumMod val="76000"/>
                </a:schemeClr>
              </a:solidFill>
              <a:cs typeface="Arial"/>
            </a:endParaRPr>
          </a:p>
          <a:p>
            <a:pPr marL="0" indent="0">
              <a:buNone/>
            </a:pPr>
            <a:r>
              <a:rPr lang="en-US" sz="20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Introduce activities that help children to explore the world of </a:t>
            </a:r>
            <a:r>
              <a:rPr lang="en-US" sz="2000" err="1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behaviour</a:t>
            </a:r>
            <a:r>
              <a:rPr lang="en-US" sz="20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, feelings and values.</a:t>
            </a:r>
            <a:endParaRPr lang="en-US" sz="2000">
              <a:solidFill>
                <a:schemeClr val="accent1">
                  <a:lumMod val="76000"/>
                </a:schemeClr>
              </a:solidFill>
              <a:cs typeface="Arial"/>
            </a:endParaRPr>
          </a:p>
          <a:p>
            <a:pPr marL="0" indent="0">
              <a:buNone/>
            </a:pPr>
            <a:r>
              <a:rPr lang="en-US" sz="20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Identify children with emotional problems and work out sustaining interventions.</a:t>
            </a:r>
            <a:endParaRPr lang="en-US" sz="2000">
              <a:solidFill>
                <a:schemeClr val="accent1">
                  <a:lumMod val="76000"/>
                </a:schemeClr>
              </a:solidFill>
              <a:cs typeface="Arial"/>
            </a:endParaRPr>
          </a:p>
          <a:p>
            <a:pPr marL="0" indent="0">
              <a:buNone/>
            </a:pPr>
            <a:r>
              <a:rPr lang="en-US" sz="20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Identify children with developmental needs and work out interventions that engender involvement.</a:t>
            </a:r>
            <a:endParaRPr lang="en-US" sz="2000">
              <a:solidFill>
                <a:schemeClr val="accent1">
                  <a:lumMod val="76000"/>
                </a:schemeClr>
              </a:solidFill>
              <a:cs typeface="Arial" panose="020B0604020202020204"/>
            </a:endParaRPr>
          </a:p>
          <a:p>
            <a:pPr marL="0" indent="0">
              <a:buNone/>
            </a:pPr>
            <a:endParaRPr lang="en-US" sz="2800">
              <a:solidFill>
                <a:srgbClr val="212327"/>
              </a:solidFill>
              <a:cs typeface="Arial"/>
            </a:endParaRPr>
          </a:p>
          <a:p>
            <a:endParaRPr lang="en-US" sz="2800">
              <a:solidFill>
                <a:schemeClr val="accent1">
                  <a:lumMod val="76000"/>
                </a:schemeClr>
              </a:solidFill>
              <a:cs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31021072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06B5F-D04C-FE41-D576-269123A99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0584" y="1"/>
            <a:ext cx="9309884" cy="1325563"/>
          </a:xfrm>
        </p:spPr>
        <p:txBody>
          <a:bodyPr/>
          <a:lstStyle/>
          <a:p>
            <a:r>
              <a:rPr lang="en-US" b="1" err="1">
                <a:cs typeface="Arial"/>
              </a:rPr>
              <a:t>Esiamol</a:t>
            </a:r>
            <a:r>
              <a:rPr lang="en-US" b="1">
                <a:cs typeface="Arial"/>
              </a:rPr>
              <a:t> o </a:t>
            </a:r>
            <a:r>
              <a:rPr lang="en-US" b="1" err="1">
                <a:cs typeface="Arial"/>
              </a:rPr>
              <a:t>ymwneud</a:t>
            </a:r>
            <a:r>
              <a:rPr lang="en-US" b="1">
                <a:cs typeface="Arial"/>
              </a:rPr>
              <a:t>/</a:t>
            </a:r>
            <a:r>
              <a:rPr lang="en-US" b="1">
                <a:solidFill>
                  <a:schemeClr val="accent1">
                    <a:lumMod val="76000"/>
                  </a:schemeClr>
                </a:solidFill>
                <a:cs typeface="Arial"/>
              </a:rPr>
              <a:t> Example of involvement</a:t>
            </a:r>
            <a:endParaRPr lang="en-US" b="1">
              <a:solidFill>
                <a:schemeClr val="accent1">
                  <a:lumMod val="76000"/>
                </a:schemeClr>
              </a:solidFill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4C59118-A3B9-82B2-B54E-95C8A4F84A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80131" y="1031876"/>
            <a:ext cx="6193792" cy="4661429"/>
          </a:xfrm>
        </p:spPr>
      </p:pic>
    </p:spTree>
    <p:extLst>
      <p:ext uri="{BB962C8B-B14F-4D97-AF65-F5344CB8AC3E}">
        <p14:creationId xmlns:p14="http://schemas.microsoft.com/office/powerpoint/2010/main" val="40553580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06B5F-D04C-FE41-D576-269123A99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0584" y="1"/>
            <a:ext cx="9309884" cy="1325563"/>
          </a:xfrm>
        </p:spPr>
        <p:txBody>
          <a:bodyPr/>
          <a:lstStyle/>
          <a:p>
            <a:pPr algn="ctr"/>
            <a:r>
              <a:rPr lang="en-US" b="1" err="1">
                <a:cs typeface="Arial"/>
              </a:rPr>
              <a:t>Esiamol</a:t>
            </a:r>
            <a:r>
              <a:rPr lang="en-US" b="1">
                <a:cs typeface="Arial"/>
              </a:rPr>
              <a:t> o </a:t>
            </a:r>
            <a:r>
              <a:rPr lang="en-US" b="1" err="1">
                <a:cs typeface="Arial"/>
              </a:rPr>
              <a:t>lle</a:t>
            </a:r>
            <a:r>
              <a:rPr lang="en-US" b="1">
                <a:cs typeface="Arial"/>
              </a:rPr>
              <a:t>/</a:t>
            </a:r>
            <a:r>
              <a:rPr lang="en-US" b="1">
                <a:solidFill>
                  <a:schemeClr val="accent1">
                    <a:lumMod val="76000"/>
                  </a:schemeClr>
                </a:solidFill>
                <a:cs typeface="Arial"/>
              </a:rPr>
              <a:t> Example of well-being</a:t>
            </a:r>
          </a:p>
        </p:txBody>
      </p:sp>
      <p:pic>
        <p:nvPicPr>
          <p:cNvPr id="6" name="Content Placeholder 5" descr="A close-up of a chart&#10;&#10;Description automatically generated">
            <a:extLst>
              <a:ext uri="{FF2B5EF4-FFF2-40B4-BE49-F238E27FC236}">
                <a16:creationId xmlns:a16="http://schemas.microsoft.com/office/drawing/2014/main" id="{97E71103-4120-9D5D-3CC3-28FA49541F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92761" y="867833"/>
            <a:ext cx="5757949" cy="4830763"/>
          </a:xfrm>
        </p:spPr>
      </p:pic>
    </p:spTree>
    <p:extLst>
      <p:ext uri="{BB962C8B-B14F-4D97-AF65-F5344CB8AC3E}">
        <p14:creationId xmlns:p14="http://schemas.microsoft.com/office/powerpoint/2010/main" val="145261707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307" y="1556792"/>
            <a:ext cx="8611385" cy="1325563"/>
          </a:xfrm>
        </p:spPr>
        <p:txBody>
          <a:bodyPr>
            <a:noAutofit/>
          </a:bodyPr>
          <a:lstStyle/>
          <a:p>
            <a:pPr algn="ctr"/>
            <a:r>
              <a:rPr lang="en-GB" sz="4800" b="1">
                <a:solidFill>
                  <a:schemeClr val="accent1">
                    <a:lumMod val="75000"/>
                  </a:schemeClr>
                </a:solidFill>
              </a:rPr>
              <a:t>Effective Early Learning (EEL)</a:t>
            </a:r>
            <a:br>
              <a:rPr lang="en-GB" sz="4800" b="1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4800" b="1">
                <a:solidFill>
                  <a:schemeClr val="accent1">
                    <a:lumMod val="75000"/>
                  </a:schemeClr>
                </a:solidFill>
              </a:rPr>
              <a:t>and </a:t>
            </a:r>
            <a:br>
              <a:rPr lang="en-GB" sz="4800" b="1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4800" b="1">
                <a:solidFill>
                  <a:schemeClr val="accent1">
                    <a:lumMod val="75000"/>
                  </a:schemeClr>
                </a:solidFill>
              </a:rPr>
              <a:t>Baby Effective Early Learning (BEEL)</a:t>
            </a:r>
          </a:p>
        </p:txBody>
      </p:sp>
    </p:spTree>
    <p:extLst>
      <p:ext uri="{BB962C8B-B14F-4D97-AF65-F5344CB8AC3E}">
        <p14:creationId xmlns:p14="http://schemas.microsoft.com/office/powerpoint/2010/main" val="60412980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95536" y="332656"/>
            <a:ext cx="8611385" cy="1325563"/>
          </a:xfrm>
        </p:spPr>
        <p:txBody>
          <a:bodyPr>
            <a:noAutofit/>
          </a:bodyPr>
          <a:lstStyle/>
          <a:p>
            <a:r>
              <a:rPr lang="en-GB" sz="4800" b="1" err="1"/>
              <a:t>Cyfeiriadau</a:t>
            </a:r>
            <a:r>
              <a:rPr lang="en-GB" sz="4800" b="1"/>
              <a:t>       </a:t>
            </a:r>
            <a:r>
              <a:rPr lang="en-GB" sz="4800" b="1">
                <a:solidFill>
                  <a:schemeClr val="accent1">
                    <a:lumMod val="75000"/>
                  </a:schemeClr>
                </a:solidFill>
              </a:rPr>
              <a:t>References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400"/>
              <a:t>Abrahamson, L. (2015) </a:t>
            </a:r>
            <a:r>
              <a:rPr lang="en-GB" sz="2400" i="1"/>
              <a:t>The early years teacher’s book.</a:t>
            </a:r>
            <a:r>
              <a:rPr lang="en-GB" sz="2400"/>
              <a:t> London: Sage.</a:t>
            </a:r>
          </a:p>
          <a:p>
            <a:r>
              <a:rPr lang="en-GB" sz="2400"/>
              <a:t>Bolton, G. (2014) </a:t>
            </a:r>
            <a:r>
              <a:rPr lang="en-GB" sz="2400" i="1"/>
              <a:t>Reflective practice: writing and professional development.</a:t>
            </a:r>
            <a:r>
              <a:rPr lang="en-GB" sz="2400"/>
              <a:t>  London: Sage.</a:t>
            </a:r>
          </a:p>
          <a:p>
            <a:r>
              <a:rPr lang="en-GB" sz="2400" err="1"/>
              <a:t>Boud</a:t>
            </a:r>
            <a:r>
              <a:rPr lang="en-GB" sz="2400"/>
              <a:t> D, Keogh R &amp; Walker D (1985) </a:t>
            </a:r>
            <a:r>
              <a:rPr lang="en-GB" sz="2400" i="1"/>
              <a:t>Reflection: turning experience into learning</a:t>
            </a:r>
            <a:r>
              <a:rPr lang="en-GB" sz="2400"/>
              <a:t>. London: </a:t>
            </a:r>
            <a:r>
              <a:rPr lang="en-GB" sz="2400" err="1"/>
              <a:t>Kogan</a:t>
            </a:r>
            <a:r>
              <a:rPr lang="en-GB" sz="2400"/>
              <a:t> Page.</a:t>
            </a:r>
          </a:p>
          <a:p>
            <a:r>
              <a:rPr lang="en-GB" sz="2400"/>
              <a:t>Gill, R. and Whitehouse, A.  ‘Reflecting on work-based learning’.  In C. Hayes,  D. Daly, M. Duncan, R. Gill, and A. Whitehouse, </a:t>
            </a:r>
            <a:r>
              <a:rPr lang="en-GB" sz="2400" i="1"/>
              <a:t>Developing as a reflective early years professional: a thematic approach.  </a:t>
            </a:r>
            <a:r>
              <a:rPr lang="en-GB" sz="2400"/>
              <a:t>(2</a:t>
            </a:r>
            <a:r>
              <a:rPr lang="en-GB" sz="2400" baseline="30000"/>
              <a:t>nd</a:t>
            </a:r>
            <a:r>
              <a:rPr lang="en-GB" sz="2400"/>
              <a:t> </a:t>
            </a:r>
            <a:r>
              <a:rPr lang="en-GB" sz="2400" err="1"/>
              <a:t>ed</a:t>
            </a:r>
            <a:r>
              <a:rPr lang="en-GB" sz="2400"/>
              <a:t>) St Albans: Critical Publishing. pp61-98.</a:t>
            </a:r>
          </a:p>
          <a:p>
            <a:r>
              <a:rPr lang="en-GB" sz="2400" err="1"/>
              <a:t>Hallett</a:t>
            </a:r>
            <a:r>
              <a:rPr lang="en-GB" sz="2400"/>
              <a:t>, E. (2013) </a:t>
            </a:r>
            <a:r>
              <a:rPr lang="en-GB" sz="2400" i="1"/>
              <a:t>The reflective early years practitioner.</a:t>
            </a:r>
            <a:r>
              <a:rPr lang="en-GB" sz="2400"/>
              <a:t>  London: Sage.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838950702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b="1" err="1"/>
              <a:t>Cyfeiriadau</a:t>
            </a:r>
            <a:r>
              <a:rPr lang="en-GB" sz="4800" b="1"/>
              <a:t>       </a:t>
            </a:r>
            <a:r>
              <a:rPr lang="en-GB" sz="4800" b="1">
                <a:solidFill>
                  <a:schemeClr val="accent1">
                    <a:lumMod val="75000"/>
                  </a:schemeClr>
                </a:solidFill>
              </a:rPr>
              <a:t>References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2400"/>
              <a:t>Hayes, C. (2017) ‘Reflection informed by observation and assessment’. In C. Hayes,  D. Daly, M. Duncan, R. Gill, and A. Whitehouse, </a:t>
            </a:r>
            <a:r>
              <a:rPr lang="en-GB" sz="2400" i="1"/>
              <a:t>Developing as a reflective early years professional: a thematic approach.  </a:t>
            </a:r>
            <a:r>
              <a:rPr lang="en-GB" sz="2400"/>
              <a:t>(2</a:t>
            </a:r>
            <a:r>
              <a:rPr lang="en-GB" sz="2400" baseline="30000"/>
              <a:t>nd</a:t>
            </a:r>
            <a:r>
              <a:rPr lang="en-GB" sz="2400"/>
              <a:t> </a:t>
            </a:r>
            <a:r>
              <a:rPr lang="en-GB" sz="2400" err="1"/>
              <a:t>ed</a:t>
            </a:r>
            <a:r>
              <a:rPr lang="en-GB" sz="2400"/>
              <a:t>) St Albans: Critical Publishing. Pp98-124.</a:t>
            </a:r>
          </a:p>
          <a:p>
            <a:r>
              <a:rPr lang="en-GB" sz="2400"/>
              <a:t>Hayes, C., Daly, D., Duncan, M., Gill, R. and Whitehouse, A.  (2017) </a:t>
            </a:r>
            <a:r>
              <a:rPr lang="en-GB" sz="2400" i="1"/>
              <a:t>Developing as a reflective early years professional: a thematic approach.  </a:t>
            </a:r>
            <a:r>
              <a:rPr lang="en-GB" sz="2400"/>
              <a:t>(2</a:t>
            </a:r>
            <a:r>
              <a:rPr lang="en-GB" sz="2400" baseline="30000"/>
              <a:t>nd</a:t>
            </a:r>
            <a:r>
              <a:rPr lang="en-GB" sz="2400"/>
              <a:t> </a:t>
            </a:r>
            <a:r>
              <a:rPr lang="en-GB" sz="2400" err="1"/>
              <a:t>ed</a:t>
            </a:r>
            <a:r>
              <a:rPr lang="en-GB" sz="2400"/>
              <a:t>) St Albans: Critical Publishing.</a:t>
            </a:r>
          </a:p>
          <a:p>
            <a:r>
              <a:rPr lang="en-GB" sz="2400" err="1"/>
              <a:t>Lindon</a:t>
            </a:r>
            <a:r>
              <a:rPr lang="en-GB" sz="2400"/>
              <a:t>, J. (2012) </a:t>
            </a:r>
            <a:r>
              <a:rPr lang="en-GB" sz="2400" i="1"/>
              <a:t>Reflective practice and early years professionalism.</a:t>
            </a:r>
            <a:r>
              <a:rPr lang="en-GB" sz="2400"/>
              <a:t> (2</a:t>
            </a:r>
            <a:r>
              <a:rPr lang="en-GB" sz="2400" baseline="30000"/>
              <a:t>nd</a:t>
            </a:r>
            <a:r>
              <a:rPr lang="en-GB" sz="2400"/>
              <a:t> ed) Great </a:t>
            </a:r>
            <a:r>
              <a:rPr lang="en-GB" sz="2400" err="1"/>
              <a:t>Brittain</a:t>
            </a:r>
            <a:r>
              <a:rPr lang="en-GB" sz="2400"/>
              <a:t>: Hodder Education </a:t>
            </a:r>
          </a:p>
          <a:p>
            <a:r>
              <a:rPr lang="en-GB" sz="2400"/>
              <a:t>Moss, P. (2016) Why can’t we get beyond quality? </a:t>
            </a:r>
            <a:r>
              <a:rPr lang="en-GB" sz="2400" i="1"/>
              <a:t>Contemporary Issues in Early Childhood. </a:t>
            </a:r>
            <a:r>
              <a:rPr lang="en-GB" sz="2400"/>
              <a:t>Vol. 17 (1) pp. 8-15. </a:t>
            </a:r>
            <a:endParaRPr lang="en-GB" sz="2400" i="1"/>
          </a:p>
          <a:p>
            <a:r>
              <a:rPr lang="en-GB" sz="2400"/>
              <a:t>Paige-Smith, A. and Craft, A. (</a:t>
            </a:r>
            <a:r>
              <a:rPr lang="en-GB" sz="2400" err="1"/>
              <a:t>eds</a:t>
            </a:r>
            <a:r>
              <a:rPr lang="en-GB" sz="2400"/>
              <a:t>) (2011) </a:t>
            </a:r>
            <a:r>
              <a:rPr lang="en-GB" sz="2400" i="1"/>
              <a:t>Developing Reflective Practice in the Early Years. </a:t>
            </a:r>
            <a:r>
              <a:rPr lang="en-GB" sz="2400"/>
              <a:t>(2</a:t>
            </a:r>
            <a:r>
              <a:rPr lang="en-GB" sz="2400" baseline="30000"/>
              <a:t>nd</a:t>
            </a:r>
            <a:r>
              <a:rPr lang="en-GB" sz="2400"/>
              <a:t> ed)</a:t>
            </a:r>
            <a:r>
              <a:rPr lang="en-GB" sz="2400" i="1"/>
              <a:t> </a:t>
            </a:r>
            <a:r>
              <a:rPr lang="en-GB" sz="2400"/>
              <a:t>Maidenhead: Open University Press.</a:t>
            </a:r>
          </a:p>
          <a:p>
            <a:r>
              <a:rPr lang="en-GB" sz="2400"/>
              <a:t> Siraj, I. </a:t>
            </a:r>
            <a:r>
              <a:rPr lang="en-GB" sz="2400" i="1"/>
              <a:t>et al</a:t>
            </a:r>
            <a:r>
              <a:rPr lang="en-GB" sz="2400"/>
              <a:t>. (2015) </a:t>
            </a:r>
            <a:r>
              <a:rPr lang="en-GB" sz="2400" i="1"/>
              <a:t>Assessing quality in early childhood education and care : sustained shared thinking and emotional well-being (SSTEW) scale for 2-5-year-olds provision</a:t>
            </a:r>
            <a:r>
              <a:rPr lang="en-GB" sz="2400"/>
              <a:t>. London, England: IOE Press.</a:t>
            </a:r>
          </a:p>
          <a:p>
            <a:endParaRPr lang="en-GB" sz="24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78367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CF64DD8-8BF1-4055-AA84-573F3383EB47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A90DDE76-B0D5-491C-8752-ECFED6AA521C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8F54E00-A234-4BC1-9AB6-79240979EE68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C7F0C43E-27EF-47B1-8821-274995F2A906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EA912BCD-5E67-480B-8B94-57CAE682B78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6FFC3E98-B57F-408A-8819-024F225AFAE9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44F219396AFE458016C97602F34B7A" ma:contentTypeVersion="16" ma:contentTypeDescription="Create a new document." ma:contentTypeScope="" ma:versionID="6f7fa8c4d3758573bbaca1a8f25a9e44">
  <xsd:schema xmlns:xsd="http://www.w3.org/2001/XMLSchema" xmlns:xs="http://www.w3.org/2001/XMLSchema" xmlns:p="http://schemas.microsoft.com/office/2006/metadata/properties" xmlns:ns2="e4a72011-89be-41d7-bd49-565121a9e247" xmlns:ns3="16bfc89a-06a0-41d6-ae50-6ff65b36cb8b" targetNamespace="http://schemas.microsoft.com/office/2006/metadata/properties" ma:root="true" ma:fieldsID="321a60e2ba4629a87b1845f21f2496ff" ns2:_="" ns3:_="">
    <xsd:import namespace="e4a72011-89be-41d7-bd49-565121a9e247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ObjectDetectorVersion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4a72011-89be-41d7-bd49-565121a9e24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953f2175-e71b-4bc5-bf24-4d540adc5750}" ma:internalName="TaxCatchAll" ma:showField="CatchAllData" ma:web="16bfc89a-06a0-41d6-ae50-6ff65b36cb8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6bfc89a-06a0-41d6-ae50-6ff65b36cb8b" xsi:nil="true"/>
    <lcf76f155ced4ddcb4097134ff3c332f xmlns="e4a72011-89be-41d7-bd49-565121a9e247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44FBD62-C2E4-4ECF-A4A9-611328E90882}">
  <ds:schemaRefs>
    <ds:schemaRef ds:uri="16bfc89a-06a0-41d6-ae50-6ff65b36cb8b"/>
    <ds:schemaRef ds:uri="e4a72011-89be-41d7-bd49-565121a9e247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16bfc89a-06a0-41d6-ae50-6ff65b36cb8b"/>
    <ds:schemaRef ds:uri="e4a72011-89be-41d7-bd49-565121a9e247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Application>Microsoft Office PowerPoint</Application>
  <PresentationFormat>On-screen Show (4:3)</PresentationFormat>
  <Slides>55</Slides>
  <Notes>39</Notes>
  <HiddenSlides>0</HiddenSlides>
  <ScaleCrop>false</ScaleCrop>
  <HeadingPairs>
    <vt:vector size="4" baseType="variant">
      <vt:variant>
        <vt:lpstr>Theme</vt:lpstr>
      </vt:variant>
      <vt:variant>
        <vt:i4>7</vt:i4>
      </vt:variant>
      <vt:variant>
        <vt:lpstr>Slide Titles</vt:lpstr>
      </vt:variant>
      <vt:variant>
        <vt:i4>55</vt:i4>
      </vt:variant>
    </vt:vector>
  </HeadingPairs>
  <TitlesOfParts>
    <vt:vector size="62" baseType="lpstr"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ECEY6011/C Arweinyddiaeth ar gyfer systemau o ansawdd Leadership for systems of quality  Darlith 3 Lecture 3 </vt:lpstr>
      <vt:lpstr>Sgiliau Cyflogadwyedd/ Trosglwyddadwy Employability/Transferable Skills</vt:lpstr>
      <vt:lpstr>Trosolwg/ Overview </vt:lpstr>
      <vt:lpstr>Geirfa/ Glossary</vt:lpstr>
      <vt:lpstr>Beth yw ansawdd? What is quality?</vt:lpstr>
      <vt:lpstr> Gwybodaeth seiliedig ar ymchwil am arfer effeithiol yn y blynyddoedd cynnar Research-informed knowledge about effective early years practice  </vt:lpstr>
      <vt:lpstr>Prosiect EPPE/ EPPSE project  </vt:lpstr>
      <vt:lpstr>Prosiect EPPE/ EPPSE project  </vt:lpstr>
      <vt:lpstr>Negeseuon allweddol </vt:lpstr>
      <vt:lpstr>Key messages </vt:lpstr>
      <vt:lpstr>Prosiect REPEY</vt:lpstr>
      <vt:lpstr>REPEY project</vt:lpstr>
      <vt:lpstr>Negeseuon allweddol</vt:lpstr>
      <vt:lpstr>Key messages </vt:lpstr>
      <vt:lpstr>Addysgeg Effeithiol  </vt:lpstr>
      <vt:lpstr>Effective pedagogy  </vt:lpstr>
      <vt:lpstr>Sut ydyn ni'n Mesur Ansawdd? How do we Measure Quality?</vt:lpstr>
      <vt:lpstr>Sut ydyn ni'n Mesur Ansawdd? How do we Measure Quality?</vt:lpstr>
      <vt:lpstr>Adroddiad Ansawdd Gofal - AGC Quality of Care Report - CIW</vt:lpstr>
      <vt:lpstr>Adroddiad Ansawdd Gofal - AGC Quality of Care Report - CIW</vt:lpstr>
      <vt:lpstr>Adroddiad Ansawdd Gofal - AGC Quality of Care Report - CIW</vt:lpstr>
      <vt:lpstr>Adroddiad Ansawdd Gofal - AGC Quality of Care Report - CIW</vt:lpstr>
      <vt:lpstr>Adroddiad Ansawdd Gofal - AGC Quality of Care Report - CIW</vt:lpstr>
      <vt:lpstr>Graddfeydd Sgorio Amgylcheddol a’r Raddfa Cyd-feddwl Parhaus a Lles Emosiynol Environment Ratings Scales and the Sustained Shared Thinking and Emotional Wellbeing Scale</vt:lpstr>
      <vt:lpstr>Graddfeydd sgorio amgylcheddol  Environment rating scales </vt:lpstr>
      <vt:lpstr>PowerPoint Presentation</vt:lpstr>
      <vt:lpstr>ECERS-3</vt:lpstr>
      <vt:lpstr>Clip Fideo ECERS Video clip</vt:lpstr>
      <vt:lpstr>ITERS-3</vt:lpstr>
      <vt:lpstr>Clip Fideo ITERS-3 Video clip</vt:lpstr>
      <vt:lpstr>PowerPoint Presentation</vt:lpstr>
      <vt:lpstr>Sut mae rhyngweithio effeithiol mewn ysgol/lleoliad blynyddoedd cynnar yn edrych?</vt:lpstr>
      <vt:lpstr>Sut mae rhyngweithio effeithiol mewn ysgol/lleoliad blynyddoedd cynnar yn edrych?</vt:lpstr>
      <vt:lpstr>What does effective interaction in early years school/settings look like?</vt:lpstr>
      <vt:lpstr>What does effective interaction in early years school/settings look like?</vt:lpstr>
      <vt:lpstr>Is-raddfeydd SSTEW</vt:lpstr>
      <vt:lpstr>SSTEW subscales</vt:lpstr>
      <vt:lpstr>PowerPoint Presentation</vt:lpstr>
      <vt:lpstr>Iâ       Ice</vt:lpstr>
      <vt:lpstr>PowerPoint Presentation</vt:lpstr>
      <vt:lpstr>Pwli      Pulley</vt:lpstr>
      <vt:lpstr>PowerPoint Presentation</vt:lpstr>
      <vt:lpstr>Trefn Arferol        Routine</vt:lpstr>
      <vt:lpstr>Syniadau?   Thoughts?</vt:lpstr>
      <vt:lpstr>Raddfa Ymglymiad Leuven Leuven's Involvement Scale</vt:lpstr>
      <vt:lpstr>Raddfa Ymglymiad Leuven Leuven's Involvement Scale</vt:lpstr>
      <vt:lpstr>Raddfa Ymglymiad Leuven Leuven's Involvement Scale</vt:lpstr>
      <vt:lpstr>Raddfa Ymglymiad Leuven Leuven's Involvement Scale</vt:lpstr>
      <vt:lpstr>Raddfa Ymglymiad Leuven Leuven's Involvement Scale</vt:lpstr>
      <vt:lpstr>Esiamol o ymwneud/ Example of involvement</vt:lpstr>
      <vt:lpstr>Esiamol o lle/ Example of well-being</vt:lpstr>
      <vt:lpstr>Effective Early Learning (EEL) and  Baby Effective Early Learning (BEEL)</vt:lpstr>
      <vt:lpstr>Cyfeiriadau       References</vt:lpstr>
      <vt:lpstr>Cyfeiriadau      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revision>17</cp:revision>
  <cp:lastPrinted>2019-02-26T08:32:21Z</cp:lastPrinted>
  <dcterms:created xsi:type="dcterms:W3CDTF">2015-04-14T15:21:28Z</dcterms:created>
  <dcterms:modified xsi:type="dcterms:W3CDTF">2026-03-12T22:18:19Z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0x010100B144F219396AFE458016C97602F34B7A</vt:lpwstr>
  </property>
  <property fmtid="{D5CDD505-2E9C-101B-9397-08002B2CF9AE}" pid="3" name="Order">
    <vt:lpwstr>240000.000000000</vt:lpwstr>
  </property>
  <property fmtid="{D5CDD505-2E9C-101B-9397-08002B2CF9AE}" pid="4" name="ComplianceAssetId">
    <vt:lpwstr/>
  </property>
  <property fmtid="{D5CDD505-2E9C-101B-9397-08002B2CF9AE}" pid="5" name="_ExtendedDescription">
    <vt:lpwstr/>
  </property>
  <property fmtid="{D5CDD505-2E9C-101B-9397-08002B2CF9AE}" pid="6" name="TriggerFlowInfo">
    <vt:lpwstr/>
  </property>
  <property fmtid="{D5CDD505-2E9C-101B-9397-08002B2CF9AE}" pid="7" name="MediaServiceImageTags">
    <vt:lpwstr/>
  </property>
  <property fmtid="{D5CDD505-2E9C-101B-9397-08002B2CF9AE}" pid="8" name="xd_ProgID">
    <vt:lpwstr/>
  </property>
  <property fmtid="{D5CDD505-2E9C-101B-9397-08002B2CF9AE}" pid="9" name="TemplateUrl">
    <vt:lpwstr/>
  </property>
  <property fmtid="{D5CDD505-2E9C-101B-9397-08002B2CF9AE}" pid="10" name="xd_Signature">
    <vt:lpwstr/>
  </property>
  <property fmtid="{D5CDD505-2E9C-101B-9397-08002B2CF9AE}" pid="11" name="_SharedFileIndex">
    <vt:lpwstr/>
  </property>
  <property fmtid="{D5CDD505-2E9C-101B-9397-08002B2CF9AE}" pid="12" name="_SourceUrl">
    <vt:lpwstr/>
  </property>
</Properties>
</file>