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Lato" panose="020F0502020204030203" pitchFamily="34" charset="0"/>
      <p:regular r:id="rId21"/>
      <p:bold r:id="rId22"/>
      <p:italic r:id="rId23"/>
      <p:boldItalic r:id="rId24"/>
    </p:embeddedFont>
    <p:embeddedFont>
      <p:font typeface="Montserrat" panose="00000500000000000000" pitchFamily="2" charset="0"/>
      <p:regular r:id="rId25"/>
      <p:bold r:id="rId26"/>
      <p:italic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54" y="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18dca101b8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18dca101b8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14f2132e037_0_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14f2132e037_0_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8b2272102c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8b2272102c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18b2272102c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18b2272102c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14f2132e037_0_1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" name="Google Shape;167;g14f2132e037_0_1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191f1f9caea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191f1f9caea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191f1f9caea_0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191f1f9caea_0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14f2132e037_0_1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14f2132e037_0_1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191f1f9caea_0_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191f1f9caea_0_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191f1f9cae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191f1f9cae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g14f2132e037_0_1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" name="Google Shape;211;g14f2132e037_0_1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8dca101b88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8dca101b88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91f1f9caea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191f1f9caea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name="adj" fmla="val 0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name="adj" fmla="val 58774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3"/>
          <p:cNvSpPr txBox="1">
            <a:spLocks noGrp="1"/>
          </p:cNvSpPr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53" name="Google Shape;53;p5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5"/>
          <p:cNvSpPr txBox="1">
            <a:spLocks noGrp="1"/>
          </p:cNvSpPr>
          <p:nvPr>
            <p:ph type="body" idx="2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0" name="Google Shape;60;p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" name="Google Shape;61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7" name="Google Shape;67;p7"/>
          <p:cNvSpPr txBox="1">
            <a:spLocks noGrp="1"/>
          </p:cNvSpPr>
          <p:nvPr>
            <p:ph type="body" idx="1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8" name="Google Shape;68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" name="Google Shape;89;p8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" name="Google Shape;95;p9"/>
          <p:cNvSpPr txBox="1">
            <a:spLocks noGrp="1"/>
          </p:cNvSpPr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96" name="Google Shape;96;p9"/>
          <p:cNvSpPr txBox="1">
            <a:spLocks noGrp="1"/>
          </p:cNvSpPr>
          <p:nvPr>
            <p:ph type="subTitle" idx="1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>
            <a:endParaRPr/>
          </a:p>
        </p:txBody>
      </p:sp>
      <p:sp>
        <p:nvSpPr>
          <p:cNvPr id="97" name="Google Shape;97;p9"/>
          <p:cNvSpPr txBox="1">
            <a:spLocks noGrp="1"/>
          </p:cNvSpPr>
          <p:nvPr>
            <p:ph type="body" idx="2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98" name="Google Shape;98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3" name="Google Shape;103;p10"/>
          <p:cNvSpPr txBox="1">
            <a:spLocks noGrp="1"/>
          </p:cNvSpPr>
          <p:nvPr>
            <p:ph type="body" idx="1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4" name="Google Shape;10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name="adj" fmla="val 49469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name="adj" fmla="val 0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5" name="Google Shape;125;p11"/>
          <p:cNvSpPr txBox="1">
            <a:spLocks noGrp="1"/>
          </p:cNvSpPr>
          <p:nvPr>
            <p:ph type="title" hasCustomPrompt="1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>
            <a:spLocks noGrp="1"/>
          </p:cNvSpPr>
          <p:nvPr>
            <p:ph type="body" idx="1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7" name="Google Shape;12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focus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environment/gallery/2022/nov/15/cycle-power-and-gender-rights-days-eight-and-nine-at-cop27-in-pictur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awya.com/en/press-release/africa-press-releases/conference-of-the-parties-cop-27-on-gender-day-african-development-bank-rallies-global-support-for-women-to-uc1cui35" TargetMode="External"/><Relationship Id="rId3" Type="http://schemas.openxmlformats.org/officeDocument/2006/relationships/hyperlink" Target="https://menafn.com/1105178397/Rallying-Call-From-Caribbean-At-COP-27-For-Reset-Of-Climate-Finance-With-A-Gender-Lens-Focus" TargetMode="External"/><Relationship Id="rId7" Type="http://schemas.openxmlformats.org/officeDocument/2006/relationships/hyperlink" Target="https://insideclimatenews.org/news/18112022/leaders-and-activists-at-cop27-say-the-gender-gap-in-climate-action-is-being-bridged-too-slowly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actalliance.org/act-news/cop27-blog-the-struggle-for-gender-justice-in-climate-negotiations/" TargetMode="External"/><Relationship Id="rId5" Type="http://schemas.openxmlformats.org/officeDocument/2006/relationships/hyperlink" Target="https://reliefweb.int/report/world/cop27-thematic-gender-day-urges-institutions-and-individuals-act-implementation" TargetMode="External"/><Relationship Id="rId4" Type="http://schemas.openxmlformats.org/officeDocument/2006/relationships/hyperlink" Target="https://www.linkedin.com/news/story/women-need-more-seats-at-cop27-talks-5048417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theendtimenews.com/2020/03/23/german-chancellor-angela-merkel-goes-into-self-isolation/" TargetMode="External"/><Relationship Id="rId3" Type="http://schemas.openxmlformats.org/officeDocument/2006/relationships/hyperlink" Target="https://cop27.eg/#/presidency/eventsThematicDetails/gender-day" TargetMode="External"/><Relationship Id="rId7" Type="http://schemas.openxmlformats.org/officeDocument/2006/relationships/hyperlink" Target="https://www.weforum.org/agenda/2020/07/climate-change-environment-women-equality-inequality-parity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mygenderisx.com/read/non-binary-gender-identity-flags" TargetMode="External"/><Relationship Id="rId5" Type="http://schemas.openxmlformats.org/officeDocument/2006/relationships/hyperlink" Target="https://menafn.com/1105178397/Rallying-Call-From-Caribbean-At-COP-27-For-Reset-Of-Climate-Finance-With-A-Gender-Lens-Focus" TargetMode="External"/><Relationship Id="rId4" Type="http://schemas.openxmlformats.org/officeDocument/2006/relationships/hyperlink" Target="https://www.egypttoday.com/Article/1/115736/Egypt-unveils-official-logo-of-COP-27-Conference" TargetMode="External"/><Relationship Id="rId9" Type="http://schemas.openxmlformats.org/officeDocument/2006/relationships/hyperlink" Target="https://www.theguardian.com/environment/gallery/2022/nov/15/cycle-power-and-gender-rights-days-eight-and-nine-at-cop27-in-pictur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>
            <a:spLocks noGrp="1"/>
          </p:cNvSpPr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Gender at COP27</a:t>
            </a:r>
            <a:endParaRPr dirty="0"/>
          </a:p>
        </p:txBody>
      </p:sp>
      <p:sp>
        <p:nvSpPr>
          <p:cNvPr id="135" name="Google Shape;135;p13"/>
          <p:cNvSpPr txBox="1">
            <a:spLocks noGrp="1"/>
          </p:cNvSpPr>
          <p:nvPr>
            <p:ph type="subTitle" idx="1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0000" lnSpcReduction="1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hlinkClick r:id="rId3"/>
              </a:rPr>
              <a:t>https://www.theguardian.com/environment/gallery/2022/nov/15/cycle-power-and-gender-rights-days-eight-and-nine-at-cop27-in-pictures</a:t>
            </a:r>
            <a:r>
              <a:rPr lang="en-GB"/>
              <a:t> </a:t>
            </a:r>
            <a:endParaRPr/>
          </a:p>
        </p:txBody>
      </p:sp>
      <p:pic>
        <p:nvPicPr>
          <p:cNvPr id="136" name="Google Shape;136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13825" y="2523400"/>
            <a:ext cx="3930175" cy="2620101"/>
          </a:xfrm>
          <a:prstGeom prst="rect">
            <a:avLst/>
          </a:prstGeom>
          <a:noFill/>
          <a:ln>
            <a:noFill/>
          </a:ln>
        </p:spPr>
      </p:pic>
      <p:sp>
        <p:nvSpPr>
          <p:cNvPr id="137" name="Google Shape;137;p13"/>
          <p:cNvSpPr txBox="1"/>
          <p:nvPr/>
        </p:nvSpPr>
        <p:spPr>
          <a:xfrm>
            <a:off x="3907850" y="4804800"/>
            <a:ext cx="2431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 Guardian,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39A9D2-D2C9-0CA3-5D2C-424C1C4C0348}"/>
              </a:ext>
            </a:extLst>
          </p:cNvPr>
          <p:cNvSpPr txBox="1"/>
          <p:nvPr/>
        </p:nvSpPr>
        <p:spPr>
          <a:xfrm>
            <a:off x="3721894" y="2286000"/>
            <a:ext cx="12430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Montserrat" panose="00000500000000000000" pitchFamily="2" charset="0"/>
              </a:rPr>
              <a:t>Saskia Judd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4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COP?</a:t>
            </a:r>
            <a:endParaRPr/>
          </a:p>
        </p:txBody>
      </p:sp>
      <p:pic>
        <p:nvPicPr>
          <p:cNvPr id="143" name="Google Shape;14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89775" y="565438"/>
            <a:ext cx="4820550" cy="4012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4"/>
          <p:cNvSpPr txBox="1"/>
          <p:nvPr/>
        </p:nvSpPr>
        <p:spPr>
          <a:xfrm>
            <a:off x="7305375" y="4797925"/>
            <a:ext cx="2280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(Egypt Today,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" name="Google Shape;149;p15"/>
          <p:cNvPicPr preferRelativeResize="0"/>
          <p:nvPr/>
        </p:nvPicPr>
        <p:blipFill rotWithShape="1">
          <a:blip r:embed="rId3">
            <a:alphaModFix amt="66000"/>
          </a:blip>
          <a:srcRect l="29226" t="34911" r="31773" b="17491"/>
          <a:stretch/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p15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/>
              <a:t>How many genders are there? What is gender?</a:t>
            </a:r>
            <a:endParaRPr b="1"/>
          </a:p>
        </p:txBody>
      </p:sp>
      <p:sp>
        <p:nvSpPr>
          <p:cNvPr id="151" name="Google Shape;151;p15"/>
          <p:cNvSpPr txBox="1"/>
          <p:nvPr/>
        </p:nvSpPr>
        <p:spPr>
          <a:xfrm>
            <a:off x="7476150" y="4727600"/>
            <a:ext cx="138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(My Gender is X, 2019)</a:t>
            </a:r>
            <a:endParaRPr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6"/>
          <p:cNvSpPr txBox="1">
            <a:spLocks noGrp="1"/>
          </p:cNvSpPr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is gender specific climate action so important?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Google Shape;161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62" name="Google Shape;162;p17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7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It is important due to women, girls and other marginalised groups being more negatively affected by climate disasters.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The UN estimates that women make up 80% of those who are displaced by climate change (Rahhal, 2022)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Even though this has been recognised this has not made change to policy (Tunio, 2022) </a:t>
            </a:r>
            <a:endParaRPr/>
          </a:p>
        </p:txBody>
      </p:sp>
      <p:sp>
        <p:nvSpPr>
          <p:cNvPr id="164" name="Google Shape;164;p17"/>
          <p:cNvSpPr txBox="1"/>
          <p:nvPr/>
        </p:nvSpPr>
        <p:spPr>
          <a:xfrm>
            <a:off x="7697200" y="4738450"/>
            <a:ext cx="17880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(Rowling, 2020)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8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Recap of what was covered</a:t>
            </a:r>
            <a:endParaRPr/>
          </a:p>
        </p:txBody>
      </p:sp>
      <p:sp>
        <p:nvSpPr>
          <p:cNvPr id="170" name="Google Shape;170;p18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171" name="Google Shape;171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28725" y="1096725"/>
            <a:ext cx="6686550" cy="3685125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18"/>
          <p:cNvSpPr txBox="1"/>
          <p:nvPr/>
        </p:nvSpPr>
        <p:spPr>
          <a:xfrm>
            <a:off x="1245700" y="4822025"/>
            <a:ext cx="18285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(COP27,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" name="Google Shape;177;p19"/>
          <p:cNvPicPr preferRelativeResize="0"/>
          <p:nvPr/>
        </p:nvPicPr>
        <p:blipFill>
          <a:blip r:embed="rId3">
            <a:alphaModFix amt="62000"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19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b="1">
                <a:solidFill>
                  <a:schemeClr val="dk1"/>
                </a:solidFill>
              </a:rPr>
              <a:t>Other gender proceedings 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179" name="Google Shape;179;p19"/>
          <p:cNvSpPr txBox="1">
            <a:spLocks noGrp="1"/>
          </p:cNvSpPr>
          <p:nvPr>
            <p:ph type="body" idx="1"/>
          </p:nvPr>
        </p:nvSpPr>
        <p:spPr>
          <a:xfrm>
            <a:off x="1146800" y="16579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 b="1">
                <a:solidFill>
                  <a:schemeClr val="dk1"/>
                </a:solidFill>
              </a:rPr>
              <a:t>Gender issues not being bridged were shown in a skit (tunio, 2022) 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 b="1">
                <a:solidFill>
                  <a:schemeClr val="dk1"/>
                </a:solidFill>
              </a:rPr>
              <a:t>Out of the 110 heads of state only 7 were women (Tunio, 2022)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 b="1">
                <a:solidFill>
                  <a:schemeClr val="dk1"/>
                </a:solidFill>
              </a:rPr>
              <a:t>There were 11 events in total the six previously were the main events (Reliefweb, 2022) </a:t>
            </a:r>
            <a:endParaRPr sz="1800" b="1">
              <a:solidFill>
                <a:schemeClr val="dk1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-GB" sz="1800" b="1">
                <a:solidFill>
                  <a:schemeClr val="dk1"/>
                </a:solidFill>
              </a:rPr>
              <a:t>The IPCC discussed the findings on gender from their sixth IPCC assessment. (Tunio, 2022) </a:t>
            </a:r>
            <a:endParaRPr sz="1800" b="1">
              <a:solidFill>
                <a:schemeClr val="dk1"/>
              </a:solidFill>
            </a:endParaRPr>
          </a:p>
        </p:txBody>
      </p:sp>
      <p:sp>
        <p:nvSpPr>
          <p:cNvPr id="180" name="Google Shape;180;p19"/>
          <p:cNvSpPr txBox="1"/>
          <p:nvPr/>
        </p:nvSpPr>
        <p:spPr>
          <a:xfrm>
            <a:off x="7654975" y="4804800"/>
            <a:ext cx="26421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The Guardian (2022)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20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Interesting fact</a:t>
            </a:r>
            <a:endParaRPr/>
          </a:p>
        </p:txBody>
      </p:sp>
      <p:sp>
        <p:nvSpPr>
          <p:cNvPr id="186" name="Google Shape;186;p20"/>
          <p:cNvSpPr txBox="1">
            <a:spLocks noGrp="1"/>
          </p:cNvSpPr>
          <p:nvPr>
            <p:ph type="body" idx="1"/>
          </p:nvPr>
        </p:nvSpPr>
        <p:spPr>
          <a:xfrm>
            <a:off x="1367825" y="1398275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Since the first COP in 1995 only seven Presidents of COP have been female (COP 25,17,16,10, 8, 4,1)  </a:t>
            </a:r>
            <a:endParaRPr sz="1800"/>
          </a:p>
        </p:txBody>
      </p:sp>
      <p:pic>
        <p:nvPicPr>
          <p:cNvPr id="187" name="Google Shape;187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511975" y="0"/>
            <a:ext cx="2632024" cy="241705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0"/>
          <p:cNvSpPr txBox="1"/>
          <p:nvPr/>
        </p:nvSpPr>
        <p:spPr>
          <a:xfrm>
            <a:off x="7144800" y="2078350"/>
            <a:ext cx="19992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(Theendtimenews,2020)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1"/>
          <p:cNvSpPr txBox="1">
            <a:spLocks noGrp="1"/>
          </p:cNvSpPr>
          <p:nvPr>
            <p:ph type="title"/>
          </p:nvPr>
        </p:nvSpPr>
        <p:spPr>
          <a:xfrm>
            <a:off x="1116700" y="353575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500"/>
              <a:t>Thoughts?</a:t>
            </a:r>
            <a:endParaRPr sz="3500"/>
          </a:p>
        </p:txBody>
      </p:sp>
      <p:sp>
        <p:nvSpPr>
          <p:cNvPr id="194" name="Google Shape;194;p21"/>
          <p:cNvSpPr txBox="1"/>
          <p:nvPr/>
        </p:nvSpPr>
        <p:spPr>
          <a:xfrm>
            <a:off x="848800" y="2441150"/>
            <a:ext cx="75747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Are there any topics missing? 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Are there any miscommunications?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2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Protestors and Activists</a:t>
            </a:r>
            <a:endParaRPr/>
          </a:p>
        </p:txBody>
      </p:sp>
      <p:sp>
        <p:nvSpPr>
          <p:cNvPr id="200" name="Google Shape;200;p22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Protesters brought gender to the forefront of their campaign - mentioning not only women!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Menal Shehade advocated for gender justice - ‘climate justice in my region and in my home goes hand in hand with gender justice and human rights’ (Shehade, 2022) </a:t>
            </a:r>
            <a:endParaRPr b="1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201" name="Google Shape;201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27925" y="2800600"/>
            <a:ext cx="3516073" cy="2342901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22"/>
          <p:cNvSpPr txBox="1"/>
          <p:nvPr/>
        </p:nvSpPr>
        <p:spPr>
          <a:xfrm>
            <a:off x="4359925" y="4804800"/>
            <a:ext cx="18084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(The Guardian,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23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Draft Text</a:t>
            </a:r>
            <a:endParaRPr/>
          </a:p>
        </p:txBody>
      </p:sp>
      <p:sp>
        <p:nvSpPr>
          <p:cNvPr id="208" name="Google Shape;208;p23"/>
          <p:cNvSpPr txBox="1"/>
          <p:nvPr/>
        </p:nvSpPr>
        <p:spPr>
          <a:xfrm>
            <a:off x="1175375" y="1669800"/>
            <a:ext cx="7443900" cy="22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The Draft Text from 18th November on COP27s overarching decisions is a ten page document.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Gender is only mentioned twice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Women three times. 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365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Font typeface="Lato"/>
              <a:buChar char="●"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Men are not mentioned at all as were minority gender identities</a:t>
            </a:r>
            <a:endParaRPr sz="17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17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(COP27, 2022) </a:t>
            </a:r>
            <a:endParaRPr sz="1800"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Outcomes</a:t>
            </a:r>
            <a:endParaRPr/>
          </a:p>
        </p:txBody>
      </p:sp>
      <p:sp>
        <p:nvSpPr>
          <p:cNvPr id="214" name="Google Shape;214;p24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There was more movement from African banks to support women (ZAWYA, 2022)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Caribbean calling for climate finance with a gender focus (MENAFN, 2022)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Continuance being held. Further outcomes to come and be confirmed.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215" name="Google Shape;215;p2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58075" y="2752875"/>
            <a:ext cx="3585924" cy="239062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4"/>
          <p:cNvSpPr txBox="1"/>
          <p:nvPr/>
        </p:nvSpPr>
        <p:spPr>
          <a:xfrm>
            <a:off x="4249425" y="4804800"/>
            <a:ext cx="26019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(MENAFN, 2022)</a:t>
            </a:r>
            <a:endParaRPr sz="10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5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222" name="Google Shape;222;p25"/>
          <p:cNvSpPr txBox="1">
            <a:spLocks noGrp="1"/>
          </p:cNvSpPr>
          <p:nvPr>
            <p:ph type="body" idx="1"/>
          </p:nvPr>
        </p:nvSpPr>
        <p:spPr>
          <a:xfrm>
            <a:off x="1257300" y="15474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COP27 (2022) </a:t>
            </a:r>
            <a:r>
              <a:rPr lang="en-GB" sz="720" i="1"/>
              <a:t>DRAFT TEXT on COP 27 overarching decision Version 18/11/2022 9:00. 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MENAFN  (2022) </a:t>
            </a:r>
            <a:r>
              <a:rPr lang="en-GB" sz="720" i="1"/>
              <a:t>Rallying Call From Caribbean At COP 27 For Reset Of Climate Finance With A Gender Lens Focus.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https://menafn.com/1105178397/Rallying-Call-From-Caribbean-At-COP-27-For-Reset-Of-Climate-Finance-With-A-Gender-Lens-Focus</a:t>
            </a:r>
            <a:r>
              <a:rPr lang="en-GB" sz="720"/>
              <a:t> (Accessed on: 18th November 2022)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Rahhal, N (2022) </a:t>
            </a:r>
            <a:r>
              <a:rPr lang="en-GB" sz="720" i="1"/>
              <a:t>Women need more seats at COP27 talks. </a:t>
            </a:r>
            <a:r>
              <a:rPr lang="en-GB" sz="720"/>
              <a:t>Available at: </a:t>
            </a:r>
            <a:r>
              <a:rPr lang="en-GB" sz="720" i="1"/>
              <a:t> </a:t>
            </a:r>
            <a:r>
              <a:rPr lang="en-GB" sz="720" u="sng">
                <a:solidFill>
                  <a:schemeClr val="accent5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https://www.linkedin.com/news/story/women-need-more-seats-at-cop27-talks-5048417/</a:t>
            </a:r>
            <a:r>
              <a:rPr lang="en-GB" sz="720"/>
              <a:t> (Accessed on: 16th November 2022)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 b="1"/>
              <a:t>Reliefweb, (2022) </a:t>
            </a:r>
            <a:r>
              <a:rPr lang="en-GB" sz="720" b="1" i="1"/>
              <a:t>COP27 Thematic Gender Day Urges Institutions And Individuals To Act For Implementation.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https://reliefweb.int/report/world/cop27-thematic-gender-day-urges-institutions-and-individuals-act-implementation</a:t>
            </a:r>
            <a:r>
              <a:rPr lang="en-GB" sz="720"/>
              <a:t> (Accessed on: 15th November 2022)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Shehade, M (2022) </a:t>
            </a:r>
            <a:r>
              <a:rPr lang="en-GB" sz="720" i="1"/>
              <a:t>COP27 Blog: The struggle for gender justice in climate negotiations. </a:t>
            </a:r>
            <a:r>
              <a:rPr lang="en-GB" sz="720"/>
              <a:t>Available at: </a:t>
            </a:r>
            <a:r>
              <a:rPr lang="en-GB" sz="720" b="1" u="sng">
                <a:solidFill>
                  <a:schemeClr val="accent5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https://actalliance.org/act-news/cop27-blog-the-struggle-for-gender-justice-in-climate-negotiations/</a:t>
            </a:r>
            <a:r>
              <a:rPr lang="en-GB" sz="720" b="1"/>
              <a:t> (Accessed on: 19th November 2022)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Tunio,  Z (2022) ‘Leaders and Activists at COP27 Say the Gender Gap in Climate Action is Being Bridged Too Slowly’, </a:t>
            </a:r>
            <a:r>
              <a:rPr lang="en-GB" sz="720" i="1"/>
              <a:t>Inside Climate News. </a:t>
            </a:r>
            <a:r>
              <a:rPr lang="en-GB" sz="720"/>
              <a:t>November 18th. Available at: </a:t>
            </a:r>
            <a:r>
              <a:rPr lang="en-GB" sz="720" u="sng">
                <a:solidFill>
                  <a:schemeClr val="accent5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https://insideclimatenews.org/news/18112022/leaders-and-activists-at-cop27-say-the-gender-gap-in-climate-action-is-being-bridged-too-slowly/</a:t>
            </a:r>
            <a:r>
              <a:rPr lang="en-GB" sz="720"/>
              <a:t>  (Accessed on: 19th November 2022)</a:t>
            </a:r>
            <a:endParaRPr sz="7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r>
              <a:rPr lang="en-GB" sz="720"/>
              <a:t>ZAWYA (2022) </a:t>
            </a:r>
            <a:r>
              <a:rPr lang="en-GB" sz="720" i="1"/>
              <a:t>Conference of the Parties (COP 27): On Gender Day African Development Bank rallies global support for women to build climate resilience </a:t>
            </a:r>
            <a:r>
              <a:rPr lang="en-GB" sz="720"/>
              <a:t>Available at: </a:t>
            </a:r>
            <a:r>
              <a:rPr lang="en-GB" sz="72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https://www.zawya.com/en/press-release/africa-press-releases/conference-of-the-parties-cop-27-on-gender-day-african-development-bank-rallies-global-support-for-women-to-uc1cui35</a:t>
            </a:r>
            <a:r>
              <a:rPr lang="en-GB" sz="720"/>
              <a:t>  Accessed on: 18th November 2022)</a:t>
            </a:r>
            <a:endParaRPr sz="720" b="1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endParaRPr sz="6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endParaRPr sz="62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SzPts val="440"/>
              <a:buNone/>
            </a:pPr>
            <a:endParaRPr sz="62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SzPts val="440"/>
              <a:buNone/>
            </a:pPr>
            <a:endParaRPr sz="62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26"/>
          <p:cNvSpPr txBox="1">
            <a:spLocks noGrp="1"/>
          </p:cNvSpPr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Image References </a:t>
            </a:r>
            <a:endParaRPr/>
          </a:p>
        </p:txBody>
      </p:sp>
      <p:sp>
        <p:nvSpPr>
          <p:cNvPr id="228" name="Google Shape;228;p26"/>
          <p:cNvSpPr txBox="1">
            <a:spLocks noGrp="1"/>
          </p:cNvSpPr>
          <p:nvPr>
            <p:ph type="body" idx="1"/>
          </p:nvPr>
        </p:nvSpPr>
        <p:spPr>
          <a:xfrm>
            <a:off x="1297500" y="1567550"/>
            <a:ext cx="7038900" cy="291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77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/>
              <a:t>COP27 (2022) </a:t>
            </a:r>
            <a:r>
              <a:rPr lang="en-GB" sz="1000" i="1"/>
              <a:t>Gender Day</a:t>
            </a:r>
            <a:r>
              <a:rPr lang="en-GB" sz="1000"/>
              <a:t>. Available at: </a:t>
            </a:r>
            <a:r>
              <a:rPr lang="en-GB" sz="1000" u="sng">
                <a:solidFill>
                  <a:schemeClr val="hlink"/>
                </a:solidFill>
                <a:hlinkClick r:id="rId3"/>
              </a:rPr>
              <a:t>https://cop27.eg/#/presidency/eventsThematicDetails/gender-day</a:t>
            </a:r>
            <a:r>
              <a:rPr lang="en-GB" sz="1000"/>
              <a:t>) (Accessed on: 2nd November 2022) 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Egypt Today (2022) </a:t>
            </a:r>
            <a:r>
              <a:rPr lang="en-GB" sz="1000" i="1"/>
              <a:t>Egypt unveils official logo of COP 27 Conference. </a:t>
            </a:r>
            <a:r>
              <a:rPr lang="en-GB" sz="1000"/>
              <a:t> Available at:  </a:t>
            </a:r>
            <a:r>
              <a:rPr lang="en-GB" sz="1000" u="sng">
                <a:solidFill>
                  <a:schemeClr val="hlink"/>
                </a:solidFill>
                <a:hlinkClick r:id="rId4"/>
              </a:rPr>
              <a:t>https://www.egypttoday.com/Article/1/115736/Egypt-unveils-official-logo-of-COP-27-Conference</a:t>
            </a:r>
            <a:r>
              <a:rPr lang="en-GB" sz="1000"/>
              <a:t> (Accessed on: 20th November)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MENAFN  (2022) Rallying Call From Caribbean At COP 27 For Reset Of Climate Finance With A Gender Lens Focus. Available at: </a:t>
            </a:r>
            <a:r>
              <a:rPr lang="en-GB" sz="1000" u="sng">
                <a:solidFill>
                  <a:schemeClr val="hlink"/>
                </a:solidFill>
                <a:hlinkClick r:id="rId5"/>
              </a:rPr>
              <a:t>https://menafn.com/1105178397/Rallying-Call-From-Caribbean-At-COP-27-For-Reset-Of-Climate-Finance-With-A-Gender-Lens-Focus</a:t>
            </a:r>
            <a:r>
              <a:rPr lang="en-GB" sz="1000"/>
              <a:t>  (Accessed on: 18th November 2022)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My Gender is X (2019) The Ultimate Guide to Non-Binary Gender Identity Flags. Available at:  </a:t>
            </a:r>
            <a:r>
              <a:rPr lang="en-GB" sz="1000" u="sng">
                <a:solidFill>
                  <a:schemeClr val="hlink"/>
                </a:solidFill>
                <a:hlinkClick r:id="rId6"/>
              </a:rPr>
              <a:t>https://mygenderisx.com/read/non-binary-gender-identity-flags</a:t>
            </a:r>
            <a:r>
              <a:rPr lang="en-GB" sz="1000"/>
              <a:t>  (Accessed on: 20th November 2022)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Rowling, M. (2020) Why climate change increases gender inequality. Available at: </a:t>
            </a:r>
            <a:r>
              <a:rPr lang="en-GB" sz="1000" u="sng">
                <a:solidFill>
                  <a:schemeClr val="hlink"/>
                </a:solidFill>
                <a:hlinkClick r:id="rId7"/>
              </a:rPr>
              <a:t>https://www.weforum.org/agenda/2020/07/climate-change-environment-women-equality-inequality-parity/</a:t>
            </a:r>
            <a:r>
              <a:rPr lang="en-GB" sz="1000"/>
              <a:t> (Accessed on: 20th November2022)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Theendtimenews (2020) ‘German Chancellor Angela Merkel Goes Into Self-Isolation’. Available at: </a:t>
            </a:r>
            <a:r>
              <a:rPr lang="en-GB" sz="1000" u="sng">
                <a:solidFill>
                  <a:schemeClr val="accent5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https://theendtimenews.com/2020/03/23/german-chancellor-angela-merkel-goes-into-self-isolation/</a:t>
            </a:r>
            <a:r>
              <a:rPr lang="en-GB" sz="1000"/>
              <a:t>. (Accessed on: 20th November 2022) 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/>
              <a:t>The Guardian (2022) ‘Cycle power and gender rights: days eight and nine at Cop27 – in pictures’ Available at: </a:t>
            </a:r>
            <a:r>
              <a:rPr lang="en-GB" sz="1000" u="sng">
                <a:solidFill>
                  <a:schemeClr val="accent5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https://www.theguardian.com/environment/gallery/2022/nov/15/cycle-power-and-gender-rights-days-eight-and-nine-at-cop27-in-pictures</a:t>
            </a:r>
            <a:r>
              <a:rPr lang="en-GB" sz="1000"/>
              <a:t>  (Accessed on: 19th November 2022)</a:t>
            </a:r>
            <a:endParaRPr sz="10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961</Words>
  <Application>Microsoft Office PowerPoint</Application>
  <PresentationFormat>On-screen Show (16:9)</PresentationFormat>
  <Paragraphs>65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Montserrat</vt:lpstr>
      <vt:lpstr>Lato</vt:lpstr>
      <vt:lpstr>Calibri</vt:lpstr>
      <vt:lpstr>Focus</vt:lpstr>
      <vt:lpstr>Gender at COP27</vt:lpstr>
      <vt:lpstr>What is COP?</vt:lpstr>
      <vt:lpstr>How many genders are there? What is gender?</vt:lpstr>
      <vt:lpstr>Why is gender specific climate action so important?</vt:lpstr>
      <vt:lpstr>PowerPoint Presentation</vt:lpstr>
      <vt:lpstr>Recap of what was covered</vt:lpstr>
      <vt:lpstr>Other gender proceedings </vt:lpstr>
      <vt:lpstr>Interesting fact</vt:lpstr>
      <vt:lpstr>Thoughts?</vt:lpstr>
      <vt:lpstr>Protestors and Activists</vt:lpstr>
      <vt:lpstr>The Draft Text</vt:lpstr>
      <vt:lpstr>Outcomes</vt:lpstr>
      <vt:lpstr>References</vt:lpstr>
      <vt:lpstr>Image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at COP27</dc:title>
  <cp:lastModifiedBy>Saskia Judd (1900292)</cp:lastModifiedBy>
  <cp:revision>2</cp:revision>
  <dcterms:modified xsi:type="dcterms:W3CDTF">2023-02-08T10:08:20Z</dcterms:modified>
</cp:coreProperties>
</file>