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 id="2147483651"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12192000"/>
  <p:notesSz cx="6858000" cy="9144000"/>
  <p:embeddedFontLst>
    <p:embeddedFont>
      <p:font typeface="Play"/>
      <p:regular r:id="rId17"/>
      <p:bold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9" roundtripDataSignature="AMtx7mg18kAuO56IUY51UzLytv6SBPITs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Play-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customschemas.google.com/relationships/presentationmetadata" Target="metadata"/><Relationship Id="rId6" Type="http://schemas.openxmlformats.org/officeDocument/2006/relationships/slide" Target="slides/slide1.xml"/><Relationship Id="rId18" Type="http://schemas.openxmlformats.org/officeDocument/2006/relationships/font" Target="fonts/Play-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4" name="Google Shape;104;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2" name="Google Shape;11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1" name="Google Shape;12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presentation has elucidated the overall panning related to events of the MICE industry that are executed with sustainability-themed presentations. The dynamic landscape can be analysed with the sector of the hospitality industry. The environment consciousness can be focused on the operation, financial and marketing factors. The growing demand of the organisation can be featured with the overall associated potential related to hosting sustainability events. The substantial analysis also identifies these sustainable-them events opportunities, strengths, threats and weaknesses based on SWOT and other macro-environmental factors through the PESTEL framework. </a:t>
            </a:r>
            <a:br>
              <a:rPr lang="en-US"/>
            </a:br>
            <a:endParaRPr/>
          </a:p>
          <a:p>
            <a:pPr indent="0" lvl="0" marL="0" rtl="0" algn="l">
              <a:spcBef>
                <a:spcPts val="0"/>
              </a:spcBef>
              <a:spcAft>
                <a:spcPts val="0"/>
              </a:spcAft>
              <a:buNone/>
            </a:pPr>
            <a:r>
              <a:t/>
            </a:r>
            <a:endParaRPr/>
          </a:p>
        </p:txBody>
      </p:sp>
      <p:sp>
        <p:nvSpPr>
          <p:cNvPr id="122" name="Google Shape;12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2" name="Google Shape;132;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1" lang="en-US"/>
              <a:t>Market Factors</a:t>
            </a:r>
            <a:endParaRPr/>
          </a:p>
          <a:p>
            <a:pPr indent="0" lvl="0" marL="0" rtl="0" algn="just">
              <a:spcBef>
                <a:spcPts val="0"/>
              </a:spcBef>
              <a:spcAft>
                <a:spcPts val="0"/>
              </a:spcAft>
              <a:buNone/>
            </a:pPr>
            <a:r>
              <a:rPr b="1" i="1" lang="en-US"/>
              <a:t>i) Target Market: </a:t>
            </a:r>
            <a:r>
              <a:rPr lang="en-US"/>
              <a:t>The events that are sustainability-themed within the specific segmented market of the industry related to conferences, Exhibitions and Meetings align with the hospitality sector of the UK. This industry collaborates with government agencies, corporations, non-profit organisations and institutions related to academics that can align with the best priority of the initiatives related to sustainability and find the incorporate sustainability theme in their events. </a:t>
            </a:r>
            <a:endParaRPr/>
          </a:p>
          <a:p>
            <a:pPr indent="0" lvl="0" marL="0" rtl="0" algn="just">
              <a:spcBef>
                <a:spcPts val="0"/>
              </a:spcBef>
              <a:spcAft>
                <a:spcPts val="0"/>
              </a:spcAft>
              <a:buNone/>
            </a:pPr>
            <a:r>
              <a:rPr b="1" i="1" lang="en-US"/>
              <a:t>ii) Demand: </a:t>
            </a:r>
            <a:r>
              <a:rPr lang="en-US"/>
              <a:t>The sustainable events’ development related to growing sustainability within the business can be inclined with the environmental priority and responsibility of the society. The customers prefer the inclined trends related to initiatives of eco-friendliness (Wee </a:t>
            </a:r>
            <a:r>
              <a:rPr i="1" lang="en-US"/>
              <a:t>et al</a:t>
            </a:r>
            <a:r>
              <a:rPr lang="en-US"/>
              <a:t>., 2021). </a:t>
            </a:r>
            <a:endParaRPr/>
          </a:p>
          <a:p>
            <a:pPr indent="0" lvl="0" marL="0" rtl="0" algn="just">
              <a:spcBef>
                <a:spcPts val="0"/>
              </a:spcBef>
              <a:spcAft>
                <a:spcPts val="0"/>
              </a:spcAft>
              <a:buNone/>
            </a:pPr>
            <a:r>
              <a:rPr b="1" i="1" lang="en-US"/>
              <a:t>iii) Supply: </a:t>
            </a:r>
            <a:r>
              <a:rPr lang="en-US"/>
              <a:t>The conventional event venues' supply and services can be inclined with the sustainable events’ supply related to venues of the events and service providing measures related eco-friendly services and these services growth are limited but slow inclined supply can make this obvious that the supply can be possible with the sustainability event-planning demand in this specific sector (Hagen, 2021). </a:t>
            </a:r>
            <a:endParaRPr/>
          </a:p>
          <a:p>
            <a:pPr indent="0" lvl="0" marL="0" rtl="0" algn="just">
              <a:spcBef>
                <a:spcPts val="0"/>
              </a:spcBef>
              <a:spcAft>
                <a:spcPts val="0"/>
              </a:spcAft>
              <a:buNone/>
            </a:pPr>
            <a:r>
              <a:rPr b="1" i="1" lang="en-US"/>
              <a:t>iv) Competition: </a:t>
            </a:r>
            <a:r>
              <a:rPr lang="en-US"/>
              <a:t>The market inclusion competition with the organisation’s event planning can be possible with events that are sustainable-themed and also require the conventional event planners to include sustainability prioritising market competency with client competency. </a:t>
            </a:r>
            <a:endParaRPr/>
          </a:p>
          <a:p>
            <a:pPr indent="0" lvl="0" marL="0" rtl="0" algn="l">
              <a:spcBef>
                <a:spcPts val="0"/>
              </a:spcBef>
              <a:spcAft>
                <a:spcPts val="0"/>
              </a:spcAft>
              <a:buNone/>
            </a:pPr>
            <a:br>
              <a:rPr lang="en-US"/>
            </a:br>
            <a:r>
              <a:rPr lang="en-US"/>
              <a:t> </a:t>
            </a:r>
            <a:endParaRPr/>
          </a:p>
          <a:p>
            <a:pPr indent="0" lvl="0" marL="0" rtl="0" algn="l">
              <a:spcBef>
                <a:spcPts val="0"/>
              </a:spcBef>
              <a:spcAft>
                <a:spcPts val="0"/>
              </a:spcAft>
              <a:buNone/>
            </a:pPr>
            <a:r>
              <a:t/>
            </a:r>
            <a:endParaRPr/>
          </a:p>
        </p:txBody>
      </p:sp>
      <p:sp>
        <p:nvSpPr>
          <p:cNvPr id="133" name="Google Shape;133;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3" name="Google Shape;143;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1" lang="en-US"/>
              <a:t>Operational Factors</a:t>
            </a:r>
            <a:endParaRPr/>
          </a:p>
          <a:p>
            <a:pPr indent="0" lvl="0" marL="0" rtl="0" algn="just">
              <a:spcBef>
                <a:spcPts val="0"/>
              </a:spcBef>
              <a:spcAft>
                <a:spcPts val="0"/>
              </a:spcAft>
              <a:buNone/>
            </a:pPr>
            <a:r>
              <a:rPr b="1" i="1" lang="en-US"/>
              <a:t>Availability of Venue:</a:t>
            </a:r>
            <a:r>
              <a:rPr lang="en-US"/>
              <a:t> The venues related to event management can be aligned with principles of sustainability, for example, conference centres that are green-certified, hotels that are eco-friendly and renewable energy-driven venues with practices of waste reduction. The dependence of availability includes advance rules of booking as the venues that follow sustainability rules are limited (Rojas Bueno </a:t>
            </a:r>
            <a:r>
              <a:rPr i="1" lang="en-US"/>
              <a:t>et al</a:t>
            </a:r>
            <a:r>
              <a:rPr lang="en-US"/>
              <a:t>., 2020). </a:t>
            </a:r>
            <a:endParaRPr/>
          </a:p>
          <a:p>
            <a:pPr indent="0" lvl="0" marL="0" rtl="0" algn="just">
              <a:spcBef>
                <a:spcPts val="0"/>
              </a:spcBef>
              <a:spcAft>
                <a:spcPts val="0"/>
              </a:spcAft>
              <a:buNone/>
            </a:pPr>
            <a:r>
              <a:rPr b="1" i="1" lang="en-US"/>
              <a:t>Requirement of Skills: </a:t>
            </a:r>
            <a:r>
              <a:rPr lang="en-US"/>
              <a:t>The staff of the events with sustainable management of the events includes practices of eco-friendliness knowledge, reduction of waste, conservation of energy and procurement of sustainability. </a:t>
            </a:r>
            <a:endParaRPr/>
          </a:p>
          <a:p>
            <a:pPr indent="0" lvl="0" marL="0" rtl="0" algn="just">
              <a:spcBef>
                <a:spcPts val="0"/>
              </a:spcBef>
              <a:spcAft>
                <a:spcPts val="0"/>
              </a:spcAft>
              <a:buNone/>
            </a:pPr>
            <a:r>
              <a:rPr b="1" i="1" lang="en-US"/>
              <a:t>Resource: </a:t>
            </a:r>
            <a:r>
              <a:rPr lang="en-US"/>
              <a:t>The required resources include services of sustainable catering, light systems that are eco-friendly, composting and facilities for recycling, options for low-impact transportation, and arrangement of sustainable seating. Including local suppliers’ partnerships and the commitment of vendors to essential sustainability. </a:t>
            </a:r>
            <a:endParaRPr/>
          </a:p>
          <a:p>
            <a:pPr indent="0" lvl="0" marL="0" rtl="0" algn="l">
              <a:spcBef>
                <a:spcPts val="0"/>
              </a:spcBef>
              <a:spcAft>
                <a:spcPts val="0"/>
              </a:spcAft>
              <a:buNone/>
            </a:pPr>
            <a:br>
              <a:rPr lang="en-US"/>
            </a:br>
            <a:r>
              <a:rPr lang="en-US"/>
              <a:t> </a:t>
            </a:r>
            <a:endParaRPr/>
          </a:p>
          <a:p>
            <a:pPr indent="0" lvl="0" marL="0" rtl="0" algn="l">
              <a:spcBef>
                <a:spcPts val="0"/>
              </a:spcBef>
              <a:spcAft>
                <a:spcPts val="0"/>
              </a:spcAft>
              <a:buNone/>
            </a:pPr>
            <a:r>
              <a:t/>
            </a:r>
            <a:endParaRPr/>
          </a:p>
        </p:txBody>
      </p:sp>
      <p:sp>
        <p:nvSpPr>
          <p:cNvPr id="144" name="Google Shape;144;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1" i="1" lang="en-US"/>
              <a:t>Predicted Revenues Related to Cost Management: </a:t>
            </a:r>
            <a:r>
              <a:rPr lang="en-US"/>
              <a:t>The feasibility of finance with events that are sustainability-themed within the MICE industry includes the substantial cost breakdowns related to predicted revenues. The associated costs of the events include rental of the venue, services of catering, wages of the staff, rental equipment related to eco-friendly materials, expenses of the market for a campaign promoting to emphasise sustainability and multiple costs related to the operation (Ranasinghe </a:t>
            </a:r>
            <a:r>
              <a:rPr i="1" lang="en-US"/>
              <a:t>et al</a:t>
            </a:r>
            <a:r>
              <a:rPr lang="en-US"/>
              <a:t>., 2020). The procedures of detailed budgeting include fund allocation with crucial assuring process related to event upholding for maintaining principles of sustainability, This is also entrusted with the limited constraints of finance. </a:t>
            </a:r>
            <a:endParaRPr/>
          </a:p>
          <a:p>
            <a:pPr indent="0" lvl="0" marL="0" rtl="0" algn="just">
              <a:spcBef>
                <a:spcPts val="0"/>
              </a:spcBef>
              <a:spcAft>
                <a:spcPts val="0"/>
              </a:spcAft>
              <a:buNone/>
            </a:pPr>
            <a:r>
              <a:rPr lang="en-US"/>
              <a:t>Revenue prediction with primary events needs to stem from multiple sources. The representation of sales tickets with a significant revenue portion includes the structure of the price and overall expenses that cover the events with remaining attendees' accessibility. The eco-conscious brands’ sponsorships with the additional support of the finances leverage the sustainability commitment including the opportunity of the market. Organisations’ sustainability related to financial contributions includes credibility enhancement processes and real-time consumer targets. The stream related to potential revenue can be aligned with featuring sales merchandise with multiple services and products’ sustainability. Appropriate revenue potential including features related to sustainable services and products can be aligned with values and themes. </a:t>
            </a:r>
            <a:endParaRPr/>
          </a:p>
          <a:p>
            <a:pPr indent="0" lvl="0" marL="0" rtl="0" algn="just">
              <a:spcBef>
                <a:spcPts val="0"/>
              </a:spcBef>
              <a:spcAft>
                <a:spcPts val="0"/>
              </a:spcAft>
              <a:buNone/>
            </a:pPr>
            <a:r>
              <a:rPr b="1" i="1" lang="en-US"/>
              <a:t>Funding Sources: </a:t>
            </a:r>
            <a:r>
              <a:rPr lang="en-US"/>
              <a:t>Funding the adequate sources related to sustainable-themed successful events. The sponsorship of the events can play an important role related to the support of finance that makes alignment with particular events’ objectives related to sustainability. Proper direct process of ticket selling can be aligned with the direct revenue sources, requiring price strategies to make a balance between profitability and affordability. The embarked grants with initiatives of sustainability offer subsidized opportunities with costs of the event and innovative investment for practices of sustainability. Organisations’ environmental consciousness and collaborations can be aligned with expertise in our shared resources process. The mutual benefits can be fostered with the financial viability of the events and sustainability for the long term (Lekgau and Tichaawa, 2021).</a:t>
            </a:r>
            <a:endParaRPr/>
          </a:p>
          <a:p>
            <a:pPr indent="0" lvl="0" marL="0" rtl="0" algn="just">
              <a:spcBef>
                <a:spcPts val="0"/>
              </a:spcBef>
              <a:spcAft>
                <a:spcPts val="0"/>
              </a:spcAft>
              <a:buNone/>
            </a:pPr>
            <a:r>
              <a:rPr lang="en-US"/>
              <a:t>A funding sources approach related to diversification that is coupled with multiple management related to prudent finance, strategies related to revenue generating process, ensuring events that are sustainability-themed and viable economy that can be fulfilled with social and environmental objectives. Sponsorship support can be leveraged with strategic partnerships, attendees and effective events with overall expenses covering, mitigation risk of the finance and its effect in the MICE industry and community evolving process for sustainable-theme events. </a:t>
            </a:r>
            <a:endParaRPr/>
          </a:p>
          <a:p>
            <a:pPr indent="0" lvl="0" marL="0" rtl="0" algn="l">
              <a:spcBef>
                <a:spcPts val="0"/>
              </a:spcBef>
              <a:spcAft>
                <a:spcPts val="0"/>
              </a:spcAft>
              <a:buNone/>
            </a:pPr>
            <a:br>
              <a:rPr lang="en-US"/>
            </a:br>
            <a:r>
              <a:rPr lang="en-US"/>
              <a:t> </a:t>
            </a:r>
            <a:endParaRPr/>
          </a:p>
          <a:p>
            <a:pPr indent="0" lvl="0" marL="0" rtl="0" algn="l">
              <a:spcBef>
                <a:spcPts val="0"/>
              </a:spcBef>
              <a:spcAft>
                <a:spcPts val="0"/>
              </a:spcAft>
              <a:buNone/>
            </a:pPr>
            <a:r>
              <a:t/>
            </a:r>
            <a:endParaRPr/>
          </a:p>
        </p:txBody>
      </p:sp>
      <p:sp>
        <p:nvSpPr>
          <p:cNvPr id="152" name="Google Shape;152;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1" lang="en-US"/>
              <a:t>Strengths</a:t>
            </a:r>
            <a:endParaRPr/>
          </a:p>
          <a:p>
            <a:pPr indent="0" lvl="0" marL="0" rtl="0" algn="just">
              <a:spcBef>
                <a:spcPts val="0"/>
              </a:spcBef>
              <a:spcAft>
                <a:spcPts val="0"/>
              </a:spcAft>
              <a:buNone/>
            </a:pPr>
            <a:r>
              <a:rPr b="1" i="1" lang="en-US"/>
              <a:t>i) Demand of Strong Market: </a:t>
            </a:r>
            <a:r>
              <a:rPr lang="en-US"/>
              <a:t>The developing market related to crucial events of sustainability includes environmental awareness enhancing process and responsibility of corporate society initiatives. These sustainability service demands can create ample prospects related to the planning of the events and attract clients who need to prioritise overall sustainability (Tiong III </a:t>
            </a:r>
            <a:r>
              <a:rPr i="1" lang="en-US"/>
              <a:t>et al</a:t>
            </a:r>
            <a:r>
              <a:rPr lang="en-US"/>
              <a:t>., 2022).  </a:t>
            </a:r>
            <a:endParaRPr/>
          </a:p>
          <a:p>
            <a:pPr indent="0" lvl="0" marL="0" rtl="0" algn="just">
              <a:spcBef>
                <a:spcPts val="0"/>
              </a:spcBef>
              <a:spcAft>
                <a:spcPts val="0"/>
              </a:spcAft>
              <a:buNone/>
            </a:pPr>
            <a:r>
              <a:rPr b="1" i="1" lang="en-US"/>
              <a:t>ii) Growing Awareness: </a:t>
            </a:r>
            <a:r>
              <a:rPr lang="en-US"/>
              <a:t>The international awareness related to the issues of the environment, leading trends of eco-friendly events and practices. By sustainability principles, alignment can be capitalised with trendy events and resonate with consumers’ eco-friendly consciousness. </a:t>
            </a:r>
            <a:endParaRPr/>
          </a:p>
          <a:p>
            <a:pPr indent="0" lvl="0" marL="0" rtl="0" algn="just">
              <a:spcBef>
                <a:spcPts val="0"/>
              </a:spcBef>
              <a:spcAft>
                <a:spcPts val="0"/>
              </a:spcAft>
              <a:buNone/>
            </a:pPr>
            <a:r>
              <a:rPr b="1" i="1" lang="en-US"/>
              <a:t>iii) Positive Image of the Brand: </a:t>
            </a:r>
            <a:r>
              <a:rPr lang="en-US"/>
              <a:t>Hosting events that are sustainability-themed and allow the brand the opportunity to enhance the reputation of the organisation including commitment to demonstrating reputation and stewardship of the environment.</a:t>
            </a:r>
            <a:r>
              <a:rPr b="1" lang="en-US"/>
              <a:t> </a:t>
            </a:r>
            <a:r>
              <a:rPr lang="en-US"/>
              <a:t>This can be capitalised with</a:t>
            </a:r>
            <a:r>
              <a:rPr b="1" lang="en-US"/>
              <a:t> </a:t>
            </a:r>
            <a:r>
              <a:rPr lang="en-US"/>
              <a:t>the improvised perception of the brand and stakeholders’ loyalty.</a:t>
            </a:r>
            <a:r>
              <a:rPr b="1" lang="en-US"/>
              <a:t> </a:t>
            </a:r>
            <a:endParaRPr/>
          </a:p>
          <a:p>
            <a:pPr indent="0" lvl="0" marL="0" rtl="0" algn="just">
              <a:spcBef>
                <a:spcPts val="0"/>
              </a:spcBef>
              <a:spcAft>
                <a:spcPts val="0"/>
              </a:spcAft>
              <a:buNone/>
            </a:pPr>
            <a:r>
              <a:rPr b="1" lang="en-US"/>
              <a:t>Weaknesses</a:t>
            </a:r>
            <a:endParaRPr/>
          </a:p>
          <a:p>
            <a:pPr indent="0" lvl="0" marL="0" rtl="0" algn="just">
              <a:spcBef>
                <a:spcPts val="0"/>
              </a:spcBef>
              <a:spcAft>
                <a:spcPts val="0"/>
              </a:spcAft>
              <a:buNone/>
            </a:pPr>
            <a:r>
              <a:rPr b="1" i="1" lang="en-US"/>
              <a:t>i) Investment of Higher Initial: </a:t>
            </a:r>
            <a:r>
              <a:rPr lang="en-US"/>
              <a:t>The sustainable practices implementation requires a process of higher initial investing process that can differ from the conventional planning of the events. This also can be juxtaposed with multiple obstacles related to finance, limited resources and clients of the unwilling payment premium with sustainability. </a:t>
            </a:r>
            <a:endParaRPr/>
          </a:p>
          <a:p>
            <a:pPr indent="0" lvl="0" marL="0" rtl="0" algn="just">
              <a:spcBef>
                <a:spcPts val="0"/>
              </a:spcBef>
              <a:spcAft>
                <a:spcPts val="0"/>
              </a:spcAft>
              <a:buNone/>
            </a:pPr>
            <a:r>
              <a:rPr b="1" i="1" lang="en-US"/>
              <a:t>ii) Limited Availability: </a:t>
            </a:r>
            <a:r>
              <a:rPr lang="en-US"/>
              <a:t>Venues that are sustainable and limited suppliers’ specific regions can create obstacles with suitable options that can align with the objectives of the events. The limitation can be aligned with the ability of the planners and execute the sustainable standards process. </a:t>
            </a:r>
            <a:endParaRPr/>
          </a:p>
          <a:p>
            <a:pPr indent="0" lvl="0" marL="0" rtl="0" algn="just">
              <a:spcBef>
                <a:spcPts val="0"/>
              </a:spcBef>
              <a:spcAft>
                <a:spcPts val="0"/>
              </a:spcAft>
              <a:buNone/>
            </a:pPr>
            <a:r>
              <a:rPr b="1" i="1" lang="en-US"/>
              <a:t>iii) Higher costs Potential: </a:t>
            </a:r>
            <a:r>
              <a:rPr lang="en-US"/>
              <a:t>The practices of sustainability can be adopted with specific practices, for example, materials that are eco-friendly and technologies that are energy-efficient. This may also occur with the high comparison of the costs with planning methods’ traditional methods. The costs can be balanced with a competitive market balance with crucial obstacles. </a:t>
            </a:r>
            <a:endParaRPr/>
          </a:p>
          <a:p>
            <a:pPr indent="0" lvl="0" marL="0" rtl="0" algn="just">
              <a:spcBef>
                <a:spcPts val="0"/>
              </a:spcBef>
              <a:spcAft>
                <a:spcPts val="0"/>
              </a:spcAft>
              <a:buNone/>
            </a:pPr>
            <a:r>
              <a:rPr b="1" lang="en-US"/>
              <a:t>Opportunities</a:t>
            </a:r>
            <a:endParaRPr/>
          </a:p>
          <a:p>
            <a:pPr indent="0" lvl="0" marL="0" rtl="0" algn="just">
              <a:spcBef>
                <a:spcPts val="0"/>
              </a:spcBef>
              <a:spcAft>
                <a:spcPts val="0"/>
              </a:spcAft>
              <a:buNone/>
            </a:pPr>
            <a:r>
              <a:rPr b="1" i="1" lang="en-US"/>
              <a:t>i) Practices of Pioneer Sustainability: </a:t>
            </a:r>
            <a:r>
              <a:rPr lang="en-US"/>
              <a:t>The presentation of the events with specific opportunities can be planned with sustainable events that implement practices that are innovative and make proper standards related to industry setting and responsibility of the environment. </a:t>
            </a:r>
            <a:endParaRPr/>
          </a:p>
          <a:p>
            <a:pPr indent="0" lvl="0" marL="0" rtl="0" algn="just">
              <a:spcBef>
                <a:spcPts val="0"/>
              </a:spcBef>
              <a:spcAft>
                <a:spcPts val="0"/>
              </a:spcAft>
              <a:buNone/>
            </a:pPr>
            <a:r>
              <a:rPr b="1" i="1" lang="en-US"/>
              <a:t>ii) Attract Consumers who are Eco-Conscious: </a:t>
            </a:r>
            <a:r>
              <a:rPr lang="en-US"/>
              <a:t>Offering events that are sustainability-themed and attract planners and clients that prioritise the values related to the environment and seek the responsibility of the society for making successful eco-friendly events (Tiong III </a:t>
            </a:r>
            <a:r>
              <a:rPr i="1" lang="en-US"/>
              <a:t>et al</a:t>
            </a:r>
            <a:r>
              <a:rPr lang="en-US"/>
              <a:t>., 2022). </a:t>
            </a:r>
            <a:endParaRPr/>
          </a:p>
          <a:p>
            <a:pPr indent="0" lvl="0" marL="0" rtl="0" algn="just">
              <a:spcBef>
                <a:spcPts val="0"/>
              </a:spcBef>
              <a:spcAft>
                <a:spcPts val="0"/>
              </a:spcAft>
              <a:buNone/>
            </a:pPr>
            <a:r>
              <a:rPr b="1" i="1" lang="en-US"/>
              <a:t>iii) Establish Partnerships: </a:t>
            </a:r>
            <a:r>
              <a:rPr lang="en-US"/>
              <a:t>The sustainable brand collaboration, suppliers and businesses can expand the network related to event planning and enhance the credibility of the events can be affected by community sustainability. </a:t>
            </a:r>
            <a:endParaRPr/>
          </a:p>
          <a:p>
            <a:pPr indent="0" lvl="0" marL="0" rtl="0" algn="just">
              <a:spcBef>
                <a:spcPts val="0"/>
              </a:spcBef>
              <a:spcAft>
                <a:spcPts val="0"/>
              </a:spcAft>
              <a:buNone/>
            </a:pPr>
            <a:r>
              <a:rPr b="1" lang="en-US"/>
              <a:t>Threats</a:t>
            </a:r>
            <a:endParaRPr/>
          </a:p>
          <a:p>
            <a:pPr indent="0" lvl="0" marL="0" rtl="0" algn="just">
              <a:spcBef>
                <a:spcPts val="0"/>
              </a:spcBef>
              <a:spcAft>
                <a:spcPts val="0"/>
              </a:spcAft>
              <a:buNone/>
            </a:pPr>
            <a:r>
              <a:rPr b="1" i="1" lang="en-US"/>
              <a:t>i) Traditional Planners’ Competition: </a:t>
            </a:r>
            <a:r>
              <a:rPr lang="en-US"/>
              <a:t>Conventional planners of events can pose threats related to competition, especially prioritising sustainability but also making alternatives that are low-cost. </a:t>
            </a:r>
            <a:endParaRPr/>
          </a:p>
          <a:p>
            <a:pPr indent="0" lvl="0" marL="0" rtl="0" algn="just">
              <a:spcBef>
                <a:spcPts val="0"/>
              </a:spcBef>
              <a:spcAft>
                <a:spcPts val="0"/>
              </a:spcAft>
              <a:buNone/>
            </a:pPr>
            <a:r>
              <a:rPr b="1" i="1" lang="en-US"/>
              <a:t>ii) Client Resistance: </a:t>
            </a:r>
            <a:r>
              <a:rPr lang="en-US"/>
              <a:t>The resistance of the clients for paying a price with the premium range can be prioritised with multiple factors related to concerns of the environment, and potential event limitations with the client base of the event planners (Owiyo </a:t>
            </a:r>
            <a:r>
              <a:rPr i="1" lang="en-US"/>
              <a:t>et al</a:t>
            </a:r>
            <a:r>
              <a:rPr lang="en-US"/>
              <a:t>., 2023). </a:t>
            </a:r>
            <a:endParaRPr/>
          </a:p>
          <a:p>
            <a:pPr indent="0" lvl="0" marL="0" rtl="0" algn="just">
              <a:spcBef>
                <a:spcPts val="0"/>
              </a:spcBef>
              <a:spcAft>
                <a:spcPts val="0"/>
              </a:spcAft>
              <a:buNone/>
            </a:pPr>
            <a:r>
              <a:rPr b="1" i="1" lang="en-US"/>
              <a:t>iii) External Risks: </a:t>
            </a:r>
            <a:r>
              <a:rPr lang="en-US"/>
              <a:t>External risks for example, changes of the regulations, downturns of the economy or events that are foreseen can be posed with the success of the risks and sustainability events for the initiatives and anticipate the mitigation of the threats related to risk strategies management and careful planning. </a:t>
            </a:r>
            <a:endParaRPr/>
          </a:p>
          <a:p>
            <a:pPr indent="0" lvl="0" marL="0" rtl="0" algn="l">
              <a:spcBef>
                <a:spcPts val="0"/>
              </a:spcBef>
              <a:spcAft>
                <a:spcPts val="0"/>
              </a:spcAft>
              <a:buNone/>
            </a:pPr>
            <a:r>
              <a:t/>
            </a:r>
            <a:endParaRPr/>
          </a:p>
        </p:txBody>
      </p:sp>
      <p:sp>
        <p:nvSpPr>
          <p:cNvPr id="165" name="Google Shape;165;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1" lang="en-US"/>
              <a:t>Political: </a:t>
            </a:r>
            <a:r>
              <a:rPr lang="en-US"/>
              <a:t>Promoting policies related to government initiatives related to sustainability, and potential initiatives related to tax and business events that are eco-friendly. </a:t>
            </a:r>
            <a:endParaRPr/>
          </a:p>
          <a:p>
            <a:pPr indent="0" lvl="0" marL="0" rtl="0" algn="just">
              <a:spcBef>
                <a:spcPts val="0"/>
              </a:spcBef>
              <a:spcAft>
                <a:spcPts val="0"/>
              </a:spcAft>
              <a:buNone/>
            </a:pPr>
            <a:r>
              <a:rPr b="1" lang="en-US"/>
              <a:t>Economic: </a:t>
            </a:r>
            <a:r>
              <a:rPr lang="en-US"/>
              <a:t>The factors related to the economy can be defined by the willingness of the consumers, products related to eco-friendly practices and overall experiences. It also has an effect on the downturns of the economy and other budgets of the event (Soloveva and Valkonen, 2022). </a:t>
            </a:r>
            <a:endParaRPr/>
          </a:p>
          <a:p>
            <a:pPr indent="0" lvl="0" marL="0" rtl="0" algn="just">
              <a:spcBef>
                <a:spcPts val="0"/>
              </a:spcBef>
              <a:spcAft>
                <a:spcPts val="0"/>
              </a:spcAft>
              <a:buNone/>
            </a:pPr>
            <a:r>
              <a:rPr b="1" lang="en-US"/>
              <a:t>Social: </a:t>
            </a:r>
            <a:r>
              <a:rPr lang="en-US"/>
              <a:t>The societal awareness related to enhancing the process of environmental issues concern, sustainable practices demand can be underlined with stakeholder and consumers’ needs. </a:t>
            </a:r>
            <a:endParaRPr/>
          </a:p>
          <a:p>
            <a:pPr indent="0" lvl="0" marL="0" rtl="0" algn="l">
              <a:spcBef>
                <a:spcPts val="0"/>
              </a:spcBef>
              <a:spcAft>
                <a:spcPts val="0"/>
              </a:spcAft>
              <a:buNone/>
            </a:pPr>
            <a:r>
              <a:t/>
            </a:r>
            <a:endParaRPr/>
          </a:p>
        </p:txBody>
      </p:sp>
      <p:sp>
        <p:nvSpPr>
          <p:cNvPr id="178" name="Google Shape;17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8" name="Google Shape;18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b="1" lang="en-US"/>
              <a:t>Technological: </a:t>
            </a:r>
            <a:r>
              <a:rPr lang="en-US"/>
              <a:t>The sustainable advancement of technology, for example, energy sources renewable processes, materials that are eco-friendly, and online tools related to communication and event management (Soloveva and Valkonen, 2022). </a:t>
            </a:r>
            <a:endParaRPr/>
          </a:p>
          <a:p>
            <a:pPr indent="0" lvl="0" marL="0" rtl="0" algn="just">
              <a:spcBef>
                <a:spcPts val="0"/>
              </a:spcBef>
              <a:spcAft>
                <a:spcPts val="0"/>
              </a:spcAft>
              <a:buNone/>
            </a:pPr>
            <a:r>
              <a:rPr b="1" lang="en-US"/>
              <a:t>Environment: </a:t>
            </a:r>
            <a:r>
              <a:rPr lang="en-US"/>
              <a:t>The effect of environmental consideration can be aligned with the efforts of the conservation, waste management regulations and consumption of energy. </a:t>
            </a:r>
            <a:endParaRPr/>
          </a:p>
          <a:p>
            <a:pPr indent="0" lvl="0" marL="0" rtl="0" algn="just">
              <a:spcBef>
                <a:spcPts val="0"/>
              </a:spcBef>
              <a:spcAft>
                <a:spcPts val="0"/>
              </a:spcAft>
              <a:buNone/>
            </a:pPr>
            <a:r>
              <a:rPr b="1" lang="en-US"/>
              <a:t>Legal: </a:t>
            </a:r>
            <a:r>
              <a:rPr lang="en-US"/>
              <a:t>The regulations and compliance related to sustainability, events permits, suppliers’ contracts and vendors’ practices related to sustainability. </a:t>
            </a:r>
            <a:endParaRPr/>
          </a:p>
          <a:p>
            <a:pPr indent="0" lvl="0" marL="0" rtl="0" algn="l">
              <a:spcBef>
                <a:spcPts val="0"/>
              </a:spcBef>
              <a:spcAft>
                <a:spcPts val="0"/>
              </a:spcAft>
              <a:buNone/>
            </a:pPr>
            <a:r>
              <a:t/>
            </a:r>
            <a:endParaRPr/>
          </a:p>
        </p:txBody>
      </p:sp>
      <p:sp>
        <p:nvSpPr>
          <p:cNvPr id="189" name="Google Shape;18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7" name="Google Shape;197;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indication of a feasibility study can create proper opportunity related to the execution of plans and events that are sustainability-themed with MICE industry’s events within the hospitality sector of the UK. </a:t>
            </a:r>
            <a:endParaRPr/>
          </a:p>
          <a:p>
            <a:pPr indent="0" lvl="0" marL="0" rtl="0" algn="l">
              <a:spcBef>
                <a:spcPts val="0"/>
              </a:spcBef>
              <a:spcAft>
                <a:spcPts val="0"/>
              </a:spcAft>
              <a:buNone/>
            </a:pPr>
            <a:r>
              <a:rPr lang="en-US"/>
              <a:t>•The market consideration related to careful setting can be included with financial, operational and market factors. </a:t>
            </a:r>
            <a:endParaRPr/>
          </a:p>
          <a:p>
            <a:pPr indent="0" lvl="0" marL="0" rtl="0" algn="l">
              <a:spcBef>
                <a:spcPts val="0"/>
              </a:spcBef>
              <a:spcAft>
                <a:spcPts val="0"/>
              </a:spcAft>
              <a:buNone/>
            </a:pPr>
            <a:r>
              <a:rPr lang="en-US"/>
              <a:t>•This can be aligned with the overall representation related to the overall presentation of the initiatives of the financial viability of the achievement and effect of the positive environments. </a:t>
            </a:r>
            <a:endParaRPr/>
          </a:p>
        </p:txBody>
      </p:sp>
      <p:sp>
        <p:nvSpPr>
          <p:cNvPr id="198" name="Google Shape;198;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7" name="Google Shape;207;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US"/>
              <a:t>Hagen, D., (2021). Sustainable event management: new perspectives for the meeting industry through innovation and digitalisation? </a:t>
            </a:r>
            <a:r>
              <a:rPr i="1" lang="en-US"/>
              <a:t>Innovations and Traditions for Sustainable Development</a:t>
            </a:r>
            <a:r>
              <a:rPr lang="en-US"/>
              <a:t>, pp.259-275. </a:t>
            </a:r>
            <a:endParaRPr/>
          </a:p>
          <a:p>
            <a:pPr indent="0" lvl="0" marL="0" rtl="0" algn="just">
              <a:spcBef>
                <a:spcPts val="0"/>
              </a:spcBef>
              <a:spcAft>
                <a:spcPts val="0"/>
              </a:spcAft>
              <a:buNone/>
            </a:pPr>
            <a:r>
              <a:rPr lang="en-US"/>
              <a:t>Lekgau, R.J. and Tichaawa, T.M., (2021). Adaptive strategies employed by the MICE sector in response to COVID-19. </a:t>
            </a:r>
            <a:r>
              <a:rPr i="1" lang="en-US"/>
              <a:t>Geo Journal of Tourism and Geosites</a:t>
            </a:r>
            <a:r>
              <a:rPr lang="en-US"/>
              <a:t>, </a:t>
            </a:r>
            <a:r>
              <a:rPr i="1" lang="en-US"/>
              <a:t>38</a:t>
            </a:r>
            <a:r>
              <a:rPr lang="en-US"/>
              <a:t>(4), pp.1203-1210. </a:t>
            </a:r>
            <a:endParaRPr/>
          </a:p>
          <a:p>
            <a:pPr indent="0" lvl="0" marL="0" rtl="0" algn="just">
              <a:spcBef>
                <a:spcPts val="0"/>
              </a:spcBef>
              <a:spcAft>
                <a:spcPts val="0"/>
              </a:spcAft>
              <a:buNone/>
            </a:pPr>
            <a:r>
              <a:rPr lang="en-US"/>
              <a:t>Owiyo, V., Mulwa, J.M. and Thuo, J.K., (2023). Business Environmental Forces and Competitive Advantage: An Empirical Study of Meetings, Incentives, Conferences and Exhibitions Facilities in Kenya.  </a:t>
            </a:r>
            <a:endParaRPr/>
          </a:p>
          <a:p>
            <a:pPr indent="0" lvl="0" marL="0" rtl="0" algn="just">
              <a:spcBef>
                <a:spcPts val="0"/>
              </a:spcBef>
              <a:spcAft>
                <a:spcPts val="0"/>
              </a:spcAft>
              <a:buNone/>
            </a:pPr>
            <a:r>
              <a:rPr lang="en-US"/>
              <a:t>Ranasinghe, R., Damunupola, A., Wijesundara, S., Karunarathna, C., Nawarathna, D., Gamage, S., Ranaweera, A. and Idroos, A.A., (2020). Tourism after corona: Impacts of COVID 19 pandemic and way forward for tourism, hotel and mice industry in Sri Lanka. </a:t>
            </a:r>
            <a:r>
              <a:rPr i="1" lang="en-US"/>
              <a:t>Hotel and mice industry in Sri Lanka (April 22, 2020)</a:t>
            </a:r>
            <a:r>
              <a:rPr lang="en-US"/>
              <a:t>. </a:t>
            </a:r>
            <a:endParaRPr/>
          </a:p>
          <a:p>
            <a:pPr indent="0" lvl="0" marL="0" rtl="0" algn="just">
              <a:spcBef>
                <a:spcPts val="0"/>
              </a:spcBef>
              <a:spcAft>
                <a:spcPts val="0"/>
              </a:spcAft>
              <a:buNone/>
            </a:pPr>
            <a:r>
              <a:rPr lang="en-US"/>
              <a:t>Rojas Bueno, A., Alarcón Urbistondo, P. and del Alcázar Martínez, B., (2020), May. The MICE tourism value chain: Proposal of a conceptual framework and analysis of disintermediation. In </a:t>
            </a:r>
            <a:r>
              <a:rPr i="1" lang="en-US"/>
              <a:t>Journal of Convention &amp; Event Tourism</a:t>
            </a:r>
            <a:r>
              <a:rPr lang="en-US"/>
              <a:t> (Vol. 21, No. 3, pp. 177-200). Routledge.  </a:t>
            </a:r>
            <a:endParaRPr/>
          </a:p>
          <a:p>
            <a:pPr indent="0" lvl="0" marL="0" rtl="0" algn="just">
              <a:spcBef>
                <a:spcPts val="0"/>
              </a:spcBef>
              <a:spcAft>
                <a:spcPts val="0"/>
              </a:spcAft>
              <a:buNone/>
            </a:pPr>
            <a:r>
              <a:rPr lang="en-US"/>
              <a:t>Soloveva, K. and Valkonen, I., (2022). Marketing solutions and trends surrounding in MICE tourism industry in Helsinki. </a:t>
            </a:r>
            <a:endParaRPr/>
          </a:p>
          <a:p>
            <a:pPr indent="0" lvl="0" marL="0" rtl="0" algn="just">
              <a:spcBef>
                <a:spcPts val="0"/>
              </a:spcBef>
              <a:spcAft>
                <a:spcPts val="0"/>
              </a:spcAft>
              <a:buNone/>
            </a:pPr>
            <a:r>
              <a:rPr lang="en-US"/>
              <a:t>Tiong III, A.S., Casanova, M.J.R., Cruz, A.D.O., Sanggalang, M.A.J.L. and Veniegas, K.A.F.R., (2022). Municipality of Ramon, Isabela, Philippines: Sustainable Tourism and Strategic Development Plan 2021–2025. In </a:t>
            </a:r>
            <a:r>
              <a:rPr i="1" lang="en-US"/>
              <a:t>Cultural Sustainable Tourism: Strategic Planning for a Sustainable Development</a:t>
            </a:r>
            <a:r>
              <a:rPr lang="en-US"/>
              <a:t> (pp. 149-169). Cham: Springer International Publishing.  </a:t>
            </a:r>
            <a:endParaRPr/>
          </a:p>
          <a:p>
            <a:pPr indent="0" lvl="0" marL="0" rtl="0" algn="just">
              <a:spcBef>
                <a:spcPts val="0"/>
              </a:spcBef>
              <a:spcAft>
                <a:spcPts val="0"/>
              </a:spcAft>
              <a:buNone/>
            </a:pPr>
            <a:r>
              <a:rPr lang="en-US"/>
              <a:t>Wee, H., Mustapha, N.A. and Anas, M.S., (2021). Characteristic of green event practices in mice tourism: a systematic literature review. </a:t>
            </a:r>
            <a:r>
              <a:rPr i="1" lang="en-US"/>
              <a:t>International Journal of Academic Research in Business and Social Sciences</a:t>
            </a:r>
            <a:r>
              <a:rPr lang="en-US"/>
              <a:t>, </a:t>
            </a:r>
            <a:r>
              <a:rPr i="1" lang="en-US"/>
              <a:t>11</a:t>
            </a:r>
            <a:r>
              <a:rPr lang="en-US"/>
              <a:t>(16), pp.271-291. </a:t>
            </a:r>
            <a:endParaRPr/>
          </a:p>
          <a:p>
            <a:pPr indent="0" lvl="0" marL="0" rtl="0" algn="l">
              <a:spcBef>
                <a:spcPts val="0"/>
              </a:spcBef>
              <a:spcAft>
                <a:spcPts val="0"/>
              </a:spcAft>
              <a:buNone/>
            </a:pPr>
            <a:r>
              <a:t/>
            </a:r>
            <a:endParaRPr/>
          </a:p>
        </p:txBody>
      </p:sp>
      <p:sp>
        <p:nvSpPr>
          <p:cNvPr id="208" name="Google Shape;208;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5"/>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lt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5"/>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lt1"/>
              </a:buClr>
              <a:buSzPts val="2400"/>
              <a:buNone/>
              <a:defRPr sz="24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p:txBody>
      </p:sp>
      <p:sp>
        <p:nvSpPr>
          <p:cNvPr id="18" name="Google Shape;18;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24" name="Google Shape;24;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3" name="Shape 33"/>
        <p:cNvGrpSpPr/>
        <p:nvPr/>
      </p:nvGrpSpPr>
      <p:grpSpPr>
        <a:xfrm>
          <a:off x="0" y="0"/>
          <a:ext cx="0" cy="0"/>
          <a:chOff x="0" y="0"/>
          <a:chExt cx="0" cy="0"/>
        </a:xfrm>
      </p:grpSpPr>
      <p:sp>
        <p:nvSpPr>
          <p:cNvPr id="34" name="Google Shape;34;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39" name="Shape 39"/>
        <p:cNvGrpSpPr/>
        <p:nvPr/>
      </p:nvGrpSpPr>
      <p:grpSpPr>
        <a:xfrm>
          <a:off x="0" y="0"/>
          <a:ext cx="0" cy="0"/>
          <a:chOff x="0" y="0"/>
          <a:chExt cx="0" cy="0"/>
        </a:xfrm>
      </p:grpSpPr>
      <p:sp>
        <p:nvSpPr>
          <p:cNvPr id="40" name="Google Shape;40;p14"/>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14"/>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42" name="Google Shape;42;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5" name="Shape 45"/>
        <p:cNvGrpSpPr/>
        <p:nvPr/>
      </p:nvGrpSpPr>
      <p:grpSpPr>
        <a:xfrm>
          <a:off x="0" y="0"/>
          <a:ext cx="0" cy="0"/>
          <a:chOff x="0" y="0"/>
          <a:chExt cx="0" cy="0"/>
        </a:xfrm>
      </p:grpSpPr>
      <p:sp>
        <p:nvSpPr>
          <p:cNvPr id="46" name="Google Shape;46;p18"/>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18"/>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48" name="Google Shape;48;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1" name="Shape 51"/>
        <p:cNvGrpSpPr/>
        <p:nvPr/>
      </p:nvGrpSpPr>
      <p:grpSpPr>
        <a:xfrm>
          <a:off x="0" y="0"/>
          <a:ext cx="0" cy="0"/>
          <a:chOff x="0" y="0"/>
          <a:chExt cx="0" cy="0"/>
        </a:xfrm>
      </p:grpSpPr>
      <p:sp>
        <p:nvSpPr>
          <p:cNvPr id="52" name="Google Shape;52;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3" name="Google Shape;53;p19"/>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 name="Google Shape;54;p19"/>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5" name="Google Shape;55;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8" name="Shape 58"/>
        <p:cNvGrpSpPr/>
        <p:nvPr/>
      </p:nvGrpSpPr>
      <p:grpSpPr>
        <a:xfrm>
          <a:off x="0" y="0"/>
          <a:ext cx="0" cy="0"/>
          <a:chOff x="0" y="0"/>
          <a:chExt cx="0" cy="0"/>
        </a:xfrm>
      </p:grpSpPr>
      <p:sp>
        <p:nvSpPr>
          <p:cNvPr id="59" name="Google Shape;59;p2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1" name="Google Shape;61;p2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2" name="Google Shape;62;p2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3" name="Google Shape;63;p2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4" name="Google Shape;64;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7" name="Shape 67"/>
        <p:cNvGrpSpPr/>
        <p:nvPr/>
      </p:nvGrpSpPr>
      <p:grpSpPr>
        <a:xfrm>
          <a:off x="0" y="0"/>
          <a:ext cx="0" cy="0"/>
          <a:chOff x="0" y="0"/>
          <a:chExt cx="0" cy="0"/>
        </a:xfrm>
      </p:grpSpPr>
      <p:sp>
        <p:nvSpPr>
          <p:cNvPr id="68" name="Google Shape;68;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2" name="Shape 72"/>
        <p:cNvGrpSpPr/>
        <p:nvPr/>
      </p:nvGrpSpPr>
      <p:grpSpPr>
        <a:xfrm>
          <a:off x="0" y="0"/>
          <a:ext cx="0" cy="0"/>
          <a:chOff x="0" y="0"/>
          <a:chExt cx="0" cy="0"/>
        </a:xfrm>
      </p:grpSpPr>
      <p:sp>
        <p:nvSpPr>
          <p:cNvPr id="73" name="Google Shape;73;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6" name="Shape 76"/>
        <p:cNvGrpSpPr/>
        <p:nvPr/>
      </p:nvGrpSpPr>
      <p:grpSpPr>
        <a:xfrm>
          <a:off x="0" y="0"/>
          <a:ext cx="0" cy="0"/>
          <a:chOff x="0" y="0"/>
          <a:chExt cx="0" cy="0"/>
        </a:xfrm>
      </p:grpSpPr>
      <p:sp>
        <p:nvSpPr>
          <p:cNvPr id="77" name="Google Shape;77;p2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8" name="Google Shape;78;p23"/>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79" name="Google Shape;79;p23"/>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0" name="Google Shape;80;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3" name="Shape 83"/>
        <p:cNvGrpSpPr/>
        <p:nvPr/>
      </p:nvGrpSpPr>
      <p:grpSpPr>
        <a:xfrm>
          <a:off x="0" y="0"/>
          <a:ext cx="0" cy="0"/>
          <a:chOff x="0" y="0"/>
          <a:chExt cx="0" cy="0"/>
        </a:xfrm>
      </p:grpSpPr>
      <p:sp>
        <p:nvSpPr>
          <p:cNvPr id="84" name="Google Shape;84;p2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5" name="Google Shape;85;p24"/>
          <p:cNvSpPr/>
          <p:nvPr>
            <p:ph idx="2" type="pic"/>
          </p:nvPr>
        </p:nvSpPr>
        <p:spPr>
          <a:xfrm>
            <a:off x="5183188" y="987425"/>
            <a:ext cx="6172200" cy="4873625"/>
          </a:xfrm>
          <a:prstGeom prst="rect">
            <a:avLst/>
          </a:prstGeom>
          <a:noFill/>
          <a:ln>
            <a:noFill/>
          </a:ln>
        </p:spPr>
      </p:sp>
      <p:sp>
        <p:nvSpPr>
          <p:cNvPr id="86" name="Google Shape;86;p24"/>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7" name="Google Shape;87;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0" name="Shape 90"/>
        <p:cNvGrpSpPr/>
        <p:nvPr/>
      </p:nvGrpSpPr>
      <p:grpSpPr>
        <a:xfrm>
          <a:off x="0" y="0"/>
          <a:ext cx="0" cy="0"/>
          <a:chOff x="0" y="0"/>
          <a:chExt cx="0" cy="0"/>
        </a:xfrm>
      </p:grpSpPr>
      <p:sp>
        <p:nvSpPr>
          <p:cNvPr id="91" name="Google Shape;91;p2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2" name="Google Shape;92;p25"/>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3" name="Google Shape;93;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6" name="Shape 96"/>
        <p:cNvGrpSpPr/>
        <p:nvPr/>
      </p:nvGrpSpPr>
      <p:grpSpPr>
        <a:xfrm>
          <a:off x="0" y="0"/>
          <a:ext cx="0" cy="0"/>
          <a:chOff x="0" y="0"/>
          <a:chExt cx="0" cy="0"/>
        </a:xfrm>
      </p:grpSpPr>
      <p:sp>
        <p:nvSpPr>
          <p:cNvPr id="97" name="Google Shape;97;p26"/>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8" name="Google Shape;98;p26"/>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9" name="Google Shape;99;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slideLayout" Target="../slideLayouts/slideLayout4.xml"/><Relationship Id="rId3" Type="http://schemas.openxmlformats.org/officeDocument/2006/relationships/slideLayout" Target="../slideLayouts/slideLayout5.xml"/><Relationship Id="rId4" Type="http://schemas.openxmlformats.org/officeDocument/2006/relationships/slideLayout" Target="../slideLayouts/slideLayout6.xml"/><Relationship Id="rId11" Type="http://schemas.openxmlformats.org/officeDocument/2006/relationships/slideLayout" Target="../slideLayouts/slideLayout13.xml"/><Relationship Id="rId10" Type="http://schemas.openxmlformats.org/officeDocument/2006/relationships/slideLayout" Target="../slideLayouts/slideLayout12.xml"/><Relationship Id="rId12" Type="http://schemas.openxmlformats.org/officeDocument/2006/relationships/theme" Target="../theme/theme3.xml"/><Relationship Id="rId9" Type="http://schemas.openxmlformats.org/officeDocument/2006/relationships/slideLayout" Target="../slideLayouts/slideLayout11.xml"/><Relationship Id="rId5" Type="http://schemas.openxmlformats.org/officeDocument/2006/relationships/slideLayout" Target="../slideLayouts/slideLayout7.xml"/><Relationship Id="rId6" Type="http://schemas.openxmlformats.org/officeDocument/2006/relationships/slideLayout" Target="../slideLayouts/slideLayout8.xml"/><Relationship Id="rId7" Type="http://schemas.openxmlformats.org/officeDocument/2006/relationships/slideLayout" Target="../slideLayouts/slideLayout9.xml"/><Relationship Id="rId8"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9" name="Shape 9"/>
        <p:cNvGrpSpPr/>
        <p:nvPr/>
      </p:nvGrpSpPr>
      <p:grpSpPr>
        <a:xfrm>
          <a:off x="0" y="0"/>
          <a:ext cx="0" cy="0"/>
          <a:chOff x="0" y="0"/>
          <a:chExt cx="0" cy="0"/>
        </a:xfrm>
      </p:grpSpPr>
      <p:sp>
        <p:nvSpPr>
          <p:cNvPr id="10" name="Google Shape;10;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lt1"/>
              </a:buClr>
              <a:buSzPts val="4400"/>
              <a:buFont typeface="Play"/>
              <a:buNone/>
              <a:defRPr b="0" i="0" sz="4400" u="none" cap="none" strike="noStrike">
                <a:solidFill>
                  <a:schemeClr val="lt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lt1"/>
              </a:buClr>
              <a:buSzPts val="2800"/>
              <a:buFont typeface="Arial"/>
              <a:buChar char="•"/>
              <a:defRPr b="0" i="0" sz="2800" u="none" cap="none" strike="noStrike">
                <a:solidFill>
                  <a:schemeClr val="lt1"/>
                </a:solidFill>
                <a:latin typeface="Arial"/>
                <a:ea typeface="Arial"/>
                <a:cs typeface="Arial"/>
                <a:sym typeface="Arial"/>
              </a:defRPr>
            </a:lvl1pPr>
            <a:lvl2pPr indent="-381000" lvl="1" marL="914400" marR="0" rtl="0" algn="l">
              <a:lnSpc>
                <a:spcPct val="90000"/>
              </a:lnSpc>
              <a:spcBef>
                <a:spcPts val="500"/>
              </a:spcBef>
              <a:spcAft>
                <a:spcPts val="0"/>
              </a:spcAft>
              <a:buClr>
                <a:schemeClr val="lt1"/>
              </a:buClr>
              <a:buSzPts val="2400"/>
              <a:buFont typeface="Arial"/>
              <a:buChar char="•"/>
              <a:defRPr b="0" i="0" sz="2400" u="none" cap="none" strike="noStrike">
                <a:solidFill>
                  <a:schemeClr val="lt1"/>
                </a:solidFill>
                <a:latin typeface="Arial"/>
                <a:ea typeface="Arial"/>
                <a:cs typeface="Arial"/>
                <a:sym typeface="Arial"/>
              </a:defRPr>
            </a:lvl2pPr>
            <a:lvl3pPr indent="-355600" lvl="2" marL="1371600" marR="0" rtl="0" algn="l">
              <a:lnSpc>
                <a:spcPct val="90000"/>
              </a:lnSpc>
              <a:spcBef>
                <a:spcPts val="500"/>
              </a:spcBef>
              <a:spcAft>
                <a:spcPts val="0"/>
              </a:spcAft>
              <a:buClr>
                <a:schemeClr val="lt1"/>
              </a:buClr>
              <a:buSzPts val="2000"/>
              <a:buFont typeface="Arial"/>
              <a:buChar char="•"/>
              <a:defRPr b="0" i="0" sz="2000" u="none" cap="none" strike="noStrike">
                <a:solidFill>
                  <a:schemeClr val="lt1"/>
                </a:solidFill>
                <a:latin typeface="Arial"/>
                <a:ea typeface="Arial"/>
                <a:cs typeface="Arial"/>
                <a:sym typeface="Arial"/>
              </a:defRPr>
            </a:lvl3pPr>
            <a:lvl4pPr indent="-342900" lvl="3" marL="1828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4pPr>
            <a:lvl5pPr indent="-342900" lvl="4" marL="22860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5pPr>
            <a:lvl6pPr indent="-342900" lvl="5" marL="27432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6pPr>
            <a:lvl7pPr indent="-342900" lvl="6" marL="32004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7pPr>
            <a:lvl8pPr indent="-342900" lvl="7" marL="36576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8pPr>
            <a:lvl9pPr indent="-342900" lvl="8" marL="4114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9pPr>
          </a:lstStyle>
          <a:p/>
        </p:txBody>
      </p:sp>
      <p:sp>
        <p:nvSpPr>
          <p:cNvPr id="12" name="Google Shape;12;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lt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lt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lt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lt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lt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lt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lt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lt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lt1"/>
                </a:solidFill>
                <a:latin typeface="Arial"/>
                <a:ea typeface="Arial"/>
                <a:cs typeface="Arial"/>
                <a:sym typeface="Arial"/>
              </a:defRPr>
            </a:lvl9pPr>
          </a:lstStyle>
          <a:p/>
        </p:txBody>
      </p:sp>
      <p:sp>
        <p:nvSpPr>
          <p:cNvPr id="13" name="Google Shape;13;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chemeClr val="lt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lt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lt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lt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lt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lt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lt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lt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lt1"/>
                </a:solidFill>
                <a:latin typeface="Arial"/>
                <a:ea typeface="Arial"/>
                <a:cs typeface="Arial"/>
                <a:sym typeface="Arial"/>
              </a:defRPr>
            </a:lvl9pPr>
          </a:lstStyle>
          <a:p/>
        </p:txBody>
      </p:sp>
      <p:sp>
        <p:nvSpPr>
          <p:cNvPr id="14" name="Google Shape;14;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chemeClr val="lt1"/>
                </a:solidFill>
                <a:latin typeface="Arial"/>
                <a:ea typeface="Arial"/>
                <a:cs typeface="Arial"/>
                <a:sym typeface="Arial"/>
              </a:defRPr>
            </a:lvl1pPr>
            <a:lvl2pPr indent="0" lvl="1" marL="0" marR="0" rtl="0" algn="r">
              <a:spcBef>
                <a:spcPts val="0"/>
              </a:spcBef>
              <a:buNone/>
              <a:defRPr b="0" i="0" sz="1200" u="none" cap="none" strike="noStrike">
                <a:solidFill>
                  <a:schemeClr val="lt1"/>
                </a:solidFill>
                <a:latin typeface="Arial"/>
                <a:ea typeface="Arial"/>
                <a:cs typeface="Arial"/>
                <a:sym typeface="Arial"/>
              </a:defRPr>
            </a:lvl2pPr>
            <a:lvl3pPr indent="0" lvl="2" marL="0" marR="0" rtl="0" algn="r">
              <a:spcBef>
                <a:spcPts val="0"/>
              </a:spcBef>
              <a:buNone/>
              <a:defRPr b="0" i="0" sz="1200" u="none" cap="none" strike="noStrike">
                <a:solidFill>
                  <a:schemeClr val="lt1"/>
                </a:solidFill>
                <a:latin typeface="Arial"/>
                <a:ea typeface="Arial"/>
                <a:cs typeface="Arial"/>
                <a:sym typeface="Arial"/>
              </a:defRPr>
            </a:lvl3pPr>
            <a:lvl4pPr indent="0" lvl="3" marL="0" marR="0" rtl="0" algn="r">
              <a:spcBef>
                <a:spcPts val="0"/>
              </a:spcBef>
              <a:buNone/>
              <a:defRPr b="0" i="0" sz="1200" u="none" cap="none" strike="noStrike">
                <a:solidFill>
                  <a:schemeClr val="lt1"/>
                </a:solidFill>
                <a:latin typeface="Arial"/>
                <a:ea typeface="Arial"/>
                <a:cs typeface="Arial"/>
                <a:sym typeface="Arial"/>
              </a:defRPr>
            </a:lvl4pPr>
            <a:lvl5pPr indent="0" lvl="4" marL="0" marR="0" rtl="0" algn="r">
              <a:spcBef>
                <a:spcPts val="0"/>
              </a:spcBef>
              <a:buNone/>
              <a:defRPr b="0" i="0" sz="1200" u="none" cap="none" strike="noStrike">
                <a:solidFill>
                  <a:schemeClr val="lt1"/>
                </a:solidFill>
                <a:latin typeface="Arial"/>
                <a:ea typeface="Arial"/>
                <a:cs typeface="Arial"/>
                <a:sym typeface="Arial"/>
              </a:defRPr>
            </a:lvl5pPr>
            <a:lvl6pPr indent="0" lvl="5" marL="0" marR="0" rtl="0" algn="r">
              <a:spcBef>
                <a:spcPts val="0"/>
              </a:spcBef>
              <a:buNone/>
              <a:defRPr b="0" i="0" sz="1200" u="none" cap="none" strike="noStrike">
                <a:solidFill>
                  <a:schemeClr val="lt1"/>
                </a:solidFill>
                <a:latin typeface="Arial"/>
                <a:ea typeface="Arial"/>
                <a:cs typeface="Arial"/>
                <a:sym typeface="Arial"/>
              </a:defRPr>
            </a:lvl6pPr>
            <a:lvl7pPr indent="0" lvl="6" marL="0" marR="0" rtl="0" algn="r">
              <a:spcBef>
                <a:spcPts val="0"/>
              </a:spcBef>
              <a:buNone/>
              <a:defRPr b="0" i="0" sz="1200" u="none" cap="none" strike="noStrike">
                <a:solidFill>
                  <a:schemeClr val="lt1"/>
                </a:solidFill>
                <a:latin typeface="Arial"/>
                <a:ea typeface="Arial"/>
                <a:cs typeface="Arial"/>
                <a:sym typeface="Arial"/>
              </a:defRPr>
            </a:lvl7pPr>
            <a:lvl8pPr indent="0" lvl="7" marL="0" marR="0" rtl="0" algn="r">
              <a:spcBef>
                <a:spcPts val="0"/>
              </a:spcBef>
              <a:buNone/>
              <a:defRPr b="0" i="0" sz="1200" u="none" cap="none" strike="noStrike">
                <a:solidFill>
                  <a:schemeClr val="lt1"/>
                </a:solidFill>
                <a:latin typeface="Arial"/>
                <a:ea typeface="Arial"/>
                <a:cs typeface="Arial"/>
                <a:sym typeface="Arial"/>
              </a:defRPr>
            </a:lvl8pPr>
            <a:lvl9pPr indent="0" lvl="8" marL="0" marR="0" rtl="0" algn="r">
              <a:spcBef>
                <a:spcPts val="0"/>
              </a:spcBef>
              <a:buNone/>
              <a:defRPr b="0" i="0" sz="12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 name="Shape 27"/>
        <p:cNvGrpSpPr/>
        <p:nvPr/>
      </p:nvGrpSpPr>
      <p:grpSpPr>
        <a:xfrm>
          <a:off x="0" y="0"/>
          <a:ext cx="0" cy="0"/>
          <a:chOff x="0" y="0"/>
          <a:chExt cx="0" cy="0"/>
        </a:xfrm>
      </p:grpSpPr>
      <p:sp>
        <p:nvSpPr>
          <p:cNvPr id="28" name="Google Shape;28;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29" name="Google Shape;29;p1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30" name="Google Shape;30;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31" name="Google Shape;31;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32" name="Google Shape;32;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Arial"/>
                <a:ea typeface="Arial"/>
                <a:cs typeface="Arial"/>
                <a:sym typeface="Arial"/>
              </a:defRPr>
            </a:lvl1pPr>
            <a:lvl2pPr indent="0" lvl="1" marL="0" marR="0" rtl="0" algn="r">
              <a:spcBef>
                <a:spcPts val="0"/>
              </a:spcBef>
              <a:buNone/>
              <a:defRPr b="0" i="0" sz="1200" u="none" cap="none" strike="noStrike">
                <a:solidFill>
                  <a:srgbClr val="757575"/>
                </a:solidFill>
                <a:latin typeface="Arial"/>
                <a:ea typeface="Arial"/>
                <a:cs typeface="Arial"/>
                <a:sym typeface="Arial"/>
              </a:defRPr>
            </a:lvl2pPr>
            <a:lvl3pPr indent="0" lvl="2" marL="0" marR="0" rtl="0" algn="r">
              <a:spcBef>
                <a:spcPts val="0"/>
              </a:spcBef>
              <a:buNone/>
              <a:defRPr b="0" i="0" sz="1200" u="none" cap="none" strike="noStrike">
                <a:solidFill>
                  <a:srgbClr val="757575"/>
                </a:solidFill>
                <a:latin typeface="Arial"/>
                <a:ea typeface="Arial"/>
                <a:cs typeface="Arial"/>
                <a:sym typeface="Arial"/>
              </a:defRPr>
            </a:lvl3pPr>
            <a:lvl4pPr indent="0" lvl="3" marL="0" marR="0" rtl="0" algn="r">
              <a:spcBef>
                <a:spcPts val="0"/>
              </a:spcBef>
              <a:buNone/>
              <a:defRPr b="0" i="0" sz="1200" u="none" cap="none" strike="noStrike">
                <a:solidFill>
                  <a:srgbClr val="757575"/>
                </a:solidFill>
                <a:latin typeface="Arial"/>
                <a:ea typeface="Arial"/>
                <a:cs typeface="Arial"/>
                <a:sym typeface="Arial"/>
              </a:defRPr>
            </a:lvl4pPr>
            <a:lvl5pPr indent="0" lvl="4" marL="0" marR="0" rtl="0" algn="r">
              <a:spcBef>
                <a:spcPts val="0"/>
              </a:spcBef>
              <a:buNone/>
              <a:defRPr b="0" i="0" sz="1200" u="none" cap="none" strike="noStrike">
                <a:solidFill>
                  <a:srgbClr val="757575"/>
                </a:solidFill>
                <a:latin typeface="Arial"/>
                <a:ea typeface="Arial"/>
                <a:cs typeface="Arial"/>
                <a:sym typeface="Arial"/>
              </a:defRPr>
            </a:lvl5pPr>
            <a:lvl6pPr indent="0" lvl="5" marL="0" marR="0" rtl="0" algn="r">
              <a:spcBef>
                <a:spcPts val="0"/>
              </a:spcBef>
              <a:buNone/>
              <a:defRPr b="0" i="0" sz="1200" u="none" cap="none" strike="noStrike">
                <a:solidFill>
                  <a:srgbClr val="757575"/>
                </a:solidFill>
                <a:latin typeface="Arial"/>
                <a:ea typeface="Arial"/>
                <a:cs typeface="Arial"/>
                <a:sym typeface="Arial"/>
              </a:defRPr>
            </a:lvl6pPr>
            <a:lvl7pPr indent="0" lvl="6" marL="0" marR="0" rtl="0" algn="r">
              <a:spcBef>
                <a:spcPts val="0"/>
              </a:spcBef>
              <a:buNone/>
              <a:defRPr b="0" i="0" sz="1200" u="none" cap="none" strike="noStrike">
                <a:solidFill>
                  <a:srgbClr val="757575"/>
                </a:solidFill>
                <a:latin typeface="Arial"/>
                <a:ea typeface="Arial"/>
                <a:cs typeface="Arial"/>
                <a:sym typeface="Arial"/>
              </a:defRPr>
            </a:lvl7pPr>
            <a:lvl8pPr indent="0" lvl="7" marL="0" marR="0" rtl="0" algn="r">
              <a:spcBef>
                <a:spcPts val="0"/>
              </a:spcBef>
              <a:buNone/>
              <a:defRPr b="0" i="0" sz="1200" u="none" cap="none" strike="noStrike">
                <a:solidFill>
                  <a:srgbClr val="757575"/>
                </a:solidFill>
                <a:latin typeface="Arial"/>
                <a:ea typeface="Arial"/>
                <a:cs typeface="Arial"/>
                <a:sym typeface="Arial"/>
              </a:defRPr>
            </a:lvl8pPr>
            <a:lvl9pPr indent="0" lvl="8" marL="0" marR="0" rtl="0" algn="r">
              <a:spcBef>
                <a:spcPts val="0"/>
              </a:spcBef>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8.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105" name="Shape 105"/>
        <p:cNvGrpSpPr/>
        <p:nvPr/>
      </p:nvGrpSpPr>
      <p:grpSpPr>
        <a:xfrm>
          <a:off x="0" y="0"/>
          <a:ext cx="0" cy="0"/>
          <a:chOff x="0" y="0"/>
          <a:chExt cx="0" cy="0"/>
        </a:xfrm>
      </p:grpSpPr>
      <p:sp>
        <p:nvSpPr>
          <p:cNvPr id="106" name="Google Shape;106;p1"/>
          <p:cNvSpPr/>
          <p:nvPr/>
        </p:nvSpPr>
        <p:spPr>
          <a:xfrm>
            <a:off x="0" y="0"/>
            <a:ext cx="12192000" cy="6857999"/>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Is Technology boon or curse to the Environment? – Climate Change and Nepal" id="107" name="Google Shape;107;p1"/>
          <p:cNvPicPr preferRelativeResize="0"/>
          <p:nvPr/>
        </p:nvPicPr>
        <p:blipFill rotWithShape="1">
          <a:blip r:embed="rId3">
            <a:alphaModFix amt="50000"/>
          </a:blip>
          <a:srcRect b="0" l="21534" r="14466" t="0"/>
          <a:stretch/>
        </p:blipFill>
        <p:spPr>
          <a:xfrm>
            <a:off x="20" y="10"/>
            <a:ext cx="12191980" cy="6857990"/>
          </a:xfrm>
          <a:prstGeom prst="rect">
            <a:avLst/>
          </a:prstGeom>
          <a:noFill/>
          <a:ln>
            <a:noFill/>
          </a:ln>
        </p:spPr>
      </p:pic>
      <p:sp>
        <p:nvSpPr>
          <p:cNvPr id="108" name="Google Shape;108;p1"/>
          <p:cNvSpPr txBox="1"/>
          <p:nvPr>
            <p:ph type="ctrTitle"/>
          </p:nvPr>
        </p:nvSpPr>
        <p:spPr>
          <a:xfrm>
            <a:off x="1524000" y="1122362"/>
            <a:ext cx="9144000" cy="2900518"/>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rgbClr val="FFFFFF"/>
              </a:buClr>
              <a:buSzPts val="6000"/>
              <a:buFont typeface="Play"/>
              <a:buNone/>
            </a:pPr>
            <a:r>
              <a:rPr b="1" lang="en-US">
                <a:solidFill>
                  <a:srgbClr val="FFFFFF"/>
                </a:solidFill>
                <a:latin typeface="Play"/>
                <a:ea typeface="Play"/>
                <a:cs typeface="Play"/>
                <a:sym typeface="Play"/>
              </a:rPr>
              <a:t>Sustainability Theme Events</a:t>
            </a:r>
            <a:endParaRPr>
              <a:solidFill>
                <a:srgbClr val="FFFFFF"/>
              </a:solidFill>
              <a:latin typeface="Play"/>
              <a:ea typeface="Play"/>
              <a:cs typeface="Play"/>
              <a:sym typeface="Play"/>
            </a:endParaRPr>
          </a:p>
        </p:txBody>
      </p:sp>
      <p:sp>
        <p:nvSpPr>
          <p:cNvPr id="109" name="Google Shape;109;p1"/>
          <p:cNvSpPr txBox="1"/>
          <p:nvPr>
            <p:ph idx="1" type="subTitle"/>
          </p:nvPr>
        </p:nvSpPr>
        <p:spPr>
          <a:xfrm>
            <a:off x="1524000" y="4159404"/>
            <a:ext cx="9144000" cy="109839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rgbClr val="FFFFFF"/>
              </a:buClr>
              <a:buSzPts val="2400"/>
              <a:buNone/>
            </a:pPr>
            <a:r>
              <a:rPr lang="en-US">
                <a:solidFill>
                  <a:srgbClr val="FFFFFF"/>
                </a:solidFill>
              </a:rPr>
              <a:t>Presentation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3" name="Shape 113"/>
        <p:cNvGrpSpPr/>
        <p:nvPr/>
      </p:nvGrpSpPr>
      <p:grpSpPr>
        <a:xfrm>
          <a:off x="0" y="0"/>
          <a:ext cx="0" cy="0"/>
          <a:chOff x="0" y="0"/>
          <a:chExt cx="0" cy="0"/>
        </a:xfrm>
      </p:grpSpPr>
      <p:sp>
        <p:nvSpPr>
          <p:cNvPr id="114" name="Google Shape;114;p2"/>
          <p:cNvSpPr/>
          <p:nvPr/>
        </p:nvSpPr>
        <p:spPr>
          <a:xfrm>
            <a:off x="-1" y="0"/>
            <a:ext cx="12191999"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5" name="Google Shape;115;p2"/>
          <p:cNvSpPr/>
          <p:nvPr/>
        </p:nvSpPr>
        <p:spPr>
          <a:xfrm>
            <a:off x="1" y="0"/>
            <a:ext cx="8522446" cy="2285999"/>
          </a:xfrm>
          <a:prstGeom prst="rect">
            <a:avLst/>
          </a:prstGeom>
          <a:solidFill>
            <a:schemeClr val="lt1"/>
          </a:solidFill>
          <a:ln>
            <a:noFill/>
          </a:ln>
          <a:effectLst>
            <a:outerShdw blurRad="596900" sx="90000" rotWithShape="0" algn="t" dir="7140000" dist="304800" sy="90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6" name="Google Shape;116;p2"/>
          <p:cNvSpPr txBox="1"/>
          <p:nvPr>
            <p:ph type="title"/>
          </p:nvPr>
        </p:nvSpPr>
        <p:spPr>
          <a:xfrm>
            <a:off x="761803" y="350196"/>
            <a:ext cx="4646904" cy="162452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Calibri"/>
              <a:buNone/>
            </a:pPr>
            <a:r>
              <a:rPr b="1" lang="en-US" sz="4000">
                <a:latin typeface="Calibri"/>
                <a:ea typeface="Calibri"/>
                <a:cs typeface="Calibri"/>
                <a:sym typeface="Calibri"/>
              </a:rPr>
              <a:t>Contents</a:t>
            </a:r>
            <a:endParaRPr sz="4000"/>
          </a:p>
        </p:txBody>
      </p:sp>
      <p:sp>
        <p:nvSpPr>
          <p:cNvPr id="117" name="Google Shape;117;p2"/>
          <p:cNvSpPr txBox="1"/>
          <p:nvPr>
            <p:ph idx="1" type="body"/>
          </p:nvPr>
        </p:nvSpPr>
        <p:spPr>
          <a:xfrm>
            <a:off x="761802" y="2743200"/>
            <a:ext cx="4646905" cy="3613149"/>
          </a:xfrm>
          <a:prstGeom prst="rect">
            <a:avLst/>
          </a:prstGeom>
          <a:noFill/>
          <a:ln>
            <a:noFill/>
          </a:ln>
        </p:spPr>
        <p:txBody>
          <a:bodyPr anchorCtr="0" anchor="ctr"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400"/>
              <a:buChar char="•"/>
            </a:pPr>
            <a:r>
              <a:rPr lang="en-US" sz="1400">
                <a:latin typeface="Arial"/>
                <a:ea typeface="Arial"/>
                <a:cs typeface="Arial"/>
                <a:sym typeface="Arial"/>
              </a:rPr>
              <a:t>•</a:t>
            </a:r>
            <a:r>
              <a:rPr b="1" lang="en-US" sz="1400">
                <a:latin typeface="Times New Roman"/>
                <a:ea typeface="Times New Roman"/>
                <a:cs typeface="Times New Roman"/>
                <a:sym typeface="Times New Roman"/>
              </a:rPr>
              <a:t>Introduction</a:t>
            </a:r>
            <a:endParaRPr sz="1400"/>
          </a:p>
          <a:p>
            <a:pPr indent="-228600" lvl="0" marL="228600" rtl="0" algn="l">
              <a:lnSpc>
                <a:spcPct val="90000"/>
              </a:lnSpc>
              <a:spcBef>
                <a:spcPts val="1000"/>
              </a:spcBef>
              <a:spcAft>
                <a:spcPts val="0"/>
              </a:spcAft>
              <a:buClr>
                <a:schemeClr val="dk1"/>
              </a:buClr>
              <a:buSzPts val="1400"/>
              <a:buChar char="•"/>
            </a:pPr>
            <a:r>
              <a:rPr lang="en-US" sz="1400">
                <a:latin typeface="Arial"/>
                <a:ea typeface="Arial"/>
                <a:cs typeface="Arial"/>
                <a:sym typeface="Arial"/>
              </a:rPr>
              <a:t>•</a:t>
            </a:r>
            <a:r>
              <a:rPr b="1" lang="en-US" sz="1400">
                <a:latin typeface="Times New Roman"/>
                <a:ea typeface="Times New Roman"/>
                <a:cs typeface="Times New Roman"/>
                <a:sym typeface="Times New Roman"/>
              </a:rPr>
              <a:t>Elucidating Market Factors related to the MICE industry’s Sustainability-themed Event Planning in the Sector of Hospitality</a:t>
            </a:r>
            <a:endParaRPr sz="1400"/>
          </a:p>
          <a:p>
            <a:pPr indent="-228600" lvl="0" marL="228600" rtl="0" algn="l">
              <a:lnSpc>
                <a:spcPct val="90000"/>
              </a:lnSpc>
              <a:spcBef>
                <a:spcPts val="1000"/>
              </a:spcBef>
              <a:spcAft>
                <a:spcPts val="0"/>
              </a:spcAft>
              <a:buClr>
                <a:schemeClr val="dk1"/>
              </a:buClr>
              <a:buSzPts val="1400"/>
              <a:buChar char="•"/>
            </a:pPr>
            <a:r>
              <a:rPr lang="en-US" sz="1400">
                <a:latin typeface="Arial"/>
                <a:ea typeface="Arial"/>
                <a:cs typeface="Arial"/>
                <a:sym typeface="Arial"/>
              </a:rPr>
              <a:t>•</a:t>
            </a:r>
            <a:r>
              <a:rPr b="1" lang="en-US" sz="1400">
                <a:latin typeface="Times New Roman"/>
                <a:ea typeface="Times New Roman"/>
                <a:cs typeface="Times New Roman"/>
                <a:sym typeface="Times New Roman"/>
              </a:rPr>
              <a:t>Discuss Operational Factors related to the MICE Industry’s inclusion of Sustainable-themed Event Planning</a:t>
            </a:r>
            <a:endParaRPr sz="1400"/>
          </a:p>
          <a:p>
            <a:pPr indent="-228600" lvl="0" marL="228600" rtl="0" algn="l">
              <a:lnSpc>
                <a:spcPct val="90000"/>
              </a:lnSpc>
              <a:spcBef>
                <a:spcPts val="1000"/>
              </a:spcBef>
              <a:spcAft>
                <a:spcPts val="0"/>
              </a:spcAft>
              <a:buClr>
                <a:schemeClr val="dk1"/>
              </a:buClr>
              <a:buSzPts val="1400"/>
              <a:buChar char="•"/>
            </a:pPr>
            <a:r>
              <a:rPr lang="en-US" sz="1400">
                <a:latin typeface="Arial"/>
                <a:ea typeface="Arial"/>
                <a:cs typeface="Arial"/>
                <a:sym typeface="Arial"/>
              </a:rPr>
              <a:t>•</a:t>
            </a:r>
            <a:r>
              <a:rPr b="1" lang="en-US" sz="1400">
                <a:latin typeface="Times New Roman"/>
                <a:ea typeface="Times New Roman"/>
                <a:cs typeface="Times New Roman"/>
                <a:sym typeface="Times New Roman"/>
              </a:rPr>
              <a:t>Elucidating Financial Factors Related to Sustainable-themed Event Planning in the MICE Industry</a:t>
            </a:r>
            <a:endParaRPr sz="1400"/>
          </a:p>
          <a:p>
            <a:pPr indent="-228600" lvl="0" marL="228600" rtl="0" algn="l">
              <a:lnSpc>
                <a:spcPct val="90000"/>
              </a:lnSpc>
              <a:spcBef>
                <a:spcPts val="1000"/>
              </a:spcBef>
              <a:spcAft>
                <a:spcPts val="0"/>
              </a:spcAft>
              <a:buClr>
                <a:schemeClr val="dk1"/>
              </a:buClr>
              <a:buSzPts val="1400"/>
              <a:buChar char="•"/>
            </a:pPr>
            <a:r>
              <a:rPr lang="en-US" sz="1400">
                <a:latin typeface="Arial"/>
                <a:ea typeface="Arial"/>
                <a:cs typeface="Arial"/>
                <a:sym typeface="Arial"/>
              </a:rPr>
              <a:t>•</a:t>
            </a:r>
            <a:r>
              <a:rPr b="1" lang="en-US" sz="1400">
                <a:latin typeface="Times New Roman"/>
                <a:ea typeface="Times New Roman"/>
                <a:cs typeface="Times New Roman"/>
                <a:sym typeface="Times New Roman"/>
              </a:rPr>
              <a:t>Elucidating SWOT and PESTEL analysis of Sustainable-themed Events within the industry of MICE</a:t>
            </a:r>
            <a:endParaRPr sz="1400"/>
          </a:p>
          <a:p>
            <a:pPr indent="-228600" lvl="0" marL="228600" rtl="0" algn="l">
              <a:lnSpc>
                <a:spcPct val="90000"/>
              </a:lnSpc>
              <a:spcBef>
                <a:spcPts val="1000"/>
              </a:spcBef>
              <a:spcAft>
                <a:spcPts val="0"/>
              </a:spcAft>
              <a:buClr>
                <a:schemeClr val="dk1"/>
              </a:buClr>
              <a:buSzPts val="1400"/>
              <a:buChar char="•"/>
            </a:pPr>
            <a:r>
              <a:rPr lang="en-US" sz="1400">
                <a:latin typeface="Arial"/>
                <a:ea typeface="Arial"/>
                <a:cs typeface="Arial"/>
                <a:sym typeface="Arial"/>
              </a:rPr>
              <a:t>•</a:t>
            </a:r>
            <a:r>
              <a:rPr b="1" lang="en-US" sz="1400">
                <a:latin typeface="Times New Roman"/>
                <a:ea typeface="Times New Roman"/>
                <a:cs typeface="Times New Roman"/>
                <a:sym typeface="Times New Roman"/>
              </a:rPr>
              <a:t>Conclusion</a:t>
            </a:r>
            <a:endParaRPr sz="1400"/>
          </a:p>
          <a:p>
            <a:pPr indent="-228600" lvl="0" marL="228600" rtl="0" algn="l">
              <a:lnSpc>
                <a:spcPct val="90000"/>
              </a:lnSpc>
              <a:spcBef>
                <a:spcPts val="1000"/>
              </a:spcBef>
              <a:spcAft>
                <a:spcPts val="0"/>
              </a:spcAft>
              <a:buClr>
                <a:schemeClr val="dk1"/>
              </a:buClr>
              <a:buSzPts val="1400"/>
              <a:buChar char="•"/>
            </a:pPr>
            <a:r>
              <a:rPr lang="en-US" sz="1400">
                <a:latin typeface="Arial"/>
                <a:ea typeface="Arial"/>
                <a:cs typeface="Arial"/>
                <a:sym typeface="Arial"/>
              </a:rPr>
              <a:t>•</a:t>
            </a:r>
            <a:r>
              <a:rPr b="1" lang="en-US" sz="1400">
                <a:latin typeface="Times New Roman"/>
                <a:ea typeface="Times New Roman"/>
                <a:cs typeface="Times New Roman"/>
                <a:sym typeface="Times New Roman"/>
              </a:rPr>
              <a:t>References</a:t>
            </a:r>
            <a:endParaRPr sz="1400"/>
          </a:p>
          <a:p>
            <a:pPr indent="-139700" lvl="0" marL="228600" rtl="0" algn="l">
              <a:lnSpc>
                <a:spcPct val="90000"/>
              </a:lnSpc>
              <a:spcBef>
                <a:spcPts val="1000"/>
              </a:spcBef>
              <a:spcAft>
                <a:spcPts val="0"/>
              </a:spcAft>
              <a:buClr>
                <a:schemeClr val="dk1"/>
              </a:buClr>
              <a:buSzPts val="1400"/>
              <a:buNone/>
            </a:pPr>
            <a:r>
              <a:t/>
            </a:r>
            <a:endParaRPr sz="1400"/>
          </a:p>
        </p:txBody>
      </p:sp>
      <p:pic>
        <p:nvPicPr>
          <p:cNvPr descr="How Investing in Green Technology Saves Businesses Money | Digi  International" id="118" name="Google Shape;118;p2"/>
          <p:cNvPicPr preferRelativeResize="0"/>
          <p:nvPr/>
        </p:nvPicPr>
        <p:blipFill rotWithShape="1">
          <a:blip r:embed="rId3">
            <a:alphaModFix/>
          </a:blip>
          <a:srcRect b="0" l="23883" r="26060" t="0"/>
          <a:stretch/>
        </p:blipFill>
        <p:spPr>
          <a:xfrm>
            <a:off x="6096000" y="1"/>
            <a:ext cx="6102825" cy="6858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3" name="Shape 123"/>
        <p:cNvGrpSpPr/>
        <p:nvPr/>
      </p:nvGrpSpPr>
      <p:grpSpPr>
        <a:xfrm>
          <a:off x="0" y="0"/>
          <a:ext cx="0" cy="0"/>
          <a:chOff x="0" y="0"/>
          <a:chExt cx="0" cy="0"/>
        </a:xfrm>
      </p:grpSpPr>
      <p:sp>
        <p:nvSpPr>
          <p:cNvPr id="124" name="Google Shape;124;p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5" name="Google Shape;125;p3"/>
          <p:cNvSpPr/>
          <p:nvPr/>
        </p:nvSpPr>
        <p:spPr>
          <a:xfrm>
            <a:off x="4770782" y="0"/>
            <a:ext cx="7421217"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6" name="Google Shape;126;p3"/>
          <p:cNvSpPr txBox="1"/>
          <p:nvPr>
            <p:ph type="title"/>
          </p:nvPr>
        </p:nvSpPr>
        <p:spPr>
          <a:xfrm>
            <a:off x="7320466" y="609600"/>
            <a:ext cx="4140014" cy="133083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Times New Roman"/>
              <a:buNone/>
            </a:pPr>
            <a:r>
              <a:rPr b="1" lang="en-US">
                <a:latin typeface="Times New Roman"/>
                <a:ea typeface="Times New Roman"/>
                <a:cs typeface="Times New Roman"/>
                <a:sym typeface="Times New Roman"/>
              </a:rPr>
              <a:t>Introduction</a:t>
            </a:r>
            <a:endParaRPr/>
          </a:p>
        </p:txBody>
      </p:sp>
      <p:pic>
        <p:nvPicPr>
          <p:cNvPr descr="A person holding a light bulb with a tree growing out of it&#10;&#10;Description automatically generated" id="127" name="Google Shape;127;p3"/>
          <p:cNvPicPr preferRelativeResize="0"/>
          <p:nvPr/>
        </p:nvPicPr>
        <p:blipFill rotWithShape="1">
          <a:blip r:embed="rId3">
            <a:alphaModFix/>
          </a:blip>
          <a:srcRect b="0" l="0" r="620" t="0"/>
          <a:stretch/>
        </p:blipFill>
        <p:spPr>
          <a:xfrm>
            <a:off x="20" y="10"/>
            <a:ext cx="6901711" cy="6857990"/>
          </a:xfrm>
          <a:custGeom>
            <a:rect b="b" l="l" r="r" t="t"/>
            <a:pathLst>
              <a:path extrusionOk="0" h="6858000" w="6901731">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ln>
            <a:noFill/>
          </a:ln>
        </p:spPr>
      </p:pic>
      <p:sp>
        <p:nvSpPr>
          <p:cNvPr id="128" name="Google Shape;128;p3"/>
          <p:cNvSpPr txBox="1"/>
          <p:nvPr>
            <p:ph idx="1" type="body"/>
          </p:nvPr>
        </p:nvSpPr>
        <p:spPr>
          <a:xfrm>
            <a:off x="7320465" y="2194102"/>
            <a:ext cx="4140013" cy="3908586"/>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300"/>
              <a:buChar char="•"/>
            </a:pPr>
            <a:r>
              <a:rPr lang="en-US" sz="1300">
                <a:latin typeface="Arial"/>
                <a:ea typeface="Arial"/>
                <a:cs typeface="Arial"/>
                <a:sym typeface="Arial"/>
              </a:rPr>
              <a:t>•</a:t>
            </a:r>
            <a:r>
              <a:rPr lang="en-US" sz="1300">
                <a:latin typeface="Times New Roman"/>
                <a:ea typeface="Times New Roman"/>
                <a:cs typeface="Times New Roman"/>
                <a:sym typeface="Times New Roman"/>
              </a:rPr>
              <a:t>This presentation has elucidated the overall panning related to events of the MICE industry that are executed with sustainability-themed presentations. </a:t>
            </a:r>
            <a:endParaRPr sz="1300"/>
          </a:p>
          <a:p>
            <a:pPr indent="0" lvl="0" marL="0" rtl="0" algn="l">
              <a:lnSpc>
                <a:spcPct val="90000"/>
              </a:lnSpc>
              <a:spcBef>
                <a:spcPts val="1000"/>
              </a:spcBef>
              <a:spcAft>
                <a:spcPts val="0"/>
              </a:spcAft>
              <a:buClr>
                <a:schemeClr val="dk1"/>
              </a:buClr>
              <a:buSzPts val="1300"/>
              <a:buNone/>
            </a:pPr>
            <a:r>
              <a:t/>
            </a:r>
            <a:endParaRPr sz="1300">
              <a:latin typeface="Arial"/>
              <a:ea typeface="Arial"/>
              <a:cs typeface="Arial"/>
              <a:sym typeface="Arial"/>
            </a:endParaRPr>
          </a:p>
          <a:p>
            <a:pPr indent="-228600" lvl="0" marL="228600" rtl="0" algn="l">
              <a:lnSpc>
                <a:spcPct val="90000"/>
              </a:lnSpc>
              <a:spcBef>
                <a:spcPts val="1000"/>
              </a:spcBef>
              <a:spcAft>
                <a:spcPts val="0"/>
              </a:spcAft>
              <a:buClr>
                <a:schemeClr val="dk1"/>
              </a:buClr>
              <a:buSzPts val="1300"/>
              <a:buChar char="•"/>
            </a:pPr>
            <a:r>
              <a:rPr lang="en-US" sz="1300">
                <a:latin typeface="Arial"/>
                <a:ea typeface="Arial"/>
                <a:cs typeface="Arial"/>
                <a:sym typeface="Arial"/>
              </a:rPr>
              <a:t>•</a:t>
            </a:r>
            <a:r>
              <a:rPr lang="en-US" sz="1300">
                <a:latin typeface="Times New Roman"/>
                <a:ea typeface="Times New Roman"/>
                <a:cs typeface="Times New Roman"/>
                <a:sym typeface="Times New Roman"/>
              </a:rPr>
              <a:t>The dynamic landscape can be analysed with the sector of the hospitality industry. The environment consciousness can be focused on the operation, financial and marketing factors. </a:t>
            </a:r>
            <a:endParaRPr sz="1300"/>
          </a:p>
          <a:p>
            <a:pPr indent="0" lvl="0" marL="0" rtl="0" algn="l">
              <a:lnSpc>
                <a:spcPct val="90000"/>
              </a:lnSpc>
              <a:spcBef>
                <a:spcPts val="1000"/>
              </a:spcBef>
              <a:spcAft>
                <a:spcPts val="0"/>
              </a:spcAft>
              <a:buClr>
                <a:schemeClr val="dk1"/>
              </a:buClr>
              <a:buSzPts val="1300"/>
              <a:buNone/>
            </a:pPr>
            <a:r>
              <a:t/>
            </a:r>
            <a:endParaRPr sz="1300">
              <a:latin typeface="Arial"/>
              <a:ea typeface="Arial"/>
              <a:cs typeface="Arial"/>
              <a:sym typeface="Arial"/>
            </a:endParaRPr>
          </a:p>
          <a:p>
            <a:pPr indent="-228600" lvl="0" marL="228600" rtl="0" algn="l">
              <a:lnSpc>
                <a:spcPct val="90000"/>
              </a:lnSpc>
              <a:spcBef>
                <a:spcPts val="1000"/>
              </a:spcBef>
              <a:spcAft>
                <a:spcPts val="0"/>
              </a:spcAft>
              <a:buClr>
                <a:schemeClr val="dk1"/>
              </a:buClr>
              <a:buSzPts val="1300"/>
              <a:buChar char="•"/>
            </a:pPr>
            <a:r>
              <a:rPr lang="en-US" sz="1300">
                <a:latin typeface="Arial"/>
                <a:ea typeface="Arial"/>
                <a:cs typeface="Arial"/>
                <a:sym typeface="Arial"/>
              </a:rPr>
              <a:t>•</a:t>
            </a:r>
            <a:r>
              <a:rPr lang="en-US" sz="1300">
                <a:latin typeface="Times New Roman"/>
                <a:ea typeface="Times New Roman"/>
                <a:cs typeface="Times New Roman"/>
                <a:sym typeface="Times New Roman"/>
              </a:rPr>
              <a:t>The growing demand of the organisation can be featured with the overall associated potential related to hosting sustainability events. </a:t>
            </a:r>
            <a:endParaRPr sz="1300"/>
          </a:p>
          <a:p>
            <a:pPr indent="0" lvl="0" marL="0" rtl="0" algn="l">
              <a:lnSpc>
                <a:spcPct val="90000"/>
              </a:lnSpc>
              <a:spcBef>
                <a:spcPts val="1000"/>
              </a:spcBef>
              <a:spcAft>
                <a:spcPts val="0"/>
              </a:spcAft>
              <a:buClr>
                <a:schemeClr val="dk1"/>
              </a:buClr>
              <a:buSzPts val="1300"/>
              <a:buNone/>
            </a:pPr>
            <a:r>
              <a:t/>
            </a:r>
            <a:endParaRPr sz="1300">
              <a:latin typeface="Arial"/>
              <a:ea typeface="Arial"/>
              <a:cs typeface="Arial"/>
              <a:sym typeface="Arial"/>
            </a:endParaRPr>
          </a:p>
          <a:p>
            <a:pPr indent="-228600" lvl="0" marL="228600" rtl="0" algn="l">
              <a:lnSpc>
                <a:spcPct val="90000"/>
              </a:lnSpc>
              <a:spcBef>
                <a:spcPts val="1000"/>
              </a:spcBef>
              <a:spcAft>
                <a:spcPts val="0"/>
              </a:spcAft>
              <a:buClr>
                <a:schemeClr val="dk1"/>
              </a:buClr>
              <a:buSzPts val="1300"/>
              <a:buChar char="•"/>
            </a:pPr>
            <a:r>
              <a:rPr lang="en-US" sz="1300">
                <a:latin typeface="Times New Roman"/>
                <a:ea typeface="Times New Roman"/>
                <a:cs typeface="Times New Roman"/>
                <a:sym typeface="Times New Roman"/>
              </a:rPr>
              <a:t>The substantial analysis also identifies these sustainable-them events opportunities, strengths, threats and weaknesses based on SWOT and other macro-environmental factors through the PESTEL framework. </a:t>
            </a:r>
            <a:endParaRPr sz="1300"/>
          </a:p>
        </p:txBody>
      </p:sp>
      <p:sp>
        <p:nvSpPr>
          <p:cNvPr id="129" name="Google Shape;129;p3"/>
          <p:cNvSpPr txBox="1"/>
          <p:nvPr/>
        </p:nvSpPr>
        <p:spPr>
          <a:xfrm>
            <a:off x="25" y="6358075"/>
            <a:ext cx="3000000" cy="420300"/>
          </a:xfrm>
          <a:prstGeom prst="rect">
            <a:avLst/>
          </a:prstGeom>
          <a:noFill/>
          <a:ln>
            <a:noFill/>
          </a:ln>
        </p:spPr>
        <p:txBody>
          <a:bodyPr anchorCtr="0" anchor="t" bIns="91425" lIns="91425" spcFirstLastPara="1" rIns="91425" wrap="square" tIns="91425">
            <a:spAutoFit/>
          </a:bodyPr>
          <a:lstStyle/>
          <a:p>
            <a:pPr indent="-228600" lvl="0" marL="228600" rtl="0" algn="l">
              <a:lnSpc>
                <a:spcPct val="90000"/>
              </a:lnSpc>
              <a:spcBef>
                <a:spcPts val="1000"/>
              </a:spcBef>
              <a:spcAft>
                <a:spcPts val="0"/>
              </a:spcAft>
              <a:buNone/>
            </a:pPr>
            <a:r>
              <a:rPr lang="en-US" sz="1700">
                <a:solidFill>
                  <a:schemeClr val="dk1"/>
                </a:solidFill>
                <a:latin typeface="Times New Roman"/>
                <a:ea typeface="Times New Roman"/>
                <a:cs typeface="Times New Roman"/>
                <a:sym typeface="Times New Roman"/>
              </a:rPr>
              <a:t>(Hagen, 2021).</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4" name="Shape 134"/>
        <p:cNvGrpSpPr/>
        <p:nvPr/>
      </p:nvGrpSpPr>
      <p:grpSpPr>
        <a:xfrm>
          <a:off x="0" y="0"/>
          <a:ext cx="0" cy="0"/>
          <a:chOff x="0" y="0"/>
          <a:chExt cx="0" cy="0"/>
        </a:xfrm>
      </p:grpSpPr>
      <p:sp>
        <p:nvSpPr>
          <p:cNvPr id="135" name="Google Shape;135;p4"/>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6" name="Google Shape;136;p4"/>
          <p:cNvSpPr txBox="1"/>
          <p:nvPr>
            <p:ph type="title"/>
          </p:nvPr>
        </p:nvSpPr>
        <p:spPr>
          <a:xfrm>
            <a:off x="572493" y="238539"/>
            <a:ext cx="11018520" cy="1434415"/>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3000"/>
              <a:buFont typeface="Times New Roman"/>
              <a:buNone/>
            </a:pPr>
            <a:r>
              <a:rPr b="1" lang="en-US" sz="3000">
                <a:latin typeface="Times New Roman"/>
                <a:ea typeface="Times New Roman"/>
                <a:cs typeface="Times New Roman"/>
                <a:sym typeface="Times New Roman"/>
              </a:rPr>
              <a:t>Elucidating Market Factors related to the MICE industry’s Sustainability-themed Event Planning in the Sector of Hospitality</a:t>
            </a:r>
            <a:endParaRPr/>
          </a:p>
        </p:txBody>
      </p:sp>
      <p:sp>
        <p:nvSpPr>
          <p:cNvPr id="137" name="Google Shape;137;p4"/>
          <p:cNvSpPr/>
          <p:nvPr/>
        </p:nvSpPr>
        <p:spPr>
          <a:xfrm>
            <a:off x="572493" y="1681544"/>
            <a:ext cx="10972800" cy="18288"/>
          </a:xfrm>
          <a:custGeom>
            <a:rect b="b" l="l" r="r" t="t"/>
            <a:pathLst>
              <a:path extrusionOk="0" fill="none" h="18288" w="1097280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extrusionOk="0" h="18288" w="1097280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4901"/>
            </a:schemeClr>
          </a:solidFill>
          <a:ln cap="rnd" cmpd="sng" w="44450">
            <a:solidFill>
              <a:schemeClr val="accent2">
                <a:alpha val="74901"/>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8" name="Google Shape;138;p4"/>
          <p:cNvSpPr txBox="1"/>
          <p:nvPr>
            <p:ph idx="1" type="body"/>
          </p:nvPr>
        </p:nvSpPr>
        <p:spPr>
          <a:xfrm>
            <a:off x="572493" y="2071316"/>
            <a:ext cx="6713552" cy="411917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700"/>
              <a:buNone/>
            </a:pPr>
            <a:r>
              <a:rPr b="1" lang="en-US" sz="1700">
                <a:latin typeface="Times New Roman"/>
                <a:ea typeface="Times New Roman"/>
                <a:cs typeface="Times New Roman"/>
                <a:sym typeface="Times New Roman"/>
              </a:rPr>
              <a:t>Market Factors</a:t>
            </a:r>
            <a:endParaRPr sz="1700"/>
          </a:p>
          <a:p>
            <a:pPr indent="-228600" lvl="0" marL="228600" rtl="0" algn="l">
              <a:lnSpc>
                <a:spcPct val="90000"/>
              </a:lnSpc>
              <a:spcBef>
                <a:spcPts val="1000"/>
              </a:spcBef>
              <a:spcAft>
                <a:spcPts val="0"/>
              </a:spcAft>
              <a:buClr>
                <a:schemeClr val="dk1"/>
              </a:buClr>
              <a:buSzPts val="1700"/>
              <a:buNone/>
            </a:pPr>
            <a:r>
              <a:rPr b="1" i="1" lang="en-US" sz="1700">
                <a:latin typeface="Times New Roman"/>
                <a:ea typeface="Times New Roman"/>
                <a:cs typeface="Times New Roman"/>
                <a:sym typeface="Times New Roman"/>
              </a:rPr>
              <a:t>i) Target Market: </a:t>
            </a:r>
            <a:r>
              <a:rPr lang="en-US" sz="1700">
                <a:latin typeface="Times New Roman"/>
                <a:ea typeface="Times New Roman"/>
                <a:cs typeface="Times New Roman"/>
                <a:sym typeface="Times New Roman"/>
              </a:rPr>
              <a:t>The events that are sustainability-themed within the specific segmented market of the industry related to conferences, Exhibitions and Meetings align with the hospitality sector of the UK. </a:t>
            </a:r>
            <a:endParaRPr sz="1700">
              <a:latin typeface="Arial"/>
              <a:ea typeface="Arial"/>
              <a:cs typeface="Arial"/>
              <a:sym typeface="Arial"/>
            </a:endParaRPr>
          </a:p>
          <a:p>
            <a:pPr indent="-228600" lvl="0" marL="228600" rtl="0" algn="l">
              <a:lnSpc>
                <a:spcPct val="90000"/>
              </a:lnSpc>
              <a:spcBef>
                <a:spcPts val="1000"/>
              </a:spcBef>
              <a:spcAft>
                <a:spcPts val="0"/>
              </a:spcAft>
              <a:buClr>
                <a:schemeClr val="dk1"/>
              </a:buClr>
              <a:buSzPts val="1700"/>
              <a:buNone/>
            </a:pPr>
            <a:r>
              <a:rPr b="1" i="1" lang="en-US" sz="1700">
                <a:latin typeface="Times New Roman"/>
                <a:ea typeface="Times New Roman"/>
                <a:cs typeface="Times New Roman"/>
                <a:sym typeface="Times New Roman"/>
              </a:rPr>
              <a:t>ii) Demand: </a:t>
            </a:r>
            <a:r>
              <a:rPr lang="en-US" sz="1700">
                <a:latin typeface="Times New Roman"/>
                <a:ea typeface="Times New Roman"/>
                <a:cs typeface="Times New Roman"/>
                <a:sym typeface="Times New Roman"/>
              </a:rPr>
              <a:t>The sustainable events’ development related to growing sustainability within the business can be inclined with the environmental priority and responsibility of the society (Wee </a:t>
            </a:r>
            <a:r>
              <a:rPr i="1" lang="en-US" sz="1700">
                <a:latin typeface="Times New Roman"/>
                <a:ea typeface="Times New Roman"/>
                <a:cs typeface="Times New Roman"/>
                <a:sym typeface="Times New Roman"/>
              </a:rPr>
              <a:t>et al</a:t>
            </a:r>
            <a:r>
              <a:rPr lang="en-US" sz="1700">
                <a:latin typeface="Times New Roman"/>
                <a:ea typeface="Times New Roman"/>
                <a:cs typeface="Times New Roman"/>
                <a:sym typeface="Times New Roman"/>
              </a:rPr>
              <a:t>., 2021). </a:t>
            </a:r>
            <a:endParaRPr sz="1700"/>
          </a:p>
          <a:p>
            <a:pPr indent="-228600" lvl="0" marL="228600" rtl="0" algn="l">
              <a:lnSpc>
                <a:spcPct val="90000"/>
              </a:lnSpc>
              <a:spcBef>
                <a:spcPts val="1000"/>
              </a:spcBef>
              <a:spcAft>
                <a:spcPts val="0"/>
              </a:spcAft>
              <a:buClr>
                <a:schemeClr val="dk1"/>
              </a:buClr>
              <a:buSzPts val="1700"/>
              <a:buNone/>
            </a:pPr>
            <a:r>
              <a:rPr b="1" i="1" lang="en-US" sz="1700">
                <a:latin typeface="Times New Roman"/>
                <a:ea typeface="Times New Roman"/>
                <a:cs typeface="Times New Roman"/>
                <a:sym typeface="Times New Roman"/>
              </a:rPr>
              <a:t>iii) Supply: </a:t>
            </a:r>
            <a:r>
              <a:rPr lang="en-US" sz="1700">
                <a:latin typeface="Times New Roman"/>
                <a:ea typeface="Times New Roman"/>
                <a:cs typeface="Times New Roman"/>
                <a:sym typeface="Times New Roman"/>
              </a:rPr>
              <a:t>The conventional event venues’ supply and services can be inclined with the sustainable events’ supply related to venues of the events and service providing measures related to eco-friendly services and these services growth are limited (Hagen, 2021).</a:t>
            </a:r>
            <a:endParaRPr sz="1700"/>
          </a:p>
          <a:p>
            <a:pPr indent="0" lvl="0" marL="0" rtl="0" algn="l">
              <a:lnSpc>
                <a:spcPct val="90000"/>
              </a:lnSpc>
              <a:spcBef>
                <a:spcPts val="1000"/>
              </a:spcBef>
              <a:spcAft>
                <a:spcPts val="0"/>
              </a:spcAft>
              <a:buClr>
                <a:schemeClr val="dk1"/>
              </a:buClr>
              <a:buSzPts val="1700"/>
              <a:buNone/>
            </a:pPr>
            <a:r>
              <a:t/>
            </a:r>
            <a:endParaRPr sz="1700"/>
          </a:p>
        </p:txBody>
      </p:sp>
      <p:pic>
        <p:nvPicPr>
          <p:cNvPr descr="A green plant with a green background&#10;&#10;Description automatically generated" id="139" name="Google Shape;139;p4"/>
          <p:cNvPicPr preferRelativeResize="0"/>
          <p:nvPr/>
        </p:nvPicPr>
        <p:blipFill rotWithShape="1">
          <a:blip r:embed="rId3">
            <a:alphaModFix/>
          </a:blip>
          <a:srcRect b="-3" l="3267" r="41" t="0"/>
          <a:stretch/>
        </p:blipFill>
        <p:spPr>
          <a:xfrm>
            <a:off x="7675658" y="2093976"/>
            <a:ext cx="3941064" cy="4096512"/>
          </a:xfrm>
          <a:prstGeom prst="rect">
            <a:avLst/>
          </a:prstGeom>
          <a:noFill/>
          <a:ln>
            <a:noFill/>
          </a:ln>
        </p:spPr>
      </p:pic>
      <p:sp>
        <p:nvSpPr>
          <p:cNvPr id="140" name="Google Shape;140;p4"/>
          <p:cNvSpPr txBox="1"/>
          <p:nvPr/>
        </p:nvSpPr>
        <p:spPr>
          <a:xfrm>
            <a:off x="8146188" y="6358075"/>
            <a:ext cx="3000000" cy="337200"/>
          </a:xfrm>
          <a:prstGeom prst="rect">
            <a:avLst/>
          </a:prstGeom>
          <a:noFill/>
          <a:ln>
            <a:noFill/>
          </a:ln>
        </p:spPr>
        <p:txBody>
          <a:bodyPr anchorCtr="0" anchor="t" bIns="91425" lIns="91425" spcFirstLastPara="1" rIns="91425" wrap="square" tIns="91425">
            <a:spAutoFit/>
          </a:bodyPr>
          <a:lstStyle/>
          <a:p>
            <a:pPr indent="-228600" lvl="0" marL="228600" rtl="0" algn="l">
              <a:lnSpc>
                <a:spcPct val="90000"/>
              </a:lnSpc>
              <a:spcBef>
                <a:spcPts val="1000"/>
              </a:spcBef>
              <a:spcAft>
                <a:spcPts val="0"/>
              </a:spcAft>
              <a:buNone/>
            </a:pPr>
            <a:r>
              <a:rPr lang="en-US" sz="1100">
                <a:solidFill>
                  <a:schemeClr val="dk1"/>
                </a:solidFill>
                <a:latin typeface="Times New Roman"/>
                <a:ea typeface="Times New Roman"/>
                <a:cs typeface="Times New Roman"/>
                <a:sym typeface="Times New Roman"/>
              </a:rPr>
              <a:t>(Lekgau and Tichaawa, 2021).</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5" name="Shape 145"/>
        <p:cNvGrpSpPr/>
        <p:nvPr/>
      </p:nvGrpSpPr>
      <p:grpSpPr>
        <a:xfrm>
          <a:off x="0" y="0"/>
          <a:ext cx="0" cy="0"/>
          <a:chOff x="0" y="0"/>
          <a:chExt cx="0" cy="0"/>
        </a:xfrm>
      </p:grpSpPr>
      <p:sp>
        <p:nvSpPr>
          <p:cNvPr id="146" name="Google Shape;146;p5"/>
          <p:cNvSpPr txBox="1"/>
          <p:nvPr>
            <p:ph type="title"/>
          </p:nvPr>
        </p:nvSpPr>
        <p:spPr>
          <a:xfrm>
            <a:off x="481013" y="3752849"/>
            <a:ext cx="3290887" cy="2452687"/>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500"/>
              <a:buFont typeface="Times New Roman"/>
              <a:buNone/>
            </a:pPr>
            <a:r>
              <a:rPr b="1" lang="en-US" sz="2500">
                <a:latin typeface="Times New Roman"/>
                <a:ea typeface="Times New Roman"/>
                <a:cs typeface="Times New Roman"/>
                <a:sym typeface="Times New Roman"/>
              </a:rPr>
              <a:t>Discuss Operational Factors related to the MICE Industry’s inclusion of Sustainable-themed Event Planning</a:t>
            </a:r>
            <a:endParaRPr/>
          </a:p>
        </p:txBody>
      </p:sp>
      <p:pic>
        <p:nvPicPr>
          <p:cNvPr descr="Sustainable Meetings: How MICE industry can move towards sustainability, ET  TravelWorld" id="147" name="Google Shape;147;p5"/>
          <p:cNvPicPr preferRelativeResize="0"/>
          <p:nvPr/>
        </p:nvPicPr>
        <p:blipFill rotWithShape="1">
          <a:blip r:embed="rId3">
            <a:alphaModFix/>
          </a:blip>
          <a:srcRect b="23949" l="0" r="0" t="30111"/>
          <a:stretch/>
        </p:blipFill>
        <p:spPr>
          <a:xfrm>
            <a:off x="20" y="10"/>
            <a:ext cx="12191980" cy="3710603"/>
          </a:xfrm>
          <a:custGeom>
            <a:rect b="b" l="l" r="r" t="t"/>
            <a:pathLst>
              <a:path extrusionOk="0" h="3692092" w="12192000">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noFill/>
          </a:ln>
        </p:spPr>
      </p:pic>
      <p:sp>
        <p:nvSpPr>
          <p:cNvPr id="148" name="Google Shape;148;p5"/>
          <p:cNvSpPr txBox="1"/>
          <p:nvPr>
            <p:ph idx="1" type="body"/>
          </p:nvPr>
        </p:nvSpPr>
        <p:spPr>
          <a:xfrm>
            <a:off x="4249607" y="4150225"/>
            <a:ext cx="7485300" cy="2452800"/>
          </a:xfrm>
          <a:prstGeom prst="rect">
            <a:avLst/>
          </a:prstGeom>
          <a:noFill/>
          <a:ln>
            <a:noFill/>
          </a:ln>
        </p:spPr>
        <p:txBody>
          <a:bodyPr anchorCtr="0" anchor="ctr"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1100"/>
              <a:buNone/>
            </a:pPr>
            <a:r>
              <a:rPr b="1" lang="en-US" sz="1300">
                <a:latin typeface="Times New Roman"/>
                <a:ea typeface="Times New Roman"/>
                <a:cs typeface="Times New Roman"/>
                <a:sym typeface="Times New Roman"/>
              </a:rPr>
              <a:t>Operational Factors</a:t>
            </a:r>
            <a:endParaRPr sz="1300"/>
          </a:p>
          <a:p>
            <a:pPr indent="-228600" lvl="0" marL="228600" rtl="0" algn="l">
              <a:lnSpc>
                <a:spcPct val="90000"/>
              </a:lnSpc>
              <a:spcBef>
                <a:spcPts val="1000"/>
              </a:spcBef>
              <a:spcAft>
                <a:spcPts val="0"/>
              </a:spcAft>
              <a:buClr>
                <a:schemeClr val="dk1"/>
              </a:buClr>
              <a:buSzPts val="1100"/>
              <a:buNone/>
            </a:pPr>
            <a:r>
              <a:rPr lang="en-US" sz="1300">
                <a:latin typeface="Arial"/>
                <a:ea typeface="Arial"/>
                <a:cs typeface="Arial"/>
                <a:sym typeface="Arial"/>
              </a:rPr>
              <a:t>•</a:t>
            </a:r>
            <a:r>
              <a:rPr b="1" i="1" lang="en-US" sz="1300">
                <a:latin typeface="Times New Roman"/>
                <a:ea typeface="Times New Roman"/>
                <a:cs typeface="Times New Roman"/>
                <a:sym typeface="Times New Roman"/>
              </a:rPr>
              <a:t>Availability of Venue:</a:t>
            </a:r>
            <a:r>
              <a:rPr lang="en-US" sz="1300">
                <a:latin typeface="Times New Roman"/>
                <a:ea typeface="Times New Roman"/>
                <a:cs typeface="Times New Roman"/>
                <a:sym typeface="Times New Roman"/>
              </a:rPr>
              <a:t> The venues related to event management can be aligned with principles of sustainability, for example, conference centres that are green-certified, hotels that are eco-friendly and renewable energy-driven venues with practices of waste reduction (Rojas Bueno </a:t>
            </a:r>
            <a:r>
              <a:rPr i="1" lang="en-US" sz="1300">
                <a:latin typeface="Times New Roman"/>
                <a:ea typeface="Times New Roman"/>
                <a:cs typeface="Times New Roman"/>
                <a:sym typeface="Times New Roman"/>
              </a:rPr>
              <a:t>et al</a:t>
            </a:r>
            <a:r>
              <a:rPr lang="en-US" sz="1300">
                <a:latin typeface="Times New Roman"/>
                <a:ea typeface="Times New Roman"/>
                <a:cs typeface="Times New Roman"/>
                <a:sym typeface="Times New Roman"/>
              </a:rPr>
              <a:t>., 2020).</a:t>
            </a:r>
            <a:endParaRPr sz="1300"/>
          </a:p>
          <a:p>
            <a:pPr indent="-228600" lvl="0" marL="228600" rtl="0" algn="l">
              <a:lnSpc>
                <a:spcPct val="90000"/>
              </a:lnSpc>
              <a:spcBef>
                <a:spcPts val="1000"/>
              </a:spcBef>
              <a:spcAft>
                <a:spcPts val="0"/>
              </a:spcAft>
              <a:buClr>
                <a:schemeClr val="dk1"/>
              </a:buClr>
              <a:buSzPts val="1100"/>
              <a:buNone/>
            </a:pPr>
            <a:r>
              <a:t/>
            </a:r>
            <a:endParaRPr sz="1300">
              <a:latin typeface="Arial"/>
              <a:ea typeface="Arial"/>
              <a:cs typeface="Arial"/>
              <a:sym typeface="Arial"/>
            </a:endParaRPr>
          </a:p>
          <a:p>
            <a:pPr indent="-228600" lvl="0" marL="228600" rtl="0" algn="l">
              <a:lnSpc>
                <a:spcPct val="90000"/>
              </a:lnSpc>
              <a:spcBef>
                <a:spcPts val="1000"/>
              </a:spcBef>
              <a:spcAft>
                <a:spcPts val="0"/>
              </a:spcAft>
              <a:buClr>
                <a:schemeClr val="dk1"/>
              </a:buClr>
              <a:buSzPts val="1100"/>
              <a:buNone/>
            </a:pPr>
            <a:r>
              <a:rPr lang="en-US" sz="1300">
                <a:latin typeface="Arial"/>
                <a:ea typeface="Arial"/>
                <a:cs typeface="Arial"/>
                <a:sym typeface="Arial"/>
              </a:rPr>
              <a:t>•</a:t>
            </a:r>
            <a:r>
              <a:rPr b="1" i="1" lang="en-US" sz="1300">
                <a:latin typeface="Times New Roman"/>
                <a:ea typeface="Times New Roman"/>
                <a:cs typeface="Times New Roman"/>
                <a:sym typeface="Times New Roman"/>
              </a:rPr>
              <a:t>Requirement of Skills: </a:t>
            </a:r>
            <a:r>
              <a:rPr lang="en-US" sz="1300">
                <a:latin typeface="Times New Roman"/>
                <a:ea typeface="Times New Roman"/>
                <a:cs typeface="Times New Roman"/>
                <a:sym typeface="Times New Roman"/>
              </a:rPr>
              <a:t>The staff of the events with sustainable management of the events includes practices of eco-friendliness knowledge, reduction of waste, conservation of energy and procurement of sustainability. </a:t>
            </a:r>
            <a:endParaRPr sz="1300"/>
          </a:p>
          <a:p>
            <a:pPr indent="-228600" lvl="0" marL="228600" rtl="0" algn="l">
              <a:lnSpc>
                <a:spcPct val="90000"/>
              </a:lnSpc>
              <a:spcBef>
                <a:spcPts val="1000"/>
              </a:spcBef>
              <a:spcAft>
                <a:spcPts val="0"/>
              </a:spcAft>
              <a:buClr>
                <a:schemeClr val="dk1"/>
              </a:buClr>
              <a:buSzPts val="1100"/>
              <a:buNone/>
            </a:pPr>
            <a:r>
              <a:t/>
            </a:r>
            <a:endParaRPr sz="1300">
              <a:latin typeface="Arial"/>
              <a:ea typeface="Arial"/>
              <a:cs typeface="Arial"/>
              <a:sym typeface="Arial"/>
            </a:endParaRPr>
          </a:p>
          <a:p>
            <a:pPr indent="-228600" lvl="0" marL="228600" rtl="0" algn="l">
              <a:lnSpc>
                <a:spcPct val="90000"/>
              </a:lnSpc>
              <a:spcBef>
                <a:spcPts val="1000"/>
              </a:spcBef>
              <a:spcAft>
                <a:spcPts val="0"/>
              </a:spcAft>
              <a:buClr>
                <a:schemeClr val="dk1"/>
              </a:buClr>
              <a:buSzPts val="1100"/>
              <a:buNone/>
            </a:pPr>
            <a:r>
              <a:rPr lang="en-US" sz="1300">
                <a:latin typeface="Arial"/>
                <a:ea typeface="Arial"/>
                <a:cs typeface="Arial"/>
                <a:sym typeface="Arial"/>
              </a:rPr>
              <a:t>•</a:t>
            </a:r>
            <a:r>
              <a:rPr b="1" i="1" lang="en-US" sz="1300">
                <a:latin typeface="Times New Roman"/>
                <a:ea typeface="Times New Roman"/>
                <a:cs typeface="Times New Roman"/>
                <a:sym typeface="Times New Roman"/>
              </a:rPr>
              <a:t>Resource: </a:t>
            </a:r>
            <a:r>
              <a:rPr lang="en-US" sz="1300">
                <a:latin typeface="Times New Roman"/>
                <a:ea typeface="Times New Roman"/>
                <a:cs typeface="Times New Roman"/>
                <a:sym typeface="Times New Roman"/>
              </a:rPr>
              <a:t>The required resources include services of sustainable catering, light systems that are eco-friendly, composting and facilities for recycling, options for low-impact transportation, and arrangement of sustainable seating.</a:t>
            </a:r>
            <a:endParaRPr sz="1300"/>
          </a:p>
          <a:p>
            <a:pPr indent="0" lvl="0" marL="0" rtl="0" algn="l">
              <a:lnSpc>
                <a:spcPct val="90000"/>
              </a:lnSpc>
              <a:spcBef>
                <a:spcPts val="1000"/>
              </a:spcBef>
              <a:spcAft>
                <a:spcPts val="0"/>
              </a:spcAft>
              <a:buClr>
                <a:schemeClr val="dk1"/>
              </a:buClr>
              <a:buSzPts val="1100"/>
              <a:buNone/>
            </a:pPr>
            <a:r>
              <a:t/>
            </a:r>
            <a:endParaRPr sz="13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3" name="Shape 153"/>
        <p:cNvGrpSpPr/>
        <p:nvPr/>
      </p:nvGrpSpPr>
      <p:grpSpPr>
        <a:xfrm>
          <a:off x="0" y="0"/>
          <a:ext cx="0" cy="0"/>
          <a:chOff x="0" y="0"/>
          <a:chExt cx="0" cy="0"/>
        </a:xfrm>
      </p:grpSpPr>
      <p:sp>
        <p:nvSpPr>
          <p:cNvPr id="154" name="Google Shape;154;p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5 Factors That Affect Your Financial Stability – Thaiworld" id="155" name="Google Shape;155;p6"/>
          <p:cNvPicPr preferRelativeResize="0"/>
          <p:nvPr/>
        </p:nvPicPr>
        <p:blipFill rotWithShape="1">
          <a:blip r:embed="rId3">
            <a:alphaModFix/>
          </a:blip>
          <a:srcRect b="-1" l="12185" r="16674" t="0"/>
          <a:stretch/>
        </p:blipFill>
        <p:spPr>
          <a:xfrm>
            <a:off x="4883022" y="10"/>
            <a:ext cx="7308978" cy="6857990"/>
          </a:xfrm>
          <a:custGeom>
            <a:rect b="b" l="l" r="r" t="t"/>
            <a:pathLst>
              <a:path extrusionOk="0" h="6858000" w="7308978">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ln>
            <a:noFill/>
          </a:ln>
        </p:spPr>
      </p:pic>
      <p:sp>
        <p:nvSpPr>
          <p:cNvPr id="156" name="Google Shape;156;p6"/>
          <p:cNvSpPr/>
          <p:nvPr/>
        </p:nvSpPr>
        <p:spPr>
          <a:xfrm>
            <a:off x="0" y="0"/>
            <a:ext cx="6096001" cy="6858000"/>
          </a:xfrm>
          <a:custGeom>
            <a:rect b="b" l="l" r="r" t="t"/>
            <a:pathLst>
              <a:path extrusionOk="0" h="6858000" w="6096001">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solidFill>
            <a:schemeClr val="lt1"/>
          </a:solidFill>
          <a:ln cap="flat" cmpd="sng" w="9525">
            <a:solidFill>
              <a:srgbClr val="EFEFEF"/>
            </a:solidFill>
            <a:prstDash val="solid"/>
            <a:miter lim="800000"/>
            <a:headEnd len="sm" w="sm" type="none"/>
            <a:tailEnd len="sm" w="sm" type="none"/>
          </a:ln>
          <a:effectLst>
            <a:outerShdw blurRad="50800" rotWithShape="0" algn="l" dist="38100">
              <a:srgbClr val="D8D8D8">
                <a:alpha val="2980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57" name="Google Shape;157;p6"/>
          <p:cNvSpPr/>
          <p:nvPr/>
        </p:nvSpPr>
        <p:spPr>
          <a:xfrm>
            <a:off x="0" y="0"/>
            <a:ext cx="6086857" cy="6858000"/>
          </a:xfrm>
          <a:custGeom>
            <a:rect b="b" l="l" r="r" t="t"/>
            <a:pathLst>
              <a:path extrusionOk="0" h="6858000" w="6086857">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
        <p:nvSpPr>
          <p:cNvPr id="158" name="Google Shape;158;p6"/>
          <p:cNvSpPr txBox="1"/>
          <p:nvPr>
            <p:ph type="title"/>
          </p:nvPr>
        </p:nvSpPr>
        <p:spPr>
          <a:xfrm>
            <a:off x="374904" y="856488"/>
            <a:ext cx="4992624" cy="124358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100"/>
              <a:buFont typeface="Times New Roman"/>
              <a:buNone/>
            </a:pPr>
            <a:r>
              <a:rPr b="1" lang="en-US" sz="2100">
                <a:latin typeface="Times New Roman"/>
                <a:ea typeface="Times New Roman"/>
                <a:cs typeface="Times New Roman"/>
                <a:sym typeface="Times New Roman"/>
              </a:rPr>
              <a:t>Elucidating Financial Factors Related to Sustainable-themed Event Planning in the MICE Industry</a:t>
            </a:r>
            <a:endParaRPr/>
          </a:p>
        </p:txBody>
      </p:sp>
      <p:sp>
        <p:nvSpPr>
          <p:cNvPr id="159" name="Google Shape;159;p6"/>
          <p:cNvSpPr/>
          <p:nvPr/>
        </p:nvSpPr>
        <p:spPr>
          <a:xfrm>
            <a:off x="0" y="1124325"/>
            <a:ext cx="128016" cy="653903"/>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0" name="Google Shape;160;p6"/>
          <p:cNvSpPr/>
          <p:nvPr/>
        </p:nvSpPr>
        <p:spPr>
          <a:xfrm>
            <a:off x="437769" y="2195336"/>
            <a:ext cx="4983480" cy="18288"/>
          </a:xfrm>
          <a:prstGeom prst="rect">
            <a:avLst/>
          </a:prstGeom>
          <a:solidFill>
            <a:srgbClr val="D5D5D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1" name="Google Shape;161;p6"/>
          <p:cNvSpPr txBox="1"/>
          <p:nvPr>
            <p:ph idx="1" type="body"/>
          </p:nvPr>
        </p:nvSpPr>
        <p:spPr>
          <a:xfrm>
            <a:off x="374900" y="2522950"/>
            <a:ext cx="5300700" cy="3402300"/>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1100"/>
              <a:buNone/>
            </a:pPr>
            <a:r>
              <a:rPr b="1" lang="en-US" sz="1300">
                <a:latin typeface="Times New Roman"/>
                <a:ea typeface="Times New Roman"/>
                <a:cs typeface="Times New Roman"/>
                <a:sym typeface="Times New Roman"/>
              </a:rPr>
              <a:t>Financial Factors</a:t>
            </a:r>
            <a:endParaRPr sz="1300"/>
          </a:p>
          <a:p>
            <a:pPr indent="-228600" lvl="0" marL="228600" rtl="0" algn="l">
              <a:lnSpc>
                <a:spcPct val="90000"/>
              </a:lnSpc>
              <a:spcBef>
                <a:spcPts val="1000"/>
              </a:spcBef>
              <a:spcAft>
                <a:spcPts val="0"/>
              </a:spcAft>
              <a:buClr>
                <a:schemeClr val="dk1"/>
              </a:buClr>
              <a:buSzPts val="1100"/>
              <a:buNone/>
            </a:pPr>
            <a:r>
              <a:rPr lang="en-US" sz="1300">
                <a:latin typeface="Arial"/>
                <a:ea typeface="Arial"/>
                <a:cs typeface="Arial"/>
                <a:sym typeface="Arial"/>
              </a:rPr>
              <a:t>•</a:t>
            </a:r>
            <a:r>
              <a:rPr b="1" i="1" lang="en-US" sz="1300">
                <a:latin typeface="Times New Roman"/>
                <a:ea typeface="Times New Roman"/>
                <a:cs typeface="Times New Roman"/>
                <a:sym typeface="Times New Roman"/>
              </a:rPr>
              <a:t>Predicted Revenues Related to Cost Management: </a:t>
            </a:r>
            <a:r>
              <a:rPr lang="en-US" sz="1300">
                <a:latin typeface="Times New Roman"/>
                <a:ea typeface="Times New Roman"/>
                <a:cs typeface="Times New Roman"/>
                <a:sym typeface="Times New Roman"/>
              </a:rPr>
              <a:t>The feasibility of finance with events that are sustainability-themed within the MICE industry includes the substantial cost breakdowns related to predicted revenues.</a:t>
            </a:r>
            <a:endParaRPr sz="1300"/>
          </a:p>
          <a:p>
            <a:pPr indent="-228600" lvl="0" marL="228600" rtl="0" algn="l">
              <a:lnSpc>
                <a:spcPct val="90000"/>
              </a:lnSpc>
              <a:spcBef>
                <a:spcPts val="1000"/>
              </a:spcBef>
              <a:spcAft>
                <a:spcPts val="0"/>
              </a:spcAft>
              <a:buClr>
                <a:schemeClr val="dk1"/>
              </a:buClr>
              <a:buSzPts val="1100"/>
              <a:buNone/>
            </a:pPr>
            <a:r>
              <a:rPr lang="en-US" sz="1300">
                <a:latin typeface="Arial"/>
                <a:ea typeface="Arial"/>
                <a:cs typeface="Arial"/>
                <a:sym typeface="Arial"/>
              </a:rPr>
              <a:t>•</a:t>
            </a:r>
            <a:r>
              <a:rPr lang="en-US" sz="1300">
                <a:latin typeface="Times New Roman"/>
                <a:ea typeface="Times New Roman"/>
                <a:cs typeface="Times New Roman"/>
                <a:sym typeface="Times New Roman"/>
              </a:rPr>
              <a:t>The associated costs of the events include rental of the venue, services of catering, wages of the staff, rental equipment related to eco-friendly materials, expenses of the market for a campaign promoting to emphasise sustainability and multiple costs related to the operation (Ranasinghe </a:t>
            </a:r>
            <a:r>
              <a:rPr i="1" lang="en-US" sz="1300">
                <a:latin typeface="Times New Roman"/>
                <a:ea typeface="Times New Roman"/>
                <a:cs typeface="Times New Roman"/>
                <a:sym typeface="Times New Roman"/>
              </a:rPr>
              <a:t>et al</a:t>
            </a:r>
            <a:r>
              <a:rPr lang="en-US" sz="1300">
                <a:latin typeface="Times New Roman"/>
                <a:ea typeface="Times New Roman"/>
                <a:cs typeface="Times New Roman"/>
                <a:sym typeface="Times New Roman"/>
              </a:rPr>
              <a:t>., 2020). </a:t>
            </a:r>
            <a:endParaRPr sz="1300"/>
          </a:p>
          <a:p>
            <a:pPr indent="-228600" lvl="0" marL="228600" rtl="0" algn="l">
              <a:lnSpc>
                <a:spcPct val="90000"/>
              </a:lnSpc>
              <a:spcBef>
                <a:spcPts val="1000"/>
              </a:spcBef>
              <a:spcAft>
                <a:spcPts val="0"/>
              </a:spcAft>
              <a:buClr>
                <a:schemeClr val="dk1"/>
              </a:buClr>
              <a:buSzPts val="1100"/>
              <a:buNone/>
            </a:pPr>
            <a:r>
              <a:rPr lang="en-US" sz="1300">
                <a:latin typeface="Arial"/>
                <a:ea typeface="Arial"/>
                <a:cs typeface="Arial"/>
                <a:sym typeface="Arial"/>
              </a:rPr>
              <a:t>•</a:t>
            </a:r>
            <a:r>
              <a:rPr b="1" i="1" lang="en-US" sz="1300">
                <a:latin typeface="Times New Roman"/>
                <a:ea typeface="Times New Roman"/>
                <a:cs typeface="Times New Roman"/>
                <a:sym typeface="Times New Roman"/>
              </a:rPr>
              <a:t>Funding Sources: </a:t>
            </a:r>
            <a:r>
              <a:rPr lang="en-US" sz="1300">
                <a:latin typeface="Times New Roman"/>
                <a:ea typeface="Times New Roman"/>
                <a:cs typeface="Times New Roman"/>
                <a:sym typeface="Times New Roman"/>
              </a:rPr>
              <a:t>Funding the adequate sources related to sustainable-themed successful events. The sponsorship of the events can play an important role related to the support of finance that makes alignment with particular events’ objectives related to sustainability. </a:t>
            </a:r>
            <a:endParaRPr sz="1300">
              <a:latin typeface="Arial"/>
              <a:ea typeface="Arial"/>
              <a:cs typeface="Arial"/>
              <a:sym typeface="Arial"/>
            </a:endParaRPr>
          </a:p>
          <a:p>
            <a:pPr indent="-228600" lvl="0" marL="228600" rtl="0" algn="l">
              <a:lnSpc>
                <a:spcPct val="90000"/>
              </a:lnSpc>
              <a:spcBef>
                <a:spcPts val="1000"/>
              </a:spcBef>
              <a:spcAft>
                <a:spcPts val="0"/>
              </a:spcAft>
              <a:buClr>
                <a:schemeClr val="dk1"/>
              </a:buClr>
              <a:buSzPts val="1100"/>
              <a:buNone/>
            </a:pPr>
            <a:r>
              <a:rPr lang="en-US" sz="1300">
                <a:latin typeface="Arial"/>
                <a:ea typeface="Arial"/>
                <a:cs typeface="Arial"/>
                <a:sym typeface="Arial"/>
              </a:rPr>
              <a:t>•</a:t>
            </a:r>
            <a:r>
              <a:rPr lang="en-US" sz="1300">
                <a:latin typeface="Times New Roman"/>
                <a:ea typeface="Times New Roman"/>
                <a:cs typeface="Times New Roman"/>
                <a:sym typeface="Times New Roman"/>
              </a:rPr>
              <a:t>The mutual benefits can be fostered with the financial viability of the events and sustainability for the long term (Lekgau and Tichaawa, 2021).</a:t>
            </a:r>
            <a:endParaRPr sz="1300"/>
          </a:p>
          <a:p>
            <a:pPr indent="0" lvl="0" marL="0" rtl="0" algn="l">
              <a:lnSpc>
                <a:spcPct val="90000"/>
              </a:lnSpc>
              <a:spcBef>
                <a:spcPts val="1000"/>
              </a:spcBef>
              <a:spcAft>
                <a:spcPts val="0"/>
              </a:spcAft>
              <a:buClr>
                <a:schemeClr val="dk1"/>
              </a:buClr>
              <a:buSzPts val="1100"/>
              <a:buNone/>
            </a:pPr>
            <a:r>
              <a:t/>
            </a:r>
            <a:endParaRPr sz="1300">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6" name="Shape 166"/>
        <p:cNvGrpSpPr/>
        <p:nvPr/>
      </p:nvGrpSpPr>
      <p:grpSpPr>
        <a:xfrm>
          <a:off x="0" y="0"/>
          <a:ext cx="0" cy="0"/>
          <a:chOff x="0" y="0"/>
          <a:chExt cx="0" cy="0"/>
        </a:xfrm>
      </p:grpSpPr>
      <p:sp>
        <p:nvSpPr>
          <p:cNvPr id="167" name="Google Shape;167;p7"/>
          <p:cNvSpPr/>
          <p:nvPr/>
        </p:nvSpPr>
        <p:spPr>
          <a:xfrm>
            <a:off x="0" y="-1"/>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68" name="Google Shape;168;p7"/>
          <p:cNvSpPr/>
          <p:nvPr/>
        </p:nvSpPr>
        <p:spPr>
          <a:xfrm>
            <a:off x="0" y="0"/>
            <a:ext cx="12188952" cy="6858000"/>
          </a:xfrm>
          <a:prstGeom prst="rect">
            <a:avLst/>
          </a:prstGeom>
          <a:solidFill>
            <a:schemeClr val="lt2">
              <a:alpha val="4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id="169" name="Google Shape;169;p7"/>
          <p:cNvPicPr preferRelativeResize="0"/>
          <p:nvPr/>
        </p:nvPicPr>
        <p:blipFill rotWithShape="1">
          <a:blip r:embed="rId3">
            <a:alphaModFix/>
          </a:blip>
          <a:srcRect b="0" l="0" r="0" t="0"/>
          <a:stretch/>
        </p:blipFill>
        <p:spPr>
          <a:xfrm>
            <a:off x="0" y="0"/>
            <a:ext cx="12188952" cy="6862380"/>
          </a:xfrm>
          <a:prstGeom prst="rect">
            <a:avLst/>
          </a:prstGeom>
          <a:noFill/>
          <a:ln>
            <a:noFill/>
          </a:ln>
        </p:spPr>
      </p:pic>
      <p:sp>
        <p:nvSpPr>
          <p:cNvPr id="170" name="Google Shape;170;p7"/>
          <p:cNvSpPr/>
          <p:nvPr/>
        </p:nvSpPr>
        <p:spPr>
          <a:xfrm>
            <a:off x="0" y="0"/>
            <a:ext cx="12188952" cy="6858000"/>
          </a:xfrm>
          <a:prstGeom prst="rect">
            <a:avLst/>
          </a:prstGeom>
          <a:solidFill>
            <a:schemeClr val="accen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1" name="Google Shape;171;p7"/>
          <p:cNvSpPr/>
          <p:nvPr/>
        </p:nvSpPr>
        <p:spPr>
          <a:xfrm>
            <a:off x="538542" y="729175"/>
            <a:ext cx="11099352" cy="539965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1" i="0" sz="1800" u="none" cap="none" strike="noStrike">
              <a:solidFill>
                <a:srgbClr val="F6C5AB"/>
              </a:solidFill>
              <a:latin typeface="Arial"/>
              <a:ea typeface="Arial"/>
              <a:cs typeface="Arial"/>
              <a:sym typeface="Arial"/>
            </a:endParaRPr>
          </a:p>
        </p:txBody>
      </p:sp>
      <p:sp>
        <p:nvSpPr>
          <p:cNvPr id="172" name="Google Shape;172;p7"/>
          <p:cNvSpPr txBox="1"/>
          <p:nvPr>
            <p:ph type="title"/>
          </p:nvPr>
        </p:nvSpPr>
        <p:spPr>
          <a:xfrm>
            <a:off x="6597016" y="905011"/>
            <a:ext cx="4589328" cy="1889135"/>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2600"/>
              <a:buFont typeface="Times New Roman"/>
              <a:buNone/>
            </a:pPr>
            <a:r>
              <a:rPr b="1" lang="en-US" sz="2600">
                <a:latin typeface="Times New Roman"/>
                <a:ea typeface="Times New Roman"/>
                <a:cs typeface="Times New Roman"/>
                <a:sym typeface="Times New Roman"/>
              </a:rPr>
              <a:t>Elucidating SWOT and PESTEL analysis of Sustainable-themed Events within the industry of MICE</a:t>
            </a:r>
            <a:br>
              <a:rPr b="1" lang="en-US" sz="2600">
                <a:latin typeface="Times New Roman"/>
                <a:ea typeface="Times New Roman"/>
                <a:cs typeface="Times New Roman"/>
                <a:sym typeface="Times New Roman"/>
              </a:rPr>
            </a:br>
            <a:endParaRPr b="1" sz="2600">
              <a:latin typeface="Times New Roman"/>
              <a:ea typeface="Times New Roman"/>
              <a:cs typeface="Times New Roman"/>
              <a:sym typeface="Times New Roman"/>
            </a:endParaRPr>
          </a:p>
        </p:txBody>
      </p:sp>
      <p:pic>
        <p:nvPicPr>
          <p:cNvPr descr="Why Your Mobile App Needs a SWOT Analysis And How To Conduct One" id="173" name="Google Shape;173;p7"/>
          <p:cNvPicPr preferRelativeResize="0"/>
          <p:nvPr/>
        </p:nvPicPr>
        <p:blipFill rotWithShape="1">
          <a:blip r:embed="rId4">
            <a:alphaModFix/>
          </a:blip>
          <a:srcRect b="0" l="0" r="0" t="0"/>
          <a:stretch/>
        </p:blipFill>
        <p:spPr>
          <a:xfrm>
            <a:off x="720807" y="1934495"/>
            <a:ext cx="5468347" cy="2980249"/>
          </a:xfrm>
          <a:prstGeom prst="rect">
            <a:avLst/>
          </a:prstGeom>
          <a:noFill/>
          <a:ln>
            <a:noFill/>
          </a:ln>
        </p:spPr>
      </p:pic>
      <p:sp>
        <p:nvSpPr>
          <p:cNvPr id="174" name="Google Shape;174;p7"/>
          <p:cNvSpPr txBox="1"/>
          <p:nvPr>
            <p:ph idx="1" type="body"/>
          </p:nvPr>
        </p:nvSpPr>
        <p:spPr>
          <a:xfrm>
            <a:off x="6366276" y="2465650"/>
            <a:ext cx="5218500" cy="2987400"/>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900"/>
              <a:buNone/>
            </a:pPr>
            <a:r>
              <a:rPr b="1" lang="en-US" sz="1200">
                <a:latin typeface="Times New Roman"/>
                <a:ea typeface="Times New Roman"/>
                <a:cs typeface="Times New Roman"/>
                <a:sym typeface="Times New Roman"/>
              </a:rPr>
              <a:t>Strengths</a:t>
            </a:r>
            <a:endParaRPr sz="1200"/>
          </a:p>
          <a:p>
            <a:pPr indent="-228600" lvl="0" marL="228600" rtl="0" algn="l">
              <a:lnSpc>
                <a:spcPct val="90000"/>
              </a:lnSpc>
              <a:spcBef>
                <a:spcPts val="1000"/>
              </a:spcBef>
              <a:spcAft>
                <a:spcPts val="0"/>
              </a:spcAft>
              <a:buClr>
                <a:schemeClr val="dk1"/>
              </a:buClr>
              <a:buSzPts val="900"/>
              <a:buNone/>
            </a:pPr>
            <a:r>
              <a:rPr b="1" i="1" lang="en-US" sz="1200">
                <a:latin typeface="Times New Roman"/>
                <a:ea typeface="Times New Roman"/>
                <a:cs typeface="Times New Roman"/>
                <a:sym typeface="Times New Roman"/>
              </a:rPr>
              <a:t>i) Demand of Strong Market: </a:t>
            </a:r>
            <a:r>
              <a:rPr lang="en-US" sz="1200">
                <a:latin typeface="Times New Roman"/>
                <a:ea typeface="Times New Roman"/>
                <a:cs typeface="Times New Roman"/>
                <a:sym typeface="Times New Roman"/>
              </a:rPr>
              <a:t>The developing market related to crucial events of sustainability includes environmental awareness enhancing process and responsibility of corporate society initiatives (Tiong III </a:t>
            </a:r>
            <a:r>
              <a:rPr i="1" lang="en-US" sz="1200">
                <a:latin typeface="Times New Roman"/>
                <a:ea typeface="Times New Roman"/>
                <a:cs typeface="Times New Roman"/>
                <a:sym typeface="Times New Roman"/>
              </a:rPr>
              <a:t>et al</a:t>
            </a:r>
            <a:r>
              <a:rPr lang="en-US" sz="1200">
                <a:latin typeface="Times New Roman"/>
                <a:ea typeface="Times New Roman"/>
                <a:cs typeface="Times New Roman"/>
                <a:sym typeface="Times New Roman"/>
              </a:rPr>
              <a:t>., 2022). </a:t>
            </a:r>
            <a:endParaRPr sz="1200"/>
          </a:p>
          <a:p>
            <a:pPr indent="-228600" lvl="0" marL="228600" rtl="0" algn="l">
              <a:lnSpc>
                <a:spcPct val="90000"/>
              </a:lnSpc>
              <a:spcBef>
                <a:spcPts val="1000"/>
              </a:spcBef>
              <a:spcAft>
                <a:spcPts val="0"/>
              </a:spcAft>
              <a:buClr>
                <a:schemeClr val="dk1"/>
              </a:buClr>
              <a:buSzPts val="900"/>
              <a:buNone/>
            </a:pPr>
            <a:r>
              <a:rPr b="1" lang="en-US" sz="1200">
                <a:latin typeface="Times New Roman"/>
                <a:ea typeface="Times New Roman"/>
                <a:cs typeface="Times New Roman"/>
                <a:sym typeface="Times New Roman"/>
              </a:rPr>
              <a:t>Weaknesses</a:t>
            </a:r>
            <a:endParaRPr sz="1200"/>
          </a:p>
          <a:p>
            <a:pPr indent="-228600" lvl="0" marL="228600" rtl="0" algn="l">
              <a:lnSpc>
                <a:spcPct val="90000"/>
              </a:lnSpc>
              <a:spcBef>
                <a:spcPts val="1000"/>
              </a:spcBef>
              <a:spcAft>
                <a:spcPts val="0"/>
              </a:spcAft>
              <a:buClr>
                <a:schemeClr val="dk1"/>
              </a:buClr>
              <a:buSzPts val="900"/>
              <a:buNone/>
            </a:pPr>
            <a:r>
              <a:rPr b="1" i="1" lang="en-US" sz="1200">
                <a:latin typeface="Times New Roman"/>
                <a:ea typeface="Times New Roman"/>
                <a:cs typeface="Times New Roman"/>
                <a:sym typeface="Times New Roman"/>
              </a:rPr>
              <a:t>i) Investment of Higher Initial: </a:t>
            </a:r>
            <a:r>
              <a:rPr lang="en-US" sz="1200">
                <a:latin typeface="Times New Roman"/>
                <a:ea typeface="Times New Roman"/>
                <a:cs typeface="Times New Roman"/>
                <a:sym typeface="Times New Roman"/>
              </a:rPr>
              <a:t>The sustainable practices implementation requires a process of higher initial investing process that can differ from the conventional planning of the events.</a:t>
            </a:r>
            <a:endParaRPr sz="1200"/>
          </a:p>
          <a:p>
            <a:pPr indent="-228600" lvl="0" marL="228600" rtl="0" algn="l">
              <a:lnSpc>
                <a:spcPct val="90000"/>
              </a:lnSpc>
              <a:spcBef>
                <a:spcPts val="1000"/>
              </a:spcBef>
              <a:spcAft>
                <a:spcPts val="0"/>
              </a:spcAft>
              <a:buClr>
                <a:schemeClr val="dk1"/>
              </a:buClr>
              <a:buSzPts val="900"/>
              <a:buNone/>
            </a:pPr>
            <a:r>
              <a:rPr b="1" lang="en-US" sz="1200">
                <a:latin typeface="Times New Roman"/>
                <a:ea typeface="Times New Roman"/>
                <a:cs typeface="Times New Roman"/>
                <a:sym typeface="Times New Roman"/>
              </a:rPr>
              <a:t>Opportunities</a:t>
            </a:r>
            <a:endParaRPr sz="1200"/>
          </a:p>
          <a:p>
            <a:pPr indent="-228600" lvl="0" marL="228600" rtl="0" algn="l">
              <a:lnSpc>
                <a:spcPct val="90000"/>
              </a:lnSpc>
              <a:spcBef>
                <a:spcPts val="1000"/>
              </a:spcBef>
              <a:spcAft>
                <a:spcPts val="0"/>
              </a:spcAft>
              <a:buClr>
                <a:schemeClr val="dk1"/>
              </a:buClr>
              <a:buSzPts val="900"/>
              <a:buNone/>
            </a:pPr>
            <a:r>
              <a:rPr lang="en-US" sz="1200">
                <a:latin typeface="Arial"/>
                <a:ea typeface="Arial"/>
                <a:cs typeface="Arial"/>
                <a:sym typeface="Arial"/>
              </a:rPr>
              <a:t>i)</a:t>
            </a:r>
            <a:r>
              <a:rPr b="1" i="1" lang="en-US" sz="1200">
                <a:latin typeface="Times New Roman"/>
                <a:ea typeface="Times New Roman"/>
                <a:cs typeface="Times New Roman"/>
                <a:sym typeface="Times New Roman"/>
              </a:rPr>
              <a:t>Practices of Pioneer Sustainability: </a:t>
            </a:r>
            <a:r>
              <a:rPr lang="en-US" sz="1200">
                <a:latin typeface="Times New Roman"/>
                <a:ea typeface="Times New Roman"/>
                <a:cs typeface="Times New Roman"/>
                <a:sym typeface="Times New Roman"/>
              </a:rPr>
              <a:t>The presentation of the events with specific opportunities can be planned with sustainable events that implement practices.</a:t>
            </a:r>
            <a:endParaRPr sz="1200"/>
          </a:p>
          <a:p>
            <a:pPr indent="-228600" lvl="0" marL="228600" rtl="0" algn="l">
              <a:lnSpc>
                <a:spcPct val="90000"/>
              </a:lnSpc>
              <a:spcBef>
                <a:spcPts val="1000"/>
              </a:spcBef>
              <a:spcAft>
                <a:spcPts val="0"/>
              </a:spcAft>
              <a:buClr>
                <a:schemeClr val="dk1"/>
              </a:buClr>
              <a:buSzPts val="900"/>
              <a:buNone/>
            </a:pPr>
            <a:r>
              <a:rPr b="1" lang="en-US" sz="1200">
                <a:latin typeface="Times New Roman"/>
                <a:ea typeface="Times New Roman"/>
                <a:cs typeface="Times New Roman"/>
                <a:sym typeface="Times New Roman"/>
              </a:rPr>
              <a:t>Threats</a:t>
            </a:r>
            <a:endParaRPr sz="1200"/>
          </a:p>
          <a:p>
            <a:pPr indent="-228600" lvl="0" marL="228600" rtl="0" algn="l">
              <a:lnSpc>
                <a:spcPct val="90000"/>
              </a:lnSpc>
              <a:spcBef>
                <a:spcPts val="1000"/>
              </a:spcBef>
              <a:spcAft>
                <a:spcPts val="0"/>
              </a:spcAft>
              <a:buClr>
                <a:schemeClr val="dk1"/>
              </a:buClr>
              <a:buSzPts val="900"/>
              <a:buNone/>
            </a:pPr>
            <a:r>
              <a:rPr b="1" i="1" lang="en-US" sz="1200">
                <a:latin typeface="Times New Roman"/>
                <a:ea typeface="Times New Roman"/>
                <a:cs typeface="Times New Roman"/>
                <a:sym typeface="Times New Roman"/>
              </a:rPr>
              <a:t>i) Traditional Planners’ Competition: </a:t>
            </a:r>
            <a:r>
              <a:rPr lang="en-US" sz="1200">
                <a:latin typeface="Times New Roman"/>
                <a:ea typeface="Times New Roman"/>
                <a:cs typeface="Times New Roman"/>
                <a:sym typeface="Times New Roman"/>
              </a:rPr>
              <a:t>Conventional planners of events can pose threats related to competition, especially prioritising sustainability but also making alternatives that are low-cost. </a:t>
            </a:r>
            <a:endParaRPr sz="1200"/>
          </a:p>
          <a:p>
            <a:pPr indent="-228600" lvl="0" marL="228600" rtl="0" algn="l">
              <a:lnSpc>
                <a:spcPct val="90000"/>
              </a:lnSpc>
              <a:spcBef>
                <a:spcPts val="1000"/>
              </a:spcBef>
              <a:spcAft>
                <a:spcPts val="0"/>
              </a:spcAft>
              <a:buClr>
                <a:schemeClr val="dk1"/>
              </a:buClr>
              <a:buSzPts val="900"/>
              <a:buNone/>
            </a:pPr>
            <a:r>
              <a:t/>
            </a:r>
            <a:endParaRPr sz="1200">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9" name="Shape 179"/>
        <p:cNvGrpSpPr/>
        <p:nvPr/>
      </p:nvGrpSpPr>
      <p:grpSpPr>
        <a:xfrm>
          <a:off x="0" y="0"/>
          <a:ext cx="0" cy="0"/>
          <a:chOff x="0" y="0"/>
          <a:chExt cx="0" cy="0"/>
        </a:xfrm>
      </p:grpSpPr>
      <p:sp>
        <p:nvSpPr>
          <p:cNvPr id="180" name="Google Shape;180;p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1" name="Google Shape;181;p8"/>
          <p:cNvSpPr/>
          <p:nvPr/>
        </p:nvSpPr>
        <p:spPr>
          <a:xfrm>
            <a:off x="0" y="0"/>
            <a:ext cx="6096000" cy="6865473"/>
          </a:xfrm>
          <a:prstGeom prst="rect">
            <a:avLst/>
          </a:prstGeom>
          <a:solidFill>
            <a:srgbClr val="FAE2D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2" name="Google Shape;182;p8"/>
          <p:cNvSpPr txBox="1"/>
          <p:nvPr>
            <p:ph type="title"/>
          </p:nvPr>
        </p:nvSpPr>
        <p:spPr>
          <a:xfrm>
            <a:off x="871442" y="685800"/>
            <a:ext cx="4353116" cy="1474666"/>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rgbClr val="595959"/>
              </a:buClr>
              <a:buSzPts val="3200"/>
              <a:buFont typeface="Play"/>
              <a:buNone/>
            </a:pPr>
            <a:r>
              <a:rPr b="1" lang="en-US" sz="3200">
                <a:solidFill>
                  <a:srgbClr val="595959"/>
                </a:solidFill>
              </a:rPr>
              <a:t>Contd...</a:t>
            </a:r>
            <a:endParaRPr/>
          </a:p>
        </p:txBody>
      </p:sp>
      <p:sp>
        <p:nvSpPr>
          <p:cNvPr id="183" name="Google Shape;183;p8"/>
          <p:cNvSpPr txBox="1"/>
          <p:nvPr>
            <p:ph idx="1" type="body"/>
          </p:nvPr>
        </p:nvSpPr>
        <p:spPr>
          <a:xfrm>
            <a:off x="871442" y="2447337"/>
            <a:ext cx="4353116" cy="3770434"/>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rgbClr val="595959"/>
              </a:buClr>
              <a:buSzPts val="1400"/>
              <a:buNone/>
            </a:pPr>
            <a:r>
              <a:rPr b="1" lang="en-US" sz="1400">
                <a:solidFill>
                  <a:srgbClr val="595959"/>
                </a:solidFill>
                <a:latin typeface="Times New Roman"/>
                <a:ea typeface="Times New Roman"/>
                <a:cs typeface="Times New Roman"/>
                <a:sym typeface="Times New Roman"/>
              </a:rPr>
              <a:t>PESTEL Analysis</a:t>
            </a:r>
            <a:endParaRPr sz="1400">
              <a:solidFill>
                <a:srgbClr val="595959"/>
              </a:solidFill>
            </a:endParaRPr>
          </a:p>
          <a:p>
            <a:pPr indent="-228600" lvl="0" marL="228600" rtl="0" algn="l">
              <a:lnSpc>
                <a:spcPct val="90000"/>
              </a:lnSpc>
              <a:spcBef>
                <a:spcPts val="1000"/>
              </a:spcBef>
              <a:spcAft>
                <a:spcPts val="0"/>
              </a:spcAft>
              <a:buClr>
                <a:srgbClr val="595959"/>
              </a:buClr>
              <a:buSzPts val="1400"/>
              <a:buNone/>
            </a:pPr>
            <a:r>
              <a:rPr b="1" lang="en-US" sz="1400">
                <a:solidFill>
                  <a:srgbClr val="595959"/>
                </a:solidFill>
                <a:latin typeface="Times New Roman"/>
                <a:ea typeface="Times New Roman"/>
                <a:cs typeface="Times New Roman"/>
                <a:sym typeface="Times New Roman"/>
              </a:rPr>
              <a:t>Political: </a:t>
            </a:r>
            <a:r>
              <a:rPr lang="en-US" sz="1400">
                <a:solidFill>
                  <a:srgbClr val="595959"/>
                </a:solidFill>
                <a:latin typeface="Times New Roman"/>
                <a:ea typeface="Times New Roman"/>
                <a:cs typeface="Times New Roman"/>
                <a:sym typeface="Times New Roman"/>
              </a:rPr>
              <a:t>Promoting policies related to government initiatives related to sustainability, and potential initiatives related to tax and business events that are eco-friendly. </a:t>
            </a:r>
            <a:endParaRPr sz="1400">
              <a:solidFill>
                <a:srgbClr val="595959"/>
              </a:solidFill>
            </a:endParaRPr>
          </a:p>
          <a:p>
            <a:pPr indent="-228600" lvl="0" marL="228600" rtl="0" algn="l">
              <a:lnSpc>
                <a:spcPct val="90000"/>
              </a:lnSpc>
              <a:spcBef>
                <a:spcPts val="1000"/>
              </a:spcBef>
              <a:spcAft>
                <a:spcPts val="0"/>
              </a:spcAft>
              <a:buClr>
                <a:srgbClr val="595959"/>
              </a:buClr>
              <a:buSzPts val="1400"/>
              <a:buNone/>
            </a:pPr>
            <a:r>
              <a:rPr b="1" lang="en-US" sz="1400">
                <a:solidFill>
                  <a:srgbClr val="595959"/>
                </a:solidFill>
                <a:latin typeface="Times New Roman"/>
                <a:ea typeface="Times New Roman"/>
                <a:cs typeface="Times New Roman"/>
                <a:sym typeface="Times New Roman"/>
              </a:rPr>
              <a:t>Economic: </a:t>
            </a:r>
            <a:r>
              <a:rPr lang="en-US" sz="1400">
                <a:solidFill>
                  <a:srgbClr val="595959"/>
                </a:solidFill>
                <a:latin typeface="Times New Roman"/>
                <a:ea typeface="Times New Roman"/>
                <a:cs typeface="Times New Roman"/>
                <a:sym typeface="Times New Roman"/>
              </a:rPr>
              <a:t>The factors related to the economy can be defined by the willingness of the consumers, products related to eco-friendly practices and overall experiences. It also has an effct on the downturns of the economy and other budgets of the event (Soloveva and Valkonen, 2022). </a:t>
            </a:r>
            <a:endParaRPr sz="1400">
              <a:solidFill>
                <a:srgbClr val="595959"/>
              </a:solidFill>
            </a:endParaRPr>
          </a:p>
          <a:p>
            <a:pPr indent="-228600" lvl="0" marL="228600" rtl="0" algn="l">
              <a:lnSpc>
                <a:spcPct val="90000"/>
              </a:lnSpc>
              <a:spcBef>
                <a:spcPts val="1000"/>
              </a:spcBef>
              <a:spcAft>
                <a:spcPts val="0"/>
              </a:spcAft>
              <a:buClr>
                <a:srgbClr val="595959"/>
              </a:buClr>
              <a:buSzPts val="1400"/>
              <a:buNone/>
            </a:pPr>
            <a:r>
              <a:rPr b="1" lang="en-US" sz="1400">
                <a:solidFill>
                  <a:srgbClr val="595959"/>
                </a:solidFill>
                <a:latin typeface="Times New Roman"/>
                <a:ea typeface="Times New Roman"/>
                <a:cs typeface="Times New Roman"/>
                <a:sym typeface="Times New Roman"/>
              </a:rPr>
              <a:t>Social: </a:t>
            </a:r>
            <a:r>
              <a:rPr lang="en-US" sz="1400">
                <a:solidFill>
                  <a:srgbClr val="595959"/>
                </a:solidFill>
                <a:latin typeface="Times New Roman"/>
                <a:ea typeface="Times New Roman"/>
                <a:cs typeface="Times New Roman"/>
                <a:sym typeface="Times New Roman"/>
              </a:rPr>
              <a:t>The societal awareness related to enhancing the process of environmental issues concern, sustainable practices demand can be underlined with stakeholder and consumers’ needs. </a:t>
            </a:r>
            <a:endParaRPr sz="1400">
              <a:solidFill>
                <a:srgbClr val="595959"/>
              </a:solidFill>
            </a:endParaRPr>
          </a:p>
          <a:p>
            <a:pPr indent="0" lvl="0" marL="0" rtl="0" algn="l">
              <a:lnSpc>
                <a:spcPct val="90000"/>
              </a:lnSpc>
              <a:spcBef>
                <a:spcPts val="1000"/>
              </a:spcBef>
              <a:spcAft>
                <a:spcPts val="0"/>
              </a:spcAft>
              <a:buClr>
                <a:schemeClr val="dk1"/>
              </a:buClr>
              <a:buSzPts val="1400"/>
              <a:buNone/>
            </a:pPr>
            <a:r>
              <a:t/>
            </a:r>
            <a:endParaRPr sz="1400">
              <a:solidFill>
                <a:srgbClr val="595959"/>
              </a:solidFill>
            </a:endParaRPr>
          </a:p>
        </p:txBody>
      </p:sp>
      <p:pic>
        <p:nvPicPr>
          <p:cNvPr descr="What is PEST Analysis?" id="184" name="Google Shape;184;p8"/>
          <p:cNvPicPr preferRelativeResize="0"/>
          <p:nvPr/>
        </p:nvPicPr>
        <p:blipFill rotWithShape="1">
          <a:blip r:embed="rId3">
            <a:alphaModFix/>
          </a:blip>
          <a:srcRect b="0" l="0" r="0" t="0"/>
          <a:stretch/>
        </p:blipFill>
        <p:spPr>
          <a:xfrm>
            <a:off x="6781801" y="2373484"/>
            <a:ext cx="4797056" cy="2156601"/>
          </a:xfrm>
          <a:prstGeom prst="rect">
            <a:avLst/>
          </a:prstGeom>
          <a:noFill/>
          <a:ln>
            <a:noFill/>
          </a:ln>
        </p:spPr>
      </p:pic>
      <p:sp>
        <p:nvSpPr>
          <p:cNvPr id="185" name="Google Shape;185;p8"/>
          <p:cNvSpPr txBox="1"/>
          <p:nvPr/>
        </p:nvSpPr>
        <p:spPr>
          <a:xfrm>
            <a:off x="7780950" y="5089025"/>
            <a:ext cx="3000000" cy="337200"/>
          </a:xfrm>
          <a:prstGeom prst="rect">
            <a:avLst/>
          </a:prstGeom>
          <a:noFill/>
          <a:ln>
            <a:noFill/>
          </a:ln>
        </p:spPr>
        <p:txBody>
          <a:bodyPr anchorCtr="0" anchor="t" bIns="91425" lIns="91425" spcFirstLastPara="1" rIns="91425" wrap="square" tIns="91425">
            <a:spAutoFit/>
          </a:bodyPr>
          <a:lstStyle/>
          <a:p>
            <a:pPr indent="-228600" lvl="0" marL="228600" rtl="0" algn="l">
              <a:lnSpc>
                <a:spcPct val="90000"/>
              </a:lnSpc>
              <a:spcBef>
                <a:spcPts val="1000"/>
              </a:spcBef>
              <a:spcAft>
                <a:spcPts val="0"/>
              </a:spcAft>
              <a:buNone/>
            </a:pPr>
            <a:r>
              <a:rPr lang="en-US" sz="1100">
                <a:solidFill>
                  <a:schemeClr val="dk1"/>
                </a:solidFill>
                <a:latin typeface="Times New Roman"/>
                <a:ea typeface="Times New Roman"/>
                <a:cs typeface="Times New Roman"/>
                <a:sym typeface="Times New Roman"/>
              </a:rPr>
              <a:t>(Lekgau and Tichaawa, 2021).</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0" name="Shape 190"/>
        <p:cNvGrpSpPr/>
        <p:nvPr/>
      </p:nvGrpSpPr>
      <p:grpSpPr>
        <a:xfrm>
          <a:off x="0" y="0"/>
          <a:ext cx="0" cy="0"/>
          <a:chOff x="0" y="0"/>
          <a:chExt cx="0" cy="0"/>
        </a:xfrm>
      </p:grpSpPr>
      <p:sp>
        <p:nvSpPr>
          <p:cNvPr id="191" name="Google Shape;191;p9"/>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92" name="Google Shape;192;p9"/>
          <p:cNvSpPr txBox="1"/>
          <p:nvPr>
            <p:ph type="title"/>
          </p:nvPr>
        </p:nvSpPr>
        <p:spPr>
          <a:xfrm>
            <a:off x="838201" y="365125"/>
            <a:ext cx="5251316" cy="1807305"/>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lang="en-US"/>
              <a:t>Contd...</a:t>
            </a:r>
            <a:endParaRPr/>
          </a:p>
        </p:txBody>
      </p:sp>
      <p:sp>
        <p:nvSpPr>
          <p:cNvPr id="193" name="Google Shape;193;p9"/>
          <p:cNvSpPr txBox="1"/>
          <p:nvPr>
            <p:ph idx="1" type="body"/>
          </p:nvPr>
        </p:nvSpPr>
        <p:spPr>
          <a:xfrm>
            <a:off x="838200" y="2333297"/>
            <a:ext cx="4619621" cy="3843666"/>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700"/>
              <a:buChar char="•"/>
            </a:pPr>
            <a:r>
              <a:rPr b="1" lang="en-US" sz="1700">
                <a:latin typeface="Times New Roman"/>
                <a:ea typeface="Times New Roman"/>
                <a:cs typeface="Times New Roman"/>
                <a:sym typeface="Times New Roman"/>
              </a:rPr>
              <a:t>Technological: </a:t>
            </a:r>
            <a:r>
              <a:rPr lang="en-US" sz="1700">
                <a:latin typeface="Times New Roman"/>
                <a:ea typeface="Times New Roman"/>
                <a:cs typeface="Times New Roman"/>
                <a:sym typeface="Times New Roman"/>
              </a:rPr>
              <a:t>The sustainable advancement of technology, for example, energy sources renewable processes, materials that are eco-friendly, and online tools related to communication and event management (Soloveva and Valkonen, 2022). </a:t>
            </a:r>
            <a:endParaRPr sz="1700"/>
          </a:p>
          <a:p>
            <a:pPr indent="-228600" lvl="0" marL="228600" rtl="0" algn="l">
              <a:lnSpc>
                <a:spcPct val="90000"/>
              </a:lnSpc>
              <a:spcBef>
                <a:spcPts val="1000"/>
              </a:spcBef>
              <a:spcAft>
                <a:spcPts val="0"/>
              </a:spcAft>
              <a:buClr>
                <a:schemeClr val="dk1"/>
              </a:buClr>
              <a:buSzPts val="1700"/>
              <a:buChar char="•"/>
            </a:pPr>
            <a:r>
              <a:rPr b="1" lang="en-US" sz="1700">
                <a:latin typeface="Times New Roman"/>
                <a:ea typeface="Times New Roman"/>
                <a:cs typeface="Times New Roman"/>
                <a:sym typeface="Times New Roman"/>
              </a:rPr>
              <a:t>Environment: </a:t>
            </a:r>
            <a:r>
              <a:rPr lang="en-US" sz="1700">
                <a:latin typeface="Times New Roman"/>
                <a:ea typeface="Times New Roman"/>
                <a:cs typeface="Times New Roman"/>
                <a:sym typeface="Times New Roman"/>
              </a:rPr>
              <a:t>The effect of environmental consideration can be aligned with the efforts of the conservation, waste management regulations and consumption of energy. </a:t>
            </a:r>
            <a:endParaRPr sz="1700"/>
          </a:p>
          <a:p>
            <a:pPr indent="-228600" lvl="0" marL="228600" rtl="0" algn="l">
              <a:lnSpc>
                <a:spcPct val="90000"/>
              </a:lnSpc>
              <a:spcBef>
                <a:spcPts val="1000"/>
              </a:spcBef>
              <a:spcAft>
                <a:spcPts val="0"/>
              </a:spcAft>
              <a:buClr>
                <a:schemeClr val="dk1"/>
              </a:buClr>
              <a:buSzPts val="1700"/>
              <a:buChar char="•"/>
            </a:pPr>
            <a:r>
              <a:rPr b="1" lang="en-US" sz="1700">
                <a:latin typeface="Times New Roman"/>
                <a:ea typeface="Times New Roman"/>
                <a:cs typeface="Times New Roman"/>
                <a:sym typeface="Times New Roman"/>
              </a:rPr>
              <a:t>Legal: </a:t>
            </a:r>
            <a:r>
              <a:rPr lang="en-US" sz="1700">
                <a:latin typeface="Times New Roman"/>
                <a:ea typeface="Times New Roman"/>
                <a:cs typeface="Times New Roman"/>
                <a:sym typeface="Times New Roman"/>
              </a:rPr>
              <a:t>The regulations and compliance related to sustainability, events permits, suppliers’ contracts and vendors’ practices related to sustainability. </a:t>
            </a:r>
            <a:endParaRPr sz="1700"/>
          </a:p>
          <a:p>
            <a:pPr indent="-120650" lvl="0" marL="228600" rtl="0" algn="l">
              <a:lnSpc>
                <a:spcPct val="90000"/>
              </a:lnSpc>
              <a:spcBef>
                <a:spcPts val="1000"/>
              </a:spcBef>
              <a:spcAft>
                <a:spcPts val="0"/>
              </a:spcAft>
              <a:buClr>
                <a:schemeClr val="dk1"/>
              </a:buClr>
              <a:buSzPts val="1700"/>
              <a:buNone/>
            </a:pPr>
            <a:r>
              <a:t/>
            </a:r>
            <a:endParaRPr sz="1700">
              <a:latin typeface="Arial"/>
              <a:ea typeface="Arial"/>
              <a:cs typeface="Arial"/>
              <a:sym typeface="Arial"/>
            </a:endParaRPr>
          </a:p>
        </p:txBody>
      </p:sp>
      <p:pic>
        <p:nvPicPr>
          <p:cNvPr descr="Environmental Technology: What Is It and How Can It Help Us?" id="194" name="Google Shape;194;p9"/>
          <p:cNvPicPr preferRelativeResize="0"/>
          <p:nvPr/>
        </p:nvPicPr>
        <p:blipFill rotWithShape="1">
          <a:blip r:embed="rId3">
            <a:alphaModFix/>
          </a:blip>
          <a:srcRect b="-1" l="18451" r="23510" t="0"/>
          <a:stretch/>
        </p:blipFill>
        <p:spPr>
          <a:xfrm>
            <a:off x="6229215" y="10"/>
            <a:ext cx="5962785" cy="6857990"/>
          </a:xfrm>
          <a:custGeom>
            <a:rect b="b" l="l" r="r" t="t"/>
            <a:pathLst>
              <a:path extrusionOk="0" h="6858000" w="5962785">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9" name="Shape 199"/>
        <p:cNvGrpSpPr/>
        <p:nvPr/>
      </p:nvGrpSpPr>
      <p:grpSpPr>
        <a:xfrm>
          <a:off x="0" y="0"/>
          <a:ext cx="0" cy="0"/>
          <a:chOff x="0" y="0"/>
          <a:chExt cx="0" cy="0"/>
        </a:xfrm>
      </p:grpSpPr>
      <p:sp>
        <p:nvSpPr>
          <p:cNvPr id="200" name="Google Shape;200;p10"/>
          <p:cNvSpPr/>
          <p:nvPr/>
        </p:nvSpPr>
        <p:spPr>
          <a:xfrm>
            <a:off x="3049"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Sustainable technologies reinforce efforts to preserve environment" id="201" name="Google Shape;201;p10"/>
          <p:cNvPicPr preferRelativeResize="0"/>
          <p:nvPr/>
        </p:nvPicPr>
        <p:blipFill rotWithShape="1">
          <a:blip r:embed="rId3">
            <a:alphaModFix/>
          </a:blip>
          <a:srcRect b="0" l="15401" r="0" t="0"/>
          <a:stretch/>
        </p:blipFill>
        <p:spPr>
          <a:xfrm>
            <a:off x="2522356" y="10"/>
            <a:ext cx="9669642" cy="6857990"/>
          </a:xfrm>
          <a:prstGeom prst="rect">
            <a:avLst/>
          </a:prstGeom>
          <a:noFill/>
          <a:ln>
            <a:noFill/>
          </a:ln>
        </p:spPr>
      </p:pic>
      <p:sp>
        <p:nvSpPr>
          <p:cNvPr id="202" name="Google Shape;202;p10"/>
          <p:cNvSpPr/>
          <p:nvPr/>
        </p:nvSpPr>
        <p:spPr>
          <a:xfrm>
            <a:off x="-1" y="0"/>
            <a:ext cx="7390263"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3" name="Google Shape;203;p10"/>
          <p:cNvSpPr txBox="1"/>
          <p:nvPr>
            <p:ph type="title"/>
          </p:nvPr>
        </p:nvSpPr>
        <p:spPr>
          <a:xfrm>
            <a:off x="838200" y="365125"/>
            <a:ext cx="3822189" cy="1899912"/>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Play"/>
              <a:buNone/>
            </a:pPr>
            <a:r>
              <a:rPr b="1" lang="en-US" sz="4000"/>
              <a:t>Conclusion</a:t>
            </a:r>
            <a:endParaRPr sz="4000"/>
          </a:p>
        </p:txBody>
      </p:sp>
      <p:sp>
        <p:nvSpPr>
          <p:cNvPr id="204" name="Google Shape;204;p10"/>
          <p:cNvSpPr txBox="1"/>
          <p:nvPr>
            <p:ph idx="1" type="body"/>
          </p:nvPr>
        </p:nvSpPr>
        <p:spPr>
          <a:xfrm>
            <a:off x="838200" y="2434201"/>
            <a:ext cx="3822189" cy="374276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600"/>
              <a:buChar char="•"/>
            </a:pPr>
            <a:r>
              <a:rPr lang="en-US" sz="1600">
                <a:latin typeface="Arial"/>
                <a:ea typeface="Arial"/>
                <a:cs typeface="Arial"/>
                <a:sym typeface="Arial"/>
              </a:rPr>
              <a:t>•</a:t>
            </a:r>
            <a:r>
              <a:rPr lang="en-US" sz="1600">
                <a:latin typeface="Times New Roman"/>
                <a:ea typeface="Times New Roman"/>
                <a:cs typeface="Times New Roman"/>
                <a:sym typeface="Times New Roman"/>
              </a:rPr>
              <a:t>The indication of a feasibility study can create proper opportunity related to the execution of plans and events that are sustainability-themed with MICE industry’s events within the hospitality sector of the UK. </a:t>
            </a:r>
            <a:endParaRPr sz="1600">
              <a:latin typeface="Arial"/>
              <a:ea typeface="Arial"/>
              <a:cs typeface="Arial"/>
              <a:sym typeface="Arial"/>
            </a:endParaRPr>
          </a:p>
          <a:p>
            <a:pPr indent="-228600" lvl="0" marL="228600" rtl="0" algn="l">
              <a:lnSpc>
                <a:spcPct val="90000"/>
              </a:lnSpc>
              <a:spcBef>
                <a:spcPts val="1000"/>
              </a:spcBef>
              <a:spcAft>
                <a:spcPts val="0"/>
              </a:spcAft>
              <a:buClr>
                <a:schemeClr val="dk1"/>
              </a:buClr>
              <a:buSzPts val="1600"/>
              <a:buChar char="•"/>
            </a:pPr>
            <a:r>
              <a:rPr lang="en-US" sz="1600">
                <a:latin typeface="Arial"/>
                <a:ea typeface="Arial"/>
                <a:cs typeface="Arial"/>
                <a:sym typeface="Arial"/>
              </a:rPr>
              <a:t>•</a:t>
            </a:r>
            <a:r>
              <a:rPr lang="en-US" sz="1600">
                <a:latin typeface="Times New Roman"/>
                <a:ea typeface="Times New Roman"/>
                <a:cs typeface="Times New Roman"/>
                <a:sym typeface="Times New Roman"/>
              </a:rPr>
              <a:t>The market consideration related to careful setting can be included with financial, operational and market factors. </a:t>
            </a:r>
            <a:endParaRPr sz="1600">
              <a:latin typeface="Arial"/>
              <a:ea typeface="Arial"/>
              <a:cs typeface="Arial"/>
              <a:sym typeface="Arial"/>
            </a:endParaRPr>
          </a:p>
          <a:p>
            <a:pPr indent="-228600" lvl="0" marL="228600" rtl="0" algn="l">
              <a:lnSpc>
                <a:spcPct val="90000"/>
              </a:lnSpc>
              <a:spcBef>
                <a:spcPts val="1000"/>
              </a:spcBef>
              <a:spcAft>
                <a:spcPts val="0"/>
              </a:spcAft>
              <a:buClr>
                <a:schemeClr val="dk1"/>
              </a:buClr>
              <a:buSzPts val="1600"/>
              <a:buChar char="•"/>
            </a:pPr>
            <a:r>
              <a:rPr lang="en-US" sz="1600">
                <a:latin typeface="Arial"/>
                <a:ea typeface="Arial"/>
                <a:cs typeface="Arial"/>
                <a:sym typeface="Arial"/>
              </a:rPr>
              <a:t>•</a:t>
            </a:r>
            <a:r>
              <a:rPr lang="en-US" sz="1600">
                <a:latin typeface="Times New Roman"/>
                <a:ea typeface="Times New Roman"/>
                <a:cs typeface="Times New Roman"/>
                <a:sym typeface="Times New Roman"/>
              </a:rPr>
              <a:t>This can be aligned with the overall representation related to the overall presentation of the initiatives of the financial viability of the achievement and effect of the positive environments. </a:t>
            </a:r>
            <a:endParaRPr sz="1600"/>
          </a:p>
          <a:p>
            <a:pPr indent="0" lvl="0" marL="0" rtl="0" algn="l">
              <a:lnSpc>
                <a:spcPct val="90000"/>
              </a:lnSpc>
              <a:spcBef>
                <a:spcPts val="1000"/>
              </a:spcBef>
              <a:spcAft>
                <a:spcPts val="0"/>
              </a:spcAft>
              <a:buClr>
                <a:schemeClr val="dk1"/>
              </a:buClr>
              <a:buSzPts val="1600"/>
              <a:buNone/>
            </a:pPr>
            <a:r>
              <a:t/>
            </a:r>
            <a:endParaRPr sz="1600">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09" name="Shape 209"/>
        <p:cNvGrpSpPr/>
        <p:nvPr/>
      </p:nvGrpSpPr>
      <p:grpSpPr>
        <a:xfrm>
          <a:off x="0" y="0"/>
          <a:ext cx="0" cy="0"/>
          <a:chOff x="0" y="0"/>
          <a:chExt cx="0" cy="0"/>
        </a:xfrm>
      </p:grpSpPr>
      <p:sp>
        <p:nvSpPr>
          <p:cNvPr id="210" name="Google Shape;210;p11"/>
          <p:cNvSpPr/>
          <p:nvPr/>
        </p:nvSpPr>
        <p:spPr>
          <a:xfrm>
            <a:off x="0" y="0"/>
            <a:ext cx="12192000" cy="6858000"/>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10 Books For Beginners To Start With Reading" id="211" name="Google Shape;211;p11"/>
          <p:cNvPicPr preferRelativeResize="0"/>
          <p:nvPr/>
        </p:nvPicPr>
        <p:blipFill rotWithShape="1">
          <a:blip r:embed="rId3">
            <a:alphaModFix amt="35000"/>
          </a:blip>
          <a:srcRect b="0" l="0" r="0" t="0"/>
          <a:stretch/>
        </p:blipFill>
        <p:spPr>
          <a:xfrm>
            <a:off x="20" y="10"/>
            <a:ext cx="12191980" cy="6857990"/>
          </a:xfrm>
          <a:prstGeom prst="rect">
            <a:avLst/>
          </a:prstGeom>
          <a:noFill/>
          <a:ln>
            <a:noFill/>
          </a:ln>
        </p:spPr>
      </p:pic>
      <p:sp>
        <p:nvSpPr>
          <p:cNvPr id="212" name="Google Shape;212;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4400"/>
              <a:buFont typeface="Times New Roman"/>
              <a:buNone/>
            </a:pPr>
            <a:r>
              <a:rPr b="1" lang="en-US">
                <a:solidFill>
                  <a:srgbClr val="FFFFFF"/>
                </a:solidFill>
                <a:latin typeface="Times New Roman"/>
                <a:ea typeface="Times New Roman"/>
                <a:cs typeface="Times New Roman"/>
                <a:sym typeface="Times New Roman"/>
              </a:rPr>
              <a:t>References</a:t>
            </a:r>
            <a:endParaRPr>
              <a:solidFill>
                <a:srgbClr val="FFFFFF"/>
              </a:solidFill>
            </a:endParaRPr>
          </a:p>
        </p:txBody>
      </p:sp>
      <p:sp>
        <p:nvSpPr>
          <p:cNvPr id="213" name="Google Shape;213;p1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rgbClr val="FFFFFF"/>
              </a:buClr>
              <a:buSzPts val="2000"/>
              <a:buChar char="•"/>
            </a:pPr>
            <a:r>
              <a:rPr lang="en-US" sz="2000">
                <a:solidFill>
                  <a:srgbClr val="FFFFFF"/>
                </a:solidFill>
                <a:latin typeface="Arial"/>
                <a:ea typeface="Arial"/>
                <a:cs typeface="Arial"/>
                <a:sym typeface="Arial"/>
              </a:rPr>
              <a:t>•</a:t>
            </a:r>
            <a:r>
              <a:rPr lang="en-US" sz="2000">
                <a:solidFill>
                  <a:srgbClr val="FFFFFF"/>
                </a:solidFill>
                <a:latin typeface="Times New Roman"/>
                <a:ea typeface="Times New Roman"/>
                <a:cs typeface="Times New Roman"/>
                <a:sym typeface="Times New Roman"/>
              </a:rPr>
              <a:t>Wee, H., Mustapha, N.A. and Anas, M.S., (2021). Characteristic of green event practices in mice tourism: a systematic literature review. </a:t>
            </a:r>
            <a:r>
              <a:rPr i="1" lang="en-US" sz="2000">
                <a:solidFill>
                  <a:srgbClr val="FFFFFF"/>
                </a:solidFill>
                <a:latin typeface="Times New Roman"/>
                <a:ea typeface="Times New Roman"/>
                <a:cs typeface="Times New Roman"/>
                <a:sym typeface="Times New Roman"/>
              </a:rPr>
              <a:t>International Journal of Academic Research in Business and Social Sciences</a:t>
            </a:r>
            <a:r>
              <a:rPr lang="en-US" sz="2000">
                <a:solidFill>
                  <a:srgbClr val="FFFFFF"/>
                </a:solidFill>
                <a:latin typeface="Times New Roman"/>
                <a:ea typeface="Times New Roman"/>
                <a:cs typeface="Times New Roman"/>
                <a:sym typeface="Times New Roman"/>
              </a:rPr>
              <a:t>, </a:t>
            </a:r>
            <a:r>
              <a:rPr i="1" lang="en-US" sz="2000">
                <a:solidFill>
                  <a:srgbClr val="FFFFFF"/>
                </a:solidFill>
                <a:latin typeface="Times New Roman"/>
                <a:ea typeface="Times New Roman"/>
                <a:cs typeface="Times New Roman"/>
                <a:sym typeface="Times New Roman"/>
              </a:rPr>
              <a:t>11</a:t>
            </a:r>
            <a:r>
              <a:rPr lang="en-US" sz="2000">
                <a:solidFill>
                  <a:srgbClr val="FFFFFF"/>
                </a:solidFill>
                <a:latin typeface="Times New Roman"/>
                <a:ea typeface="Times New Roman"/>
                <a:cs typeface="Times New Roman"/>
                <a:sym typeface="Times New Roman"/>
              </a:rPr>
              <a:t>(16), pp.271-291. </a:t>
            </a:r>
            <a:endParaRPr sz="2000">
              <a:solidFill>
                <a:srgbClr val="FFFFFF"/>
              </a:solidFill>
            </a:endParaRPr>
          </a:p>
          <a:p>
            <a:pPr indent="-228600" lvl="0" marL="228600" rtl="0" algn="l">
              <a:lnSpc>
                <a:spcPct val="90000"/>
              </a:lnSpc>
              <a:spcBef>
                <a:spcPts val="1000"/>
              </a:spcBef>
              <a:spcAft>
                <a:spcPts val="0"/>
              </a:spcAft>
              <a:buClr>
                <a:srgbClr val="FFFFFF"/>
              </a:buClr>
              <a:buSzPts val="2000"/>
              <a:buChar char="•"/>
            </a:pPr>
            <a:r>
              <a:rPr lang="en-US" sz="2000">
                <a:solidFill>
                  <a:srgbClr val="FFFFFF"/>
                </a:solidFill>
                <a:latin typeface="Arial"/>
                <a:ea typeface="Arial"/>
                <a:cs typeface="Arial"/>
                <a:sym typeface="Arial"/>
              </a:rPr>
              <a:t>•</a:t>
            </a:r>
            <a:r>
              <a:rPr lang="en-US" sz="2000">
                <a:solidFill>
                  <a:srgbClr val="FFFFFF"/>
                </a:solidFill>
                <a:latin typeface="Times New Roman"/>
                <a:ea typeface="Times New Roman"/>
                <a:cs typeface="Times New Roman"/>
                <a:sym typeface="Times New Roman"/>
              </a:rPr>
              <a:t>Hagen, D., (2021). Sustainable event management: new perspectives for the meeting industry through innovation and digitalisation? </a:t>
            </a:r>
            <a:r>
              <a:rPr i="1" lang="en-US" sz="2000">
                <a:solidFill>
                  <a:srgbClr val="FFFFFF"/>
                </a:solidFill>
                <a:latin typeface="Times New Roman"/>
                <a:ea typeface="Times New Roman"/>
                <a:cs typeface="Times New Roman"/>
                <a:sym typeface="Times New Roman"/>
              </a:rPr>
              <a:t>Innovations and Traditions for Sustainable Development</a:t>
            </a:r>
            <a:r>
              <a:rPr lang="en-US" sz="2000">
                <a:solidFill>
                  <a:srgbClr val="FFFFFF"/>
                </a:solidFill>
                <a:latin typeface="Times New Roman"/>
                <a:ea typeface="Times New Roman"/>
                <a:cs typeface="Times New Roman"/>
                <a:sym typeface="Times New Roman"/>
              </a:rPr>
              <a:t>, pp.259-275. </a:t>
            </a:r>
            <a:endParaRPr sz="2000">
              <a:solidFill>
                <a:srgbClr val="FFFFFF"/>
              </a:solidFill>
            </a:endParaRPr>
          </a:p>
          <a:p>
            <a:pPr indent="-228600" lvl="0" marL="228600" rtl="0" algn="l">
              <a:lnSpc>
                <a:spcPct val="90000"/>
              </a:lnSpc>
              <a:spcBef>
                <a:spcPts val="1000"/>
              </a:spcBef>
              <a:spcAft>
                <a:spcPts val="0"/>
              </a:spcAft>
              <a:buClr>
                <a:srgbClr val="FFFFFF"/>
              </a:buClr>
              <a:buSzPts val="2000"/>
              <a:buChar char="•"/>
            </a:pPr>
            <a:r>
              <a:rPr lang="en-US" sz="2000">
                <a:solidFill>
                  <a:srgbClr val="FFFFFF"/>
                </a:solidFill>
                <a:latin typeface="Arial"/>
                <a:ea typeface="Arial"/>
                <a:cs typeface="Arial"/>
                <a:sym typeface="Arial"/>
              </a:rPr>
              <a:t>•</a:t>
            </a:r>
            <a:r>
              <a:rPr lang="en-US" sz="2000">
                <a:solidFill>
                  <a:srgbClr val="FFFFFF"/>
                </a:solidFill>
                <a:latin typeface="Times New Roman"/>
                <a:ea typeface="Times New Roman"/>
                <a:cs typeface="Times New Roman"/>
                <a:sym typeface="Times New Roman"/>
              </a:rPr>
              <a:t>Rojas Bueno, A., Alarcón Urbistondo, P. and del Alcázar Martínez, B., (2020), May. The MICE tourism value chain: Proposal of a conceptual framework and analysis of disintermediation. In </a:t>
            </a:r>
            <a:r>
              <a:rPr i="1" lang="en-US" sz="2000">
                <a:solidFill>
                  <a:srgbClr val="FFFFFF"/>
                </a:solidFill>
                <a:latin typeface="Times New Roman"/>
                <a:ea typeface="Times New Roman"/>
                <a:cs typeface="Times New Roman"/>
                <a:sym typeface="Times New Roman"/>
              </a:rPr>
              <a:t>Journal of Convention &amp; Event Tourism</a:t>
            </a:r>
            <a:r>
              <a:rPr lang="en-US" sz="2000">
                <a:solidFill>
                  <a:srgbClr val="FFFFFF"/>
                </a:solidFill>
                <a:latin typeface="Times New Roman"/>
                <a:ea typeface="Times New Roman"/>
                <a:cs typeface="Times New Roman"/>
                <a:sym typeface="Times New Roman"/>
              </a:rPr>
              <a:t> (Vol. 21, No. 3, pp. 177-200). Routledge.  </a:t>
            </a:r>
            <a:endParaRPr sz="2000">
              <a:solidFill>
                <a:srgbClr val="FFFFFF"/>
              </a:solidFill>
            </a:endParaRPr>
          </a:p>
          <a:p>
            <a:pPr indent="-228600" lvl="0" marL="228600" rtl="0" algn="l">
              <a:lnSpc>
                <a:spcPct val="90000"/>
              </a:lnSpc>
              <a:spcBef>
                <a:spcPts val="1000"/>
              </a:spcBef>
              <a:spcAft>
                <a:spcPts val="0"/>
              </a:spcAft>
              <a:buClr>
                <a:srgbClr val="FFFFFF"/>
              </a:buClr>
              <a:buSzPts val="2000"/>
              <a:buChar char="•"/>
            </a:pPr>
            <a:r>
              <a:rPr lang="en-US" sz="2000">
                <a:solidFill>
                  <a:srgbClr val="FFFFFF"/>
                </a:solidFill>
                <a:latin typeface="Arial"/>
                <a:ea typeface="Arial"/>
                <a:cs typeface="Arial"/>
                <a:sym typeface="Arial"/>
              </a:rPr>
              <a:t>•</a:t>
            </a:r>
            <a:r>
              <a:rPr lang="en-US" sz="2000">
                <a:solidFill>
                  <a:srgbClr val="FFFFFF"/>
                </a:solidFill>
                <a:latin typeface="Times New Roman"/>
                <a:ea typeface="Times New Roman"/>
                <a:cs typeface="Times New Roman"/>
                <a:sym typeface="Times New Roman"/>
              </a:rPr>
              <a:t>Ranasinghe, R., Damunupola, A., Wijesundara, S., Karunarathna, C., Nawarathna, D., Gamage, S., Ranaweera, A. and Idroos, A.A., (2020). Tourism after corona: Impacts of COVID 19 pandemic and way forward for tourism, hotel and mice industry in Sri Lanka. </a:t>
            </a:r>
            <a:r>
              <a:rPr i="1" lang="en-US" sz="2000">
                <a:solidFill>
                  <a:srgbClr val="FFFFFF"/>
                </a:solidFill>
                <a:latin typeface="Times New Roman"/>
                <a:ea typeface="Times New Roman"/>
                <a:cs typeface="Times New Roman"/>
                <a:sym typeface="Times New Roman"/>
              </a:rPr>
              <a:t>Hotel and mice industry in Sri Lanka (April 22, 2020)</a:t>
            </a:r>
            <a:r>
              <a:rPr lang="en-US" sz="2000">
                <a:solidFill>
                  <a:srgbClr val="FFFFFF"/>
                </a:solidFill>
                <a:latin typeface="Times New Roman"/>
                <a:ea typeface="Times New Roman"/>
                <a:cs typeface="Times New Roman"/>
                <a:sym typeface="Times New Roman"/>
              </a:rPr>
              <a:t>. </a:t>
            </a:r>
            <a:endParaRPr sz="2000">
              <a:solidFill>
                <a:srgbClr val="FFFFFF"/>
              </a:solidFill>
            </a:endParaRPr>
          </a:p>
          <a:p>
            <a:pPr indent="0" lvl="0" marL="0" rtl="0" algn="l">
              <a:lnSpc>
                <a:spcPct val="90000"/>
              </a:lnSpc>
              <a:spcBef>
                <a:spcPts val="1000"/>
              </a:spcBef>
              <a:spcAft>
                <a:spcPts val="0"/>
              </a:spcAft>
              <a:buClr>
                <a:schemeClr val="lt1"/>
              </a:buClr>
              <a:buSzPts val="2000"/>
              <a:buNone/>
            </a:pPr>
            <a:r>
              <a:t/>
            </a:r>
            <a:endParaRPr sz="2000">
              <a:solidFill>
                <a:srgbClr val="FFFFFF"/>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2024-02-05T17:35:32Z</dcterms:created>
</cp:coreProperties>
</file>