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4"/>
  </p:notesMasterIdLst>
  <p:handoutMasterIdLst>
    <p:handoutMasterId r:id="rId35"/>
  </p:handoutMasterIdLst>
  <p:sldIdLst>
    <p:sldId id="256" r:id="rId4"/>
    <p:sldId id="323" r:id="rId5"/>
    <p:sldId id="334" r:id="rId6"/>
    <p:sldId id="337" r:id="rId7"/>
    <p:sldId id="336" r:id="rId8"/>
    <p:sldId id="335" r:id="rId9"/>
    <p:sldId id="345" r:id="rId10"/>
    <p:sldId id="346" r:id="rId11"/>
    <p:sldId id="338" r:id="rId12"/>
    <p:sldId id="339" r:id="rId13"/>
    <p:sldId id="340" r:id="rId14"/>
    <p:sldId id="347" r:id="rId15"/>
    <p:sldId id="341" r:id="rId16"/>
    <p:sldId id="342" r:id="rId17"/>
    <p:sldId id="295" r:id="rId18"/>
    <p:sldId id="344" r:id="rId19"/>
    <p:sldId id="343" r:id="rId20"/>
    <p:sldId id="350" r:id="rId21"/>
    <p:sldId id="349" r:id="rId22"/>
    <p:sldId id="351" r:id="rId23"/>
    <p:sldId id="355" r:id="rId24"/>
    <p:sldId id="359" r:id="rId25"/>
    <p:sldId id="360" r:id="rId26"/>
    <p:sldId id="358" r:id="rId27"/>
    <p:sldId id="356" r:id="rId28"/>
    <p:sldId id="357" r:id="rId29"/>
    <p:sldId id="352" r:id="rId30"/>
    <p:sldId id="353" r:id="rId31"/>
    <p:sldId id="354" r:id="rId32"/>
    <p:sldId id="329" r:id="rId33"/>
  </p:sldIdLst>
  <p:sldSz cx="9144000" cy="6858000" type="screen4x3"/>
  <p:notesSz cx="6797675" cy="9926638"/>
  <p:custShowLst>
    <p:custShow name="Lecture Presentation" id="0">
      <p:sldLst>
        <p:sld r:id="rId4"/>
        <p:sld r:id="rId5"/>
        <p:sld r:id="rId18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179" autoAdjust="0"/>
  </p:normalViewPr>
  <p:slideViewPr>
    <p:cSldViewPr>
      <p:cViewPr varScale="1">
        <p:scale>
          <a:sx n="88" d="100"/>
          <a:sy n="88" d="100"/>
        </p:scale>
        <p:origin x="67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heme" Target="theme/theme1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557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w3schools.com/html/html5_svg.asp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gi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ptal.com/designers/subtlepatterns/" TargetMode="External"/><Relationship Id="rId2" Type="http://schemas.openxmlformats.org/officeDocument/2006/relationships/hyperlink" Target="https://www.w3schools.com/html/html_images_background.asp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" TargetMode="External"/><Relationship Id="rId2" Type="http://schemas.openxmlformats.org/officeDocument/2006/relationships/hyperlink" Target="https://unsplash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images.com/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lamy.com/licenses-and-pricing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1700808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Intro to Web Graphics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Gareth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7BF32-4711-4CA0-883B-06AD82CD1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/>
              <a:t>Graphic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9ED40-99D6-4FD4-998C-C4BF2B52B1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People often group graphic types into two distinct categories:</a:t>
            </a:r>
          </a:p>
          <a:p>
            <a:r>
              <a:rPr lang="en-GB" sz="3200" dirty="0"/>
              <a:t>Bitmap</a:t>
            </a:r>
          </a:p>
          <a:p>
            <a:r>
              <a:rPr lang="en-GB" sz="3200" dirty="0"/>
              <a:t>Vector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706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With vector graphics, objects are defined by describing their shapes mathematically.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E.G. a circle could be defined by: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its starting </a:t>
            </a:r>
            <a:r>
              <a:rPr lang="en-GB" dirty="0" err="1">
                <a:solidFill>
                  <a:srgbClr val="000000"/>
                </a:solidFill>
                <a:latin typeface="+mj-lt"/>
              </a:rPr>
              <a:t>x,y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position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its radius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Then perhaps some visual qualities such as: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its fill colour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Its outline width and colour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it-IT" dirty="0">
              <a:solidFill>
                <a:srgbClr val="000000"/>
              </a:solidFill>
              <a:latin typeface="+mj-lt"/>
            </a:endParaRP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727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4968552" cy="52834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With vector graphics, objects are defined by describing their shapes mathematically.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These definitions take up very, very little storage space, so are extremely efficient and allow for fast downloads.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They also allow for scalability, without sacrificing quality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it-IT" dirty="0">
              <a:solidFill>
                <a:srgbClr val="000000"/>
              </a:solidFill>
              <a:latin typeface="+mj-lt"/>
            </a:endParaRP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AEA081-16EB-499B-887F-1A1E7BC7D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2006" y="1700808"/>
            <a:ext cx="3993462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42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 - Flash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Adobe Flash supports many graphic and video formats, vectors being one of them.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It was a primary way to deliver vector graphics on the web.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Allowed animations and simple games to be produced with very fast download times.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Unfortunately – RIP Jan 2021!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67C288-0D37-4529-8D39-A1B004822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788" y="4362450"/>
            <a:ext cx="3695700" cy="226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600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 - SVG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HTML 5 supports Scalable Vector Graphics (SVG)</a:t>
            </a:r>
          </a:p>
          <a:p>
            <a:r>
              <a:rPr lang="en-GB" dirty="0">
                <a:latin typeface="+mj-lt"/>
              </a:rPr>
              <a:t>SVG is a language for describing 2D graphics in XML</a:t>
            </a: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Lets consider the circle:</a:t>
            </a:r>
          </a:p>
          <a:p>
            <a:br>
              <a:rPr lang="en-GB" dirty="0">
                <a:solidFill>
                  <a:srgbClr val="000000"/>
                </a:solidFill>
                <a:latin typeface="+mj-lt"/>
              </a:rPr>
            </a:b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0" indent="0">
              <a:buNone/>
            </a:pP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it-IT" dirty="0">
              <a:solidFill>
                <a:srgbClr val="000000"/>
              </a:solidFill>
              <a:latin typeface="+mj-lt"/>
            </a:endParaRP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F2318E-AB70-4A04-85D7-890D749DF4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784" y="3717032"/>
            <a:ext cx="5874503" cy="24997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952BDAF-C009-4354-BDCB-386294CECE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798" y="3904809"/>
            <a:ext cx="2889202" cy="2499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571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 - SVG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0" indent="0">
              <a:buNone/>
            </a:pPr>
            <a:br>
              <a:rPr lang="en-GB" dirty="0">
                <a:solidFill>
                  <a:srgbClr val="000000"/>
                </a:solidFill>
                <a:latin typeface="+mj-lt"/>
              </a:rPr>
            </a:b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0" indent="0">
              <a:buNone/>
            </a:pP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it-IT" dirty="0">
              <a:solidFill>
                <a:srgbClr val="000000"/>
              </a:solidFill>
              <a:latin typeface="+mj-lt"/>
            </a:endParaRP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7C3F62-8D78-4329-8A99-5C923845B0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772816"/>
            <a:ext cx="8683210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028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 - SVG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0" indent="0">
              <a:buNone/>
            </a:pPr>
            <a:br>
              <a:rPr lang="en-GB" dirty="0">
                <a:solidFill>
                  <a:srgbClr val="000000"/>
                </a:solidFill>
                <a:latin typeface="+mj-lt"/>
              </a:rPr>
            </a:b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0" indent="0">
              <a:buNone/>
            </a:pP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it-IT" dirty="0">
              <a:solidFill>
                <a:srgbClr val="000000"/>
              </a:solidFill>
              <a:latin typeface="+mj-lt"/>
            </a:endParaRP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7768D1-5F45-46D1-AB45-A2DD6288F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24" y="1700808"/>
            <a:ext cx="5976664" cy="4770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57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 - SVG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You can also do things like: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Lines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Curves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Text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And give then effects such as: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Rotation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Gradient Fills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Drop Shadows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4769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Vector Graphics - SVG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We can experiment in (near) real time with these with the simulator @</a:t>
            </a: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  <a:hlinkClick r:id="rId2"/>
              </a:rPr>
              <a:t>https://www.w3schools.com/html/html5_svg.asp</a:t>
            </a:r>
            <a:endParaRPr lang="en-GB" dirty="0">
              <a:solidFill>
                <a:srgbClr val="000000"/>
              </a:solidFill>
              <a:latin typeface="+mj-lt"/>
            </a:endParaRP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Click the 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Buttons</a:t>
            </a:r>
          </a:p>
          <a:p>
            <a:pPr marL="0" indent="0">
              <a:buNone/>
            </a:pP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0" indent="0">
              <a:buNone/>
            </a:pPr>
            <a:endParaRPr lang="it-IT" dirty="0">
              <a:solidFill>
                <a:srgbClr val="000000"/>
              </a:solidFill>
              <a:latin typeface="+mj-lt"/>
            </a:endParaRP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A65A70-57D1-44FD-AA7E-BE8D1AB21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736" y="4365104"/>
            <a:ext cx="2521228" cy="565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6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Bitmap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Here, the graphic image is made up of a matrix of Pixels that are mapped onto a fixed storage space (i.e. your binary bits!)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Hence bitmaps have a given (</a:t>
            </a:r>
            <a:r>
              <a:rPr lang="en-GB" dirty="0" err="1">
                <a:solidFill>
                  <a:srgbClr val="000000"/>
                </a:solidFill>
                <a:latin typeface="+mj-lt"/>
              </a:rPr>
              <a:t>x,y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) resolution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E.g. 100*200,   800*600 etc.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If you simply enlarge a bitmap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to fit your display space, the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individual pixels become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bigger and more obvious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(pixelated)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9E8622-2C48-4B8E-B6D1-D94DA6BE8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149" y="3789040"/>
            <a:ext cx="4127851" cy="3047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308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Bitmap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These are the primary way we display computer images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Common types used on the web are: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.JPG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.GIF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.PNG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But there are others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.BMP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.TIFF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etc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9E8622-2C48-4B8E-B6D1-D94DA6BE8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0" y="2638425"/>
            <a:ext cx="5715000" cy="421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490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JPG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Tends to be the choice for photo-realistic images.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E.g. pictures of products, people, landscapes etc.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JPGs are compressed and you can vary the compression ratio when saving in something like photoshop: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High quality but larger file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Lower quality but smaller file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JPGs are ‘true colour’ / 24bit / 16million colours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No native transparency capability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No native animation capability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The compression is ‘lossy’ – quality is lost</a:t>
            </a: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6761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GIF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Often used for logos, diagrams, images with large blocks of solid colours – very small files in this case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GIFs are also compressed but work in a different way to JPGs. You cannot alter the compression ratio, but: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The less colours/complexity, the smaller the file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GIF compression is lossless – no loss of quality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GIFs are normally 8 bit (max) and up to 256 colours (from a palette of 16 million).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r>
              <a:rPr lang="en-GB" dirty="0">
                <a:solidFill>
                  <a:srgbClr val="000000"/>
                </a:solidFill>
                <a:latin typeface="+mj-lt"/>
              </a:rPr>
              <a:t>216 colours are ‘web safe’ = mac and PC compatible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Can have transparency capability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Can be animated</a:t>
            </a: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2165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Animations with GIF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43BB420-A892-4E7D-A447-8038E8B1BFB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48" y="16288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nimation anxiety GIF by Aishwarya Sadasivan">
            <a:extLst>
              <a:ext uri="{FF2B5EF4-FFF2-40B4-BE49-F238E27FC236}">
                <a16:creationId xmlns:a16="http://schemas.microsoft.com/office/drawing/2014/main" id="{A974FF38-DDB5-466A-9364-A2A243B8788A}"/>
              </a:ext>
            </a:extLst>
          </p:cNvPr>
          <p:cNvPicPr>
            <a:picLocks noGrp="1" noChangeAspect="1" noChangeArrowheads="1" noCrop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98818"/>
            <a:ext cx="3779912" cy="293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JR Website GIF Banner">
            <a:extLst>
              <a:ext uri="{FF2B5EF4-FFF2-40B4-BE49-F238E27FC236}">
                <a16:creationId xmlns:a16="http://schemas.microsoft.com/office/drawing/2014/main" id="{40443337-AC0E-4A5B-B38B-5FDFC787A38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01136"/>
            <a:ext cx="9144000" cy="148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PNG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GIF was a format owned by </a:t>
            </a:r>
            <a:r>
              <a:rPr lang="en-GB" dirty="0" err="1">
                <a:solidFill>
                  <a:srgbClr val="000000"/>
                </a:solidFill>
                <a:latin typeface="+mj-lt"/>
              </a:rPr>
              <a:t>Compuserve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(was patented, but patents have now expired)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To get around licencing, PNG (portable network graphics) format was created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Think of it as a JPG/GIF hybrid (but not a JPG replacement!)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en-GB" dirty="0">
              <a:solidFill>
                <a:srgbClr val="000000"/>
              </a:solidFill>
              <a:latin typeface="+mj-lt"/>
            </a:endParaRP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Can have (extended) transparency capability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Can be animated in APNG format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Lossless compression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Supports 24 bit ‘true colour’ </a:t>
            </a: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614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Inserting an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514528" cy="4495800"/>
          </a:xfrm>
        </p:spPr>
        <p:txBody>
          <a:bodyPr/>
          <a:lstStyle/>
          <a:p>
            <a:r>
              <a:rPr lang="en-GB" dirty="0"/>
              <a:t>We want to insert this “ktm.jpg” phone image. Note that the original resolution is 8MP (3264*2448)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C1C8BB-A2A1-4726-82AD-63D97F108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0716" y="2565662"/>
            <a:ext cx="5697588" cy="420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4882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Inserting the (overly large!)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514528" cy="4495800"/>
          </a:xfrm>
        </p:spPr>
        <p:txBody>
          <a:bodyPr/>
          <a:lstStyle/>
          <a:p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A52A2A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=“ktm.jpg“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alt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=“KTM </a:t>
            </a:r>
            <a:r>
              <a:rPr lang="en-GB" dirty="0" err="1">
                <a:solidFill>
                  <a:srgbClr val="0000CD"/>
                </a:solidFill>
                <a:latin typeface="Consolas" panose="020B0609020204030204" pitchFamily="49" charset="0"/>
              </a:rPr>
              <a:t>machina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"&gt;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060B78-D3C4-48AE-9237-56DDFF1DF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107889"/>
            <a:ext cx="7308304" cy="475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4759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rmAutofit/>
          </a:bodyPr>
          <a:lstStyle/>
          <a:p>
            <a:r>
              <a:rPr lang="en-GB" sz="2000" dirty="0"/>
              <a:t>Lets restrict the size:</a:t>
            </a:r>
            <a:br>
              <a:rPr lang="en-GB" sz="2000" dirty="0"/>
            </a:br>
            <a:r>
              <a:rPr lang="en-GB" sz="2000" b="1" dirty="0"/>
              <a:t>&lt;</a:t>
            </a:r>
            <a:r>
              <a:rPr lang="en-GB" sz="2000" b="1" dirty="0" err="1"/>
              <a:t>img</a:t>
            </a:r>
            <a:r>
              <a:rPr lang="en-GB" sz="2000" b="1" dirty="0"/>
              <a:t> </a:t>
            </a:r>
            <a:r>
              <a:rPr lang="en-GB" sz="2000" b="1" dirty="0" err="1"/>
              <a:t>src</a:t>
            </a:r>
            <a:r>
              <a:rPr lang="en-GB" sz="2000" b="1" dirty="0"/>
              <a:t>="ktm.jpg" alt="KTM </a:t>
            </a:r>
            <a:r>
              <a:rPr lang="en-GB" sz="2000" b="1" dirty="0" err="1"/>
              <a:t>machina</a:t>
            </a:r>
            <a:r>
              <a:rPr lang="en-GB" sz="2000" b="1" dirty="0"/>
              <a:t>" style="width:400px;height:300px;"/&gt;</a:t>
            </a:r>
            <a:br>
              <a:rPr lang="en-GB" sz="2000" dirty="0"/>
            </a:br>
            <a:r>
              <a:rPr lang="en-GB" sz="2000" dirty="0"/>
              <a:t>Note that the full size image still needs to be downloaded – wasteful of bandwidth!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514528" cy="44958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4DABA2-C107-440C-8F24-4A5055072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521048"/>
            <a:ext cx="7833387" cy="533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783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rmAutofit/>
          </a:bodyPr>
          <a:lstStyle/>
          <a:p>
            <a:r>
              <a:rPr lang="en-GB" sz="2000" dirty="0"/>
              <a:t>Lets restrict the size:</a:t>
            </a:r>
            <a:br>
              <a:rPr lang="en-GB" sz="2000" dirty="0"/>
            </a:br>
            <a:r>
              <a:rPr lang="en-GB" sz="2000" b="1" dirty="0"/>
              <a:t>&lt;</a:t>
            </a:r>
            <a:r>
              <a:rPr lang="en-GB" sz="2000" b="1" dirty="0" err="1"/>
              <a:t>img</a:t>
            </a:r>
            <a:r>
              <a:rPr lang="en-GB" sz="2000" b="1" dirty="0"/>
              <a:t> </a:t>
            </a:r>
            <a:r>
              <a:rPr lang="en-GB" sz="2000" b="1" dirty="0" err="1"/>
              <a:t>src</a:t>
            </a:r>
            <a:r>
              <a:rPr lang="en-GB" sz="2000" b="1" dirty="0"/>
              <a:t>="ktm.jpg" alt="KTM </a:t>
            </a:r>
            <a:r>
              <a:rPr lang="en-GB" sz="2000" b="1" dirty="0" err="1"/>
              <a:t>machina</a:t>
            </a:r>
            <a:r>
              <a:rPr lang="en-GB" sz="2000" b="1" dirty="0"/>
              <a:t>" style="width:400px;height:300px;"/&gt;</a:t>
            </a:r>
            <a:br>
              <a:rPr lang="en-GB" sz="2000" dirty="0"/>
            </a:br>
            <a:r>
              <a:rPr lang="en-GB" sz="2000" dirty="0"/>
              <a:t>Note that the full size image still needs to be downloaded – wasteful of bandwidth!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51452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would be better off using an image editing program to resize the image to the maximum required BEFORE we use it for our web page.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 tip – AFTER downsizing, apply a small amount of sharpening (such as USM – </a:t>
            </a:r>
            <a:r>
              <a:rPr lang="en-GB" dirty="0" err="1"/>
              <a:t>unsharpmask</a:t>
            </a:r>
            <a:r>
              <a:rPr lang="en-GB" dirty="0"/>
              <a:t>) to </a:t>
            </a:r>
            <a:r>
              <a:rPr lang="en-GB" dirty="0" err="1"/>
              <a:t>crispen</a:t>
            </a:r>
            <a:r>
              <a:rPr lang="en-GB" dirty="0"/>
              <a:t> up sometimes ‘soft’ looking images.</a:t>
            </a:r>
          </a:p>
        </p:txBody>
      </p:sp>
    </p:spTree>
    <p:extLst>
      <p:ext uri="{BB962C8B-B14F-4D97-AF65-F5344CB8AC3E}">
        <p14:creationId xmlns:p14="http://schemas.microsoft.com/office/powerpoint/2010/main" val="18972908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8B42-0343-4557-9B1C-221EFEC5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images to a page in HTML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CFE1D-0A0A-49FB-959F-6FDB5CE6AD8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/>
          <a:lstStyle/>
          <a:p>
            <a:r>
              <a:rPr lang="en-GB" dirty="0"/>
              <a:t>As a normal embedded image, e.g.</a:t>
            </a:r>
            <a:br>
              <a:rPr lang="en-GB" dirty="0"/>
            </a:b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A52A2A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=“ktm.jpg“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 alt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=“KTM </a:t>
            </a:r>
            <a:r>
              <a:rPr lang="en-GB" dirty="0" err="1">
                <a:solidFill>
                  <a:srgbClr val="0000CD"/>
                </a:solidFill>
                <a:latin typeface="Consolas" panose="020B0609020204030204" pitchFamily="49" charset="0"/>
              </a:rPr>
              <a:t>machina</a:t>
            </a:r>
            <a:r>
              <a:rPr lang="en-GB" dirty="0">
                <a:solidFill>
                  <a:srgbClr val="0000CD"/>
                </a:solidFill>
                <a:latin typeface="Consolas" panose="020B0609020204030204" pitchFamily="49" charset="0"/>
              </a:rPr>
              <a:t>"&gt;</a:t>
            </a:r>
          </a:p>
          <a:p>
            <a:endParaRPr lang="en-GB" dirty="0"/>
          </a:p>
          <a:p>
            <a:r>
              <a:rPr lang="en-GB" dirty="0"/>
              <a:t>Or as a background image to the whole page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Or as a background image to a &lt;div&gt; or &lt;p&gt; element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9A0260-1083-49D5-83D5-322700111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347" y="3705224"/>
            <a:ext cx="5918067" cy="4438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5F05D4-CD23-4133-9BFF-DC7548F5D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307" y="5733256"/>
            <a:ext cx="7907609" cy="443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1829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8B42-0343-4557-9B1C-221EFEC5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images to a page in CSS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CFE1D-0A0A-49FB-959F-6FDB5CE6AD8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/>
          <a:lstStyle/>
          <a:p>
            <a:r>
              <a:rPr lang="en-GB" dirty="0"/>
              <a:t>We can apply an image to a section in CSS</a:t>
            </a:r>
          </a:p>
          <a:p>
            <a:r>
              <a:rPr lang="en-GB" dirty="0"/>
              <a:t>Easy to align and apply effects. Can apply text over the top etc.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CEBE9A-D655-48DF-A8AD-214275417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47" y="3429000"/>
            <a:ext cx="756164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7978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8BAE2-519E-4C3D-A63C-7FCED73E1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C4402-35C0-4DEC-9519-DC607F6B780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add effects such as stretching to fit (usually bad!) or repeating tiles (very retro!)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https://www.w3schools.com/html/html_images_background.asp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https://www.toptal.com/designers/subtlepatterns/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5010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8B42-0343-4557-9B1C-221EFEC5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Orientation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211E54-2E7B-48B9-B592-7DC8A0B99375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204796" y="1600200"/>
            <a:ext cx="6969357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6451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8B42-0343-4557-9B1C-221EFEC5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 Ratio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CFE1D-0A0A-49FB-959F-6FDB5CE6AD8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Aspect ratio is the ratio of the X axis to the Y axis</a:t>
            </a:r>
          </a:p>
          <a:p>
            <a:r>
              <a:rPr lang="en-GB" dirty="0"/>
              <a:t>200*300,  400*600, 4912*7360 are all the same</a:t>
            </a:r>
            <a:br>
              <a:rPr lang="en-GB" dirty="0"/>
            </a:br>
            <a:r>
              <a:rPr lang="en-GB" dirty="0"/>
              <a:t>(2:3 aspect ratio in this case).</a:t>
            </a:r>
          </a:p>
          <a:p>
            <a:r>
              <a:rPr lang="en-GB" dirty="0"/>
              <a:t>When resizing images, general rule is to always maintain the original ratio – never ‘stretch’ one axis and not the other.</a:t>
            </a:r>
          </a:p>
          <a:p>
            <a:r>
              <a:rPr lang="en-GB" dirty="0"/>
              <a:t>Note:</a:t>
            </a:r>
          </a:p>
          <a:p>
            <a:r>
              <a:rPr lang="en-GB" dirty="0"/>
              <a:t>Digital cameras are often 3:2 or 4:3 ratio</a:t>
            </a:r>
          </a:p>
          <a:p>
            <a:r>
              <a:rPr lang="en-GB" dirty="0"/>
              <a:t>Monitors were 4:3, now often 16:9 (widescreen)</a:t>
            </a:r>
          </a:p>
        </p:txBody>
      </p:sp>
    </p:spTree>
    <p:extLst>
      <p:ext uri="{BB962C8B-B14F-4D97-AF65-F5344CB8AC3E}">
        <p14:creationId xmlns:p14="http://schemas.microsoft.com/office/powerpoint/2010/main" val="36383081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437269-00C4-4A67-ABCF-72B886DE54A7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243513" cy="4495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B64F5D-792E-42F4-9602-BE425CC69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5" y="4495800"/>
            <a:ext cx="5219362" cy="23595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7770C6-19A8-4700-9AD4-AAD101D5E741}"/>
              </a:ext>
            </a:extLst>
          </p:cNvPr>
          <p:cNvSpPr txBox="1"/>
          <p:nvPr/>
        </p:nvSpPr>
        <p:spPr>
          <a:xfrm>
            <a:off x="5243513" y="44624"/>
            <a:ext cx="388841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</a:rPr>
              <a:t>Both of these images are bad (and should carry a health warning!), but the bottom one is really, REALLY bad and should be banished to web design hell.</a:t>
            </a:r>
          </a:p>
          <a:p>
            <a:endParaRPr lang="en-GB" sz="2800" dirty="0">
              <a:latin typeface="+mj-lt"/>
            </a:endParaRPr>
          </a:p>
          <a:p>
            <a:r>
              <a:rPr lang="en-GB" sz="2800" dirty="0">
                <a:latin typeface="+mj-lt"/>
              </a:rPr>
              <a:t>Never stretch images!</a:t>
            </a:r>
          </a:p>
          <a:p>
            <a:r>
              <a:rPr lang="en-GB" sz="2800" dirty="0">
                <a:latin typeface="+mj-lt"/>
              </a:rPr>
              <a:t>Instead:</a:t>
            </a:r>
          </a:p>
          <a:p>
            <a:r>
              <a:rPr lang="en-GB" sz="2800" dirty="0">
                <a:latin typeface="+mj-lt"/>
              </a:rPr>
              <a:t>Crop to fit</a:t>
            </a:r>
          </a:p>
          <a:p>
            <a:r>
              <a:rPr lang="en-GB" sz="2800" dirty="0">
                <a:latin typeface="+mj-lt"/>
              </a:rPr>
              <a:t>Re-design the layout</a:t>
            </a:r>
          </a:p>
          <a:p>
            <a:r>
              <a:rPr lang="en-GB" sz="2800" dirty="0">
                <a:latin typeface="+mj-lt"/>
              </a:rPr>
              <a:t>Or choose a different image.</a:t>
            </a:r>
          </a:p>
        </p:txBody>
      </p:sp>
    </p:spTree>
    <p:extLst>
      <p:ext uri="{BB962C8B-B14F-4D97-AF65-F5344CB8AC3E}">
        <p14:creationId xmlns:p14="http://schemas.microsoft.com/office/powerpoint/2010/main" val="14532640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8B42-0343-4557-9B1C-221EFEC5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obtain ‘free’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CFE1D-0A0A-49FB-959F-6FDB5CE6AD8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Many sources available. Some need registration etc. Some don’t. Always read the terms and conditions.</a:t>
            </a:r>
            <a:br>
              <a:rPr lang="en-GB" dirty="0"/>
            </a:br>
            <a:r>
              <a:rPr lang="en-GB" dirty="0"/>
              <a:t>Start off with:</a:t>
            </a:r>
          </a:p>
          <a:p>
            <a:r>
              <a:rPr lang="en-GB" dirty="0">
                <a:hlinkClick r:id="rId2"/>
              </a:rPr>
              <a:t>https://unsplash.com/</a:t>
            </a:r>
            <a:endParaRPr lang="en-GB" dirty="0"/>
          </a:p>
          <a:p>
            <a:r>
              <a:rPr lang="en-GB" dirty="0">
                <a:hlinkClick r:id="rId3"/>
              </a:rPr>
              <a:t>https://www.pexels.com/</a:t>
            </a:r>
            <a:endParaRPr lang="en-GB" dirty="0"/>
          </a:p>
          <a:p>
            <a:r>
              <a:rPr lang="en-GB" dirty="0">
                <a:hlinkClick r:id="rId4"/>
              </a:rPr>
              <a:t>https://www.freeimages.com/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477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8B42-0343-4557-9B1C-221EFEC5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Copyright of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CFE1D-0A0A-49FB-959F-6FDB5CE6AD8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person who originally created the image owns the copyright.</a:t>
            </a:r>
          </a:p>
          <a:p>
            <a:r>
              <a:rPr lang="en-GB" dirty="0"/>
              <a:t>i.e. this is normally the photographer or graphic artist.</a:t>
            </a:r>
          </a:p>
          <a:p>
            <a:r>
              <a:rPr lang="en-GB" dirty="0"/>
              <a:t>If you want to use an image you yourself didn’t photograph or draw, you need a licence to give you the rights to use it.</a:t>
            </a:r>
          </a:p>
          <a:p>
            <a:r>
              <a:rPr lang="en-GB" dirty="0"/>
              <a:t>Licences can be free, or cost money! It depends!</a:t>
            </a:r>
          </a:p>
          <a:p>
            <a:r>
              <a:rPr lang="en-GB" dirty="0"/>
              <a:t>But generally, you should NOT use images without having the rights to do so! Serious consequences can result in a commercial environment if you do!!</a:t>
            </a:r>
          </a:p>
        </p:txBody>
      </p:sp>
    </p:spTree>
    <p:extLst>
      <p:ext uri="{BB962C8B-B14F-4D97-AF65-F5344CB8AC3E}">
        <p14:creationId xmlns:p14="http://schemas.microsoft.com/office/powerpoint/2010/main" val="29811851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58B42-0343-4557-9B1C-221EFEC5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CFE1D-0A0A-49FB-959F-6FDB5CE6AD8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Various types, however in general:</a:t>
            </a:r>
          </a:p>
          <a:p>
            <a:r>
              <a:rPr lang="en-GB" dirty="0"/>
              <a:t>Creative commons</a:t>
            </a:r>
          </a:p>
          <a:p>
            <a:r>
              <a:rPr lang="en-GB" dirty="0"/>
              <a:t>Royalty free</a:t>
            </a:r>
          </a:p>
          <a:p>
            <a:r>
              <a:rPr lang="en-GB" dirty="0"/>
              <a:t>Rights managed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/>
              <a:t>Costs vary considerably, E.g. see:</a:t>
            </a:r>
            <a:br>
              <a:rPr lang="en-GB" dirty="0"/>
            </a:br>
            <a:r>
              <a:rPr lang="en-GB" dirty="0">
                <a:hlinkClick r:id="rId2"/>
              </a:rPr>
              <a:t>https://www.alamy.com/licenses-and-pricing/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9668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8D73-7C1B-4064-B760-A01B8DA23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07559-958D-4872-A314-F4C425C6A5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1471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18190</TotalTime>
  <Words>1332</Words>
  <Application>Microsoft Office PowerPoint</Application>
  <PresentationFormat>On-screen Show (4:3)</PresentationFormat>
  <Paragraphs>139</Paragraphs>
  <Slides>30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  <vt:variant>
        <vt:lpstr>Custom Shows</vt:lpstr>
      </vt:variant>
      <vt:variant>
        <vt:i4>1</vt:i4>
      </vt:variant>
    </vt:vector>
  </HeadingPairs>
  <TitlesOfParts>
    <vt:vector size="37" baseType="lpstr">
      <vt:lpstr>Calibri</vt:lpstr>
      <vt:lpstr>Cambria</vt:lpstr>
      <vt:lpstr>Consolas</vt:lpstr>
      <vt:lpstr>Wingdings</vt:lpstr>
      <vt:lpstr>Wingdings 2</vt:lpstr>
      <vt:lpstr>Median</vt:lpstr>
      <vt:lpstr>Intro to Web Graphics </vt:lpstr>
      <vt:lpstr>Graphic types</vt:lpstr>
      <vt:lpstr>Vector Graphics</vt:lpstr>
      <vt:lpstr>Vector Graphics</vt:lpstr>
      <vt:lpstr>Vector Graphics - Flash</vt:lpstr>
      <vt:lpstr>Vector Graphics - SVG</vt:lpstr>
      <vt:lpstr>Vector Graphics - SVG</vt:lpstr>
      <vt:lpstr>Vector Graphics - SVG</vt:lpstr>
      <vt:lpstr>Vector Graphics - SVG</vt:lpstr>
      <vt:lpstr>Vector Graphics - SVG</vt:lpstr>
      <vt:lpstr>Bitmap graphics</vt:lpstr>
      <vt:lpstr>Bitmap graphics</vt:lpstr>
      <vt:lpstr>JPG</vt:lpstr>
      <vt:lpstr>GIF</vt:lpstr>
      <vt:lpstr>Animations with GIF</vt:lpstr>
      <vt:lpstr>PNG</vt:lpstr>
      <vt:lpstr>Inserting an image</vt:lpstr>
      <vt:lpstr>Inserting the (overly large!) image</vt:lpstr>
      <vt:lpstr>Lets restrict the size: &lt;img src="ktm.jpg" alt="KTM machina" style="width:400px;height:300px;"/&gt; Note that the full size image still needs to be downloaded – wasteful of bandwidth!</vt:lpstr>
      <vt:lpstr>Lets restrict the size: &lt;img src="ktm.jpg" alt="KTM machina" style="width:400px;height:300px;"/&gt; Note that the full size image still needs to be downloaded – wasteful of bandwidth!</vt:lpstr>
      <vt:lpstr>Applying images to a page in HTML</vt:lpstr>
      <vt:lpstr>Applying images to a page in CSS</vt:lpstr>
      <vt:lpstr>Background images</vt:lpstr>
      <vt:lpstr>Orientation</vt:lpstr>
      <vt:lpstr>Aspect Ratio</vt:lpstr>
      <vt:lpstr>PowerPoint Presentation</vt:lpstr>
      <vt:lpstr>Where to obtain ‘free’ images</vt:lpstr>
      <vt:lpstr>Copyright of images</vt:lpstr>
      <vt:lpstr>Types of licence</vt:lpstr>
      <vt:lpstr>End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Gareth Jones</cp:lastModifiedBy>
  <cp:revision>1471</cp:revision>
  <cp:lastPrinted>2014-09-29T16:21:25Z</cp:lastPrinted>
  <dcterms:created xsi:type="dcterms:W3CDTF">2013-09-18T07:00:31Z</dcterms:created>
  <dcterms:modified xsi:type="dcterms:W3CDTF">2021-02-28T21:34:16Z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