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5" r:id="rId4"/>
  </p:sldMasterIdLst>
  <p:notesMasterIdLst>
    <p:notesMasterId r:id="rId16"/>
  </p:notesMasterIdLst>
  <p:handoutMasterIdLst>
    <p:handoutMasterId r:id="rId17"/>
  </p:handoutMasterIdLst>
  <p:sldIdLst>
    <p:sldId id="286" r:id="rId5"/>
    <p:sldId id="296" r:id="rId6"/>
    <p:sldId id="258" r:id="rId7"/>
    <p:sldId id="270" r:id="rId8"/>
    <p:sldId id="263" r:id="rId9"/>
    <p:sldId id="292" r:id="rId10"/>
    <p:sldId id="293" r:id="rId11"/>
    <p:sldId id="294" r:id="rId12"/>
    <p:sldId id="303" r:id="rId13"/>
    <p:sldId id="275" r:id="rId14"/>
    <p:sldId id="298" r:id="rId15"/>
  </p:sldIdLst>
  <p:sldSz cx="9144000" cy="6858000" type="screen4x3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2A00"/>
    <a:srgbClr val="D4BA13"/>
    <a:srgbClr val="E3CC39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99356D-1B41-4267-8A4D-B4FBCD72D4F3}" v="23" dt="2022-11-09T16:47:34.5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08"/>
    <p:restoredTop sz="78615"/>
  </p:normalViewPr>
  <p:slideViewPr>
    <p:cSldViewPr snapToGrid="0" snapToObjects="1">
      <p:cViewPr varScale="1">
        <p:scale>
          <a:sx n="129" d="100"/>
          <a:sy n="129" d="100"/>
        </p:scale>
        <p:origin x="1860" y="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4AB3D6-6ACE-4854-96CF-3A22DEF9EEA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DD4DEA6-D9EA-47AF-8838-F37D355F40BC}">
      <dgm:prSet/>
      <dgm:spPr/>
      <dgm:t>
        <a:bodyPr/>
        <a:lstStyle/>
        <a:p>
          <a:r>
            <a:rPr lang="en-GB" dirty="0"/>
            <a:t>-Similarities between the two companies</a:t>
          </a:r>
          <a:endParaRPr lang="en-US" dirty="0"/>
        </a:p>
      </dgm:t>
    </dgm:pt>
    <dgm:pt modelId="{6460C7C1-8B09-42E0-AD19-6A5E672D5CC0}" type="parTrans" cxnId="{19AC466A-DC1A-497E-B004-D288E5370471}">
      <dgm:prSet/>
      <dgm:spPr/>
      <dgm:t>
        <a:bodyPr/>
        <a:lstStyle/>
        <a:p>
          <a:endParaRPr lang="en-US"/>
        </a:p>
      </dgm:t>
    </dgm:pt>
    <dgm:pt modelId="{727AC1EF-B66F-4083-9D1C-8213B01D3FF1}" type="sibTrans" cxnId="{19AC466A-DC1A-497E-B004-D288E5370471}">
      <dgm:prSet/>
      <dgm:spPr/>
      <dgm:t>
        <a:bodyPr/>
        <a:lstStyle/>
        <a:p>
          <a:endParaRPr lang="en-US"/>
        </a:p>
      </dgm:t>
    </dgm:pt>
    <dgm:pt modelId="{A69EBFF1-4D8E-445C-ADB9-BA6C11479BB4}">
      <dgm:prSet/>
      <dgm:spPr/>
      <dgm:t>
        <a:bodyPr/>
        <a:lstStyle/>
        <a:p>
          <a:r>
            <a:rPr lang="en-GB"/>
            <a:t>-SWOT analysis</a:t>
          </a:r>
          <a:endParaRPr lang="en-US"/>
        </a:p>
      </dgm:t>
    </dgm:pt>
    <dgm:pt modelId="{E85E8C40-FB96-47FD-955B-F5E0AAE741AD}" type="parTrans" cxnId="{F22E278C-BE8A-4CC6-82C4-85D1B34BF177}">
      <dgm:prSet/>
      <dgm:spPr/>
      <dgm:t>
        <a:bodyPr/>
        <a:lstStyle/>
        <a:p>
          <a:endParaRPr lang="en-US"/>
        </a:p>
      </dgm:t>
    </dgm:pt>
    <dgm:pt modelId="{01013929-6D37-4D92-978B-26FC1013227C}" type="sibTrans" cxnId="{F22E278C-BE8A-4CC6-82C4-85D1B34BF177}">
      <dgm:prSet/>
      <dgm:spPr/>
      <dgm:t>
        <a:bodyPr/>
        <a:lstStyle/>
        <a:p>
          <a:endParaRPr lang="en-US"/>
        </a:p>
      </dgm:t>
    </dgm:pt>
    <dgm:pt modelId="{A80EA20C-B403-4AEC-9A90-E08BECDF73AB}">
      <dgm:prSet/>
      <dgm:spPr/>
      <dgm:t>
        <a:bodyPr/>
        <a:lstStyle/>
        <a:p>
          <a:r>
            <a:rPr lang="en-GB"/>
            <a:t>-Critical evaluation of both organizations </a:t>
          </a:r>
          <a:endParaRPr lang="en-US"/>
        </a:p>
      </dgm:t>
    </dgm:pt>
    <dgm:pt modelId="{1087E0C2-61ED-4AEA-8A76-B3A284327891}" type="parTrans" cxnId="{78034431-20BF-413E-A835-A6F555AB47D1}">
      <dgm:prSet/>
      <dgm:spPr/>
      <dgm:t>
        <a:bodyPr/>
        <a:lstStyle/>
        <a:p>
          <a:endParaRPr lang="en-US"/>
        </a:p>
      </dgm:t>
    </dgm:pt>
    <dgm:pt modelId="{A4DD3AD4-1065-4703-8FD3-44F3A4B0691B}" type="sibTrans" cxnId="{78034431-20BF-413E-A835-A6F555AB47D1}">
      <dgm:prSet/>
      <dgm:spPr/>
      <dgm:t>
        <a:bodyPr/>
        <a:lstStyle/>
        <a:p>
          <a:endParaRPr lang="en-US"/>
        </a:p>
      </dgm:t>
    </dgm:pt>
    <dgm:pt modelId="{E240BB99-FCA4-40EC-ADA6-3DED9CBAFF1E}">
      <dgm:prSet/>
      <dgm:spPr/>
      <dgm:t>
        <a:bodyPr/>
        <a:lstStyle/>
        <a:p>
          <a:r>
            <a:rPr lang="en-GB"/>
            <a:t>-Conclusions</a:t>
          </a:r>
          <a:endParaRPr lang="en-US"/>
        </a:p>
      </dgm:t>
    </dgm:pt>
    <dgm:pt modelId="{4B7ACE90-520B-4886-9FAA-24DE70056383}" type="parTrans" cxnId="{FE52C532-6C16-413F-A075-D5AC85D22694}">
      <dgm:prSet/>
      <dgm:spPr/>
      <dgm:t>
        <a:bodyPr/>
        <a:lstStyle/>
        <a:p>
          <a:endParaRPr lang="en-US"/>
        </a:p>
      </dgm:t>
    </dgm:pt>
    <dgm:pt modelId="{1F3B0381-9698-4129-858B-26EF6432078B}" type="sibTrans" cxnId="{FE52C532-6C16-413F-A075-D5AC85D22694}">
      <dgm:prSet/>
      <dgm:spPr/>
      <dgm:t>
        <a:bodyPr/>
        <a:lstStyle/>
        <a:p>
          <a:endParaRPr lang="en-US"/>
        </a:p>
      </dgm:t>
    </dgm:pt>
    <dgm:pt modelId="{9BFF6FAC-BE6C-4CEB-BE9F-9D581B514233}">
      <dgm:prSet/>
      <dgm:spPr/>
      <dgm:t>
        <a:bodyPr/>
        <a:lstStyle/>
        <a:p>
          <a:r>
            <a:rPr lang="en-GB" dirty="0"/>
            <a:t>-Recommendations</a:t>
          </a:r>
          <a:endParaRPr lang="en-US" dirty="0"/>
        </a:p>
      </dgm:t>
    </dgm:pt>
    <dgm:pt modelId="{94D4AD31-8871-47D9-B4B9-CA0299561FFB}" type="parTrans" cxnId="{9F698656-9554-4841-BDA1-3FFAE4A2B5F8}">
      <dgm:prSet/>
      <dgm:spPr/>
      <dgm:t>
        <a:bodyPr/>
        <a:lstStyle/>
        <a:p>
          <a:endParaRPr lang="en-US"/>
        </a:p>
      </dgm:t>
    </dgm:pt>
    <dgm:pt modelId="{AF832D19-C9DD-4F6F-B888-8D977C5985DE}" type="sibTrans" cxnId="{9F698656-9554-4841-BDA1-3FFAE4A2B5F8}">
      <dgm:prSet/>
      <dgm:spPr/>
      <dgm:t>
        <a:bodyPr/>
        <a:lstStyle/>
        <a:p>
          <a:endParaRPr lang="en-US"/>
        </a:p>
      </dgm:t>
    </dgm:pt>
    <dgm:pt modelId="{CF3FAA03-67E1-4EB6-A7F4-B97C7890C137}">
      <dgm:prSet/>
      <dgm:spPr/>
      <dgm:t>
        <a:bodyPr/>
        <a:lstStyle/>
        <a:p>
          <a:r>
            <a:rPr lang="en-GB" dirty="0"/>
            <a:t>-Presentation of Amazon and eBay companies</a:t>
          </a:r>
          <a:endParaRPr lang="en-US" dirty="0"/>
        </a:p>
      </dgm:t>
    </dgm:pt>
    <dgm:pt modelId="{703141F7-0916-43DC-88BB-78902FDC721A}" type="parTrans" cxnId="{09E482FE-EAE2-4D3E-9AB7-BF3E71762E88}">
      <dgm:prSet/>
      <dgm:spPr/>
      <dgm:t>
        <a:bodyPr/>
        <a:lstStyle/>
        <a:p>
          <a:endParaRPr lang="en-GB"/>
        </a:p>
      </dgm:t>
    </dgm:pt>
    <dgm:pt modelId="{718141B2-ADA2-4F0E-8C02-9D6184FFF539}" type="sibTrans" cxnId="{09E482FE-EAE2-4D3E-9AB7-BF3E71762E88}">
      <dgm:prSet/>
      <dgm:spPr/>
      <dgm:t>
        <a:bodyPr/>
        <a:lstStyle/>
        <a:p>
          <a:endParaRPr lang="en-GB"/>
        </a:p>
      </dgm:t>
    </dgm:pt>
    <dgm:pt modelId="{583048F0-32BD-4E59-AA1C-9F6EF90ADBA0}" type="pres">
      <dgm:prSet presAssocID="{964AB3D6-6ACE-4854-96CF-3A22DEF9EEA4}" presName="vert0" presStyleCnt="0">
        <dgm:presLayoutVars>
          <dgm:dir/>
          <dgm:animOne val="branch"/>
          <dgm:animLvl val="lvl"/>
        </dgm:presLayoutVars>
      </dgm:prSet>
      <dgm:spPr/>
    </dgm:pt>
    <dgm:pt modelId="{90EE5E26-E435-4634-9F34-1E35BB98FB9B}" type="pres">
      <dgm:prSet presAssocID="{CF3FAA03-67E1-4EB6-A7F4-B97C7890C137}" presName="thickLine" presStyleLbl="alignNode1" presStyleIdx="0" presStyleCnt="6"/>
      <dgm:spPr/>
    </dgm:pt>
    <dgm:pt modelId="{B7376005-783D-4281-8680-70021F7C2BE8}" type="pres">
      <dgm:prSet presAssocID="{CF3FAA03-67E1-4EB6-A7F4-B97C7890C137}" presName="horz1" presStyleCnt="0"/>
      <dgm:spPr/>
    </dgm:pt>
    <dgm:pt modelId="{68EF490C-B3E8-4932-A320-43E579A36098}" type="pres">
      <dgm:prSet presAssocID="{CF3FAA03-67E1-4EB6-A7F4-B97C7890C137}" presName="tx1" presStyleLbl="revTx" presStyleIdx="0" presStyleCnt="6"/>
      <dgm:spPr/>
    </dgm:pt>
    <dgm:pt modelId="{71C5852E-9069-48A0-82FD-169747A76B8E}" type="pres">
      <dgm:prSet presAssocID="{CF3FAA03-67E1-4EB6-A7F4-B97C7890C137}" presName="vert1" presStyleCnt="0"/>
      <dgm:spPr/>
    </dgm:pt>
    <dgm:pt modelId="{B4367734-B641-494C-87C3-014495F43D98}" type="pres">
      <dgm:prSet presAssocID="{EDD4DEA6-D9EA-47AF-8838-F37D355F40BC}" presName="thickLine" presStyleLbl="alignNode1" presStyleIdx="1" presStyleCnt="6"/>
      <dgm:spPr/>
    </dgm:pt>
    <dgm:pt modelId="{81E2E01F-28EA-4B22-9832-2BBE1051CC58}" type="pres">
      <dgm:prSet presAssocID="{EDD4DEA6-D9EA-47AF-8838-F37D355F40BC}" presName="horz1" presStyleCnt="0"/>
      <dgm:spPr/>
    </dgm:pt>
    <dgm:pt modelId="{CD11534B-31E2-4F68-A323-8EF266DB75F4}" type="pres">
      <dgm:prSet presAssocID="{EDD4DEA6-D9EA-47AF-8838-F37D355F40BC}" presName="tx1" presStyleLbl="revTx" presStyleIdx="1" presStyleCnt="6"/>
      <dgm:spPr/>
    </dgm:pt>
    <dgm:pt modelId="{24CB590A-D7EB-4D13-8144-F3AB7F8134FC}" type="pres">
      <dgm:prSet presAssocID="{EDD4DEA6-D9EA-47AF-8838-F37D355F40BC}" presName="vert1" presStyleCnt="0"/>
      <dgm:spPr/>
    </dgm:pt>
    <dgm:pt modelId="{F220424D-C03D-484A-A86F-C2D2F1F5A3CD}" type="pres">
      <dgm:prSet presAssocID="{A69EBFF1-4D8E-445C-ADB9-BA6C11479BB4}" presName="thickLine" presStyleLbl="alignNode1" presStyleIdx="2" presStyleCnt="6"/>
      <dgm:spPr/>
    </dgm:pt>
    <dgm:pt modelId="{9B5FD7AE-CBDB-4AD7-A4E0-B6E966F9C0EF}" type="pres">
      <dgm:prSet presAssocID="{A69EBFF1-4D8E-445C-ADB9-BA6C11479BB4}" presName="horz1" presStyleCnt="0"/>
      <dgm:spPr/>
    </dgm:pt>
    <dgm:pt modelId="{A08E609F-73F4-4845-9A7A-06892653588C}" type="pres">
      <dgm:prSet presAssocID="{A69EBFF1-4D8E-445C-ADB9-BA6C11479BB4}" presName="tx1" presStyleLbl="revTx" presStyleIdx="2" presStyleCnt="6"/>
      <dgm:spPr/>
    </dgm:pt>
    <dgm:pt modelId="{CEF1EAA4-E757-46F2-82D3-F724767CF9B9}" type="pres">
      <dgm:prSet presAssocID="{A69EBFF1-4D8E-445C-ADB9-BA6C11479BB4}" presName="vert1" presStyleCnt="0"/>
      <dgm:spPr/>
    </dgm:pt>
    <dgm:pt modelId="{8D8F6DD1-5276-45C3-8E34-60E97D98738C}" type="pres">
      <dgm:prSet presAssocID="{A80EA20C-B403-4AEC-9A90-E08BECDF73AB}" presName="thickLine" presStyleLbl="alignNode1" presStyleIdx="3" presStyleCnt="6"/>
      <dgm:spPr/>
    </dgm:pt>
    <dgm:pt modelId="{4603C22B-1235-4B2B-8A52-1C16F9E37372}" type="pres">
      <dgm:prSet presAssocID="{A80EA20C-B403-4AEC-9A90-E08BECDF73AB}" presName="horz1" presStyleCnt="0"/>
      <dgm:spPr/>
    </dgm:pt>
    <dgm:pt modelId="{02E0DDD5-69AE-44DB-BDD0-CE6AE3518681}" type="pres">
      <dgm:prSet presAssocID="{A80EA20C-B403-4AEC-9A90-E08BECDF73AB}" presName="tx1" presStyleLbl="revTx" presStyleIdx="3" presStyleCnt="6"/>
      <dgm:spPr/>
    </dgm:pt>
    <dgm:pt modelId="{92D1617B-5DA0-4B35-B336-282A04B60B5C}" type="pres">
      <dgm:prSet presAssocID="{A80EA20C-B403-4AEC-9A90-E08BECDF73AB}" presName="vert1" presStyleCnt="0"/>
      <dgm:spPr/>
    </dgm:pt>
    <dgm:pt modelId="{E03FFFDA-CE57-44A6-9B0C-C5568A50ACAF}" type="pres">
      <dgm:prSet presAssocID="{E240BB99-FCA4-40EC-ADA6-3DED9CBAFF1E}" presName="thickLine" presStyleLbl="alignNode1" presStyleIdx="4" presStyleCnt="6"/>
      <dgm:spPr/>
    </dgm:pt>
    <dgm:pt modelId="{32B2F884-2EBF-43AE-93CF-A950D3D87774}" type="pres">
      <dgm:prSet presAssocID="{E240BB99-FCA4-40EC-ADA6-3DED9CBAFF1E}" presName="horz1" presStyleCnt="0"/>
      <dgm:spPr/>
    </dgm:pt>
    <dgm:pt modelId="{289FEFDD-3090-4491-B705-39187AF46E63}" type="pres">
      <dgm:prSet presAssocID="{E240BB99-FCA4-40EC-ADA6-3DED9CBAFF1E}" presName="tx1" presStyleLbl="revTx" presStyleIdx="4" presStyleCnt="6"/>
      <dgm:spPr/>
    </dgm:pt>
    <dgm:pt modelId="{F84578C9-4773-40E7-8940-10D0C59ABC71}" type="pres">
      <dgm:prSet presAssocID="{E240BB99-FCA4-40EC-ADA6-3DED9CBAFF1E}" presName="vert1" presStyleCnt="0"/>
      <dgm:spPr/>
    </dgm:pt>
    <dgm:pt modelId="{EFB7C675-8DC6-4849-BAFC-97EBBA9E440B}" type="pres">
      <dgm:prSet presAssocID="{9BFF6FAC-BE6C-4CEB-BE9F-9D581B514233}" presName="thickLine" presStyleLbl="alignNode1" presStyleIdx="5" presStyleCnt="6"/>
      <dgm:spPr/>
    </dgm:pt>
    <dgm:pt modelId="{2370F256-DF95-45DF-8BA8-72604E9307C2}" type="pres">
      <dgm:prSet presAssocID="{9BFF6FAC-BE6C-4CEB-BE9F-9D581B514233}" presName="horz1" presStyleCnt="0"/>
      <dgm:spPr/>
    </dgm:pt>
    <dgm:pt modelId="{85E4C12B-3E62-4B7D-9ACC-4C041E39AADC}" type="pres">
      <dgm:prSet presAssocID="{9BFF6FAC-BE6C-4CEB-BE9F-9D581B514233}" presName="tx1" presStyleLbl="revTx" presStyleIdx="5" presStyleCnt="6"/>
      <dgm:spPr/>
    </dgm:pt>
    <dgm:pt modelId="{215700FF-A6A1-4844-80BE-6D46CA843051}" type="pres">
      <dgm:prSet presAssocID="{9BFF6FAC-BE6C-4CEB-BE9F-9D581B514233}" presName="vert1" presStyleCnt="0"/>
      <dgm:spPr/>
    </dgm:pt>
  </dgm:ptLst>
  <dgm:cxnLst>
    <dgm:cxn modelId="{F7E4C41C-9EE6-4BA7-891B-8192D689E8BB}" type="presOf" srcId="{9BFF6FAC-BE6C-4CEB-BE9F-9D581B514233}" destId="{85E4C12B-3E62-4B7D-9ACC-4C041E39AADC}" srcOrd="0" destOrd="0" presId="urn:microsoft.com/office/officeart/2008/layout/LinedList"/>
    <dgm:cxn modelId="{20CFE82C-88FC-4A08-B7E5-D55AFE09D4B0}" type="presOf" srcId="{EDD4DEA6-D9EA-47AF-8838-F37D355F40BC}" destId="{CD11534B-31E2-4F68-A323-8EF266DB75F4}" srcOrd="0" destOrd="0" presId="urn:microsoft.com/office/officeart/2008/layout/LinedList"/>
    <dgm:cxn modelId="{78034431-20BF-413E-A835-A6F555AB47D1}" srcId="{964AB3D6-6ACE-4854-96CF-3A22DEF9EEA4}" destId="{A80EA20C-B403-4AEC-9A90-E08BECDF73AB}" srcOrd="3" destOrd="0" parTransId="{1087E0C2-61ED-4AEA-8A76-B3A284327891}" sibTransId="{A4DD3AD4-1065-4703-8FD3-44F3A4B0691B}"/>
    <dgm:cxn modelId="{FE52C532-6C16-413F-A075-D5AC85D22694}" srcId="{964AB3D6-6ACE-4854-96CF-3A22DEF9EEA4}" destId="{E240BB99-FCA4-40EC-ADA6-3DED9CBAFF1E}" srcOrd="4" destOrd="0" parTransId="{4B7ACE90-520B-4886-9FAA-24DE70056383}" sibTransId="{1F3B0381-9698-4129-858B-26EF6432078B}"/>
    <dgm:cxn modelId="{19AC466A-DC1A-497E-B004-D288E5370471}" srcId="{964AB3D6-6ACE-4854-96CF-3A22DEF9EEA4}" destId="{EDD4DEA6-D9EA-47AF-8838-F37D355F40BC}" srcOrd="1" destOrd="0" parTransId="{6460C7C1-8B09-42E0-AD19-6A5E672D5CC0}" sibTransId="{727AC1EF-B66F-4083-9D1C-8213B01D3FF1}"/>
    <dgm:cxn modelId="{63D7F06B-A171-4556-8EE3-C2FC82C9B814}" type="presOf" srcId="{A80EA20C-B403-4AEC-9A90-E08BECDF73AB}" destId="{02E0DDD5-69AE-44DB-BDD0-CE6AE3518681}" srcOrd="0" destOrd="0" presId="urn:microsoft.com/office/officeart/2008/layout/LinedList"/>
    <dgm:cxn modelId="{9F698656-9554-4841-BDA1-3FFAE4A2B5F8}" srcId="{964AB3D6-6ACE-4854-96CF-3A22DEF9EEA4}" destId="{9BFF6FAC-BE6C-4CEB-BE9F-9D581B514233}" srcOrd="5" destOrd="0" parTransId="{94D4AD31-8871-47D9-B4B9-CA0299561FFB}" sibTransId="{AF832D19-C9DD-4F6F-B888-8D977C5985DE}"/>
    <dgm:cxn modelId="{2791857A-8880-498D-9A1D-688AE8B8D728}" type="presOf" srcId="{E240BB99-FCA4-40EC-ADA6-3DED9CBAFF1E}" destId="{289FEFDD-3090-4491-B705-39187AF46E63}" srcOrd="0" destOrd="0" presId="urn:microsoft.com/office/officeart/2008/layout/LinedList"/>
    <dgm:cxn modelId="{F22E278C-BE8A-4CC6-82C4-85D1B34BF177}" srcId="{964AB3D6-6ACE-4854-96CF-3A22DEF9EEA4}" destId="{A69EBFF1-4D8E-445C-ADB9-BA6C11479BB4}" srcOrd="2" destOrd="0" parTransId="{E85E8C40-FB96-47FD-955B-F5E0AAE741AD}" sibTransId="{01013929-6D37-4D92-978B-26FC1013227C}"/>
    <dgm:cxn modelId="{10EC3BCD-E314-4605-98F7-3A0C367322BF}" type="presOf" srcId="{A69EBFF1-4D8E-445C-ADB9-BA6C11479BB4}" destId="{A08E609F-73F4-4845-9A7A-06892653588C}" srcOrd="0" destOrd="0" presId="urn:microsoft.com/office/officeart/2008/layout/LinedList"/>
    <dgm:cxn modelId="{20D041DE-D89D-4F32-9EEE-8E2F8023D443}" type="presOf" srcId="{CF3FAA03-67E1-4EB6-A7F4-B97C7890C137}" destId="{68EF490C-B3E8-4932-A320-43E579A36098}" srcOrd="0" destOrd="0" presId="urn:microsoft.com/office/officeart/2008/layout/LinedList"/>
    <dgm:cxn modelId="{6A2C25DF-5851-4E34-BE5A-A98411CD868E}" type="presOf" srcId="{964AB3D6-6ACE-4854-96CF-3A22DEF9EEA4}" destId="{583048F0-32BD-4E59-AA1C-9F6EF90ADBA0}" srcOrd="0" destOrd="0" presId="urn:microsoft.com/office/officeart/2008/layout/LinedList"/>
    <dgm:cxn modelId="{09E482FE-EAE2-4D3E-9AB7-BF3E71762E88}" srcId="{964AB3D6-6ACE-4854-96CF-3A22DEF9EEA4}" destId="{CF3FAA03-67E1-4EB6-A7F4-B97C7890C137}" srcOrd="0" destOrd="0" parTransId="{703141F7-0916-43DC-88BB-78902FDC721A}" sibTransId="{718141B2-ADA2-4F0E-8C02-9D6184FFF539}"/>
    <dgm:cxn modelId="{2E81EE45-BAC9-47AE-BD52-20B5A3C51CCA}" type="presParOf" srcId="{583048F0-32BD-4E59-AA1C-9F6EF90ADBA0}" destId="{90EE5E26-E435-4634-9F34-1E35BB98FB9B}" srcOrd="0" destOrd="0" presId="urn:microsoft.com/office/officeart/2008/layout/LinedList"/>
    <dgm:cxn modelId="{F317339A-4F52-4F9B-AFC8-BEBE36CE439E}" type="presParOf" srcId="{583048F0-32BD-4E59-AA1C-9F6EF90ADBA0}" destId="{B7376005-783D-4281-8680-70021F7C2BE8}" srcOrd="1" destOrd="0" presId="urn:microsoft.com/office/officeart/2008/layout/LinedList"/>
    <dgm:cxn modelId="{9CA9E5B4-C6D5-4618-A7CE-D254738E753E}" type="presParOf" srcId="{B7376005-783D-4281-8680-70021F7C2BE8}" destId="{68EF490C-B3E8-4932-A320-43E579A36098}" srcOrd="0" destOrd="0" presId="urn:microsoft.com/office/officeart/2008/layout/LinedList"/>
    <dgm:cxn modelId="{BDEEB7E0-0639-4D5A-B2F9-16F2D85C84FB}" type="presParOf" srcId="{B7376005-783D-4281-8680-70021F7C2BE8}" destId="{71C5852E-9069-48A0-82FD-169747A76B8E}" srcOrd="1" destOrd="0" presId="urn:microsoft.com/office/officeart/2008/layout/LinedList"/>
    <dgm:cxn modelId="{CE3D2FEF-60D0-41AF-84DE-552074F30627}" type="presParOf" srcId="{583048F0-32BD-4E59-AA1C-9F6EF90ADBA0}" destId="{B4367734-B641-494C-87C3-014495F43D98}" srcOrd="2" destOrd="0" presId="urn:microsoft.com/office/officeart/2008/layout/LinedList"/>
    <dgm:cxn modelId="{B4E9FB66-2E87-478B-B311-F0A1AEE70BB2}" type="presParOf" srcId="{583048F0-32BD-4E59-AA1C-9F6EF90ADBA0}" destId="{81E2E01F-28EA-4B22-9832-2BBE1051CC58}" srcOrd="3" destOrd="0" presId="urn:microsoft.com/office/officeart/2008/layout/LinedList"/>
    <dgm:cxn modelId="{BBEEEF47-D0BB-4D16-B323-02910B82CB1B}" type="presParOf" srcId="{81E2E01F-28EA-4B22-9832-2BBE1051CC58}" destId="{CD11534B-31E2-4F68-A323-8EF266DB75F4}" srcOrd="0" destOrd="0" presId="urn:microsoft.com/office/officeart/2008/layout/LinedList"/>
    <dgm:cxn modelId="{23AA96F9-F513-4288-B202-BA9F2F31235D}" type="presParOf" srcId="{81E2E01F-28EA-4B22-9832-2BBE1051CC58}" destId="{24CB590A-D7EB-4D13-8144-F3AB7F8134FC}" srcOrd="1" destOrd="0" presId="urn:microsoft.com/office/officeart/2008/layout/LinedList"/>
    <dgm:cxn modelId="{EA59DA62-D9CC-44C0-A547-15CA5813E71E}" type="presParOf" srcId="{583048F0-32BD-4E59-AA1C-9F6EF90ADBA0}" destId="{F220424D-C03D-484A-A86F-C2D2F1F5A3CD}" srcOrd="4" destOrd="0" presId="urn:microsoft.com/office/officeart/2008/layout/LinedList"/>
    <dgm:cxn modelId="{0F581DFD-DA46-447F-AAB7-8C36CDAD0BFE}" type="presParOf" srcId="{583048F0-32BD-4E59-AA1C-9F6EF90ADBA0}" destId="{9B5FD7AE-CBDB-4AD7-A4E0-B6E966F9C0EF}" srcOrd="5" destOrd="0" presId="urn:microsoft.com/office/officeart/2008/layout/LinedList"/>
    <dgm:cxn modelId="{DF1FE99A-C25B-4CF9-8F2D-06DEB3AAA636}" type="presParOf" srcId="{9B5FD7AE-CBDB-4AD7-A4E0-B6E966F9C0EF}" destId="{A08E609F-73F4-4845-9A7A-06892653588C}" srcOrd="0" destOrd="0" presId="urn:microsoft.com/office/officeart/2008/layout/LinedList"/>
    <dgm:cxn modelId="{72424EEC-6815-433B-AC1F-62D2720EA50F}" type="presParOf" srcId="{9B5FD7AE-CBDB-4AD7-A4E0-B6E966F9C0EF}" destId="{CEF1EAA4-E757-46F2-82D3-F724767CF9B9}" srcOrd="1" destOrd="0" presId="urn:microsoft.com/office/officeart/2008/layout/LinedList"/>
    <dgm:cxn modelId="{73D8A038-8C7E-40C0-B18B-6CADC1211D09}" type="presParOf" srcId="{583048F0-32BD-4E59-AA1C-9F6EF90ADBA0}" destId="{8D8F6DD1-5276-45C3-8E34-60E97D98738C}" srcOrd="6" destOrd="0" presId="urn:microsoft.com/office/officeart/2008/layout/LinedList"/>
    <dgm:cxn modelId="{9D97A6C4-E8DB-4621-84D0-A077C288A050}" type="presParOf" srcId="{583048F0-32BD-4E59-AA1C-9F6EF90ADBA0}" destId="{4603C22B-1235-4B2B-8A52-1C16F9E37372}" srcOrd="7" destOrd="0" presId="urn:microsoft.com/office/officeart/2008/layout/LinedList"/>
    <dgm:cxn modelId="{640ABC01-938C-42EB-B38E-9CA76334D529}" type="presParOf" srcId="{4603C22B-1235-4B2B-8A52-1C16F9E37372}" destId="{02E0DDD5-69AE-44DB-BDD0-CE6AE3518681}" srcOrd="0" destOrd="0" presId="urn:microsoft.com/office/officeart/2008/layout/LinedList"/>
    <dgm:cxn modelId="{82D70781-5045-4DCD-9DF1-E7859B544782}" type="presParOf" srcId="{4603C22B-1235-4B2B-8A52-1C16F9E37372}" destId="{92D1617B-5DA0-4B35-B336-282A04B60B5C}" srcOrd="1" destOrd="0" presId="urn:microsoft.com/office/officeart/2008/layout/LinedList"/>
    <dgm:cxn modelId="{09BC09B2-5531-4590-A4BD-7CA52068FEBB}" type="presParOf" srcId="{583048F0-32BD-4E59-AA1C-9F6EF90ADBA0}" destId="{E03FFFDA-CE57-44A6-9B0C-C5568A50ACAF}" srcOrd="8" destOrd="0" presId="urn:microsoft.com/office/officeart/2008/layout/LinedList"/>
    <dgm:cxn modelId="{38D6A2FB-B87D-4AA3-BD9B-03F1905CC1A2}" type="presParOf" srcId="{583048F0-32BD-4E59-AA1C-9F6EF90ADBA0}" destId="{32B2F884-2EBF-43AE-93CF-A950D3D87774}" srcOrd="9" destOrd="0" presId="urn:microsoft.com/office/officeart/2008/layout/LinedList"/>
    <dgm:cxn modelId="{0312B650-B25B-4536-BBB2-F99B1A8A345A}" type="presParOf" srcId="{32B2F884-2EBF-43AE-93CF-A950D3D87774}" destId="{289FEFDD-3090-4491-B705-39187AF46E63}" srcOrd="0" destOrd="0" presId="urn:microsoft.com/office/officeart/2008/layout/LinedList"/>
    <dgm:cxn modelId="{629FC7FF-7507-4E5F-8466-23D9D62886EE}" type="presParOf" srcId="{32B2F884-2EBF-43AE-93CF-A950D3D87774}" destId="{F84578C9-4773-40E7-8940-10D0C59ABC71}" srcOrd="1" destOrd="0" presId="urn:microsoft.com/office/officeart/2008/layout/LinedList"/>
    <dgm:cxn modelId="{8D2598DC-A8A7-4CB5-80EC-FC8F79ED4B89}" type="presParOf" srcId="{583048F0-32BD-4E59-AA1C-9F6EF90ADBA0}" destId="{EFB7C675-8DC6-4849-BAFC-97EBBA9E440B}" srcOrd="10" destOrd="0" presId="urn:microsoft.com/office/officeart/2008/layout/LinedList"/>
    <dgm:cxn modelId="{639F1CC7-FE6C-4BC0-9DAE-5582412C53CC}" type="presParOf" srcId="{583048F0-32BD-4E59-AA1C-9F6EF90ADBA0}" destId="{2370F256-DF95-45DF-8BA8-72604E9307C2}" srcOrd="11" destOrd="0" presId="urn:microsoft.com/office/officeart/2008/layout/LinedList"/>
    <dgm:cxn modelId="{BC62AB12-3988-47B0-82F9-CB91F0DACDD1}" type="presParOf" srcId="{2370F256-DF95-45DF-8BA8-72604E9307C2}" destId="{85E4C12B-3E62-4B7D-9ACC-4C041E39AADC}" srcOrd="0" destOrd="0" presId="urn:microsoft.com/office/officeart/2008/layout/LinedList"/>
    <dgm:cxn modelId="{669660EF-082F-4C4A-9F40-E92FCB9D682B}" type="presParOf" srcId="{2370F256-DF95-45DF-8BA8-72604E9307C2}" destId="{215700FF-A6A1-4844-80BE-6D46CA84305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EE5E26-E435-4634-9F34-1E35BB98FB9B}">
      <dsp:nvSpPr>
        <dsp:cNvPr id="0" name=""/>
        <dsp:cNvSpPr/>
      </dsp:nvSpPr>
      <dsp:spPr>
        <a:xfrm>
          <a:off x="0" y="1525"/>
          <a:ext cx="431083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EF490C-B3E8-4932-A320-43E579A36098}">
      <dsp:nvSpPr>
        <dsp:cNvPr id="0" name=""/>
        <dsp:cNvSpPr/>
      </dsp:nvSpPr>
      <dsp:spPr>
        <a:xfrm>
          <a:off x="0" y="1525"/>
          <a:ext cx="4310833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-Presentation of Amazon and eBay companies</a:t>
          </a:r>
          <a:endParaRPr lang="en-US" sz="1700" kern="1200" dirty="0"/>
        </a:p>
      </dsp:txBody>
      <dsp:txXfrm>
        <a:off x="0" y="1525"/>
        <a:ext cx="4310833" cy="520191"/>
      </dsp:txXfrm>
    </dsp:sp>
    <dsp:sp modelId="{B4367734-B641-494C-87C3-014495F43D98}">
      <dsp:nvSpPr>
        <dsp:cNvPr id="0" name=""/>
        <dsp:cNvSpPr/>
      </dsp:nvSpPr>
      <dsp:spPr>
        <a:xfrm>
          <a:off x="0" y="521717"/>
          <a:ext cx="431083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11534B-31E2-4F68-A323-8EF266DB75F4}">
      <dsp:nvSpPr>
        <dsp:cNvPr id="0" name=""/>
        <dsp:cNvSpPr/>
      </dsp:nvSpPr>
      <dsp:spPr>
        <a:xfrm>
          <a:off x="0" y="521717"/>
          <a:ext cx="4310833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-Similarities between the two companies</a:t>
          </a:r>
          <a:endParaRPr lang="en-US" sz="1700" kern="1200" dirty="0"/>
        </a:p>
      </dsp:txBody>
      <dsp:txXfrm>
        <a:off x="0" y="521717"/>
        <a:ext cx="4310833" cy="520191"/>
      </dsp:txXfrm>
    </dsp:sp>
    <dsp:sp modelId="{F220424D-C03D-484A-A86F-C2D2F1F5A3CD}">
      <dsp:nvSpPr>
        <dsp:cNvPr id="0" name=""/>
        <dsp:cNvSpPr/>
      </dsp:nvSpPr>
      <dsp:spPr>
        <a:xfrm>
          <a:off x="0" y="1041908"/>
          <a:ext cx="431083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8E609F-73F4-4845-9A7A-06892653588C}">
      <dsp:nvSpPr>
        <dsp:cNvPr id="0" name=""/>
        <dsp:cNvSpPr/>
      </dsp:nvSpPr>
      <dsp:spPr>
        <a:xfrm>
          <a:off x="0" y="1041908"/>
          <a:ext cx="4310833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-SWOT analysis</a:t>
          </a:r>
          <a:endParaRPr lang="en-US" sz="1700" kern="1200"/>
        </a:p>
      </dsp:txBody>
      <dsp:txXfrm>
        <a:off x="0" y="1041908"/>
        <a:ext cx="4310833" cy="520191"/>
      </dsp:txXfrm>
    </dsp:sp>
    <dsp:sp modelId="{8D8F6DD1-5276-45C3-8E34-60E97D98738C}">
      <dsp:nvSpPr>
        <dsp:cNvPr id="0" name=""/>
        <dsp:cNvSpPr/>
      </dsp:nvSpPr>
      <dsp:spPr>
        <a:xfrm>
          <a:off x="0" y="1562100"/>
          <a:ext cx="431083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E0DDD5-69AE-44DB-BDD0-CE6AE3518681}">
      <dsp:nvSpPr>
        <dsp:cNvPr id="0" name=""/>
        <dsp:cNvSpPr/>
      </dsp:nvSpPr>
      <dsp:spPr>
        <a:xfrm>
          <a:off x="0" y="1562100"/>
          <a:ext cx="4310833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-Critical evaluation of both organizations </a:t>
          </a:r>
          <a:endParaRPr lang="en-US" sz="1700" kern="1200"/>
        </a:p>
      </dsp:txBody>
      <dsp:txXfrm>
        <a:off x="0" y="1562100"/>
        <a:ext cx="4310833" cy="520191"/>
      </dsp:txXfrm>
    </dsp:sp>
    <dsp:sp modelId="{E03FFFDA-CE57-44A6-9B0C-C5568A50ACAF}">
      <dsp:nvSpPr>
        <dsp:cNvPr id="0" name=""/>
        <dsp:cNvSpPr/>
      </dsp:nvSpPr>
      <dsp:spPr>
        <a:xfrm>
          <a:off x="0" y="2082292"/>
          <a:ext cx="431083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9FEFDD-3090-4491-B705-39187AF46E63}">
      <dsp:nvSpPr>
        <dsp:cNvPr id="0" name=""/>
        <dsp:cNvSpPr/>
      </dsp:nvSpPr>
      <dsp:spPr>
        <a:xfrm>
          <a:off x="0" y="2082292"/>
          <a:ext cx="4310833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-Conclusions</a:t>
          </a:r>
          <a:endParaRPr lang="en-US" sz="1700" kern="1200"/>
        </a:p>
      </dsp:txBody>
      <dsp:txXfrm>
        <a:off x="0" y="2082292"/>
        <a:ext cx="4310833" cy="520191"/>
      </dsp:txXfrm>
    </dsp:sp>
    <dsp:sp modelId="{EFB7C675-8DC6-4849-BAFC-97EBBA9E440B}">
      <dsp:nvSpPr>
        <dsp:cNvPr id="0" name=""/>
        <dsp:cNvSpPr/>
      </dsp:nvSpPr>
      <dsp:spPr>
        <a:xfrm>
          <a:off x="0" y="2602483"/>
          <a:ext cx="431083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E4C12B-3E62-4B7D-9ACC-4C041E39AADC}">
      <dsp:nvSpPr>
        <dsp:cNvPr id="0" name=""/>
        <dsp:cNvSpPr/>
      </dsp:nvSpPr>
      <dsp:spPr>
        <a:xfrm>
          <a:off x="0" y="2602483"/>
          <a:ext cx="4310833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-Recommendations</a:t>
          </a:r>
          <a:endParaRPr lang="en-US" sz="1700" kern="1200" dirty="0"/>
        </a:p>
      </dsp:txBody>
      <dsp:txXfrm>
        <a:off x="0" y="2602483"/>
        <a:ext cx="4310833" cy="520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Arial"/>
              </a:rPr>
              <a:t>Hello! In today's presentation I will talk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15796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Arial"/>
              <a:cs typeface="Arial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31675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>
              <a:cs typeface="Arial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>
              <a:latin typeface="Arial"/>
              <a:cs typeface="Arial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pPr>
              <a:defRPr/>
            </a:pPr>
            <a:fld id="{259325D9-C7C0-42EB-AEBB-E19A63C4F488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pPr>
              <a:defRPr/>
            </a:pPr>
            <a:fld id="{2F733F99-5C49-4C7A-AF84-B7546E8A6B5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3824003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pPr>
              <a:defRPr/>
            </a:pPr>
            <a:fld id="{101007CA-6A5A-466A-BC7B-D9FB033B9BF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2433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B73E60-0876-4F4A-8F82-84A1B1823F5C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pPr>
              <a:defRPr/>
            </a:pPr>
            <a:fld id="{B597A0D0-E8BB-4015-B311-33B1E3A1E81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2339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729F174-4E7E-4651-BE04-FB34C38F7A97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F3E2FC-8669-4267-A62E-33FE30C83C5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5130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AF98087-ED90-4911-BE74-9A997ABD6711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E0A6B8-DA9D-4B8D-895D-5FCD4DD918C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6670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22D1C0-EA1F-4F8B-8785-B07BF54BD0F9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CDFD50-638D-4B7D-8CA4-BA6FE506198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4830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C9B511-EA7C-47B7-97E3-4B5B1A80CF69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5821EE-AFC6-47E5-BF66-66E4B21DAC7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9715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487C5A-1B21-445F-A5EA-4485B0FC1EAF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B02990-287C-41FC-9BF8-A67E112CA0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99175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188D40-EA84-4741-A93C-333A7A4EA90F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57F800-730A-4389-AB21-8BF89553559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8057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1691081"/>
      </p:ext>
    </p:extLst>
  </p:cSld>
  <p:clrMapOvr>
    <a:masterClrMapping/>
  </p:clrMapOvr>
  <p:hf sldNum="0"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2769623"/>
      </p:ext>
    </p:extLst>
  </p:cSld>
  <p:clrMapOvr>
    <a:masterClrMapping/>
  </p:clrMapOvr>
  <p:hf sldNum="0"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44739084"/>
      </p:ext>
    </p:extLst>
  </p:cSld>
  <p:clrMapOvr>
    <a:masterClrMapping/>
  </p:clrMapOvr>
  <p:hf sldNum="0"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50415"/>
      </p:ext>
    </p:extLst>
  </p:cSld>
  <p:clrMapOvr>
    <a:masterClrMapping/>
  </p:clrMapOvr>
  <p:hf sldNum="0"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2369656"/>
      </p:ext>
    </p:extLst>
  </p:cSld>
  <p:clrMapOvr>
    <a:masterClrMapping/>
  </p:clrMapOvr>
  <p:hf sldNum="0"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9454980"/>
      </p:ext>
    </p:extLst>
  </p:cSld>
  <p:clrMapOvr>
    <a:masterClrMapping/>
  </p:clrMapOvr>
  <p:hf sldNum="0"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A90FD6-5905-4EA8-AD06-91B3123ED931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8FE9CA-6F00-4071-81A8-4EBE4EFA0F4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395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C6DEAE-81AF-4D2F-BBD0-D85B4251B949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79077C-C058-415F-A9A2-BF6E8D9D1A4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49195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4968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6" r:id="rId1"/>
    <p:sldLayoutId id="2147483947" r:id="rId2"/>
    <p:sldLayoutId id="2147483948" r:id="rId3"/>
    <p:sldLayoutId id="2147483949" r:id="rId4"/>
    <p:sldLayoutId id="2147483950" r:id="rId5"/>
    <p:sldLayoutId id="2147483951" r:id="rId6"/>
    <p:sldLayoutId id="2147483952" r:id="rId7"/>
    <p:sldLayoutId id="2147483953" r:id="rId8"/>
    <p:sldLayoutId id="2147483954" r:id="rId9"/>
    <p:sldLayoutId id="2147483955" r:id="rId10"/>
    <p:sldLayoutId id="2147483956" r:id="rId11"/>
    <p:sldLayoutId id="2147483957" r:id="rId12"/>
    <p:sldLayoutId id="2147483958" r:id="rId13"/>
    <p:sldLayoutId id="2147483959" r:id="rId14"/>
    <p:sldLayoutId id="2147483960" r:id="rId15"/>
    <p:sldLayoutId id="2147483961" r:id="rId16"/>
    <p:sldLayoutId id="2147483962" r:id="rId17"/>
  </p:sldLayoutIdLst>
  <p:hf sldNum="0" hdr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3.jpe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Data" Target="../diagrams/data1.xml"/><Relationship Id="rId5" Type="http://schemas.openxmlformats.org/officeDocument/2006/relationships/image" Target="../media/image5.png"/><Relationship Id="rId10" Type="http://schemas.microsoft.com/office/2007/relationships/diagramDrawing" Target="../diagrams/drawing1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outdoor, sign, street&#10;&#10;Description automatically generated">
            <a:extLst>
              <a:ext uri="{FF2B5EF4-FFF2-40B4-BE49-F238E27FC236}">
                <a16:creationId xmlns:a16="http://schemas.microsoft.com/office/drawing/2014/main" id="{F930E9FE-66D0-491A-6451-62509FCC89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0960" y="926954"/>
            <a:ext cx="5516455" cy="359155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-91122"/>
            <a:ext cx="8229600" cy="720090"/>
          </a:xfrm>
        </p:spPr>
        <p:txBody>
          <a:bodyPr wrap="square" anchor="ctr">
            <a:normAutofit/>
          </a:bodyPr>
          <a:lstStyle/>
          <a:p>
            <a:r>
              <a:rPr lang="en-US" sz="1800" b="1" dirty="0">
                <a:latin typeface="Arial"/>
                <a:ea typeface="+mj-lt"/>
                <a:cs typeface="+mj-lt"/>
              </a:rPr>
              <a:t>Knowledge and Information Management Skills for the Workplace</a:t>
            </a:r>
            <a:r>
              <a:rPr lang="en-GB" sz="1800" b="1" dirty="0">
                <a:latin typeface="Arial"/>
                <a:ea typeface="+mj-lt"/>
                <a:cs typeface="+mj-lt"/>
              </a:rPr>
              <a:t> </a:t>
            </a:r>
            <a:endParaRPr lang="en-US" sz="1800" dirty="0">
              <a:latin typeface="Arial"/>
            </a:endParaRPr>
          </a:p>
        </p:txBody>
      </p:sp>
      <p:sp>
        <p:nvSpPr>
          <p:cNvPr id="6149" name="Text Placeholder 2">
            <a:extLst>
              <a:ext uri="{FF2B5EF4-FFF2-40B4-BE49-F238E27FC236}">
                <a16:creationId xmlns:a16="http://schemas.microsoft.com/office/drawing/2014/main" id="{A080FABE-94E5-4F92-A5E9-40D2AAB337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59846" y="98035"/>
            <a:ext cx="3024307" cy="639762"/>
          </a:xfrm>
        </p:spPr>
        <p:txBody>
          <a:bodyPr/>
          <a:lstStyle/>
          <a:p>
            <a:r>
              <a:rPr lang="en" sz="16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Module code: BMSW5106</a:t>
            </a:r>
            <a:endParaRPr lang="en-US" sz="1600" b="1" dirty="0">
              <a:solidFill>
                <a:schemeClr val="tx1"/>
              </a:solidFill>
              <a:latin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73B07335-0E4B-4830-9DA1-499DF5ED18FC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09/11/2022</a:t>
            </a:fld>
            <a:endParaRPr lang="en-GB" altLang="en-US" sz="9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2A101FF-5C1E-1F55-EDD8-EC200368B40A}"/>
              </a:ext>
            </a:extLst>
          </p:cNvPr>
          <p:cNvSpPr txBox="1"/>
          <p:nvPr/>
        </p:nvSpPr>
        <p:spPr>
          <a:xfrm>
            <a:off x="3126349" y="6116070"/>
            <a:ext cx="481203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" sz="1200" b="1" dirty="0">
                <a:latin typeface="Arial"/>
                <a:cs typeface="Arial"/>
              </a:rPr>
              <a:t>Lecturer: Dr Oluwaseun (Olu) Adegbite</a:t>
            </a:r>
            <a:endParaRPr lang="en" sz="1200" b="1" dirty="0">
              <a:cs typeface="Arial"/>
            </a:endParaRPr>
          </a:p>
          <a:p>
            <a:r>
              <a:rPr lang="en" sz="1200" b="1" dirty="0">
                <a:latin typeface="Arial"/>
                <a:cs typeface="Arial"/>
              </a:rPr>
              <a:t>    Student: Costel Andone (2027240</a:t>
            </a:r>
            <a:endParaRPr lang="en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15C8-7022-6E2B-721F-932F315C5D38}"/>
              </a:ext>
            </a:extLst>
          </p:cNvPr>
          <p:cNvSpPr txBox="1"/>
          <p:nvPr/>
        </p:nvSpPr>
        <p:spPr>
          <a:xfrm rot="-10800000" flipV="1">
            <a:off x="922564" y="4770188"/>
            <a:ext cx="762672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" sz="2800" b="1" dirty="0">
                <a:latin typeface="Arial"/>
                <a:cs typeface="Arial"/>
              </a:rPr>
              <a:t>Knowledge and Information Management</a:t>
            </a:r>
          </a:p>
          <a:p>
            <a:r>
              <a:rPr lang="en" sz="2000" b="1" dirty="0">
                <a:latin typeface="Arial"/>
                <a:cs typeface="Arial"/>
              </a:rPr>
              <a:t>                                    </a:t>
            </a:r>
            <a:endParaRPr lang="en-US" sz="2000" dirty="0">
              <a:latin typeface="Arial"/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F74E99-EAF1-8572-D0B7-87979084BFBD}"/>
              </a:ext>
            </a:extLst>
          </p:cNvPr>
          <p:cNvSpPr txBox="1"/>
          <p:nvPr/>
        </p:nvSpPr>
        <p:spPr>
          <a:xfrm>
            <a:off x="1372736" y="5185687"/>
            <a:ext cx="64146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     </a:t>
            </a:r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Report in selected Organizations</a:t>
            </a:r>
            <a:r>
              <a:rPr lang="en-GB" sz="2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endParaRPr lang="en-GB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" name="Group 71">
            <a:extLst>
              <a:ext uri="{FF2B5EF4-FFF2-40B4-BE49-F238E27FC236}">
                <a16:creationId xmlns:a16="http://schemas.microsoft.com/office/drawing/2014/main" id="{8AEBEFE2-515F-4B18-8468-97D8C7309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109" y="0"/>
            <a:ext cx="1827609" cy="6858001"/>
            <a:chOff x="1320800" y="0"/>
            <a:chExt cx="2436813" cy="6858001"/>
          </a:xfrm>
        </p:grpSpPr>
        <p:sp>
          <p:nvSpPr>
            <p:cNvPr id="73" name="Freeform 6">
              <a:extLst>
                <a:ext uri="{FF2B5EF4-FFF2-40B4-BE49-F238E27FC236}">
                  <a16:creationId xmlns:a16="http://schemas.microsoft.com/office/drawing/2014/main" id="{42A84A1C-64AD-4415-AC50-45FB65361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74" name="Freeform 7">
              <a:extLst>
                <a:ext uri="{FF2B5EF4-FFF2-40B4-BE49-F238E27FC236}">
                  <a16:creationId xmlns:a16="http://schemas.microsoft.com/office/drawing/2014/main" id="{B9CCB5DF-B7FE-4417-9B32-672497E3A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75" name="Freeform 8">
              <a:extLst>
                <a:ext uri="{FF2B5EF4-FFF2-40B4-BE49-F238E27FC236}">
                  <a16:creationId xmlns:a16="http://schemas.microsoft.com/office/drawing/2014/main" id="{3C6EE6E1-4DD7-4FB0-9428-1B0064584C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76" name="Freeform 9">
              <a:extLst>
                <a:ext uri="{FF2B5EF4-FFF2-40B4-BE49-F238E27FC236}">
                  <a16:creationId xmlns:a16="http://schemas.microsoft.com/office/drawing/2014/main" id="{F19641FD-140C-4164-882A-1C36915F42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77" name="Freeform 10">
              <a:extLst>
                <a:ext uri="{FF2B5EF4-FFF2-40B4-BE49-F238E27FC236}">
                  <a16:creationId xmlns:a16="http://schemas.microsoft.com/office/drawing/2014/main" id="{1B022741-DE93-4568-9EA7-CFDF6A7B4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78" name="Freeform 11">
              <a:extLst>
                <a:ext uri="{FF2B5EF4-FFF2-40B4-BE49-F238E27FC236}">
                  <a16:creationId xmlns:a16="http://schemas.microsoft.com/office/drawing/2014/main" id="{0366A110-6771-478C-915F-09E3FC17DF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325D3FA6-A9AA-284E-AF47-C24470EE1949}"/>
              </a:ext>
            </a:extLst>
          </p:cNvPr>
          <p:cNvSpPr txBox="1"/>
          <p:nvPr/>
        </p:nvSpPr>
        <p:spPr>
          <a:xfrm>
            <a:off x="1113234" y="685800"/>
            <a:ext cx="4310833" cy="1752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000">
                <a:ln w="3175" cmpd="sng">
                  <a:noFill/>
                </a:ln>
                <a:latin typeface="+mj-lt"/>
                <a:ea typeface="+mj-ea"/>
                <a:cs typeface="+mj-cs"/>
              </a:rPr>
              <a:t>Introduction</a:t>
            </a:r>
          </a:p>
        </p:txBody>
      </p:sp>
      <p:pic>
        <p:nvPicPr>
          <p:cNvPr id="6" name="Picture 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9AA63915-3E8B-7C02-C92B-B66310687C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0180" y="499007"/>
            <a:ext cx="3510920" cy="216799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B4951C-03EE-724A-A092-9EE93EC8FA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99492" y="5883275"/>
            <a:ext cx="85725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  <a:defRPr/>
            </a:pPr>
            <a:fld id="{4AF98087-ED90-4911-BE74-9A997ABD6711}" type="datetime1">
              <a:rPr lang="en-US" altLang="en-US" smtClean="0"/>
              <a:pPr defTabSz="914400">
                <a:spcAft>
                  <a:spcPts val="600"/>
                </a:spcAft>
                <a:defRPr/>
              </a:pPr>
              <a:t>11/9/2022</a:t>
            </a:fld>
            <a:endParaRPr lang="en-US" altLang="en-US"/>
          </a:p>
        </p:txBody>
      </p:sp>
      <p:pic>
        <p:nvPicPr>
          <p:cNvPr id="4" name="Picture 3" descr="Logo&#10;&#10;Description automatically generated">
            <a:extLst>
              <a:ext uri="{FF2B5EF4-FFF2-40B4-BE49-F238E27FC236}">
                <a16:creationId xmlns:a16="http://schemas.microsoft.com/office/drawing/2014/main" id="{F19AB01F-F7EF-72A0-A627-91BE12823EF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4360" y="3628760"/>
            <a:ext cx="2962559" cy="129275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graphicFrame>
        <p:nvGraphicFramePr>
          <p:cNvPr id="33" name="TextBox 2">
            <a:extLst>
              <a:ext uri="{FF2B5EF4-FFF2-40B4-BE49-F238E27FC236}">
                <a16:creationId xmlns:a16="http://schemas.microsoft.com/office/drawing/2014/main" id="{CB1AB517-E788-404D-AA4C-93FC17B27CF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06868810"/>
              </p:ext>
            </p:extLst>
          </p:nvPr>
        </p:nvGraphicFramePr>
        <p:xfrm>
          <a:off x="1113233" y="2666999"/>
          <a:ext cx="4310833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41979271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49" name="Rectangle 9248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251" name="Group 9250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17698" y="-12875"/>
            <a:ext cx="1953297" cy="6890194"/>
            <a:chOff x="2199787" y="-12875"/>
            <a:chExt cx="2679011" cy="6890194"/>
          </a:xfrm>
        </p:grpSpPr>
        <p:sp useBgFill="1">
          <p:nvSpPr>
            <p:cNvPr id="9252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3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9253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3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9255" name="Group 9254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70459" y="0"/>
            <a:ext cx="1827609" cy="6858001"/>
            <a:chOff x="1320800" y="0"/>
            <a:chExt cx="2436813" cy="6858001"/>
          </a:xfrm>
        </p:grpSpPr>
        <p:sp>
          <p:nvSpPr>
            <p:cNvPr id="9256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257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9258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9259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9260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9261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pic>
        <p:nvPicPr>
          <p:cNvPr id="5" name="Content Placeholder 4" descr="A sign with a blue sky in the background&#10;&#10;Description automatically generated with low confidence">
            <a:extLst>
              <a:ext uri="{FF2B5EF4-FFF2-40B4-BE49-F238E27FC236}">
                <a16:creationId xmlns:a16="http://schemas.microsoft.com/office/drawing/2014/main" id="{AD71936B-4331-78DD-FDC1-3031378BD6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33" r="40288"/>
          <a:stretch/>
        </p:blipFill>
        <p:spPr>
          <a:xfrm>
            <a:off x="20" y="10"/>
            <a:ext cx="2594352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73281B4-58EA-A7B9-D6F8-C3688C8C66A0}"/>
              </a:ext>
            </a:extLst>
          </p:cNvPr>
          <p:cNvSpPr txBox="1"/>
          <p:nvPr/>
        </p:nvSpPr>
        <p:spPr>
          <a:xfrm>
            <a:off x="2882900" y="2048933"/>
            <a:ext cx="5744367" cy="3742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/>
              <a:t>Jeffrey Preston, also called "Jeff" Bezos, Founder of Amazon, born on January 12, 1964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/>
              <a:t>Amazon- Headquartered in Seattle Washington, United States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/>
              <a:t>750,000 employees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/>
              <a:t>288 million square meters</a:t>
            </a:r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/>
              <a:t>2021 income was $33.4bn from $21.3bn a year earlier,-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99492" y="5883275"/>
            <a:ext cx="85725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  <a:defRPr/>
            </a:pPr>
            <a:fld id="{13DF6455-2121-4A2D-846D-E85038EE51D4}" type="datetime1">
              <a:rPr lang="en-US" altLang="en-US"/>
              <a:pPr defTabSz="914400">
                <a:spcAft>
                  <a:spcPts val="600"/>
                </a:spcAft>
                <a:defRPr/>
              </a:pPr>
              <a:t>11/9/2022</a:t>
            </a:fld>
            <a:endParaRPr lang="en-US" altLang="en-US"/>
          </a:p>
        </p:txBody>
      </p:sp>
      <p:pic>
        <p:nvPicPr>
          <p:cNvPr id="10" name="Picture 9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F7845EAE-2E8D-66E1-1AE6-8FC4930B157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4849" y="655939"/>
            <a:ext cx="2865012" cy="176913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15EBB965-046A-1615-C34C-D78D1EDEBC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1486" y="894629"/>
            <a:ext cx="4197091" cy="187326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3B72674-8746-8C3F-76B0-C86231C3C255}"/>
              </a:ext>
            </a:extLst>
          </p:cNvPr>
          <p:cNvSpPr txBox="1"/>
          <p:nvPr/>
        </p:nvSpPr>
        <p:spPr>
          <a:xfrm>
            <a:off x="771062" y="3611055"/>
            <a:ext cx="8137940" cy="31242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700" b="1" dirty="0"/>
              <a:t>- Founded in 1995, by Pierre Omidyar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700" b="1" dirty="0"/>
              <a:t>- eBay Headquarters- San Jose, California, 2065 Hamilton Avenue, United States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700" b="1" dirty="0"/>
              <a:t>    United States of America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700" b="1" dirty="0"/>
              <a:t>- 10,800, employees in decrease of 14.96% decline from 2020.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700" b="1" dirty="0"/>
              <a:t>- $10.42 billion profit in 2021, an increase of over 17% compared to last year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7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99492" y="5883275"/>
            <a:ext cx="85725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  <a:defRPr/>
            </a:pPr>
            <a:fld id="{C42646B4-1ADF-47AE-B486-D5D6E23B0A98}" type="datetime1">
              <a:rPr lang="en-US" altLang="en-US"/>
              <a:pPr defTabSz="914400">
                <a:spcAft>
                  <a:spcPts val="600"/>
                </a:spcAft>
                <a:defRPr/>
              </a:pPr>
              <a:t>11/9/2022</a:t>
            </a:fld>
            <a:endParaRPr lang="en-US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5306" y="584534"/>
            <a:ext cx="5455642" cy="1333234"/>
          </a:xfrm>
        </p:spPr>
        <p:txBody>
          <a:bodyPr>
            <a:noAutofit/>
          </a:bodyPr>
          <a:lstStyle/>
          <a:p>
            <a:pPr eaLnBrk="1" hangingPunct="1"/>
            <a:r>
              <a:rPr lang="en-GB" sz="4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SWOT Analysis</a:t>
            </a:r>
            <a:endParaRPr lang="en-GB" altLang="en-US" sz="4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09/11/2022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94E2A7-8A3D-AA98-FAB4-AEEAC5AB76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9127" y="1552375"/>
            <a:ext cx="2268001" cy="139940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3ADF55B-823F-AEA6-25F0-A8D3E09CA1F6}"/>
              </a:ext>
            </a:extLst>
          </p:cNvPr>
          <p:cNvSpPr txBox="1"/>
          <p:nvPr/>
        </p:nvSpPr>
        <p:spPr>
          <a:xfrm>
            <a:off x="1522352" y="2788940"/>
            <a:ext cx="5881553" cy="410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Strengths  </a:t>
            </a:r>
            <a:r>
              <a:rPr lang="en-GB" sz="12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                                                              </a:t>
            </a:r>
            <a:r>
              <a:rPr lang="en-GB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Weaknesses</a:t>
            </a:r>
            <a:endParaRPr lang="en-GB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-Leadership cost                                                                -Weak profitable margins</a:t>
            </a:r>
            <a:endParaRPr lang="en-GB" sz="12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-Diversification and Innovation                                           -Business model Imitable </a:t>
            </a:r>
            <a:endParaRPr lang="en-GB" sz="12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-Strong brand                                                                     -Brick and mortar presence limited</a:t>
            </a:r>
            <a:endParaRPr lang="en-GB" sz="12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-A very big number of third-party sellers</a:t>
            </a:r>
            <a:endParaRPr lang="en-GB" sz="12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Opportunities </a:t>
            </a: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</a:t>
            </a:r>
            <a:r>
              <a:rPr lang="en-GB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Threats</a:t>
            </a:r>
            <a:endParaRPr lang="en-GB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-Physical stores on international markets.                            -Cybercrime</a:t>
            </a:r>
            <a:endParaRPr lang="en-GB" sz="12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-Development in growing markets.                                       -Fierce competition</a:t>
            </a:r>
            <a:endParaRPr lang="en-GB" sz="12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-Self-driving technique                                                          - Regulatory pressure</a:t>
            </a:r>
            <a:endParaRPr lang="en-GB" sz="12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979" y="1025381"/>
            <a:ext cx="8553929" cy="4847517"/>
          </a:xfrm>
        </p:spPr>
        <p:txBody>
          <a:bodyPr/>
          <a:lstStyle/>
          <a:p>
            <a:pPr marL="0" indent="0">
              <a:buNone/>
            </a:pPr>
            <a:endParaRPr lang="en-US" altLang="en-US" dirty="0"/>
          </a:p>
          <a:p>
            <a:endParaRPr lang="en-US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3545AF12-C51C-B9B4-911D-5D59FD8F3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880" y="384702"/>
            <a:ext cx="5455642" cy="1333234"/>
          </a:xfrm>
        </p:spPr>
        <p:txBody>
          <a:bodyPr>
            <a:noAutofit/>
          </a:bodyPr>
          <a:lstStyle/>
          <a:p>
            <a:pPr eaLnBrk="1" hangingPunct="1"/>
            <a:r>
              <a:rPr lang="en-GB" sz="4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SWOT Analysis</a:t>
            </a:r>
            <a:endParaRPr lang="en-GB" altLang="en-US" sz="4400" dirty="0"/>
          </a:p>
        </p:txBody>
      </p:sp>
      <p:pic>
        <p:nvPicPr>
          <p:cNvPr id="7" name="Picture 6" descr="Logo">
            <a:extLst>
              <a:ext uri="{FF2B5EF4-FFF2-40B4-BE49-F238E27FC236}">
                <a16:creationId xmlns:a16="http://schemas.microsoft.com/office/drawing/2014/main" id="{A926B390-35B7-1F98-A773-317EC1179C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6724" y="1691314"/>
            <a:ext cx="2419955" cy="108008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D8B2BD7-5F81-448C-BD1D-D9058E8FD2EB}"/>
              </a:ext>
            </a:extLst>
          </p:cNvPr>
          <p:cNvSpPr txBox="1"/>
          <p:nvPr/>
        </p:nvSpPr>
        <p:spPr>
          <a:xfrm>
            <a:off x="1966578" y="3437334"/>
            <a:ext cx="7800203" cy="3347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Strengths                                         </a:t>
            </a:r>
            <a:r>
              <a:rPr lang="en-GB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Weaknesses</a:t>
            </a:r>
            <a:endParaRPr lang="en-GB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</a:t>
            </a:r>
            <a:r>
              <a:rPr lang="en-GB" sz="1100" b="1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1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 strong brand                                                                 - Highlighting Innovation is limited,</a:t>
            </a: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 Effective costs based on economies of scale,                - Limited flexibility in the market,</a:t>
            </a: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 Regional specificity of operations,                                  - Business model can be copied.</a:t>
            </a: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-The service is very efficient.    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Opportunities</a:t>
            </a:r>
            <a:r>
              <a:rPr lang="en-GB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                               </a:t>
            </a:r>
            <a:r>
              <a:rPr lang="en-GB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Threats</a:t>
            </a:r>
            <a:endParaRPr lang="en-GB" dirty="0">
              <a:solidFill>
                <a:srgbClr val="548DD4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 Extension to more markets,                                            - Great and strong competition</a:t>
            </a: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 Improving customer service,                                           - Imitation by other companies</a:t>
            </a: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 Diversification.                                                                 - Potential industry disruption.</a:t>
            </a: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                              </a:t>
            </a: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2113CDD-65B0-93BF-2ECC-6D4A090E7E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5026" y="905282"/>
            <a:ext cx="3553948" cy="2192861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27EF81-23B6-144F-8174-51F1DA392A12}"/>
              </a:ext>
            </a:extLst>
          </p:cNvPr>
          <p:cNvSpPr txBox="1"/>
          <p:nvPr/>
        </p:nvSpPr>
        <p:spPr>
          <a:xfrm>
            <a:off x="1759602" y="762735"/>
            <a:ext cx="56247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Critical evaluation</a:t>
            </a:r>
            <a:endParaRPr lang="en-GB" sz="4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4EB5DB-CEB4-0819-C4C3-2910F31FC112}"/>
              </a:ext>
            </a:extLst>
          </p:cNvPr>
          <p:cNvSpPr txBox="1"/>
          <p:nvPr/>
        </p:nvSpPr>
        <p:spPr>
          <a:xfrm>
            <a:off x="1799670" y="2573228"/>
            <a:ext cx="61388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Amazon company had a pretty good past and that supported the company to manage its data very well. 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7C00762-3C89-3180-DA6C-E99D32E7526F}"/>
              </a:ext>
            </a:extLst>
          </p:cNvPr>
          <p:cNvSpPr txBox="1"/>
          <p:nvPr/>
        </p:nvSpPr>
        <p:spPr>
          <a:xfrm>
            <a:off x="2515308" y="3277086"/>
            <a:ext cx="482902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problems Amazon currently facing are: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</a:t>
            </a:r>
            <a:r>
              <a:rPr lang="en-GB" b="1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Compromised Cash Flow</a:t>
            </a:r>
            <a:endParaRPr lang="en-GB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-High Degree of Competition</a:t>
            </a:r>
            <a:endParaRPr lang="en-GB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-Packaging Restrictions</a:t>
            </a:r>
            <a:endParaRPr lang="en-GB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-Strict Inventory Expectations</a:t>
            </a:r>
            <a:endParaRPr lang="en-GB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-High Amazon Fees</a:t>
            </a:r>
            <a:endParaRPr lang="en-GB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-Way Forward.</a:t>
            </a:r>
            <a:endParaRPr lang="en-GB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7105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09/11/2022</a:t>
            </a:fld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D5ED48B-D28C-945E-216F-7E2107BD997D}"/>
              </a:ext>
            </a:extLst>
          </p:cNvPr>
          <p:cNvSpPr txBox="1"/>
          <p:nvPr/>
        </p:nvSpPr>
        <p:spPr>
          <a:xfrm>
            <a:off x="1996852" y="202651"/>
            <a:ext cx="59510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Critical evaluation</a:t>
            </a:r>
            <a:endParaRPr lang="en-GB" sz="4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478686-3331-236D-C1CF-B6D045AF27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9163" y="940792"/>
            <a:ext cx="2505673" cy="11705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28CF63-ED4D-5511-233A-CC83A7D79468}"/>
              </a:ext>
            </a:extLst>
          </p:cNvPr>
          <p:cNvSpPr txBox="1"/>
          <p:nvPr/>
        </p:nvSpPr>
        <p:spPr>
          <a:xfrm>
            <a:off x="1005840" y="2184674"/>
            <a:ext cx="79330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eBay company compared to its competitors is unique because it is positioned to serve at a fairly low cost and serves a fairly wide market using the newest and most innovative technologies. 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FA2E0F-81D7-7306-4B74-10804AA1657A}"/>
              </a:ext>
            </a:extLst>
          </p:cNvPr>
          <p:cNvSpPr txBox="1"/>
          <p:nvPr/>
        </p:nvSpPr>
        <p:spPr>
          <a:xfrm>
            <a:off x="1996852" y="3108004"/>
            <a:ext cx="657379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problems eBay is currently facing are: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l. Concern about a slowdown in core business (dynamic pricing)</a:t>
            </a:r>
            <a:endParaRPr lang="en-GB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2. Overvalued stock (very high current PIE ratio)</a:t>
            </a:r>
            <a:endParaRPr lang="en-GB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3. The threat of increased competition</a:t>
            </a:r>
            <a:endParaRPr lang="en-GB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4. Dependent on electronic infrastructure</a:t>
            </a:r>
            <a:endParaRPr lang="en-GB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5. The challenge of increasing the number of online members</a:t>
            </a:r>
            <a:endParaRPr lang="en-GB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548DD4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6. Ensuring fraud protection and user confidence</a:t>
            </a:r>
            <a:endParaRPr lang="en-GB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5021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2A1E25D-508A-4EE7-9B89-71BC1BEEF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 22">
            <a:extLst>
              <a:ext uri="{FF2B5EF4-FFF2-40B4-BE49-F238E27FC236}">
                <a16:creationId xmlns:a16="http://schemas.microsoft.com/office/drawing/2014/main" id="{6FD9ED33-B960-4F9D-8023-20D830625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flipH="1">
            <a:off x="2231229" y="-15832"/>
            <a:ext cx="6912770" cy="6889518"/>
          </a:xfrm>
          <a:custGeom>
            <a:avLst/>
            <a:gdLst>
              <a:gd name="connsiteX0" fmla="*/ 1087153 w 9217026"/>
              <a:gd name="connsiteY0" fmla="*/ 0 h 6889518"/>
              <a:gd name="connsiteX1" fmla="*/ 1087153 w 9217026"/>
              <a:gd name="connsiteY1" fmla="*/ 1098 h 6889518"/>
              <a:gd name="connsiteX2" fmla="*/ 0 w 9217026"/>
              <a:gd name="connsiteY2" fmla="*/ 0 h 6889518"/>
              <a:gd name="connsiteX3" fmla="*/ 0 w 9217026"/>
              <a:gd name="connsiteY3" fmla="*/ 6889518 h 6889518"/>
              <a:gd name="connsiteX4" fmla="*/ 1087153 w 9217026"/>
              <a:gd name="connsiteY4" fmla="*/ 6888254 h 6889518"/>
              <a:gd name="connsiteX5" fmla="*/ 1087153 w 9217026"/>
              <a:gd name="connsiteY5" fmla="*/ 6889518 h 6889518"/>
              <a:gd name="connsiteX6" fmla="*/ 7295095 w 9217026"/>
              <a:gd name="connsiteY6" fmla="*/ 6882299 h 6889518"/>
              <a:gd name="connsiteX7" fmla="*/ 9217026 w 9217026"/>
              <a:gd name="connsiteY7" fmla="*/ 5349831 h 6889518"/>
              <a:gd name="connsiteX8" fmla="*/ 8378827 w 9217026"/>
              <a:gd name="connsiteY8" fmla="*/ 7365 h 68895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17026" h="6889518">
                <a:moveTo>
                  <a:pt x="1087153" y="0"/>
                </a:moveTo>
                <a:lnTo>
                  <a:pt x="1087153" y="1098"/>
                </a:lnTo>
                <a:lnTo>
                  <a:pt x="0" y="0"/>
                </a:lnTo>
                <a:lnTo>
                  <a:pt x="0" y="6889518"/>
                </a:lnTo>
                <a:lnTo>
                  <a:pt x="1087153" y="6888254"/>
                </a:lnTo>
                <a:lnTo>
                  <a:pt x="1087153" y="6889518"/>
                </a:lnTo>
                <a:lnTo>
                  <a:pt x="7295095" y="6882299"/>
                </a:lnTo>
                <a:lnTo>
                  <a:pt x="9217026" y="5349831"/>
                </a:lnTo>
                <a:lnTo>
                  <a:pt x="8378827" y="7365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48248BD7-AE40-49AB-844D-ABD40D80B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70459" y="0"/>
            <a:ext cx="1827609" cy="6858001"/>
            <a:chOff x="1320800" y="0"/>
            <a:chExt cx="2436813" cy="6858001"/>
          </a:xfrm>
        </p:grpSpPr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977D6250-A0F3-4872-9969-3DB7ADE7C8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5" name="Freeform 7">
              <a:extLst>
                <a:ext uri="{FF2B5EF4-FFF2-40B4-BE49-F238E27FC236}">
                  <a16:creationId xmlns:a16="http://schemas.microsoft.com/office/drawing/2014/main" id="{5796BEC7-5389-45D6-A0D4-F36405E5AF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6" name="Freeform 8">
              <a:extLst>
                <a:ext uri="{FF2B5EF4-FFF2-40B4-BE49-F238E27FC236}">
                  <a16:creationId xmlns:a16="http://schemas.microsoft.com/office/drawing/2014/main" id="{BEA57FAB-D2EF-4F47-A986-4321D5148E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7" name="Freeform 9">
              <a:extLst>
                <a:ext uri="{FF2B5EF4-FFF2-40B4-BE49-F238E27FC236}">
                  <a16:creationId xmlns:a16="http://schemas.microsoft.com/office/drawing/2014/main" id="{5E8C59C9-8A0C-4F01-A36F-1C6389554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8" name="Freeform 10">
              <a:extLst>
                <a:ext uri="{FF2B5EF4-FFF2-40B4-BE49-F238E27FC236}">
                  <a16:creationId xmlns:a16="http://schemas.microsoft.com/office/drawing/2014/main" id="{62D244EC-76FC-490A-8371-18E8C0624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FA33782B-4F01-450E-A17D-F7C03359D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3A599119-D69B-1A40-C266-E6DBBF1AEB9D}"/>
              </a:ext>
            </a:extLst>
          </p:cNvPr>
          <p:cNvSpPr txBox="1"/>
          <p:nvPr/>
        </p:nvSpPr>
        <p:spPr>
          <a:xfrm>
            <a:off x="3042047" y="685800"/>
            <a:ext cx="5585221" cy="1752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dirty="0">
                <a:ln w="3175" cmpd="sng">
                  <a:noFill/>
                </a:ln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Conclusion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dirty="0">
                <a:ln w="3175" cmpd="sng">
                  <a:noFill/>
                </a:ln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      and Recommendations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dirty="0">
              <a:ln w="3175" cmpd="sng">
                <a:noFill/>
              </a:ln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C88525-0BCB-7F40-22E9-9C544AC7F6D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832" r="36135" b="2"/>
          <a:stretch/>
        </p:blipFill>
        <p:spPr>
          <a:xfrm>
            <a:off x="20" y="10"/>
            <a:ext cx="2381594" cy="5245940"/>
          </a:xfrm>
          <a:custGeom>
            <a:avLst/>
            <a:gdLst/>
            <a:ahLst/>
            <a:cxnLst/>
            <a:rect l="l" t="t" r="r" b="b"/>
            <a:pathLst>
              <a:path w="3175486" h="5245950">
                <a:moveTo>
                  <a:pt x="0" y="0"/>
                </a:moveTo>
                <a:lnTo>
                  <a:pt x="3175486" y="0"/>
                </a:lnTo>
                <a:lnTo>
                  <a:pt x="2294818" y="5223932"/>
                </a:lnTo>
                <a:lnTo>
                  <a:pt x="2310547" y="5245950"/>
                </a:lnTo>
                <a:lnTo>
                  <a:pt x="0" y="4901963"/>
                </a:lnTo>
                <a:close/>
              </a:path>
            </a:pathLst>
          </a:custGeom>
          <a:ln w="38100">
            <a:noFill/>
          </a:ln>
          <a:effectLst/>
        </p:spPr>
      </p:pic>
      <p:pic>
        <p:nvPicPr>
          <p:cNvPr id="5" name="Content Placeholder 4" descr="A sign with a blue sky in the background&#10;&#10;Description automatically generated with low confidence">
            <a:extLst>
              <a:ext uri="{FF2B5EF4-FFF2-40B4-BE49-F238E27FC236}">
                <a16:creationId xmlns:a16="http://schemas.microsoft.com/office/drawing/2014/main" id="{10299FCB-76EB-E8CD-DA3C-FDE9530E0A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71" r="13618" b="-6"/>
          <a:stretch/>
        </p:blipFill>
        <p:spPr>
          <a:xfrm>
            <a:off x="20" y="4901964"/>
            <a:ext cx="2594352" cy="1956037"/>
          </a:xfrm>
          <a:custGeom>
            <a:avLst/>
            <a:gdLst/>
            <a:ahLst/>
            <a:cxnLst/>
            <a:rect l="l" t="t" r="r" b="b"/>
            <a:pathLst>
              <a:path w="3459163" h="1956037">
                <a:moveTo>
                  <a:pt x="0" y="0"/>
                </a:moveTo>
                <a:lnTo>
                  <a:pt x="2310547" y="343987"/>
                </a:lnTo>
                <a:lnTo>
                  <a:pt x="3459163" y="1951804"/>
                </a:lnTo>
                <a:lnTo>
                  <a:pt x="0" y="1956037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BEEE3A9-910D-54D2-40A4-B8358F22FDCD}"/>
              </a:ext>
            </a:extLst>
          </p:cNvPr>
          <p:cNvSpPr txBox="1"/>
          <p:nvPr/>
        </p:nvSpPr>
        <p:spPr>
          <a:xfrm>
            <a:off x="3042046" y="2666999"/>
            <a:ext cx="5585221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-</a:t>
            </a:r>
            <a:r>
              <a:rPr lang="en-US" sz="1400" dirty="0">
                <a:solidFill>
                  <a:schemeClr val="accent1"/>
                </a:solidFill>
              </a:rPr>
              <a:t>Amazon</a:t>
            </a:r>
            <a:r>
              <a:rPr lang="en-US" sz="1400" dirty="0">
                <a:solidFill>
                  <a:schemeClr val="bg1"/>
                </a:solidFill>
              </a:rPr>
              <a:t> is one of the biggest retailers that stormed the most developed markets. In a company like Amazon, knowledge management is one of the most important aspects that must be taken into consideration, and this is where performance promotion will result. 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400" b="1" dirty="0">
                <a:solidFill>
                  <a:schemeClr val="bg1"/>
                </a:solidFill>
              </a:rPr>
              <a:t>-</a:t>
            </a:r>
            <a:r>
              <a:rPr lang="en-US" sz="1400" b="1" dirty="0">
                <a:solidFill>
                  <a:schemeClr val="accent1"/>
                </a:solidFill>
              </a:rPr>
              <a:t>Based on the SWOT results, it is recommended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>
                <a:solidFill>
                  <a:schemeClr val="accent1"/>
                </a:solidFill>
              </a:rPr>
              <a:t>that Amazon do: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- </a:t>
            </a:r>
            <a:r>
              <a:rPr lang="en-US" sz="14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Organization of leadership training programs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4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- People management approaches, as they influence the   flow of information.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4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- Improving approaches to managing information and protecting the same knowledge.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 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4714A8-A65D-30A6-0FC5-14D1765FFC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99492" y="5883275"/>
            <a:ext cx="85725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  <a:defRPr/>
            </a:pPr>
            <a:fld id="{384B99DA-8C13-4E5F-AA0A-1F1000BE46CB}" type="datetime1">
              <a:rPr lang="en-US" altLang="en-US">
                <a:solidFill>
                  <a:schemeClr val="bg1"/>
                </a:solidFill>
              </a:rPr>
              <a:pPr defTabSz="914400">
                <a:spcAft>
                  <a:spcPts val="600"/>
                </a:spcAft>
                <a:defRPr/>
              </a:pPr>
              <a:t>11/9/2022</a:t>
            </a:fld>
            <a:endParaRPr lang="en-US" alt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9172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A4EC59-B8A3-489A-9FB4-AA0699200E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AD95F130-B448-A38E-BEAA-4E6BDBC80E0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14" r="26902" b="-3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2" name="Freeform 15">
            <a:extLst>
              <a:ext uri="{FF2B5EF4-FFF2-40B4-BE49-F238E27FC236}">
                <a16:creationId xmlns:a16="http://schemas.microsoft.com/office/drawing/2014/main" id="{1143E968-E203-496D-A1AD-2EA10AB3E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flipH="1">
            <a:off x="2254251" y="-16933"/>
            <a:ext cx="6915150" cy="6891867"/>
          </a:xfrm>
          <a:custGeom>
            <a:avLst/>
            <a:gdLst>
              <a:gd name="connsiteX0" fmla="*/ 5427133 w 7340600"/>
              <a:gd name="connsiteY0" fmla="*/ 8466 h 6883400"/>
              <a:gd name="connsiteX1" fmla="*/ 4783666 w 7340600"/>
              <a:gd name="connsiteY1" fmla="*/ 2573866 h 6883400"/>
              <a:gd name="connsiteX2" fmla="*/ 7340600 w 7340600"/>
              <a:gd name="connsiteY2" fmla="*/ 6874933 h 6883400"/>
              <a:gd name="connsiteX3" fmla="*/ 0 w 7340600"/>
              <a:gd name="connsiteY3" fmla="*/ 6883400 h 6883400"/>
              <a:gd name="connsiteX4" fmla="*/ 8466 w 7340600"/>
              <a:gd name="connsiteY4" fmla="*/ 0 h 6883400"/>
              <a:gd name="connsiteX5" fmla="*/ 5427133 w 7340600"/>
              <a:gd name="connsiteY5" fmla="*/ 8466 h 6883400"/>
              <a:gd name="connsiteX0" fmla="*/ 8382001 w 10295468"/>
              <a:gd name="connsiteY0" fmla="*/ 8466 h 6883400"/>
              <a:gd name="connsiteX1" fmla="*/ 7738534 w 10295468"/>
              <a:gd name="connsiteY1" fmla="*/ 2573866 h 6883400"/>
              <a:gd name="connsiteX2" fmla="*/ 10295468 w 10295468"/>
              <a:gd name="connsiteY2" fmla="*/ 6874933 h 6883400"/>
              <a:gd name="connsiteX3" fmla="*/ 2954868 w 10295468"/>
              <a:gd name="connsiteY3" fmla="*/ 6883400 h 6883400"/>
              <a:gd name="connsiteX4" fmla="*/ 0 w 10295468"/>
              <a:gd name="connsiteY4" fmla="*/ 0 h 6883400"/>
              <a:gd name="connsiteX5" fmla="*/ 8382001 w 10295468"/>
              <a:gd name="connsiteY5" fmla="*/ 8466 h 6883400"/>
              <a:gd name="connsiteX0" fmla="*/ 8382001 w 10295468"/>
              <a:gd name="connsiteY0" fmla="*/ 8466 h 6891867"/>
              <a:gd name="connsiteX1" fmla="*/ 7738534 w 10295468"/>
              <a:gd name="connsiteY1" fmla="*/ 2573866 h 6891867"/>
              <a:gd name="connsiteX2" fmla="*/ 10295468 w 10295468"/>
              <a:gd name="connsiteY2" fmla="*/ 6874933 h 6891867"/>
              <a:gd name="connsiteX3" fmla="*/ 16935 w 10295468"/>
              <a:gd name="connsiteY3" fmla="*/ 6891867 h 6891867"/>
              <a:gd name="connsiteX4" fmla="*/ 0 w 10295468"/>
              <a:gd name="connsiteY4" fmla="*/ 0 h 6891867"/>
              <a:gd name="connsiteX5" fmla="*/ 8382001 w 10295468"/>
              <a:gd name="connsiteY5" fmla="*/ 8466 h 6891867"/>
              <a:gd name="connsiteX0" fmla="*/ 8382001 w 8382001"/>
              <a:gd name="connsiteY0" fmla="*/ 8466 h 6891867"/>
              <a:gd name="connsiteX1" fmla="*/ 7738534 w 8382001"/>
              <a:gd name="connsiteY1" fmla="*/ 2573866 h 6891867"/>
              <a:gd name="connsiteX2" fmla="*/ 7340602 w 8382001"/>
              <a:gd name="connsiteY2" fmla="*/ 6883400 h 6891867"/>
              <a:gd name="connsiteX3" fmla="*/ 16935 w 8382001"/>
              <a:gd name="connsiteY3" fmla="*/ 6891867 h 6891867"/>
              <a:gd name="connsiteX4" fmla="*/ 0 w 8382001"/>
              <a:gd name="connsiteY4" fmla="*/ 0 h 6891867"/>
              <a:gd name="connsiteX5" fmla="*/ 8382001 w 8382001"/>
              <a:gd name="connsiteY5" fmla="*/ 8466 h 6891867"/>
              <a:gd name="connsiteX0" fmla="*/ 8382001 w 9220200"/>
              <a:gd name="connsiteY0" fmla="*/ 8466 h 6891867"/>
              <a:gd name="connsiteX1" fmla="*/ 9220200 w 9220200"/>
              <a:gd name="connsiteY1" fmla="*/ 5350932 h 6891867"/>
              <a:gd name="connsiteX2" fmla="*/ 7340602 w 9220200"/>
              <a:gd name="connsiteY2" fmla="*/ 6883400 h 6891867"/>
              <a:gd name="connsiteX3" fmla="*/ 16935 w 9220200"/>
              <a:gd name="connsiteY3" fmla="*/ 6891867 h 6891867"/>
              <a:gd name="connsiteX4" fmla="*/ 0 w 9220200"/>
              <a:gd name="connsiteY4" fmla="*/ 0 h 6891867"/>
              <a:gd name="connsiteX5" fmla="*/ 8382001 w 9220200"/>
              <a:gd name="connsiteY5" fmla="*/ 8466 h 6891867"/>
              <a:gd name="connsiteX0" fmla="*/ 8382001 w 9220200"/>
              <a:gd name="connsiteY0" fmla="*/ 8466 h 6891867"/>
              <a:gd name="connsiteX1" fmla="*/ 9220200 w 9220200"/>
              <a:gd name="connsiteY1" fmla="*/ 5350932 h 6891867"/>
              <a:gd name="connsiteX2" fmla="*/ 7298269 w 9220200"/>
              <a:gd name="connsiteY2" fmla="*/ 6883400 h 6891867"/>
              <a:gd name="connsiteX3" fmla="*/ 16935 w 9220200"/>
              <a:gd name="connsiteY3" fmla="*/ 6891867 h 6891867"/>
              <a:gd name="connsiteX4" fmla="*/ 0 w 9220200"/>
              <a:gd name="connsiteY4" fmla="*/ 0 h 6891867"/>
              <a:gd name="connsiteX5" fmla="*/ 8382001 w 9220200"/>
              <a:gd name="connsiteY5" fmla="*/ 8466 h 68918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220200" h="6891867">
                <a:moveTo>
                  <a:pt x="8382001" y="8466"/>
                </a:moveTo>
                <a:lnTo>
                  <a:pt x="9220200" y="5350932"/>
                </a:lnTo>
                <a:lnTo>
                  <a:pt x="7298269" y="6883400"/>
                </a:lnTo>
                <a:lnTo>
                  <a:pt x="16935" y="6891867"/>
                </a:lnTo>
                <a:lnTo>
                  <a:pt x="0" y="0"/>
                </a:lnTo>
                <a:lnTo>
                  <a:pt x="8382001" y="8466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BB3444A-472E-400E-81D0-7CCDEEECC9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70459" y="0"/>
            <a:ext cx="1827609" cy="6858001"/>
            <a:chOff x="1320800" y="0"/>
            <a:chExt cx="2436813" cy="6858001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B7E64D84-2392-46A1-99D2-C8FC063F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89352A95-1C82-4A0D-9B20-8AC7280C7A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81B60E48-D617-4CF1-8900-497D49142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BFF6C14F-3347-46BB-A317-C1C12263E8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CDD86299-6737-471C-98C5-872BDC6810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60C6C46B-7841-473B-AC3A-9A69908AB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6DF99187-5531-441F-CCAE-C37F1FBA5B2B}"/>
              </a:ext>
            </a:extLst>
          </p:cNvPr>
          <p:cNvSpPr txBox="1"/>
          <p:nvPr/>
        </p:nvSpPr>
        <p:spPr>
          <a:xfrm>
            <a:off x="2978150" y="558800"/>
            <a:ext cx="5651500" cy="14139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700">
                <a:ln w="3175" cmpd="sng">
                  <a:noFill/>
                </a:ln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Conclusion 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700">
                <a:ln w="3175" cmpd="sng">
                  <a:noFill/>
                </a:ln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      and Recommendations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endParaRPr lang="en-US" sz="3700">
              <a:ln w="3175" cmpd="sng">
                <a:noFill/>
              </a:ln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D01769-8438-DEFB-C4BA-A994A5D974ED}"/>
              </a:ext>
            </a:extLst>
          </p:cNvPr>
          <p:cNvSpPr txBox="1"/>
          <p:nvPr/>
        </p:nvSpPr>
        <p:spPr>
          <a:xfrm>
            <a:off x="2978150" y="2048933"/>
            <a:ext cx="5649117" cy="3742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>
                <a:solidFill>
                  <a:schemeClr val="bg1"/>
                </a:solidFill>
              </a:rPr>
              <a:t> At eBay Inc. the strong points, the efficiency of the services and the strong brand make the company a competitive one. 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>
                <a:solidFill>
                  <a:schemeClr val="accent1"/>
                </a:solidFill>
              </a:rPr>
              <a:t>Based on the SWOT results, it is recommended that eBay Inc.: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- Increasing the rate of innovation in addressing the threat from imitation,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- Increasing the degree of decentralization to improve business flexibility to differences in the e- commerce market.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- Increase operations globally, starting from economies of scale.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BCAEB-68DE-4D74-8D04-D349E38F2C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99492" y="5883275"/>
            <a:ext cx="85725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  <a:defRPr/>
            </a:pPr>
            <a:fld id="{47CF5F8D-6B2D-471D-B7DD-11AA335A9608}" type="datetime1">
              <a:rPr lang="en-US" altLang="en-US">
                <a:solidFill>
                  <a:schemeClr val="bg1"/>
                </a:solidFill>
              </a:rPr>
              <a:pPr defTabSz="914400">
                <a:spcAft>
                  <a:spcPts val="600"/>
                </a:spcAft>
                <a:defRPr/>
              </a:pPr>
              <a:t>11/9/2022</a:t>
            </a:fld>
            <a:endParaRPr lang="en-US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roup 50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576" y="-4763"/>
            <a:ext cx="3761187" cy="6862763"/>
            <a:chOff x="2928938" y="-4763"/>
            <a:chExt cx="5014912" cy="6862763"/>
          </a:xfrm>
        </p:grpSpPr>
        <p:sp>
          <p:nvSpPr>
            <p:cNvPr id="52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53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54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55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6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7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CE3D4922-3D1C-4679-9A86-15BFC1A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164E9BCF-1B67-4514-808C-A5DCBDEB4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63" name="Group 62">
            <a:extLst>
              <a:ext uri="{FF2B5EF4-FFF2-40B4-BE49-F238E27FC236}">
                <a16:creationId xmlns:a16="http://schemas.microsoft.com/office/drawing/2014/main" id="{32238778-9D1D-45F4-BB78-76F208A22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64" name="Freeform 6">
              <a:extLst>
                <a:ext uri="{FF2B5EF4-FFF2-40B4-BE49-F238E27FC236}">
                  <a16:creationId xmlns:a16="http://schemas.microsoft.com/office/drawing/2014/main" id="{93667F4D-F2CD-4E50-BACC-24766910F7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65" name="Freeform 7">
              <a:extLst>
                <a:ext uri="{FF2B5EF4-FFF2-40B4-BE49-F238E27FC236}">
                  <a16:creationId xmlns:a16="http://schemas.microsoft.com/office/drawing/2014/main" id="{20CAAE25-D2F2-493F-9569-EC552C1ADD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66" name="Freeform 8">
              <a:extLst>
                <a:ext uri="{FF2B5EF4-FFF2-40B4-BE49-F238E27FC236}">
                  <a16:creationId xmlns:a16="http://schemas.microsoft.com/office/drawing/2014/main" id="{42D5E996-541D-42BA-8B22-F7E96752C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67" name="Freeform 9">
              <a:extLst>
                <a:ext uri="{FF2B5EF4-FFF2-40B4-BE49-F238E27FC236}">
                  <a16:creationId xmlns:a16="http://schemas.microsoft.com/office/drawing/2014/main" id="{6BDB86F1-7C07-4D49-B9C9-7837A1FB2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68" name="Freeform 10">
              <a:extLst>
                <a:ext uri="{FF2B5EF4-FFF2-40B4-BE49-F238E27FC236}">
                  <a16:creationId xmlns:a16="http://schemas.microsoft.com/office/drawing/2014/main" id="{92FDEA97-0861-44C0-9B26-4BB5F777A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69" name="Freeform 11">
              <a:extLst>
                <a:ext uri="{FF2B5EF4-FFF2-40B4-BE49-F238E27FC236}">
                  <a16:creationId xmlns:a16="http://schemas.microsoft.com/office/drawing/2014/main" id="{A9F3AA02-C861-444A-9178-0BD3D3CE1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973F6746-75A2-8AFB-C6A8-7097B0596D3C}"/>
              </a:ext>
            </a:extLst>
          </p:cNvPr>
          <p:cNvSpPr txBox="1"/>
          <p:nvPr/>
        </p:nvSpPr>
        <p:spPr>
          <a:xfrm>
            <a:off x="3637803" y="1396180"/>
            <a:ext cx="5023596" cy="3842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6000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Thank you very much!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549538-FC81-4CFE-92B4-6A8E4412C4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99492" y="5883275"/>
            <a:ext cx="85725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4B99DA-8C13-4E5F-AA0A-1F1000BE46CB}" type="datetime1">
              <a:rPr lang="en-US" altLang="en-US"/>
              <a:pPr>
                <a:spcAft>
                  <a:spcPts val="600"/>
                </a:spcAft>
                <a:defRPr/>
              </a:pPr>
              <a:t>11/9/2022</a:t>
            </a:fld>
            <a:endParaRPr lang="en-US" altLang="en-US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8F04D0F7-800D-4D98-9914-4DC1DBE8BF5B}"/>
              </a:ext>
            </a:extLst>
          </p:cNvPr>
          <p:cNvSpPr txBox="1"/>
          <p:nvPr/>
        </p:nvSpPr>
        <p:spPr>
          <a:xfrm>
            <a:off x="10514481" y="152911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824626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587267BE17D5146800CABFC3FFB5AF9" ma:contentTypeVersion="11" ma:contentTypeDescription="Create a new document." ma:contentTypeScope="" ma:versionID="e9a9d2b5799bb2e579f684ab410cb89c">
  <xsd:schema xmlns:xsd="http://www.w3.org/2001/XMLSchema" xmlns:xs="http://www.w3.org/2001/XMLSchema" xmlns:p="http://schemas.microsoft.com/office/2006/metadata/properties" xmlns:ns3="0340dd18-0450-4afb-b5d1-97b484958e7b" xmlns:ns4="5861d064-84cb-4d90-8285-3b98c6fe9678" targetNamespace="http://schemas.microsoft.com/office/2006/metadata/properties" ma:root="true" ma:fieldsID="8f478142f1c21f38881836c16f00290a" ns3:_="" ns4:_="">
    <xsd:import namespace="0340dd18-0450-4afb-b5d1-97b484958e7b"/>
    <xsd:import namespace="5861d064-84cb-4d90-8285-3b98c6fe967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40dd18-0450-4afb-b5d1-97b484958e7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61d064-84cb-4d90-8285-3b98c6fe967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28994B6-E7E1-487B-BA16-2E4476F6E14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E778AD0-1094-4339-98FE-836495670C8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40dd18-0450-4afb-b5d1-97b484958e7b"/>
    <ds:schemaRef ds:uri="5861d064-84cb-4d90-8285-3b98c6fe967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7EF82E1-AC06-48E4-8B4B-58B84378BDB1}">
  <ds:schemaRefs>
    <ds:schemaRef ds:uri="http://purl.org/dc/terms/"/>
    <ds:schemaRef ds:uri="http://www.w3.org/XML/1998/namespace"/>
    <ds:schemaRef ds:uri="http://purl.org/dc/elements/1.1/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5861d064-84cb-4d90-8285-3b98c6fe9678"/>
    <ds:schemaRef ds:uri="0340dd18-0450-4afb-b5d1-97b484958e7b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290</TotalTime>
  <Words>680</Words>
  <Application>Microsoft Office PowerPoint</Application>
  <PresentationFormat>On-screen Show (4:3)</PresentationFormat>
  <Paragraphs>101</Paragraphs>
  <Slides>11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Corbel</vt:lpstr>
      <vt:lpstr>Parallax</vt:lpstr>
      <vt:lpstr>Knowledge and Information Management Skills for the Workplace </vt:lpstr>
      <vt:lpstr>PowerPoint Presentation</vt:lpstr>
      <vt:lpstr>PowerPoint Presentation</vt:lpstr>
      <vt:lpstr>PowerPoint Presentation</vt:lpstr>
      <vt:lpstr>SWOT Analysis</vt:lpstr>
      <vt:lpstr>SWOT Analysis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Costel Andone (2027240)</cp:lastModifiedBy>
  <cp:revision>133</cp:revision>
  <cp:lastPrinted>2018-03-20T16:28:46Z</cp:lastPrinted>
  <dcterms:created xsi:type="dcterms:W3CDTF">2004-11-12T17:24:38Z</dcterms:created>
  <dcterms:modified xsi:type="dcterms:W3CDTF">2022-11-09T16:51:23Z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0x0101001587267BE17D5146800CABFC3FFB5AF9</vt:lpwstr>
  </property>
</Properties>
</file>