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5" r:id="rId3"/>
    <p:sldId id="348" r:id="rId4"/>
    <p:sldId id="355" r:id="rId5"/>
    <p:sldId id="457" r:id="rId6"/>
    <p:sldId id="455" r:id="rId7"/>
    <p:sldId id="459" r:id="rId8"/>
    <p:sldId id="433" r:id="rId9"/>
    <p:sldId id="434" r:id="rId10"/>
    <p:sldId id="435" r:id="rId11"/>
    <p:sldId id="436" r:id="rId12"/>
    <p:sldId id="437" r:id="rId13"/>
    <p:sldId id="438" r:id="rId14"/>
    <p:sldId id="439" r:id="rId15"/>
    <p:sldId id="440" r:id="rId16"/>
    <p:sldId id="425" r:id="rId17"/>
    <p:sldId id="366" r:id="rId18"/>
    <p:sldId id="363" r:id="rId19"/>
    <p:sldId id="368" r:id="rId20"/>
    <p:sldId id="332" r:id="rId21"/>
    <p:sldId id="418" r:id="rId22"/>
    <p:sldId id="382" r:id="rId23"/>
    <p:sldId id="463" r:id="rId24"/>
    <p:sldId id="465" r:id="rId25"/>
    <p:sldId id="486" r:id="rId26"/>
    <p:sldId id="467" r:id="rId27"/>
    <p:sldId id="469" r:id="rId28"/>
    <p:sldId id="472" r:id="rId29"/>
    <p:sldId id="473" r:id="rId30"/>
    <p:sldId id="478" r:id="rId31"/>
    <p:sldId id="479" r:id="rId32"/>
    <p:sldId id="480" r:id="rId33"/>
    <p:sldId id="475" r:id="rId34"/>
    <p:sldId id="477" r:id="rId35"/>
    <p:sldId id="476" r:id="rId36"/>
    <p:sldId id="481" r:id="rId37"/>
    <p:sldId id="386" r:id="rId38"/>
    <p:sldId id="378" r:id="rId39"/>
    <p:sldId id="379" r:id="rId40"/>
    <p:sldId id="372" r:id="rId41"/>
    <p:sldId id="375" r:id="rId42"/>
    <p:sldId id="405" r:id="rId43"/>
    <p:sldId id="364" r:id="rId44"/>
    <p:sldId id="389" r:id="rId45"/>
    <p:sldId id="390" r:id="rId46"/>
    <p:sldId id="399" r:id="rId47"/>
    <p:sldId id="402" r:id="rId48"/>
    <p:sldId id="400" r:id="rId49"/>
    <p:sldId id="393" r:id="rId50"/>
    <p:sldId id="407" r:id="rId51"/>
    <p:sldId id="408" r:id="rId52"/>
    <p:sldId id="406" r:id="rId53"/>
    <p:sldId id="388" r:id="rId54"/>
    <p:sldId id="411" r:id="rId55"/>
    <p:sldId id="397" r:id="rId56"/>
    <p:sldId id="398" r:id="rId57"/>
    <p:sldId id="413" r:id="rId58"/>
    <p:sldId id="414" r:id="rId59"/>
    <p:sldId id="415" r:id="rId60"/>
    <p:sldId id="416" r:id="rId61"/>
    <p:sldId id="419" r:id="rId62"/>
    <p:sldId id="421" r:id="rId63"/>
    <p:sldId id="273" r:id="rId64"/>
    <p:sldId id="448" r:id="rId65"/>
    <p:sldId id="431" r:id="rId66"/>
    <p:sldId id="483" r:id="rId67"/>
    <p:sldId id="484" r:id="rId68"/>
    <p:sldId id="430" r:id="rId6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41"/>
    <p:restoredTop sz="94694"/>
  </p:normalViewPr>
  <p:slideViewPr>
    <p:cSldViewPr snapToObjects="1">
      <p:cViewPr varScale="1">
        <p:scale>
          <a:sx n="137" d="100"/>
          <a:sy n="137" d="100"/>
        </p:scale>
        <p:origin x="287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im.org.uk/#/resources" TargetMode="External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15.1.20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A Brief History of Modern Marketing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25E9B3-6F61-6C46-87A9-032F8F681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Info exchange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Course overview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Music Marketing course overview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Learning outcomes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>
              <a:buFont typeface="Arial"/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Critically evaluate and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analyse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complex and dynamic marketing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theories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strategies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practices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within the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specialised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context of music and entertainment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Learning outcomes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2. Develop and present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innovative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mixed media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marketing strategies and tactics for commercial music campaigns across all forms of media.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017792748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A Brief History of Modern Marketing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the basics of contemporary music marketing practice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its place in a historical context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Marketing Fundamentals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fundamental principles that underscore marketing processes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…in music and other industries alike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007353226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Branding, target audience &amp; using the former to deliver the latter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establishing a strong brand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identifying &amp; defining target audience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utilising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branding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4. The Marketing Campaign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function and content of a marketing plan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5. The Art of Campaign Management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processes involved in practice of campaign management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6. Harnessing promotion to amplify the marketing message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Contemporary promotions processes across a range of different channels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7. Digital Marketing strategies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Marketing practice across a range of digital channels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Potential developments in digital marketing 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8. Marketing Pitch teams exercise overview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Summative assessment content, learner outcomes &amp; processes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9. Marketing live performances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Headline shows &amp; festival events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57200"/>
            <a:ext cx="7391400" cy="60198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Weekly breakdown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10. Marketing Pitch teams exercise presentations and feedback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Pitch a business proposal and plan to a potential stakeholder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Student Expectations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Treat lectures like a business meeting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Arrive on time</a:t>
            </a:r>
            <a:b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</a:b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Student Expectations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Get involved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significance of marketing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Over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14.6 million new tracks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uploaded to Spotify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each year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Over 14.6 million new tracks uploaded to Spotify each year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Equates to nearly 40,000 every single day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280,000 each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release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week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will make your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 track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stand out from the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other 279,999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is it necessary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stand out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 saturation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Supply exceeds demand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is it necessary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stand out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 saturation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The person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who </a:t>
            </a:r>
            <a:r>
              <a:rPr lang="en-US">
                <a:solidFill>
                  <a:schemeClr val="bg1"/>
                </a:solidFill>
                <a:latin typeface="Century Gothic"/>
              </a:rPr>
              <a:t>shouts loudest…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fast track through marketing history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Initially…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Make a good product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= sell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19633522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sufficiently savvy consumer could tell the difference between good and bad product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chose accordingly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916871283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marketing, at least as we now think of it, wasn’t really necessary…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Brands survived on the basis of their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quality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396875169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Hence a lot of the brands looked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pretty similar</a:t>
            </a:r>
          </a:p>
        </p:txBody>
      </p:sp>
      <p:pic>
        <p:nvPicPr>
          <p:cNvPr id="4" name="Picture 3" descr="A can on display in a store&#10;&#10;Description automatically generated">
            <a:extLst>
              <a:ext uri="{FF2B5EF4-FFF2-40B4-BE49-F238E27FC236}">
                <a16:creationId xmlns:a16="http://schemas.microsoft.com/office/drawing/2014/main" id="{DFE0700B-74E2-B84A-B04B-70053C841A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922" y="2420888"/>
            <a:ext cx="6156684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698958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as product quality increased across the board (we no longer have to worry if our new car will fall apart)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became necessary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stand out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from the crowd in other ways</a:t>
            </a:r>
          </a:p>
        </p:txBody>
      </p:sp>
    </p:spTree>
    <p:extLst>
      <p:ext uri="{BB962C8B-B14F-4D97-AF65-F5344CB8AC3E}">
        <p14:creationId xmlns:p14="http://schemas.microsoft.com/office/powerpoint/2010/main" val="1542447328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Brand owners worked out that they could bring other associations to their products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in order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help sell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them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Some examples…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23910221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Insert examples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cup of coffee&#10;&#10;Description automatically generated">
            <a:extLst>
              <a:ext uri="{FF2B5EF4-FFF2-40B4-BE49-F238E27FC236}">
                <a16:creationId xmlns:a16="http://schemas.microsoft.com/office/drawing/2014/main" id="{0819879A-66DA-5D47-B934-E1D380A66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0127" y="404664"/>
            <a:ext cx="4427545" cy="5877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075831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Insert examples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A picture containing text, book, photo, woman&#10;&#10;Description automatically generated">
            <a:extLst>
              <a:ext uri="{FF2B5EF4-FFF2-40B4-BE49-F238E27FC236}">
                <a16:creationId xmlns:a16="http://schemas.microsoft.com/office/drawing/2014/main" id="{30829219-2317-9D4D-8F68-17C0B47FD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6088" y="310344"/>
            <a:ext cx="5711824" cy="623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035118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Insert examples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CB008045-1F8C-934C-91CE-C7FF072B1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784" y="1052736"/>
            <a:ext cx="3816424" cy="509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16679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Insert examples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A picture containing woman&#10;&#10;Description automatically generated">
            <a:extLst>
              <a:ext uri="{FF2B5EF4-FFF2-40B4-BE49-F238E27FC236}">
                <a16:creationId xmlns:a16="http://schemas.microsoft.com/office/drawing/2014/main" id="{4AE6A827-5A03-8644-9CEC-D6CBED2BFB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7534"/>
            <a:ext cx="9144000" cy="6002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872179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However as customers grew increasingly savvy about some fairly far fetched marketing claims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marketing standards agencies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clamped down on the excessive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59511343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Allied to supply of brands exceeding demand…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marketing messaging had to become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more sophisticated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in order to stand out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17288960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Versus</a:t>
            </a:r>
          </a:p>
        </p:txBody>
      </p:sp>
      <p:pic>
        <p:nvPicPr>
          <p:cNvPr id="10" name="Picture 9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18950136-DA51-F94A-9D4F-46A231F6A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4168" y="858917"/>
            <a:ext cx="4327184" cy="1980389"/>
          </a:xfrm>
          <a:prstGeom prst="rect">
            <a:avLst/>
          </a:prstGeom>
        </p:spPr>
      </p:pic>
      <p:pic>
        <p:nvPicPr>
          <p:cNvPr id="12" name="Picture 11" descr="A group of people that are standing in the grass&#10;&#10;Description automatically generated">
            <a:extLst>
              <a:ext uri="{FF2B5EF4-FFF2-40B4-BE49-F238E27FC236}">
                <a16:creationId xmlns:a16="http://schemas.microsoft.com/office/drawing/2014/main" id="{D6A44CCB-8412-304D-AD6C-B9894E3D92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3768" y="3933056"/>
            <a:ext cx="4427984" cy="2177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351359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to stand out?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Contemporary music marketing practice defaults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three common strategies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52510757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to stand out?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Spend a LOT of money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Sex sells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Do something different, first</a:t>
            </a:r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Often when we consider marketing, we think of ‘big buck’ campaigns for major international brands…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Whilst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having money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spend,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helps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Is it ALWAYS about marketing spend..?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Its possible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stand out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without breaking the bank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For example: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Contemporary artists have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own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social media, right?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Frequent posts, multi platform, lots of content, lots of engagement…</a:t>
            </a: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Not necessarily…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Artist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Steve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was deliberately launched with NO social presence whatsoever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Not even an artist website</a:t>
            </a:r>
          </a:p>
        </p:txBody>
      </p:sp>
      <p:pic>
        <p:nvPicPr>
          <p:cNvPr id="4" name="Picture 3" descr="Stev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304800"/>
            <a:ext cx="4156475" cy="2438400"/>
          </a:xfrm>
          <a:prstGeom prst="rect">
            <a:avLst/>
          </a:prstGeom>
        </p:spPr>
      </p:pic>
      <p:pic>
        <p:nvPicPr>
          <p:cNvPr id="5" name="Picture 4" descr="Stev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152400"/>
            <a:ext cx="3574849" cy="27432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One simple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SMS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sign-up, followers received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audio-only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message direct to phone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Unlike algorithm-based social media,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every follower received the message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Media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loved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the unique approach &amp; showed support </a:t>
            </a:r>
          </a:p>
        </p:txBody>
      </p:sp>
    </p:spTree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Best practice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examples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…of the principle applied most often in the music business…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Best practice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examples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Doing something different…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first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Jack White’s label (Third Man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Recs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 promote label anniversary…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Wanted to be the first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play a vinyl record in space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Bring Me The Horizon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Bring Me The Horizon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Clips of album ‘That’s The Spirit’ appeared on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advance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release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Clips were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heavily distorted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Bring Me The Horizon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Only decipherable through interactive jukebox on homepage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Linked to own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Increased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playlist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following by 116%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Avicii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keen gamer in his youth,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Avicii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was marketed via an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interactive role play game on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Instagram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to promote album ‘Stories’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Avicii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Begins’ scored highly 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consumer engagement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whilst also shining the spotlight on tracks from the album</a:t>
            </a:r>
          </a:p>
          <a:p>
            <a:pPr marL="514350" indent="-514350" algn="l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 algn="l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 algn="l"/>
            <a:r>
              <a:rPr lang="en-US" dirty="0">
                <a:solidFill>
                  <a:schemeClr val="bg1"/>
                </a:solidFill>
                <a:latin typeface="Century Gothic"/>
              </a:rPr>
              <a:t>‘Liked’ over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220K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times </a:t>
            </a:r>
          </a:p>
          <a:p>
            <a:pPr marL="514350" indent="-514350" algn="l"/>
            <a:r>
              <a:rPr lang="en-US" dirty="0">
                <a:solidFill>
                  <a:schemeClr val="bg1"/>
                </a:solidFill>
                <a:latin typeface="Century Gothic"/>
              </a:rPr>
              <a:t>in first five days 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vici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200" y="3352800"/>
            <a:ext cx="3273632" cy="312419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Avicii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PS4 game Vector takes the gaming association one stage further…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Movie Hardcore Henry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First ever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POV action movie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Part movie / part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gameplay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very product itself is an exercise in concept marketing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Tine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Tempah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used a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bespoke karaoke type app 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Mimicked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Shazam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technology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recognising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when one of his tracks was playing, allowing users to rap along with him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</p:txBody>
      </p:sp>
    </p:spTree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Simple, yet well delivered app, proved highly effective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Downloaded over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25K times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48%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whom followed through with an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album purchase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</p:txBody>
      </p:sp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do they all have in common?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Something different…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first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</p:txBody>
      </p:sp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Not all marketing can be classified as ‘good’ though…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Christmas ad for US retailer Bloomingdale’s…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MarketingFail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9949" y="0"/>
            <a:ext cx="5164101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classic Twitter fail to promote the release of a Susan Boyle album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usanBoyle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3657600"/>
            <a:ext cx="7543800" cy="1182303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classic Twitter fail to promote the release of a Susan Boyle album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usanBoyle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3657600"/>
            <a:ext cx="7543800" cy="99006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2014 Apple forced the new U2 album ‘Songs Of Innocence’ onto over 500 million of their customers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was a free album bad marketing? </a:t>
            </a:r>
          </a:p>
          <a:p>
            <a:pPr marL="514350" indent="-514350"/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r>
              <a:rPr lang="en-US" dirty="0">
                <a:solidFill>
                  <a:schemeClr val="bg1"/>
                </a:solidFill>
                <a:latin typeface="Century Gothic"/>
              </a:rPr>
              <a:t>1. Nobody likes being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told what to do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Always going to be more people who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didn’t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want it, than who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did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Over to you…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Discuss in groups: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Examples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of good / bad marketing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Share with rest of class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Which used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‘something different/first’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principle? </a:t>
            </a:r>
          </a:p>
        </p:txBody>
      </p:sp>
    </p:spTree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Overview this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Course content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Learning outcomes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Contemporary music marketing practice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Brief history </a:t>
            </a:r>
            <a:r>
              <a:rPr lang="en-US">
                <a:solidFill>
                  <a:schemeClr val="bg1"/>
                </a:solidFill>
                <a:latin typeface="Century Gothic"/>
              </a:rPr>
              <a:t>of marketing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Overview this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Significance of marketing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Standing out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Best &amp; Worse Practice examples</a:t>
            </a:r>
          </a:p>
        </p:txBody>
      </p:sp>
    </p:spTree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Please download: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digest…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AIM Start Up Guide to the Music Business</a:t>
            </a:r>
          </a:p>
        </p:txBody>
      </p:sp>
    </p:spTree>
    <p:extLst>
      <p:ext uri="{BB962C8B-B14F-4D97-AF65-F5344CB8AC3E}">
        <p14:creationId xmlns:p14="http://schemas.microsoft.com/office/powerpoint/2010/main" val="265803329"/>
      </p:ext>
    </p:extLst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Please download: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  <a:hlinkClick r:id="rId2"/>
              </a:rPr>
              <a:t>https://www.aim.org.uk/#/resources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6069662"/>
      </p:ext>
    </p:extLst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Fundamentals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3429</TotalTime>
  <Words>1156</Words>
  <Application>Microsoft Macintosh PowerPoint</Application>
  <PresentationFormat>On-screen Show (4:3)</PresentationFormat>
  <Paragraphs>328</Paragraphs>
  <Slides>68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72" baseType="lpstr"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373</cp:revision>
  <dcterms:created xsi:type="dcterms:W3CDTF">2017-08-31T10:00:53Z</dcterms:created>
  <dcterms:modified xsi:type="dcterms:W3CDTF">2020-01-16T09:17:44Z</dcterms:modified>
</cp:coreProperties>
</file>