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3" r:id="rId13"/>
    <p:sldId id="267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drei Stafi" initials="AS" lastIdx="1" clrIdx="0">
    <p:extLst>
      <p:ext uri="{19B8F6BF-5375-455C-9EA6-DF929625EA0E}">
        <p15:presenceInfo xmlns:p15="http://schemas.microsoft.com/office/powerpoint/2012/main" userId="8cdad2a8fd4509c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20" autoAdjust="0"/>
    <p:restoredTop sz="94660"/>
  </p:normalViewPr>
  <p:slideViewPr>
    <p:cSldViewPr snapToGrid="0">
      <p:cViewPr varScale="1">
        <p:scale>
          <a:sx n="70" d="100"/>
          <a:sy n="70" d="100"/>
        </p:scale>
        <p:origin x="5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7F5C13-9FDA-4F74-A22F-16A35A72D20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10FE57-DC45-4C04-94C4-DEA2B6E71D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096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(FIA, 2023), (Motorsport UK, 2023).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10FE57-DC45-4C04-94C4-DEA2B6E71D1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647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(FIA, 2023), (Motorsport UK, 2022), (Formula E, 2024), (</a:t>
            </a:r>
            <a:r>
              <a:rPr lang="en-US" sz="1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EngineeringUK</a:t>
            </a:r>
            <a:r>
              <a:rPr lang="en-US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2024), (WISE, 2024), (UNESCO, 2024).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10FE57-DC45-4C04-94C4-DEA2B6E71D1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182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(McLaren Racing, 2023), (Motorsport UK,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10FE57-DC45-4C04-94C4-DEA2B6E71D1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7341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(Royal Academy of Engineering, 2022), (EIGE, 2023), (Catalyst, 2023). </a:t>
            </a:r>
            <a:endParaRPr lang="en-US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10FE57-DC45-4C04-94C4-DEA2B6E71D1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0770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2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F1 Academy (2023), Red Bull Racing (2023), W Series (2022), Rodin Carlin / F1 Academy (2023), FIA (2023).</a:t>
            </a:r>
            <a:endParaRPr lang="en-US" sz="1200" b="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10FE57-DC45-4C04-94C4-DEA2B6E71D1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7246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(Rock and Grant, 2016), (Herring, 2009), (Shore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,2017).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10FE57-DC45-4C04-94C4-DEA2B6E71D1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3879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(Bass &amp; Riggio, 2021), (Northouse, 2022), (Harvard Business Review , 2022).</a:t>
            </a:r>
            <a:endParaRPr lang="en-US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10FE57-DC45-4C04-94C4-DEA2B6E71D1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635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(Gupta and Shaw, 2014), (European Commission, 2020), (Fitzsimmons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al., </a:t>
            </a:r>
            <a:r>
              <a:rPr lang="en-US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2020).</a:t>
            </a:r>
            <a:endParaRPr lang="en-US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10FE57-DC45-4C04-94C4-DEA2B6E71D1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7134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10FE57-DC45-4C04-94C4-DEA2B6E71D1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182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952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614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397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521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571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36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654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987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394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66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82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703454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6981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499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1651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779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637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87D8801-1725-4306-884D-2EE36D5D332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763A704-3333-479F-B03A-BFF8DE6CC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691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ia.com/" TargetMode="External"/><Relationship Id="rId3" Type="http://schemas.openxmlformats.org/officeDocument/2006/relationships/hyperlink" Target="https://eige.europa.eu/gender-statistics/dgs" TargetMode="External"/><Relationship Id="rId7" Type="http://schemas.openxmlformats.org/officeDocument/2006/relationships/hyperlink" Target="https://www.fia.com/purposedriven/diversity-inclusion" TargetMode="External"/><Relationship Id="rId12" Type="http://schemas.openxmlformats.org/officeDocument/2006/relationships/hyperlink" Target="https://doi/10.1002/job.1915" TargetMode="External"/><Relationship Id="rId2" Type="http://schemas.openxmlformats.org/officeDocument/2006/relationships/hyperlink" Target="https://www.catalyst.org/researc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1academy.com/" TargetMode="External"/><Relationship Id="rId11" Type="http://schemas.openxmlformats.org/officeDocument/2006/relationships/hyperlink" Target="https://www.fiaformulae.com/en/sustainability/equity" TargetMode="External"/><Relationship Id="rId5" Type="http://schemas.openxmlformats.org/officeDocument/2006/relationships/hyperlink" Target="https://ec.europa.eu/info/publications" TargetMode="External"/><Relationship Id="rId10" Type="http://schemas.openxmlformats.org/officeDocument/2006/relationships/hyperlink" Target="https://www.tandfonline.com/doi/full/10.1080/13678868.2019.1701999" TargetMode="External"/><Relationship Id="rId4" Type="http://schemas.openxmlformats.org/officeDocument/2006/relationships/hyperlink" Target="https://www.engineeringuk.com/media/vxpgfdto/women-in-engineering-2024-update-engineeringuk-may-2024.pdf?utm_source=chatgpt.com" TargetMode="External"/><Relationship Id="rId9" Type="http://schemas.openxmlformats.org/officeDocument/2006/relationships/hyperlink" Target="https://www.fia.com/women-motorsport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centres.org.uk/documents/752/UNESCO_Call_to_action_closing_the_gender_gap_in_science.pdf?utm_source=chatgpt.com" TargetMode="External"/><Relationship Id="rId3" Type="http://schemas.openxmlformats.org/officeDocument/2006/relationships/hyperlink" Target="https://www.mclaren.com/racing/sustainability/" TargetMode="External"/><Relationship Id="rId7" Type="http://schemas.openxmlformats.org/officeDocument/2006/relationships/hyperlink" Target="https://hbr.org/2016/11/why-diverse-teams-are-smarter" TargetMode="External"/><Relationship Id="rId2" Type="http://schemas.openxmlformats.org/officeDocument/2006/relationships/hyperlink" Target="https://hbr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rlin.co.uk/" TargetMode="External"/><Relationship Id="rId5" Type="http://schemas.openxmlformats.org/officeDocument/2006/relationships/hyperlink" Target="https://www.redbullracing.com/" TargetMode="External"/><Relationship Id="rId10" Type="http://schemas.openxmlformats.org/officeDocument/2006/relationships/hyperlink" Target="https://www.wisecampaign.org.uk/workforce-data/?utm_source=chatgpt.com" TargetMode="External"/><Relationship Id="rId4" Type="http://schemas.openxmlformats.org/officeDocument/2006/relationships/hyperlink" Target="https://www.motorsportuk.org/women-in-motorsport/" TargetMode="External"/><Relationship Id="rId9" Type="http://schemas.openxmlformats.org/officeDocument/2006/relationships/hyperlink" Target="https://wseries.com/drivers/jamie-chadwic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7525F49-CE74-C19D-131F-089A6CE2D8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8233" y="1892411"/>
            <a:ext cx="7656394" cy="253387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C764DA-28A9-C2F2-3AEF-C721F1040AC4}"/>
              </a:ext>
            </a:extLst>
          </p:cNvPr>
          <p:cNvSpPr txBox="1"/>
          <p:nvPr/>
        </p:nvSpPr>
        <p:spPr>
          <a:xfrm>
            <a:off x="286605" y="5063782"/>
            <a:ext cx="61687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Luciana Florentina Stafi - 2130653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Module: Contemporary Themes in Leadership and Management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Date: 2 December 2025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8B0E4D-0DBD-58CB-8A09-E702501F5834}"/>
              </a:ext>
            </a:extLst>
          </p:cNvPr>
          <p:cNvSpPr txBox="1"/>
          <p:nvPr/>
        </p:nvSpPr>
        <p:spPr>
          <a:xfrm>
            <a:off x="1064525" y="6243008"/>
            <a:ext cx="90621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David’s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460837-74FB-0B2B-0780-10BA25A6AC00}"/>
              </a:ext>
            </a:extLst>
          </p:cNvPr>
          <p:cNvSpPr txBox="1"/>
          <p:nvPr/>
        </p:nvSpPr>
        <p:spPr>
          <a:xfrm>
            <a:off x="2238233" y="245660"/>
            <a:ext cx="76563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Opportunities for Female Leaders in 21st Century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250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F56A1-A9A8-8AB9-C43B-88E1BBAB7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C551D-E078-1AB2-BD26-7B0F90583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894" y="2224585"/>
            <a:ext cx="12463945" cy="3630304"/>
          </a:xfrm>
        </p:spPr>
        <p:txBody>
          <a:bodyPr numCol="2">
            <a:noAutofit/>
          </a:bodyPr>
          <a:lstStyle/>
          <a:p>
            <a:pPr>
              <a:lnSpc>
                <a:spcPct val="2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Motor sport Sector</a:t>
            </a:r>
          </a:p>
          <a:p>
            <a:pPr>
              <a:lnSpc>
                <a:spcPct val="2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Women’s representation</a:t>
            </a:r>
          </a:p>
          <a:p>
            <a:pPr>
              <a:lnSpc>
                <a:spcPct val="2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Inclusion initiatives across FIA, Formula E, F1 Academy &amp; teams</a:t>
            </a:r>
          </a:p>
          <a:p>
            <a:pPr>
              <a:lnSpc>
                <a:spcPct val="2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Structural, cultural barriers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Female leaders in Motorsport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Benefits of diversity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Leadership approaches supporting inclusion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Opportunities for cultural and structural transformation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Critical insights guiding future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987841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A739F-D65F-EB26-CB52-0356B9059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Motor Sport Sector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D5D86-530D-A122-1A34-8A32D5C43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57" y="2760165"/>
            <a:ext cx="9588690" cy="2605040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Overview of the Global Motor Sport Industry</a:t>
            </a:r>
          </a:p>
          <a:p>
            <a:pPr>
              <a:lnSpc>
                <a:spcPct val="2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Highly Competitive and Historically Male-Dominated Field</a:t>
            </a:r>
          </a:p>
          <a:p>
            <a:pPr>
              <a:lnSpc>
                <a:spcPct val="2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Leadership Roles Concentrated in Team Management, Engineering, Strategy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221C1E-A988-94CF-1E18-0BEAA256DC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4595" y="2298013"/>
            <a:ext cx="2954740" cy="29547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3297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9673-544B-06D8-D58D-84B9961C2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Women’s Representation in Motor Sport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7D49B-3BE5-DDA9-677A-27BC2DECA2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717" y="2608428"/>
            <a:ext cx="7978253" cy="282338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Low representation in leadership and technical roles</a:t>
            </a:r>
          </a:p>
          <a:p>
            <a:pPr>
              <a:lnSpc>
                <a:spcPct val="2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Progress mainly in administrative and support positions</a:t>
            </a:r>
          </a:p>
          <a:p>
            <a:pPr>
              <a:lnSpc>
                <a:spcPct val="2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Significant gender gaps across teams and governing bodies</a:t>
            </a:r>
          </a:p>
          <a:p>
            <a:pPr>
              <a:lnSpc>
                <a:spcPct val="2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Recent growth through diversity and inclusion initiatives (FIA, F1 Academy)</a:t>
            </a:r>
          </a:p>
          <a:p>
            <a:pPr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8F24F12-8263-E231-5406-C76C2ACA5A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4191" y="1968690"/>
            <a:ext cx="3322092" cy="24258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38002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0C5E5-9B19-D3C7-2F62-869D4AE89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Trends and Evolution of Female Leadership in Motor Sport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0D589-750A-EB4B-0519-0249F07DC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964" y="2834905"/>
            <a:ext cx="9648084" cy="260816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Increasing visibility of women in strategic and technical roles</a:t>
            </a:r>
          </a:p>
          <a:p>
            <a:pPr>
              <a:lnSpc>
                <a:spcPct val="2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Slow progression towards leadership compared to other industries</a:t>
            </a:r>
          </a:p>
          <a:p>
            <a:pPr>
              <a:lnSpc>
                <a:spcPct val="2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Development influenced by changing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expectations</a:t>
            </a:r>
          </a:p>
          <a:p>
            <a:pPr>
              <a:lnSpc>
                <a:spcPct val="2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Evolution shaped by cultural norms and gendered structures</a:t>
            </a:r>
          </a:p>
          <a:p>
            <a:pPr>
              <a:lnSpc>
                <a:spcPct val="200000"/>
              </a:lnSpc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57DA2F-062F-F1E9-31AA-F35F76368B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3043" y="1509342"/>
            <a:ext cx="3839316" cy="38393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63946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F3ACD-536B-8989-CF6D-484722A8C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Structural and Cultural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D67FB-1E4D-4B44-3C05-DE4BF5A68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499" y="2900788"/>
            <a:ext cx="10233800" cy="245759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Limited access to technical networks and decision-making structures</a:t>
            </a:r>
          </a:p>
          <a:p>
            <a:pPr>
              <a:lnSpc>
                <a:spcPct val="2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Cultural expectations and gendered stereotypes persist</a:t>
            </a:r>
          </a:p>
          <a:p>
            <a:pPr>
              <a:lnSpc>
                <a:spcPct val="2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Bias and unequal development pathways affect career progression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F81D2D-5E25-E422-7369-BCCDF3C9BB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040" y="2536398"/>
            <a:ext cx="3987990" cy="2658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67848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BB07C-5740-0134-3431-36F6D8F4C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Female Leaders</a:t>
            </a: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8ECC967E-34F6-35E2-083C-710DF50150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E0F795-3FF6-F19D-0B90-436D04F7FA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912" y="1368419"/>
            <a:ext cx="1570346" cy="23555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5F8D07-A826-FAB2-BF27-82C22B00C3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030" y="1404758"/>
            <a:ext cx="1672157" cy="23400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07D303-CAD0-BCC2-7F67-5A0F316188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42959" y="1321300"/>
            <a:ext cx="2340041" cy="23400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BA4A76-DDAA-D192-C0B1-FFF36108D9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0794" y="3843587"/>
            <a:ext cx="1755031" cy="23400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3FC4A92-2F49-AAD9-344C-E95C315EB217}"/>
              </a:ext>
            </a:extLst>
          </p:cNvPr>
          <p:cNvSpPr txBox="1"/>
          <p:nvPr/>
        </p:nvSpPr>
        <p:spPr>
          <a:xfrm>
            <a:off x="219802" y="3780489"/>
            <a:ext cx="4377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Susie Wolf - Managing Director, F1Academy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CD27ED-F090-5643-FC94-806FFC153F4B}"/>
              </a:ext>
            </a:extLst>
          </p:cNvPr>
          <p:cNvSpPr txBox="1"/>
          <p:nvPr/>
        </p:nvSpPr>
        <p:spPr>
          <a:xfrm>
            <a:off x="3459196" y="3760720"/>
            <a:ext cx="4006269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Hannah Schmitz - Principal Strategy Engineer, Red Bull Racing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0EA2A8-7761-72FB-B6A4-D168C01E07FE}"/>
              </a:ext>
            </a:extLst>
          </p:cNvPr>
          <p:cNvSpPr txBox="1"/>
          <p:nvPr/>
        </p:nvSpPr>
        <p:spPr>
          <a:xfrm>
            <a:off x="7891154" y="3730167"/>
            <a:ext cx="3702823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Jamie Chadwick - Three-time W Series Champion</a:t>
            </a: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46BD97-9BBD-EF22-151A-6B9B251093F7}"/>
              </a:ext>
            </a:extLst>
          </p:cNvPr>
          <p:cNvSpPr txBox="1"/>
          <p:nvPr/>
        </p:nvSpPr>
        <p:spPr>
          <a:xfrm>
            <a:off x="5931395" y="6217773"/>
            <a:ext cx="3493827" cy="262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05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Tatiana Calderón -  F2/F3 Driver, development roles</a:t>
            </a:r>
          </a:p>
        </p:txBody>
      </p:sp>
      <p:pic>
        <p:nvPicPr>
          <p:cNvPr id="1026" name="Picture 2" descr="Stephanie carlin - 17 Oct 2024 - GP Racing Magazine - Readly">
            <a:extLst>
              <a:ext uri="{FF2B5EF4-FFF2-40B4-BE49-F238E27FC236}">
                <a16:creationId xmlns:a16="http://schemas.microsoft.com/office/drawing/2014/main" id="{1359FA3E-23E1-10F5-69A4-ACA11C4CD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836" y="3995624"/>
            <a:ext cx="1497463" cy="21563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A0F5E8D-A705-6DB0-93B0-850EB4AB504A}"/>
              </a:ext>
            </a:extLst>
          </p:cNvPr>
          <p:cNvSpPr txBox="1"/>
          <p:nvPr/>
        </p:nvSpPr>
        <p:spPr>
          <a:xfrm>
            <a:off x="1370653" y="6214695"/>
            <a:ext cx="3493827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Stephanie Carlin - F1 Academy/Carlin Team Principal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286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BA86A-B6A4-54B8-1ED2-09685BDE1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Diversity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C10B8D-334E-5B80-14B9-F2BF3B8F96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500" y="1714500"/>
            <a:ext cx="5143500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087E6B-469B-079C-9B3C-5AF79038565D}"/>
              </a:ext>
            </a:extLst>
          </p:cNvPr>
          <p:cNvSpPr txBox="1"/>
          <p:nvPr/>
        </p:nvSpPr>
        <p:spPr>
          <a:xfrm>
            <a:off x="500417" y="2388359"/>
            <a:ext cx="6548083" cy="2370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Improved decision-making and reduced cognitive bias</a:t>
            </a:r>
            <a:endParaRPr lang="en-US" sz="1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Higher levels of innovation and organisational performance</a:t>
            </a:r>
            <a:endParaRPr lang="en-US" sz="1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Stronger team adaptability </a:t>
            </a:r>
            <a:endParaRPr lang="en-US" sz="1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Enhanced problem-solving through diverse perspectives </a:t>
            </a:r>
            <a:endParaRPr lang="en-US" sz="1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812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0AC21-1A22-E236-7B43-7F18B5D9E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Leadership Approaches Supporting Inclusion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5B8BD-39AD-0DE4-9074-389B6F773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794" y="2889867"/>
            <a:ext cx="7805636" cy="177766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20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 encourages cultural and structural change</a:t>
            </a:r>
          </a:p>
          <a:p>
            <a:pPr>
              <a:lnSpc>
                <a:spcPct val="20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Inclusive leadership fostering equity and engagement</a:t>
            </a:r>
          </a:p>
          <a:p>
            <a:pPr>
              <a:lnSpc>
                <a:spcPct val="20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Adaptive leadership responding to changing industry expectations</a:t>
            </a:r>
          </a:p>
          <a:p>
            <a:pPr>
              <a:lnSpc>
                <a:spcPct val="20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Leadership commitment is essential for long-term gender progress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96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E1152-17F6-676B-49F0-08C3EA27D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Cultural Change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AC5BF-9279-4350-0A47-B3E62D36B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51188"/>
            <a:ext cx="10233800" cy="228235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Implementing inclusive recruitment &amp; promotion systems</a:t>
            </a:r>
          </a:p>
          <a:p>
            <a:pPr>
              <a:lnSpc>
                <a:spcPct val="2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Strengthening female talent pipelines (STEM → motorsport)</a:t>
            </a:r>
          </a:p>
          <a:p>
            <a:pPr>
              <a:lnSpc>
                <a:spcPct val="2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Creating transparent mentoring &amp; sponsorship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Encouraging participative leadership practices across teams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770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AD264-7056-CE04-2D6F-55475157B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Critical Insights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A4C40E1-400D-7224-AF2C-A0F53644A8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42665" y="2278623"/>
            <a:ext cx="10706669" cy="2909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Progress exists but remains uneven across the sector</a:t>
            </a:r>
          </a:p>
          <a:p>
            <a:pPr marL="0" marR="0" lvl="0" indent="0" algn="l" defTabSz="914400" rtl="0" eaLnBrk="0" fontAlgn="base" latinLnBrk="0" hangingPunct="0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norms still privilege traditional male leadership</a:t>
            </a:r>
          </a:p>
          <a:p>
            <a:pPr marL="0" marR="0" lvl="0" indent="0" algn="l" defTabSz="914400" rtl="0" eaLnBrk="0" fontAlgn="base" latinLnBrk="0" hangingPunct="0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Diversity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are positive but lack consistent implementation</a:t>
            </a:r>
          </a:p>
          <a:p>
            <a:pPr marL="0" marR="0" lvl="0" indent="0" algn="l" defTabSz="914400" rtl="0" eaLnBrk="0" fontAlgn="base" latinLnBrk="0" hangingPunct="0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Female visibility remains limited in technical &amp; decision-making roles</a:t>
            </a:r>
          </a:p>
        </p:txBody>
      </p:sp>
    </p:spTree>
    <p:extLst>
      <p:ext uri="{BB962C8B-B14F-4D97-AF65-F5344CB8AC3E}">
        <p14:creationId xmlns:p14="http://schemas.microsoft.com/office/powerpoint/2010/main" val="1854588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9C9D-CB58-7D55-BD68-E7F5C2B88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Future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080F9-CC4D-04E9-1BCA-452B60DCA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433" y="2153171"/>
            <a:ext cx="13047260" cy="4820835"/>
          </a:xfrm>
        </p:spPr>
        <p:txBody>
          <a:bodyPr numCol="2"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Strengthening female talent pipelines through STEM-to-motorsport pathways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Embedding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standardised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inclusive recruitment &amp; promotion systems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Increasing visibility of women in technical and decision-making roles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Expanding structured mentoring and sponsorship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Adopting inclusive and adaptive leadership practices across teams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Establishing accountability mechanisms to ensure sustained progress</a:t>
            </a:r>
          </a:p>
        </p:txBody>
      </p:sp>
    </p:spTree>
    <p:extLst>
      <p:ext uri="{BB962C8B-B14F-4D97-AF65-F5344CB8AC3E}">
        <p14:creationId xmlns:p14="http://schemas.microsoft.com/office/powerpoint/2010/main" val="3706439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F6C4C-4CD1-5DB7-9444-C5B424290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30BF4-8703-D9AB-43D5-633E9A2C2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215" y="2235058"/>
            <a:ext cx="10233800" cy="3845020"/>
          </a:xfrm>
        </p:spPr>
        <p:txBody>
          <a:bodyPr>
            <a:normAutofit/>
          </a:bodyPr>
          <a:lstStyle/>
          <a:p>
            <a:pPr algn="ctr">
              <a:lnSpc>
                <a:spcPct val="25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Motorsport shows gradual progress, but leadership equality remains limited</a:t>
            </a:r>
          </a:p>
          <a:p>
            <a:pPr algn="ctr">
              <a:lnSpc>
                <a:spcPct val="25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Cultural, structural, and perceptual barriers continue to restrict advancement</a:t>
            </a:r>
          </a:p>
          <a:p>
            <a:pPr algn="ctr">
              <a:lnSpc>
                <a:spcPct val="25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Diversity and inclusive leadership approaches demonstrate measurable benefits</a:t>
            </a:r>
          </a:p>
          <a:p>
            <a:pPr algn="ctr">
              <a:lnSpc>
                <a:spcPct val="25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Sustainable change requires long-term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commitment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8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E2798-01AC-3D5C-DAC3-FFBE3264F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7979-93F2-1C2D-3EF0-D2C42C647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1119116"/>
            <a:ext cx="10233800" cy="5057847"/>
          </a:xfrm>
        </p:spPr>
        <p:txBody>
          <a:bodyPr>
            <a:normAutofit fontScale="25000" lnSpcReduction="20000"/>
          </a:bodyPr>
          <a:lstStyle/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Bass, B. M. and Riggio, R. E. (2021)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Transformational Leadership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3rd ed. New York: Routledge.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Catalyst (2023)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Women in Leadership: Persistent Bias and Cultural Barriers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https://www.catalyst.org/research/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24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EIGE – European Institute for Gender Equality (2023)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Gender Equality in STEM: Structural Barriers and Policy Solutions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https://eige.europa.eu/gender-statistics/dgs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25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EngineeringUK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(2024)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Women in Engineering and Technology Occupations – UK </a:t>
            </a:r>
            <a:r>
              <a:rPr lang="en-US" sz="4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Labour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Force Survey 2023/2024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https://www.engineeringuk.com/media/vxpgfdto/women-in-engineering-2024-update-engineeringuk-may-2024.pdf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26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Commission (2020)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Women in STEM: Policy Approaches to Improving Representation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https://ec.europa.eu/info/publications</a:t>
            </a:r>
            <a:r>
              <a:rPr lang="en-GB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28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F1 Academy (2023)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Leadership and </a:t>
            </a:r>
            <a:r>
              <a:rPr lang="en-US" sz="44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Programme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Overview – Susie Wolff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https://f1academy.com/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21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FIA – Fédération </a:t>
            </a:r>
            <a:r>
              <a:rPr lang="en-US" sz="4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Internationale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</a:t>
            </a:r>
            <a:r>
              <a:rPr lang="en-US" sz="4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l’Automobile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Diversity and Inclusion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https://www.fia.com/purposedriven/diversity-inclusion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FIA – Fédération </a:t>
            </a:r>
            <a:r>
              <a:rPr lang="en-US" sz="4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Internationale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</a:t>
            </a:r>
            <a:r>
              <a:rPr lang="en-US" sz="4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l’Automobile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Tatiana Calderón Profile and Career Path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https://www.fia.com/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29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FIA – Fédération </a:t>
            </a:r>
            <a:r>
              <a:rPr lang="en-US" sz="4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Internationale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</a:t>
            </a:r>
            <a:r>
              <a:rPr lang="en-US" sz="4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l’Automobile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Women in Motorsport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https://www.fia.com/women-motorsport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Fitzsimmons, T. W., Callan, V. and Paulsen, N. (2020) ‘Gender diversity, visibility and the impact on leadership progression’,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Resource Development International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23(1), pp. 37–57.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</a:t>
            </a:r>
            <a:r>
              <a:rPr lang="en-US" sz="4400" u="sng" kern="100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s:/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doi/full/10.1080/13678868.2019.1701999</a:t>
            </a:r>
            <a:r>
              <a:rPr lang="en-GB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28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Formula E (2024)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Equity, Diversity and Inclusion Initiatives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https://www.fiaformulae.com/en/sustainability/equity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26 November 2025).</a:t>
            </a:r>
          </a:p>
          <a:p>
            <a:pPr marL="342900" marR="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Gupta, A. K. and Shaw, J. D. (2014) ‘Employee evaluations: Reducing bias through structured performance systems’, </a:t>
            </a:r>
            <a:r>
              <a:rPr lang="en-US" sz="44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Organizational Behavior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35(5), pp. 643–665. Available at: </a:t>
            </a:r>
            <a:r>
              <a:rPr lang="en-US" sz="44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https://doi/10.1002/job.1915</a:t>
            </a:r>
            <a:r>
              <a:rPr lang="en-GB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29 November 2025).</a:t>
            </a:r>
          </a:p>
          <a:p>
            <a:pPr marL="457200" indent="-457200">
              <a:buFont typeface="+mj-lt"/>
              <a:buAutoNum type="arabicPeriod"/>
            </a:pP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89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EBB90-9E6E-2E15-E298-6553C975A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  <a:tileRect/>
                </a:gra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E515D-73C7-FF3B-3FE9-7F811522C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13. Harvard Business Review (2022) ‘Leading Change Through Inclusion’,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Harvard Business Review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sz="4500" b="0" i="0" u="sng" strike="noStrike" kern="1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https://hbr.org/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27 November 2025).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14. Herring, C. (2009) ‘Does diversity pay? Race, gender, and the business case for diversity’,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American Sociological Review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74(2), pp. 208–224.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15. McLaren Racing (2023)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Sustainability and Equality, Diversity &amp; Inclusion Report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sz="4500" b="0" i="0" u="sng" strike="noStrike" kern="1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https://www.mclaren.com/racing/sustainability/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29 November 2025).</a:t>
            </a:r>
            <a:endParaRPr lang="en-US" sz="4500" kern="100" dirty="0">
              <a:gradFill>
                <a:gsLst>
                  <a:gs pos="34000">
                    <a:prstClr val="white">
                      <a:lumMod val="93000"/>
                    </a:prstClr>
                  </a:gs>
                  <a:gs pos="0">
                    <a:prstClr val="black">
                      <a:lumMod val="25000"/>
                      <a:lumOff val="75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4800000" scaled="0"/>
              </a:gra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16. Motorsport UK (2023)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Women in Motorsport Initiatives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sz="4500" b="0" i="0" u="sng" strike="noStrike" kern="1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https://www.motorsportuk.org/women-in-motorsport/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26 November 2025).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17. Northouse, P. G. (2022)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Leadership: Theory and Practice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9th ed. Thousand Oaks: Sage Publishing.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18. Red Bull Racing (2023)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Hannah Schmitz – Principal Strategy Engineer Profile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sz="4500" b="0" i="0" u="sng" strike="noStrike" kern="1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https://www.redbullracing.com/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27 November 2025).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19. Rodin Carlin / F1 Academy (2023)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Team Leadership – Stephanie Carlin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sz="4500" b="0" i="0" u="sng" strike="noStrike" kern="1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https://www.carlin.co.uk/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28 November 2025).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20. Rock, D. and Grant, H. (2016) ‘Why diverse teams are smarter’,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Harvard Business Review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sz="4500" b="0" i="0" u="sng" strike="noStrike" kern="1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https://hbr.org/2016/11/why-diverse-teams-are-smarter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26 November 2025).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21. Shore, L. M. et al. (2017)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Inclusive Workplaces: A Review and Model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New York: Routledge.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22. UNESCO (2024)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Call to Action: Closing the Gender Gap in Science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sz="4500" b="0" i="0" u="sng" strike="noStrike" kern="1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https://www.sciencecentres.org.uk/documents/752/UNESCO_Call_to_action_closing_the_gender_gap_in_science.pdf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26 November 2025).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23. W Series (2022)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Jamie Chadwick – Driver Profile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sz="4500" b="0" i="0" u="sng" strike="noStrike" kern="1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https://wseries.com/drivers/jamie-chadwick/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28 November 2025).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Tx/>
              <a:buSzTx/>
              <a:buNone/>
              <a:tabLst/>
              <a:defRPr/>
            </a:pP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24. WISE Campaign (2024) </a:t>
            </a:r>
            <a:r>
              <a:rPr kumimoji="0" lang="en-US" sz="4500" b="0" i="1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Workforce Data – Women in STEM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sz="4500" b="0" i="0" u="sng" strike="noStrike" kern="1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https://www.wisecampaign.org.uk/workforce-data/</a:t>
            </a:r>
            <a:r>
              <a:rPr kumimoji="0" lang="en-US" sz="4500" b="0" i="0" u="none" strike="noStrike" kern="100" cap="none" spc="0" normalizeH="0" baseline="0" noProof="0" dirty="0">
                <a:ln>
                  <a:noFill/>
                </a:ln>
                <a:gradFill>
                  <a:gsLst>
                    <a:gs pos="34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25000"/>
                        <a:lumOff val="75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4800000" scaled="0"/>
                </a:gra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27 November 2025).</a:t>
            </a:r>
          </a:p>
          <a:p>
            <a:pPr>
              <a:buFont typeface="+mj-lt"/>
              <a:buAutoNum type="arabicPeriod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893992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1173</TotalTime>
  <Words>1562</Words>
  <Application>Microsoft Office PowerPoint</Application>
  <PresentationFormat>Widescreen</PresentationFormat>
  <Paragraphs>104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Corbel</vt:lpstr>
      <vt:lpstr>Depth</vt:lpstr>
      <vt:lpstr>PowerPoint Presentation</vt:lpstr>
      <vt:lpstr>Introduction</vt:lpstr>
      <vt:lpstr>Motor Sport Sector</vt:lpstr>
      <vt:lpstr>Women’s Representation in Motor Sport Today</vt:lpstr>
      <vt:lpstr>Trends and Evolution of Female Leadership in Motor Sport</vt:lpstr>
      <vt:lpstr>Structural and Cultural Barriers</vt:lpstr>
      <vt:lpstr>Female Leaders</vt:lpstr>
      <vt:lpstr>Benefits of Diversity</vt:lpstr>
      <vt:lpstr>Leadership Approaches Supporting Inclusion</vt:lpstr>
      <vt:lpstr>Cultural Change Opportunities</vt:lpstr>
      <vt:lpstr>Critical Insights</vt:lpstr>
      <vt:lpstr>Future Opportunities</vt:lpstr>
      <vt:lpstr>Conclusion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Andrei Stafi</dc:creator>
  <cp:lastModifiedBy>Andrei Stafi</cp:lastModifiedBy>
  <cp:revision>12</cp:revision>
  <dcterms:created xsi:type="dcterms:W3CDTF">2025-10-21T12:13:05Z</dcterms:created>
  <dcterms:modified xsi:type="dcterms:W3CDTF">2025-12-01T18:13:46Z</dcterms:modified>
</cp:coreProperties>
</file>