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840" r:id="rId1"/>
  </p:sldMasterIdLst>
  <p:notesMasterIdLst>
    <p:notesMasterId r:id="rId14"/>
  </p:notesMasterIdLst>
  <p:handoutMasterIdLst>
    <p:handoutMasterId r:id="rId15"/>
  </p:handoutMasterIdLst>
  <p:sldIdLst>
    <p:sldId id="326" r:id="rId2"/>
    <p:sldId id="272" r:id="rId3"/>
    <p:sldId id="296" r:id="rId4"/>
    <p:sldId id="298" r:id="rId5"/>
    <p:sldId id="308" r:id="rId6"/>
    <p:sldId id="311" r:id="rId7"/>
    <p:sldId id="310" r:id="rId8"/>
    <p:sldId id="337" r:id="rId9"/>
    <p:sldId id="299" r:id="rId10"/>
    <p:sldId id="325" r:id="rId11"/>
    <p:sldId id="333" r:id="rId12"/>
    <p:sldId id="282" r:id="rId13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D9D9"/>
    <a:srgbClr val="009EDF"/>
    <a:srgbClr val="01A746"/>
    <a:srgbClr val="FEA544"/>
    <a:srgbClr val="E6E6E6"/>
    <a:srgbClr val="FE74CB"/>
    <a:srgbClr val="1DA5CD"/>
    <a:srgbClr val="97B088"/>
    <a:srgbClr val="584E4A"/>
    <a:srgbClr val="A7BA7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28892" autoAdjust="0"/>
    <p:restoredTop sz="67251" autoAdjust="0"/>
  </p:normalViewPr>
  <p:slideViewPr>
    <p:cSldViewPr snapToGrid="0">
      <p:cViewPr varScale="1">
        <p:scale>
          <a:sx n="48" d="100"/>
          <a:sy n="48" d="100"/>
        </p:scale>
        <p:origin x="2148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87C6733-D0D7-4295-9D7E-00E118340C85}" type="datetime1">
              <a:rPr lang="en-GB" smtClean="0"/>
              <a:t>12/07/2024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A823BED-889D-4675-B830-85EC3976F68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10226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68F3FF-713E-4CA8-9DFB-DFADE222E699}" type="datetime1">
              <a:rPr lang="en-GB" smtClean="0"/>
              <a:pPr/>
              <a:t>12/07/2024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2F7FBCA-4BE8-4FB5-91BD-69C6AC6BDB5D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11236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F7FBCA-4BE8-4FB5-91BD-69C6AC6BDB5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55446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2F7FBCA-4BE8-4FB5-91BD-69C6AC6BDB5D}" type="slidenum">
              <a:rPr lang="en-GB" noProof="0" smtClean="0"/>
              <a:t>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945095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2F7FBCA-4BE8-4FB5-91BD-69C6AC6BDB5D}" type="slidenum">
              <a:rPr lang="en-GB" noProof="0" smtClean="0"/>
              <a:t>3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468265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2F7FBCA-4BE8-4FB5-91BD-69C6AC6BDB5D}" type="slidenum">
              <a:rPr lang="en-GB" noProof="0" smtClean="0"/>
              <a:t>4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436860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2F7FBCA-4BE8-4FB5-91BD-69C6AC6BDB5D}" type="slidenum">
              <a:rPr lang="en-GB" noProof="0" smtClean="0"/>
              <a:t>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35266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2F7FBCA-4BE8-4FB5-91BD-69C6AC6BDB5D}" type="slidenum">
              <a:rPr lang="en-GB" noProof="0" smtClean="0"/>
              <a:t>6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5144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2F7FBCA-4BE8-4FB5-91BD-69C6AC6BDB5D}" type="slidenum">
              <a:rPr lang="en-GB" noProof="0" smtClean="0"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871354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2F7FBCA-4BE8-4FB5-91BD-69C6AC6BDB5D}" type="slidenum">
              <a:rPr lang="en-GB" noProof="0" smtClean="0"/>
              <a:t>8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300682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2F7FBCA-4BE8-4FB5-91BD-69C6AC6BDB5D}" type="slidenum">
              <a:rPr lang="en-GB" noProof="0" smtClean="0"/>
              <a:t>9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0689216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2F7FBCA-4BE8-4FB5-91BD-69C6AC6BDB5D}" type="slidenum">
              <a:rPr lang="en-GB" noProof="0" smtClean="0"/>
              <a:t>10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075609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2F7FBCA-4BE8-4FB5-91BD-69C6AC6BDB5D}" type="slidenum">
              <a:rPr lang="en-GB" noProof="0" smtClean="0"/>
              <a:t>11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745175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52F7FBCA-4BE8-4FB5-91BD-69C6AC6BDB5D}" type="slidenum">
              <a:rPr lang="en-GB" noProof="0" smtClean="0"/>
              <a:t>12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7941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rtlCol="0"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 rtlCol="0"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pPr rtl="0"/>
            <a:fld id="{5BD8C97F-E21D-4A2A-B50E-4B7BD093DFEA}" type="datetime1">
              <a:rPr lang="en-GB" noProof="0" smtClean="0"/>
              <a:t>12/07/2024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FA20B37-314E-425A-B38A-19BA42C40A80}" type="datetime1">
              <a:rPr lang="en-GB" noProof="0" smtClean="0"/>
              <a:t>12/07/2024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rtlCol="0"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rtlCol="0"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4F70861-393D-481E-B8BD-7571494059DA}" type="datetime1">
              <a:rPr lang="en-GB" noProof="0" smtClean="0"/>
              <a:t>12/07/2024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331E087-86EC-4E74-91E9-A5F67F0180FA}" type="datetime1">
              <a:rPr lang="en-GB" noProof="0" smtClean="0"/>
              <a:t>12/07/2024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rtlCol="0"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C27AC85-2739-43CE-A522-E36E555D332A}" type="datetime1">
              <a:rPr lang="en-GB" noProof="0" smtClean="0"/>
              <a:t>12/07/2024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2C03370-CEEF-425B-B3BF-60A49F0E40D1}" type="datetime1">
              <a:rPr lang="en-GB" noProof="0" smtClean="0"/>
              <a:t>12/07/2024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457AFB3-43FA-4464-B11B-9E38ECCBCE3E}" type="datetime1">
              <a:rPr lang="en-GB" noProof="0" smtClean="0"/>
              <a:t>12/07/2024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rtlCol="0" anchor="b">
            <a:normAutofit/>
          </a:bodyPr>
          <a:lstStyle>
            <a:lvl1pPr>
              <a:defRPr sz="3200" b="0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 rtlCol="0"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F66BB99-2663-430C-84C4-89422A7CFA22}" type="datetime1">
              <a:rPr lang="en-GB" noProof="0" smtClean="0"/>
              <a:t>12/07/2024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rtlCol="0"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rtlCol="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B56308-5DB2-4686-97A7-4CB6EB24D1A1}" type="datetime1">
              <a:rPr lang="en-GB" noProof="0" smtClean="0"/>
              <a:t>12/07/2024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523E5-C04F-413E-ABC2-287657286513}" type="datetime1">
              <a:rPr lang="en-GB" noProof="0" smtClean="0"/>
              <a:t>12/07/2024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238EBCF-3BA5-4B80-A535-F2BC8808F703}" type="datetime1">
              <a:rPr lang="en-GB" noProof="0" smtClean="0"/>
              <a:t>12/07/2024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pPr rtl="0"/>
            <a:fld id="{8BF361F9-78BE-463C-A810-00DC3E82C673}" type="datetime1">
              <a:rPr lang="en-GB" noProof="0" smtClean="0"/>
              <a:t>12/07/2024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48B8D-7A59-42A4-A61B-B66E6063DD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2083" y="1352812"/>
            <a:ext cx="5093917" cy="2654386"/>
          </a:xfrm>
        </p:spPr>
        <p:txBody>
          <a:bodyPr rtlCol="0" anchor="ctr">
            <a:noAutofit/>
          </a:bodyPr>
          <a:lstStyle/>
          <a:p>
            <a:pPr rtl="0"/>
            <a:r>
              <a:rPr lang="en-US" sz="3600" dirty="0">
                <a:solidFill>
                  <a:srgbClr val="FBDF5A"/>
                </a:solidFill>
              </a:rPr>
              <a:t>Developing Emotional Intelligence Skills for the Workplace</a:t>
            </a:r>
            <a:endParaRPr lang="en-GB" sz="3600" dirty="0">
              <a:solidFill>
                <a:srgbClr val="FBDF5A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871044-9D2C-42D1-8B31-E3D6F11C60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1408" y="5317285"/>
            <a:ext cx="3241195" cy="205551"/>
          </a:xfrm>
        </p:spPr>
        <p:txBody>
          <a:bodyPr rtlCol="0" anchor="ctr">
            <a:noAutofit/>
          </a:bodyPr>
          <a:lstStyle/>
          <a:p>
            <a:pPr rtl="0"/>
            <a:r>
              <a:rPr lang="en-GB" dirty="0">
                <a:solidFill>
                  <a:srgbClr val="FBDF5A"/>
                </a:solidFill>
              </a:rPr>
              <a:t>Presentation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B726A9-85C1-6247-9346-AA2C567132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9961" y="1352811"/>
            <a:ext cx="5449060" cy="41249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AA23BF-5C68-095A-CB01-E417C1A47672}"/>
              </a:ext>
            </a:extLst>
          </p:cNvPr>
          <p:cNvSpPr txBox="1"/>
          <p:nvPr/>
        </p:nvSpPr>
        <p:spPr>
          <a:xfrm>
            <a:off x="1002084" y="3721636"/>
            <a:ext cx="468892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Name: Andreea </a:t>
            </a:r>
            <a:r>
              <a:rPr lang="en-GB" dirty="0" err="1"/>
              <a:t>Oana</a:t>
            </a:r>
            <a:r>
              <a:rPr lang="en-GB" dirty="0"/>
              <a:t> Vlasceanu</a:t>
            </a:r>
          </a:p>
          <a:p>
            <a:r>
              <a:rPr lang="en-GB" dirty="0"/>
              <a:t>Student id: 2108084</a:t>
            </a:r>
          </a:p>
          <a:p>
            <a:r>
              <a:rPr lang="en-GB" dirty="0"/>
              <a:t>Module code BMSW6106</a:t>
            </a:r>
          </a:p>
        </p:txBody>
      </p:sp>
    </p:spTree>
    <p:extLst>
      <p:ext uri="{BB962C8B-B14F-4D97-AF65-F5344CB8AC3E}">
        <p14:creationId xmlns:p14="http://schemas.microsoft.com/office/powerpoint/2010/main" val="7116517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8470D-AD61-9CF5-0B50-152666D26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685800"/>
            <a:ext cx="9742085" cy="1533525"/>
          </a:xfrm>
          <a:solidFill>
            <a:srgbClr val="000000"/>
          </a:solidFill>
        </p:spPr>
        <p:txBody>
          <a:bodyPr anchor="ctr">
            <a:norm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F2B4F-C1BC-3F1A-9825-F8887A26FC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7" y="2219325"/>
            <a:ext cx="9742086" cy="3804104"/>
          </a:xfrm>
        </p:spPr>
        <p:txBody>
          <a:bodyPr anchor="ctr"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Emotional Intelligence (EI) is pivotal in </a:t>
            </a:r>
            <a:r>
              <a:rPr lang="en-US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organisational</a:t>
            </a: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contexts, shaping leadership, team dynamics, and interpersonal relations by enabling individuals to identify and manage emotions effectively.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This presentation highlights Sapphire Enterprises (SE), illustrating how EI facilitates navigating </a:t>
            </a:r>
            <a:r>
              <a:rPr lang="en-US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organisational</a:t>
            </a: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changes and fostering a positive workplace amid challenges following its acquisition by a private equity firm.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EI skills in self-awareness and empathy play a crucial role in SE's adaptation, enhancing communication and resilience during transitional phases in the workplace.</a:t>
            </a:r>
            <a:endParaRPr lang="en-GB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6048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8470D-AD61-9CF5-0B50-152666D26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685800"/>
            <a:ext cx="9742085" cy="1533525"/>
          </a:xfrm>
          <a:solidFill>
            <a:srgbClr val="000000"/>
          </a:solidFill>
        </p:spPr>
        <p:txBody>
          <a:bodyPr anchor="ctr">
            <a:norm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cs typeface="Times New Roman" panose="02020603050405020304" pitchFamily="18" charset="0"/>
              </a:rPr>
              <a:t>Definition of Emotional Intelligence (EI)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F2B4F-C1BC-3F1A-9825-F8887A26FC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7" y="2219325"/>
            <a:ext cx="5597131" cy="3899295"/>
          </a:xfrm>
        </p:spPr>
        <p:txBody>
          <a:bodyPr anchor="ctr">
            <a:noAutofit/>
          </a:bodyPr>
          <a:lstStyle/>
          <a:p>
            <a:pPr algn="just"/>
            <a:r>
              <a:rPr lang="en-US" sz="1800" b="1" dirty="0">
                <a:effectLst/>
                <a:ea typeface="Calibri" panose="020F0502020204030204" pitchFamily="34" charset="0"/>
              </a:rPr>
              <a:t>Emotional Intelligence (EI) </a:t>
            </a:r>
            <a:r>
              <a:rPr lang="en-US" sz="1800" dirty="0">
                <a:effectLst/>
                <a:ea typeface="Calibri" panose="020F0502020204030204" pitchFamily="34" charset="0"/>
              </a:rPr>
              <a:t>involves identifying and managing emotions, both one's own and others', crucial for workplace success.</a:t>
            </a:r>
          </a:p>
          <a:p>
            <a:pPr algn="just"/>
            <a:r>
              <a:rPr lang="en-US" sz="1800" dirty="0">
                <a:effectLst/>
                <a:ea typeface="Calibri" panose="020F0502020204030204" pitchFamily="34" charset="0"/>
              </a:rPr>
              <a:t> It comprises self-awareness, self-regulation, social awareness, and social skills (</a:t>
            </a:r>
            <a:r>
              <a:rPr lang="en-US" sz="1800" dirty="0" err="1">
                <a:effectLst/>
                <a:ea typeface="Calibri" panose="020F0502020204030204" pitchFamily="34" charset="0"/>
              </a:rPr>
              <a:t>Kanesan</a:t>
            </a:r>
            <a:r>
              <a:rPr lang="en-US" sz="1800" dirty="0">
                <a:effectLst/>
                <a:ea typeface="Calibri" panose="020F0502020204030204" pitchFamily="34" charset="0"/>
              </a:rPr>
              <a:t> &amp; </a:t>
            </a:r>
            <a:r>
              <a:rPr lang="en-US" sz="1800" dirty="0" err="1">
                <a:effectLst/>
                <a:ea typeface="Calibri" panose="020F0502020204030204" pitchFamily="34" charset="0"/>
              </a:rPr>
              <a:t>Fauzan</a:t>
            </a:r>
            <a:r>
              <a:rPr lang="en-US" sz="1800" dirty="0">
                <a:effectLst/>
                <a:ea typeface="Calibri" panose="020F0502020204030204" pitchFamily="34" charset="0"/>
              </a:rPr>
              <a:t>, 2019). </a:t>
            </a:r>
          </a:p>
          <a:p>
            <a:pPr algn="just"/>
            <a:r>
              <a:rPr lang="en-US" sz="1800" dirty="0">
                <a:effectLst/>
                <a:ea typeface="Calibri" panose="020F0502020204030204" pitchFamily="34" charset="0"/>
              </a:rPr>
              <a:t>EI enhances </a:t>
            </a:r>
            <a:r>
              <a:rPr lang="en-US" sz="1800" b="1" dirty="0">
                <a:effectLst/>
                <a:ea typeface="Calibri" panose="020F0502020204030204" pitchFamily="34" charset="0"/>
              </a:rPr>
              <a:t>leadership</a:t>
            </a:r>
            <a:r>
              <a:rPr lang="en-US" sz="1800" dirty="0">
                <a:effectLst/>
                <a:ea typeface="Calibri" panose="020F0502020204030204" pitchFamily="34" charset="0"/>
              </a:rPr>
              <a:t>, </a:t>
            </a:r>
            <a:r>
              <a:rPr lang="en-US" sz="1800" b="1" dirty="0">
                <a:effectLst/>
                <a:ea typeface="Calibri" panose="020F0502020204030204" pitchFamily="34" charset="0"/>
              </a:rPr>
              <a:t>negotiation</a:t>
            </a:r>
            <a:r>
              <a:rPr lang="en-US" sz="1800" dirty="0">
                <a:effectLst/>
                <a:ea typeface="Calibri" panose="020F0502020204030204" pitchFamily="34" charset="0"/>
              </a:rPr>
              <a:t>, </a:t>
            </a:r>
            <a:r>
              <a:rPr lang="en-US" sz="1800" b="1" dirty="0">
                <a:effectLst/>
                <a:ea typeface="Calibri" panose="020F0502020204030204" pitchFamily="34" charset="0"/>
              </a:rPr>
              <a:t>and conflict management</a:t>
            </a:r>
            <a:r>
              <a:rPr lang="en-US" sz="1800" dirty="0">
                <a:effectLst/>
                <a:ea typeface="Calibri" panose="020F0502020204030204" pitchFamily="34" charset="0"/>
              </a:rPr>
              <a:t>, </a:t>
            </a:r>
            <a:r>
              <a:rPr lang="en-US" sz="1800" b="1" dirty="0">
                <a:effectLst/>
                <a:ea typeface="Calibri" panose="020F0502020204030204" pitchFamily="34" charset="0"/>
              </a:rPr>
              <a:t>supporting </a:t>
            </a:r>
            <a:r>
              <a:rPr lang="en-US" sz="1800" b="1" dirty="0" err="1">
                <a:effectLst/>
                <a:ea typeface="Calibri" panose="020F0502020204030204" pitchFamily="34" charset="0"/>
              </a:rPr>
              <a:t>organisational</a:t>
            </a:r>
            <a:r>
              <a:rPr lang="en-US" sz="1800" b="1" dirty="0">
                <a:effectLst/>
                <a:ea typeface="Calibri" panose="020F0502020204030204" pitchFamily="34" charset="0"/>
              </a:rPr>
              <a:t> goals</a:t>
            </a:r>
            <a:r>
              <a:rPr lang="en-US" sz="1800" dirty="0">
                <a:effectLst/>
                <a:ea typeface="Calibri" panose="020F0502020204030204" pitchFamily="34" charset="0"/>
              </a:rPr>
              <a:t> and </a:t>
            </a:r>
            <a:r>
              <a:rPr lang="en-US" sz="1800" b="1" dirty="0">
                <a:effectLst/>
                <a:ea typeface="Calibri" panose="020F0502020204030204" pitchFamily="34" charset="0"/>
              </a:rPr>
              <a:t>productivity</a:t>
            </a:r>
            <a:r>
              <a:rPr lang="en-US" sz="1800" dirty="0">
                <a:effectLst/>
                <a:ea typeface="Calibri" panose="020F0502020204030204" pitchFamily="34" charset="0"/>
              </a:rPr>
              <a:t> (Boyatzis, 2018). </a:t>
            </a:r>
            <a:endParaRPr lang="en-GB" sz="1800" dirty="0">
              <a:cs typeface="Times New Roman" panose="02020603050405020304" pitchFamily="18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D93DAA9B-A291-C0F7-2CCB-5614FCBA1C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/>
        </p:blipFill>
        <p:spPr bwMode="auto">
          <a:xfrm>
            <a:off x="6437820" y="2663206"/>
            <a:ext cx="4146071" cy="3011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8B9DDF7-7144-D137-6D64-3DDF5C05836C}"/>
              </a:ext>
            </a:extLst>
          </p:cNvPr>
          <p:cNvSpPr txBox="1">
            <a:spLocks/>
          </p:cNvSpPr>
          <p:nvPr/>
        </p:nvSpPr>
        <p:spPr>
          <a:xfrm>
            <a:off x="6588109" y="5820478"/>
            <a:ext cx="3845491" cy="5962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800" dirty="0">
                <a:ea typeface="Calibri" panose="020F0502020204030204" pitchFamily="34" charset="0"/>
              </a:rPr>
              <a:t>Source: (</a:t>
            </a:r>
            <a:r>
              <a:rPr lang="en-US" sz="1800" dirty="0">
                <a:effectLst/>
                <a:ea typeface="Calibri" panose="020F0502020204030204" pitchFamily="34" charset="0"/>
              </a:rPr>
              <a:t>Boyatzis, 2018</a:t>
            </a:r>
            <a:r>
              <a:rPr lang="en-US" sz="1800" dirty="0">
                <a:ea typeface="Calibri" panose="020F0502020204030204" pitchFamily="34" charset="0"/>
              </a:rPr>
              <a:t>)</a:t>
            </a:r>
            <a:endParaRPr lang="en-GB" sz="1800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4479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8470D-AD61-9CF5-0B50-152666D26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685800"/>
            <a:ext cx="9742085" cy="1533525"/>
          </a:xfrm>
          <a:solidFill>
            <a:srgbClr val="2790B0"/>
          </a:solidFill>
        </p:spPr>
        <p:txBody>
          <a:bodyPr anchor="ctr">
            <a:normAutofit/>
          </a:bodyPr>
          <a:lstStyle/>
          <a:p>
            <a:pPr algn="ctr"/>
            <a:r>
              <a:rPr lang="en-US" sz="4000" dirty="0">
                <a:cs typeface="Times New Roman" panose="02020603050405020304" pitchFamily="18" charset="0"/>
              </a:rPr>
              <a:t>Importance of EI in the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F2B4F-C1BC-3F1A-9825-F8887A26FC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171" y="2219325"/>
            <a:ext cx="4313162" cy="4141718"/>
          </a:xfrm>
        </p:spPr>
        <p:txBody>
          <a:bodyPr anchor="ctr">
            <a:noAutofit/>
          </a:bodyPr>
          <a:lstStyle/>
          <a:p>
            <a:pPr marL="0" indent="0" algn="just">
              <a:buNone/>
            </a:pPr>
            <a:r>
              <a:rPr lang="en-US" b="1" dirty="0">
                <a:effectLst/>
                <a:ea typeface="Calibri" panose="020F0502020204030204" pitchFamily="34" charset="0"/>
              </a:rPr>
              <a:t>Emotional Intelligence (EI) </a:t>
            </a:r>
            <a:r>
              <a:rPr lang="en-US" dirty="0">
                <a:effectLst/>
                <a:ea typeface="Calibri" panose="020F0502020204030204" pitchFamily="34" charset="0"/>
              </a:rPr>
              <a:t>offers numerous benefits for organisations:</a:t>
            </a:r>
          </a:p>
          <a:p>
            <a:pPr algn="just"/>
            <a:r>
              <a:rPr lang="en-US" dirty="0">
                <a:effectLst/>
                <a:ea typeface="Calibri" panose="020F0502020204030204" pitchFamily="34" charset="0"/>
              </a:rPr>
              <a:t>Improved Leadership</a:t>
            </a:r>
          </a:p>
          <a:p>
            <a:pPr algn="just"/>
            <a:r>
              <a:rPr lang="en-US" dirty="0">
                <a:effectLst/>
                <a:ea typeface="Calibri" panose="020F0502020204030204" pitchFamily="34" charset="0"/>
              </a:rPr>
              <a:t>Enhanced Teamwork</a:t>
            </a:r>
          </a:p>
          <a:p>
            <a:pPr algn="just"/>
            <a:r>
              <a:rPr lang="en-US" dirty="0">
                <a:effectLst/>
                <a:ea typeface="Calibri" panose="020F0502020204030204" pitchFamily="34" charset="0"/>
              </a:rPr>
              <a:t>Better Decision-Making</a:t>
            </a:r>
          </a:p>
          <a:p>
            <a:pPr algn="just"/>
            <a:r>
              <a:rPr lang="en-US" dirty="0">
                <a:effectLst/>
                <a:ea typeface="Calibri" panose="020F0502020204030204" pitchFamily="34" charset="0"/>
              </a:rPr>
              <a:t>Increased Employee Satisfaction and Retention</a:t>
            </a:r>
          </a:p>
          <a:p>
            <a:pPr marL="0" indent="0" algn="just">
              <a:buNone/>
            </a:pPr>
            <a:endParaRPr lang="en-US" dirty="0">
              <a:effectLst/>
              <a:ea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F7EDFB-E24B-7D84-F618-351937E9A61A}"/>
              </a:ext>
            </a:extLst>
          </p:cNvPr>
          <p:cNvSpPr txBox="1"/>
          <p:nvPr/>
        </p:nvSpPr>
        <p:spPr>
          <a:xfrm>
            <a:off x="841247" y="5802868"/>
            <a:ext cx="54241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Source: (</a:t>
            </a:r>
            <a:r>
              <a:rPr lang="en-GB" dirty="0" err="1"/>
              <a:t>Olawoyin</a:t>
            </a:r>
            <a:r>
              <a:rPr lang="en-GB" dirty="0"/>
              <a:t>, 2018)</a:t>
            </a:r>
          </a:p>
        </p:txBody>
      </p:sp>
      <p:pic>
        <p:nvPicPr>
          <p:cNvPr id="1026" name="Picture 2" descr="Emotional Intelligence: A Critical Workplace Skill">
            <a:extLst>
              <a:ext uri="{FF2B5EF4-FFF2-40B4-BE49-F238E27FC236}">
                <a16:creationId xmlns:a16="http://schemas.microsoft.com/office/drawing/2014/main" id="{0D3A1849-DBFA-64E0-1AE4-439E8555C2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67" t="10998" r="9306" b="13537"/>
          <a:stretch/>
        </p:blipFill>
        <p:spPr bwMode="auto">
          <a:xfrm>
            <a:off x="841247" y="2809947"/>
            <a:ext cx="5424187" cy="2671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9931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E29D2-BF1A-063B-02B2-5331A7FA0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63600"/>
            <a:ext cx="11294269" cy="1342569"/>
          </a:xfrm>
          <a:gradFill flip="none" rotWithShape="1">
            <a:gsLst>
              <a:gs pos="0">
                <a:srgbClr val="F7BC00"/>
              </a:gs>
              <a:gs pos="50000">
                <a:srgbClr val="DC132A"/>
              </a:gs>
              <a:gs pos="100000">
                <a:srgbClr val="6D0436"/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Case Study Example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8B33E1-EC49-BB8A-C00F-2623F75A74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69417" y="2206169"/>
            <a:ext cx="5924853" cy="4027801"/>
          </a:xfrm>
          <a:solidFill>
            <a:srgbClr val="C5DCFE"/>
          </a:solidFill>
        </p:spPr>
        <p:txBody>
          <a:bodyPr lIns="274320" rIns="274320" anchor="ctr">
            <a:normAutofit/>
          </a:bodyPr>
          <a:lstStyle/>
          <a:p>
            <a:pPr algn="just"/>
            <a:r>
              <a:rPr lang="en-US" sz="2000" dirty="0"/>
              <a:t>Sapphire Enterprises (SE), post-acquisition by a private equity firm, faced structural changes and increased pressure for cost reduction and IPO readiness.</a:t>
            </a:r>
          </a:p>
          <a:p>
            <a:pPr algn="just"/>
            <a:r>
              <a:rPr lang="en-US" sz="2000" dirty="0"/>
              <a:t>EI skills demonstrated by Anita and Patrick facilitated effective change management and fostered a cooperative work environment.</a:t>
            </a:r>
          </a:p>
          <a:p>
            <a:pPr algn="just"/>
            <a:r>
              <a:rPr lang="en-US" sz="2000" dirty="0"/>
              <a:t>EI aided in navigating challenges, ensuring alignment with management goals and mitigating conflict during </a:t>
            </a:r>
            <a:r>
              <a:rPr lang="en-US" sz="2000" dirty="0" err="1"/>
              <a:t>organisational</a:t>
            </a:r>
            <a:r>
              <a:rPr lang="en-US" sz="2000" dirty="0"/>
              <a:t> transition.</a:t>
            </a: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7D56CC-1843-35A8-E46F-BF56F6D9DA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391299"/>
            <a:ext cx="5369417" cy="32501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29955B-06A2-22FF-2465-5A3F7BE49E71}"/>
              </a:ext>
            </a:extLst>
          </p:cNvPr>
          <p:cNvSpPr txBox="1"/>
          <p:nvPr/>
        </p:nvSpPr>
        <p:spPr>
          <a:xfrm>
            <a:off x="-1" y="5864638"/>
            <a:ext cx="536941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Source: (</a:t>
            </a:r>
            <a:r>
              <a:rPr lang="en-GB" dirty="0" err="1"/>
              <a:t>Olawoyin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41379301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4418C99-8AB1-060B-F756-872204581F7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460118" y="2516826"/>
            <a:ext cx="5841294" cy="324695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DEF8018-5632-E813-4A5B-3BF22A8CE100}"/>
              </a:ext>
            </a:extLst>
          </p:cNvPr>
          <p:cNvSpPr txBox="1"/>
          <p:nvPr/>
        </p:nvSpPr>
        <p:spPr>
          <a:xfrm>
            <a:off x="5460117" y="5732978"/>
            <a:ext cx="58412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Source: (</a:t>
            </a:r>
            <a:r>
              <a:rPr lang="en-GB" dirty="0" err="1"/>
              <a:t>Kanesan</a:t>
            </a:r>
            <a:r>
              <a:rPr lang="en-GB" dirty="0"/>
              <a:t> and </a:t>
            </a:r>
            <a:r>
              <a:rPr lang="en-GB" dirty="0" err="1"/>
              <a:t>Fauzan</a:t>
            </a:r>
            <a:r>
              <a:rPr lang="en-GB" dirty="0"/>
              <a:t>, 2019)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B8470D-AD61-9CF5-0B50-152666D26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33731"/>
            <a:ext cx="11301412" cy="1533525"/>
          </a:xfrm>
          <a:solidFill>
            <a:srgbClr val="584E4A"/>
          </a:solidFill>
        </p:spPr>
        <p:txBody>
          <a:bodyPr anchor="ctr">
            <a:normAutofit/>
          </a:bodyPr>
          <a:lstStyle/>
          <a:p>
            <a:pPr algn="ctr"/>
            <a:r>
              <a:rPr lang="en-US" sz="3600" dirty="0">
                <a:solidFill>
                  <a:schemeClr val="bg1"/>
                </a:solidFill>
                <a:cs typeface="Times New Roman" panose="02020603050405020304" pitchFamily="18" charset="0"/>
              </a:rPr>
              <a:t>Application of Daniel Goleman's Mixed Model of EI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F2B4F-C1BC-3F1A-9825-F8887A26FC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567255"/>
            <a:ext cx="5460119" cy="3246954"/>
          </a:xfrm>
          <a:solidFill>
            <a:srgbClr val="A7BA70"/>
          </a:solidFill>
        </p:spPr>
        <p:txBody>
          <a:bodyPr anchor="ctr">
            <a:noAutofit/>
          </a:bodyPr>
          <a:lstStyle/>
          <a:p>
            <a:pPr algn="just">
              <a:buClrTx/>
            </a:pPr>
            <a:r>
              <a:rPr lang="en-US" sz="1800" dirty="0">
                <a:effectLst/>
                <a:ea typeface="Calibri" panose="020F0502020204030204" pitchFamily="34" charset="0"/>
              </a:rPr>
              <a:t>Goleman's Mixed Model of EI at SE integrates personal and interpersonal competencies crucial for leadership during </a:t>
            </a:r>
            <a:r>
              <a:rPr lang="en-US" sz="1800" dirty="0" err="1">
                <a:effectLst/>
                <a:ea typeface="Calibri" panose="020F0502020204030204" pitchFamily="34" charset="0"/>
              </a:rPr>
              <a:t>organisational</a:t>
            </a:r>
            <a:r>
              <a:rPr lang="en-US" sz="1800" dirty="0">
                <a:effectLst/>
                <a:ea typeface="Calibri" panose="020F0502020204030204" pitchFamily="34" charset="0"/>
              </a:rPr>
              <a:t> transformations (</a:t>
            </a:r>
            <a:r>
              <a:rPr lang="en-US" sz="1800" dirty="0" err="1">
                <a:effectLst/>
                <a:ea typeface="Calibri" panose="020F0502020204030204" pitchFamily="34" charset="0"/>
              </a:rPr>
              <a:t>Sfetcu</a:t>
            </a:r>
            <a:r>
              <a:rPr lang="en-US" sz="1800" dirty="0">
                <a:effectLst/>
                <a:ea typeface="Calibri" panose="020F0502020204030204" pitchFamily="34" charset="0"/>
              </a:rPr>
              <a:t>, 2020).</a:t>
            </a:r>
          </a:p>
          <a:p>
            <a:pPr algn="just">
              <a:buClrTx/>
            </a:pPr>
            <a:r>
              <a:rPr lang="en-US" sz="1800" dirty="0">
                <a:effectLst/>
                <a:ea typeface="Calibri" panose="020F0502020204030204" pitchFamily="34" charset="0"/>
              </a:rPr>
              <a:t>Components like self-regulation aid stress management, while empathy and social skills enhance intergroup collaboration.</a:t>
            </a:r>
          </a:p>
          <a:p>
            <a:pPr algn="just">
              <a:buClrTx/>
            </a:pPr>
            <a:r>
              <a:rPr lang="en-US" sz="1800" dirty="0">
                <a:effectLst/>
                <a:ea typeface="Calibri" panose="020F0502020204030204" pitchFamily="34" charset="0"/>
              </a:rPr>
              <a:t>EI supports effective communication and adaptation to changes, essential for SE's transition and success.</a:t>
            </a:r>
          </a:p>
        </p:txBody>
      </p:sp>
    </p:spTree>
    <p:extLst>
      <p:ext uri="{BB962C8B-B14F-4D97-AF65-F5344CB8AC3E}">
        <p14:creationId xmlns:p14="http://schemas.microsoft.com/office/powerpoint/2010/main" val="15841769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527E5C9-F21B-6303-4ADE-6856944A5754}"/>
              </a:ext>
            </a:extLst>
          </p:cNvPr>
          <p:cNvSpPr txBox="1">
            <a:spLocks/>
          </p:cNvSpPr>
          <p:nvPr/>
        </p:nvSpPr>
        <p:spPr>
          <a:xfrm>
            <a:off x="6657550" y="2219326"/>
            <a:ext cx="3949807" cy="3886200"/>
          </a:xfrm>
          <a:prstGeom prst="rect">
            <a:avLst/>
          </a:prstGeom>
          <a:solidFill>
            <a:srgbClr val="97B088"/>
          </a:solidFill>
        </p:spPr>
        <p:txBody>
          <a:bodyPr vert="horz" lIns="91440" tIns="45720" rIns="91440" bIns="45720" rtlCol="0" anchor="ctr">
            <a:no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itchFamily="34" charset="0"/>
              <a:buNone/>
            </a:pPr>
            <a:r>
              <a:rPr lang="en-US" dirty="0">
                <a:solidFill>
                  <a:srgbClr val="F9F9E7"/>
                </a:solidFill>
                <a:ea typeface="Calibri" panose="020F0502020204030204" pitchFamily="34" charset="0"/>
              </a:rPr>
              <a:t> 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B8470D-AD61-9CF5-0B50-152666D26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685801"/>
            <a:ext cx="9742085" cy="1533525"/>
          </a:xfrm>
          <a:solidFill>
            <a:srgbClr val="000000"/>
          </a:solidFill>
        </p:spPr>
        <p:txBody>
          <a:bodyPr anchor="ctr">
            <a:norm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cs typeface="Times New Roman" panose="02020603050405020304" pitchFamily="18" charset="0"/>
              </a:rPr>
              <a:t>Critique of Daniel Goleman's Mixed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F2B4F-C1BC-3F1A-9825-F8887A26FC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7" y="2219326"/>
            <a:ext cx="5816303" cy="3886200"/>
          </a:xfrm>
          <a:solidFill>
            <a:srgbClr val="97B088"/>
          </a:solidFill>
        </p:spPr>
        <p:txBody>
          <a:bodyPr anchor="ctr">
            <a:noAutofit/>
          </a:bodyPr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US" dirty="0">
                <a:effectLst/>
                <a:ea typeface="Calibri" panose="020F0502020204030204" pitchFamily="34" charset="0"/>
              </a:rPr>
              <a:t>Goleman's Mixed Model integrates individual and team competencies beneficial for SE's change management.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>
                <a:effectLst/>
                <a:ea typeface="Calibri" panose="020F0502020204030204" pitchFamily="34" charset="0"/>
              </a:rPr>
              <a:t>Mayer and Salovey's Ability Model, focusing more on cognitive aspects, contrasts with Goleman's model (Perry et al., 2019).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US" dirty="0">
                <a:effectLst/>
                <a:ea typeface="Calibri" panose="020F0502020204030204" pitchFamily="34" charset="0"/>
              </a:rPr>
              <a:t>Implementing Goleman's model requires significant training and commitment but enhances leadership and teamwork at SE (</a:t>
            </a:r>
            <a:r>
              <a:rPr lang="en-US" dirty="0" err="1">
                <a:effectLst/>
                <a:ea typeface="Calibri" panose="020F0502020204030204" pitchFamily="34" charset="0"/>
              </a:rPr>
              <a:t>Kanesan</a:t>
            </a:r>
            <a:r>
              <a:rPr lang="en-US" dirty="0">
                <a:effectLst/>
                <a:ea typeface="Calibri" panose="020F0502020204030204" pitchFamily="34" charset="0"/>
              </a:rPr>
              <a:t> and </a:t>
            </a:r>
            <a:r>
              <a:rPr lang="en-US" dirty="0" err="1">
                <a:effectLst/>
                <a:ea typeface="Calibri" panose="020F0502020204030204" pitchFamily="34" charset="0"/>
              </a:rPr>
              <a:t>Fauzan</a:t>
            </a:r>
            <a:r>
              <a:rPr lang="en-US" dirty="0">
                <a:effectLst/>
                <a:ea typeface="Calibri" panose="020F0502020204030204" pitchFamily="34" charset="0"/>
              </a:rPr>
              <a:t>, 2019).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F433A761-267D-211A-9CA0-DDB2DD1B78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/>
          <a:srcRect l="2852" r="2852"/>
          <a:stretch/>
        </p:blipFill>
        <p:spPr bwMode="auto">
          <a:xfrm>
            <a:off x="6705600" y="2219326"/>
            <a:ext cx="3816350" cy="3886200"/>
          </a:xfrm>
          <a:prstGeom prst="ellipse">
            <a:avLst/>
          </a:prstGeom>
          <a:solidFill>
            <a:srgbClr val="F9F9E7"/>
          </a:solidFill>
          <a:ln w="63500" cap="rnd">
            <a:noFill/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3A95CD-C185-E205-B67C-5391CA987C1F}"/>
              </a:ext>
            </a:extLst>
          </p:cNvPr>
          <p:cNvSpPr txBox="1"/>
          <p:nvPr/>
        </p:nvSpPr>
        <p:spPr>
          <a:xfrm>
            <a:off x="6657550" y="6105526"/>
            <a:ext cx="394980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effectLst/>
                <a:ea typeface="Calibri" panose="020F0502020204030204" pitchFamily="34" charset="0"/>
              </a:rPr>
              <a:t>Source: (</a:t>
            </a:r>
            <a:r>
              <a:rPr lang="en-US" dirty="0" err="1">
                <a:effectLst/>
                <a:ea typeface="Calibri" panose="020F0502020204030204" pitchFamily="34" charset="0"/>
              </a:rPr>
              <a:t>Sfetcu</a:t>
            </a:r>
            <a:r>
              <a:rPr lang="en-US" dirty="0">
                <a:effectLst/>
                <a:ea typeface="Calibri" panose="020F0502020204030204" pitchFamily="34" charset="0"/>
              </a:rPr>
              <a:t>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70113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A5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8470D-AD61-9CF5-0B50-152666D26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14401"/>
            <a:ext cx="11293474" cy="1533525"/>
          </a:xfrm>
          <a:solidFill>
            <a:srgbClr val="FE74CB"/>
          </a:solidFill>
        </p:spPr>
        <p:txBody>
          <a:bodyPr anchor="ctr">
            <a:normAutofit/>
          </a:bodyPr>
          <a:lstStyle/>
          <a:p>
            <a:pPr algn="ctr"/>
            <a:r>
              <a:rPr lang="en-US" sz="4000" dirty="0">
                <a:cs typeface="Times New Roman" panose="02020603050405020304" pitchFamily="18" charset="0"/>
              </a:rPr>
              <a:t>Implementation of EI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F2B4F-C1BC-3F1A-9825-F8887A26FC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7989" y="2447926"/>
            <a:ext cx="6245486" cy="3398253"/>
          </a:xfrm>
          <a:solidFill>
            <a:schemeClr val="accent2">
              <a:lumMod val="20000"/>
              <a:lumOff val="80000"/>
            </a:schemeClr>
          </a:solidFill>
        </p:spPr>
        <p:txBody>
          <a:bodyPr anchor="ctr">
            <a:noAutofit/>
          </a:bodyPr>
          <a:lstStyle/>
          <a:p>
            <a:pPr algn="just"/>
            <a:r>
              <a:rPr lang="en-US" dirty="0">
                <a:effectLst/>
                <a:ea typeface="Calibri" panose="020F0502020204030204" pitchFamily="34" charset="0"/>
              </a:rPr>
              <a:t>SE implements EI development through tailored training programs and leadership workshops aligned with EI competencies (</a:t>
            </a:r>
            <a:r>
              <a:rPr lang="en-US" dirty="0" err="1">
                <a:effectLst/>
                <a:ea typeface="Calibri" panose="020F0502020204030204" pitchFamily="34" charset="0"/>
              </a:rPr>
              <a:t>Alzoubi</a:t>
            </a:r>
            <a:r>
              <a:rPr lang="en-US" dirty="0">
                <a:effectLst/>
                <a:ea typeface="Calibri" panose="020F0502020204030204" pitchFamily="34" charset="0"/>
              </a:rPr>
              <a:t> &amp; Aziz, 2021).</a:t>
            </a:r>
          </a:p>
          <a:p>
            <a:pPr algn="just"/>
            <a:r>
              <a:rPr lang="en-US" dirty="0">
                <a:effectLst/>
                <a:ea typeface="Calibri" panose="020F0502020204030204" pitchFamily="34" charset="0"/>
              </a:rPr>
              <a:t>Incorporating mindfulness practices and effective mentorship further enhances EI competencies.</a:t>
            </a:r>
          </a:p>
          <a:p>
            <a:pPr algn="just"/>
            <a:r>
              <a:rPr lang="en-US" dirty="0">
                <a:effectLst/>
                <a:ea typeface="Calibri" panose="020F0502020204030204" pitchFamily="34" charset="0"/>
              </a:rPr>
              <a:t>A supportive culture </a:t>
            </a:r>
            <a:r>
              <a:rPr lang="en-US" dirty="0" err="1">
                <a:effectLst/>
                <a:ea typeface="Calibri" panose="020F0502020204030204" pitchFamily="34" charset="0"/>
              </a:rPr>
              <a:t>emphasising</a:t>
            </a:r>
            <a:r>
              <a:rPr lang="en-US" dirty="0">
                <a:effectLst/>
                <a:ea typeface="Calibri" panose="020F0502020204030204" pitchFamily="34" charset="0"/>
              </a:rPr>
              <a:t> communication and ongoing EI improvement enhances </a:t>
            </a:r>
            <a:r>
              <a:rPr lang="en-US" dirty="0" err="1">
                <a:effectLst/>
                <a:ea typeface="Calibri" panose="020F0502020204030204" pitchFamily="34" charset="0"/>
              </a:rPr>
              <a:t>organisational</a:t>
            </a:r>
            <a:r>
              <a:rPr lang="en-US" dirty="0">
                <a:effectLst/>
                <a:ea typeface="Calibri" panose="020F0502020204030204" pitchFamily="34" charset="0"/>
              </a:rPr>
              <a:t> efficiency and employee well-being.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900293-1E4B-E7FD-FACC-702F36F26F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291" r="8291"/>
          <a:stretch/>
        </p:blipFill>
        <p:spPr>
          <a:xfrm>
            <a:off x="0" y="2447925"/>
            <a:ext cx="5047989" cy="339825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F8A4E5D-86DB-6515-6E83-953D3B707FB6}"/>
              </a:ext>
            </a:extLst>
          </p:cNvPr>
          <p:cNvSpPr txBox="1"/>
          <p:nvPr/>
        </p:nvSpPr>
        <p:spPr>
          <a:xfrm>
            <a:off x="0" y="5846178"/>
            <a:ext cx="504798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effectLst/>
                <a:ea typeface="Calibri" panose="020F0502020204030204" pitchFamily="34" charset="0"/>
              </a:rPr>
              <a:t>Source: (</a:t>
            </a:r>
            <a:r>
              <a:rPr lang="en-US" dirty="0" err="1">
                <a:effectLst/>
                <a:ea typeface="Calibri" panose="020F0502020204030204" pitchFamily="34" charset="0"/>
              </a:rPr>
              <a:t>Sfetcu</a:t>
            </a:r>
            <a:r>
              <a:rPr lang="en-US" dirty="0">
                <a:effectLst/>
                <a:ea typeface="Calibri" panose="020F0502020204030204" pitchFamily="34" charset="0"/>
              </a:rPr>
              <a:t>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38980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8470D-AD61-9CF5-0B50-152666D26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496958"/>
            <a:ext cx="11296649" cy="1398103"/>
          </a:xfrm>
          <a:solidFill>
            <a:srgbClr val="000000"/>
          </a:solidFill>
        </p:spPr>
        <p:txBody>
          <a:bodyPr anchor="ctr">
            <a:norm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cs typeface="Times New Roman" panose="02020603050405020304" pitchFamily="18" charset="0"/>
              </a:rPr>
              <a:t>Benefits of Implementing EI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F2B4F-C1BC-3F1A-9825-F8887A26FC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895060"/>
            <a:ext cx="6096000" cy="4962939"/>
          </a:xfrm>
          <a:solidFill>
            <a:srgbClr val="E6E6E6"/>
          </a:solidFill>
        </p:spPr>
        <p:txBody>
          <a:bodyPr lIns="274320" tIns="91440" rIns="274320" bIns="91440" anchor="ctr">
            <a:noAutofit/>
          </a:bodyPr>
          <a:lstStyle/>
          <a:p>
            <a:pPr algn="just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EI strategies at SE enhance employee communication, reduce conflict, and foster innovation through enhanced collaboration (</a:t>
            </a:r>
            <a:r>
              <a:rPr lang="en-US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Alzoubi</a:t>
            </a: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&amp; Aziz, 2021).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Improved </a:t>
            </a:r>
            <a:r>
              <a:rPr lang="en-US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organisational</a:t>
            </a: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readiness enables proactive management of client challenges and crises.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Establishing a supportive work environment contributes to overall </a:t>
            </a:r>
            <a:r>
              <a:rPr lang="en-US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organisational</a:t>
            </a:r>
            <a:r>
              <a:rPr lang="en-US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health and effectiveness.</a:t>
            </a:r>
            <a:endParaRPr lang="en-GB" dirty="0"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EE2BE6B-AD2B-82C0-D833-38DA441BDC1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528" r="20528" b="7442"/>
          <a:stretch/>
        </p:blipFill>
        <p:spPr>
          <a:xfrm flipH="1">
            <a:off x="6095998" y="1895058"/>
            <a:ext cx="5200652" cy="459360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86336FA-890F-236F-330D-0449B6BD08FE}"/>
              </a:ext>
            </a:extLst>
          </p:cNvPr>
          <p:cNvSpPr txBox="1"/>
          <p:nvPr/>
        </p:nvSpPr>
        <p:spPr>
          <a:xfrm>
            <a:off x="6095998" y="6488667"/>
            <a:ext cx="52006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>
                <a:effectLst/>
                <a:ea typeface="Calibri" panose="020F0502020204030204" pitchFamily="34" charset="0"/>
              </a:rPr>
              <a:t>Source: (</a:t>
            </a:r>
            <a:r>
              <a:rPr lang="en-US" dirty="0" err="1">
                <a:effectLst/>
                <a:ea typeface="Calibri" panose="020F0502020204030204" pitchFamily="34" charset="0"/>
              </a:rPr>
              <a:t>Sfetcu</a:t>
            </a:r>
            <a:r>
              <a:rPr lang="en-US" dirty="0">
                <a:effectLst/>
                <a:ea typeface="Calibri" panose="020F0502020204030204" pitchFamily="34" charset="0"/>
              </a:rPr>
              <a:t>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6945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C6384-6BF0-B1CB-9C8F-CD376614E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272" y="615581"/>
            <a:ext cx="9798610" cy="1325562"/>
          </a:xfrm>
          <a:solidFill>
            <a:srgbClr val="FEA544"/>
          </a:solidFill>
          <a:ln>
            <a:solidFill>
              <a:srgbClr val="112500"/>
            </a:solidFill>
          </a:ln>
        </p:spPr>
        <p:txBody>
          <a:bodyPr anchor="ctr"/>
          <a:lstStyle/>
          <a:p>
            <a:pPr algn="ctr"/>
            <a:r>
              <a:rPr lang="en-US" b="1" dirty="0"/>
              <a:t>Conclusion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180E8-C473-28A2-05F1-DFF6DA455E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272" y="1941882"/>
            <a:ext cx="9798609" cy="4209899"/>
          </a:xfrm>
          <a:solidFill>
            <a:srgbClr val="D4EDFF"/>
          </a:solidFill>
          <a:ln>
            <a:solidFill>
              <a:srgbClr val="112500"/>
            </a:solidFill>
          </a:ln>
        </p:spPr>
        <p:txBody>
          <a:bodyPr anchor="ctr"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EI enhances leadership, team cooperation, and decision-making at work, crucial for </a:t>
            </a:r>
            <a:r>
              <a:rPr lang="en-US" sz="2000" dirty="0" err="1"/>
              <a:t>organisational</a:t>
            </a:r>
            <a:r>
              <a:rPr lang="en-US" sz="2000" dirty="0"/>
              <a:t> success.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Goleman's Mixed Model, focusing on self-awareness, self-regulation, motivation, empathy, and social skills, is well-suited for SE.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2000" dirty="0"/>
              <a:t>Implementing EI strategies fosters a culture of innovation and </a:t>
            </a:r>
            <a:r>
              <a:rPr lang="en-US" sz="2000" dirty="0" err="1"/>
              <a:t>organisational</a:t>
            </a:r>
            <a:r>
              <a:rPr lang="en-US" sz="2000" dirty="0"/>
              <a:t> achievement at SE.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713892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650AF-0187-FEE0-D2AC-B0B1986EC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701" y="191588"/>
            <a:ext cx="10451156" cy="940526"/>
          </a:xfrm>
          <a:solidFill>
            <a:srgbClr val="01A746"/>
          </a:solidFill>
        </p:spPr>
        <p:txBody>
          <a:bodyPr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References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C6627-89C5-8720-457C-753886952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700" y="1132114"/>
            <a:ext cx="10451155" cy="5534298"/>
          </a:xfrm>
        </p:spPr>
        <p:txBody>
          <a:bodyPr anchor="ctr">
            <a:normAutofit/>
          </a:bodyPr>
          <a:lstStyle/>
          <a:p>
            <a:pPr marL="0" indent="0" algn="just">
              <a:buNone/>
            </a:pPr>
            <a:r>
              <a:rPr lang="en-US" sz="1600" dirty="0" err="1"/>
              <a:t>Alzoubi</a:t>
            </a:r>
            <a:r>
              <a:rPr lang="en-US" sz="1600" dirty="0"/>
              <a:t>, H.M. and Aziz, R., 2021. Does emotional intelligence contribute to quality of strategic decisions? The mediating role of open innovation. Journal of Open Innovation: Technology, Market, and Complexity, 7(2), p.130. </a:t>
            </a:r>
          </a:p>
          <a:p>
            <a:pPr marL="0" indent="0" algn="just">
              <a:buNone/>
            </a:pPr>
            <a:r>
              <a:rPr lang="en-US" sz="1600" dirty="0"/>
              <a:t>Boyatzis, R.E., 2018. The behavioral level of emotional intelligence and its measurement. Frontiers in psychology, 9, p.1438.</a:t>
            </a:r>
          </a:p>
          <a:p>
            <a:pPr marL="0" indent="0" algn="just">
              <a:buNone/>
            </a:pPr>
            <a:r>
              <a:rPr lang="en-US" sz="1600" dirty="0"/>
              <a:t>Carrillo, E., Freeman, L.L., </a:t>
            </a:r>
            <a:r>
              <a:rPr lang="en-US" sz="1600" dirty="0" err="1"/>
              <a:t>Morand</a:t>
            </a:r>
            <a:r>
              <a:rPr lang="en-US" sz="1600" dirty="0"/>
              <a:t>, D., Ocampo, R., </a:t>
            </a:r>
            <a:r>
              <a:rPr lang="en-US" sz="1600" dirty="0" err="1"/>
              <a:t>Afegbua-Sabbatt</a:t>
            </a:r>
            <a:r>
              <a:rPr lang="en-US" sz="1600" dirty="0"/>
              <a:t>, R. and Clayton, R., 2018. Examining the impact of emotional intelligence on workplace stress. International Journal of Management and Human Resources, 6(1), pp.64-83.</a:t>
            </a:r>
          </a:p>
          <a:p>
            <a:pPr marL="0" indent="0" algn="just">
              <a:buNone/>
            </a:pPr>
            <a:r>
              <a:rPr lang="en-US" sz="1600" dirty="0" err="1"/>
              <a:t>Kanesan</a:t>
            </a:r>
            <a:r>
              <a:rPr lang="en-US" sz="1600" dirty="0"/>
              <a:t>, P. and </a:t>
            </a:r>
            <a:r>
              <a:rPr lang="en-US" sz="1600" dirty="0" err="1"/>
              <a:t>Fauzan</a:t>
            </a:r>
            <a:r>
              <a:rPr lang="en-US" sz="1600" dirty="0"/>
              <a:t>, N., 2019. Models of emotional intelligence: A review. e-BANGI Journal, 16(7).</a:t>
            </a:r>
          </a:p>
          <a:p>
            <a:pPr marL="0" indent="0" algn="just">
              <a:buNone/>
            </a:pPr>
            <a:r>
              <a:rPr lang="en-US" sz="1600" dirty="0" err="1"/>
              <a:t>Kanesan</a:t>
            </a:r>
            <a:r>
              <a:rPr lang="en-US" sz="1600" dirty="0"/>
              <a:t>, P. and </a:t>
            </a:r>
            <a:r>
              <a:rPr lang="en-US" sz="1600" dirty="0" err="1"/>
              <a:t>Fauzan</a:t>
            </a:r>
            <a:r>
              <a:rPr lang="en-US" sz="1600" dirty="0"/>
              <a:t>, N., 2019. Models of emotional intelligence: A review. e-BANGI Journal, 16(7).</a:t>
            </a:r>
          </a:p>
          <a:p>
            <a:pPr marL="0" indent="0" algn="just">
              <a:buNone/>
            </a:pPr>
            <a:r>
              <a:rPr lang="en-US" sz="1600" dirty="0" err="1"/>
              <a:t>Olawoyin</a:t>
            </a:r>
            <a:r>
              <a:rPr lang="en-US" sz="1600" dirty="0"/>
              <a:t>, R., 2018. Emotional intelligence: Assessing its importance in safety leadership. Professional Safety, 63(08), pp.41-47.</a:t>
            </a:r>
          </a:p>
          <a:p>
            <a:pPr marL="0" indent="0" algn="just">
              <a:buNone/>
            </a:pPr>
            <a:r>
              <a:rPr lang="en-US" sz="1600" dirty="0"/>
              <a:t>Perry, C.K., Damschroder, L.J., </a:t>
            </a:r>
            <a:r>
              <a:rPr lang="en-US" sz="1600" dirty="0" err="1"/>
              <a:t>Hemler</a:t>
            </a:r>
            <a:r>
              <a:rPr lang="en-US" sz="1600" dirty="0"/>
              <a:t>, J.R., Woodson, T.T., Ono, S.S. and Cohen, D.J., 2019. Specifying and comparing implementation strategies across seven large implementation interventions: a practical application of theory. Implementation Science, 14, pp.1-13.</a:t>
            </a:r>
          </a:p>
          <a:p>
            <a:pPr marL="0" indent="0" algn="just">
              <a:buNone/>
            </a:pPr>
            <a:r>
              <a:rPr lang="en-US" sz="1600" dirty="0" err="1"/>
              <a:t>Sfetcu</a:t>
            </a:r>
            <a:r>
              <a:rPr lang="en-US" sz="1600" dirty="0"/>
              <a:t>, N., 2020. Emotions and emotional intelligence in organizations. </a:t>
            </a:r>
            <a:r>
              <a:rPr lang="en-US" sz="1600" dirty="0" err="1"/>
              <a:t>MultiMedia</a:t>
            </a:r>
            <a:r>
              <a:rPr lang="en-US" sz="1600" dirty="0"/>
              <a:t> Publishing.</a:t>
            </a:r>
          </a:p>
        </p:txBody>
      </p:sp>
    </p:spTree>
    <p:extLst>
      <p:ext uri="{BB962C8B-B14F-4D97-AF65-F5344CB8AC3E}">
        <p14:creationId xmlns:p14="http://schemas.microsoft.com/office/powerpoint/2010/main" val="4208238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D9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F1FFB-0D5D-3D2B-8F46-CE525205C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9263" y="2500865"/>
            <a:ext cx="4579654" cy="1194526"/>
          </a:xfrm>
          <a:solidFill>
            <a:srgbClr val="009EDF"/>
          </a:solidFill>
        </p:spPr>
        <p:txBody>
          <a:bodyPr>
            <a:normAutofit/>
          </a:bodyPr>
          <a:lstStyle/>
          <a:p>
            <a:pPr algn="ctr"/>
            <a:r>
              <a:rPr lang="en-US" sz="6000" dirty="0">
                <a:solidFill>
                  <a:schemeClr val="bg1"/>
                </a:solidFill>
              </a:rPr>
              <a:t>Thank You</a:t>
            </a:r>
            <a:endParaRPr lang="en-GB" sz="6000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B2AA39-8317-E2E6-3F0D-A56E94CF3DA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83353" y="1785461"/>
            <a:ext cx="6225910" cy="3112954"/>
          </a:xfrm>
          <a:prstGeom prst="rect">
            <a:avLst/>
          </a:prstGeom>
          <a:solidFill>
            <a:srgbClr val="067773">
              <a:alpha val="75000"/>
            </a:srgbClr>
          </a:solidFill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338208-977C-1A4F-539B-517A4D1C71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09263" y="3695391"/>
            <a:ext cx="4579654" cy="786820"/>
          </a:xfrm>
          <a:solidFill>
            <a:srgbClr val="009EDF"/>
          </a:solidFill>
        </p:spPr>
        <p:txBody>
          <a:bodyPr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The END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4912316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6807674_TF67347921.potx" id="{EEB53462-518D-4062-80FE-DA92B71A1F75}" vid="{A6C18444-7EFE-48F3-99C5-4084DC6E20F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 design</Template>
  <TotalTime>0</TotalTime>
  <Words>910</Words>
  <Application>Microsoft Office PowerPoint</Application>
  <PresentationFormat>Widescreen</PresentationFormat>
  <Paragraphs>74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Century Schoolbook</vt:lpstr>
      <vt:lpstr>Times New Roman</vt:lpstr>
      <vt:lpstr>Wingdings</vt:lpstr>
      <vt:lpstr>Wingdings 2</vt:lpstr>
      <vt:lpstr>View</vt:lpstr>
      <vt:lpstr>Developing Emotional Intelligence Skills for the Workplace</vt:lpstr>
      <vt:lpstr>Introduction</vt:lpstr>
      <vt:lpstr>Definition of Emotional Intelligence (EI)</vt:lpstr>
      <vt:lpstr>Importance of EI in the Workplace</vt:lpstr>
      <vt:lpstr>Case Study Example</vt:lpstr>
      <vt:lpstr>Application of Daniel Goleman's Mixed Model of EI</vt:lpstr>
      <vt:lpstr>Critique of Daniel Goleman's Mixed Model</vt:lpstr>
      <vt:lpstr>Implementation of EI Strategies</vt:lpstr>
      <vt:lpstr>Benefits of Implementing EI Strategies</vt:lpstr>
      <vt:lpstr>Conclusion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2024-04-04T21:08:35Z</dcterms:created>
  <dcterms:modified xsi:type="dcterms:W3CDTF">2024-07-12T20:29:59Z</dcterms:modified>
</cp:coreProperties>
</file>