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1023" autoAdjust="0"/>
  </p:normalViewPr>
  <p:slideViewPr>
    <p:cSldViewPr snapToGrid="0">
      <p:cViewPr varScale="1">
        <p:scale>
          <a:sx n="77" d="100"/>
          <a:sy n="77" d="100"/>
        </p:scale>
        <p:origin x="9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12BE17-3B85-4594-85B5-ECEDFCC81EC8}" type="datetimeFigureOut">
              <a:rPr lang="en-IN" smtClean="0"/>
              <a:t>01-03-2026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45EA17-B683-4038-AF75-796D508FF7D3}" type="slidenum">
              <a:rPr lang="en-IN" smtClean="0"/>
              <a:t>‹#›</a:t>
            </a:fld>
            <a:endParaRPr lang="en-IN"/>
          </a:p>
        </p:txBody>
      </p:sp>
    </p:spTree>
    <p:extLst>
      <p:ext uri="{BB962C8B-B14F-4D97-AF65-F5344CB8AC3E}">
        <p14:creationId xmlns:p14="http://schemas.microsoft.com/office/powerpoint/2010/main" val="3307570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introductory slide provides a briefing about the importance of this subject. The population of older individuals in the UK is increasing. There is an increase in the lifespan of more people. Ageing is a natural process, continuous and inevitable, and physical, psychological, and social changes characterise it over time. Most of the elderly have health issues that complicate their day-to-day activities. The presentation will cover what older people require, how the existing services can assist, what the issues are, and how to improve care.</a:t>
            </a:r>
            <a:endParaRPr lang="en-IN" sz="1200" kern="1200">
              <a:solidFill>
                <a:schemeClr val="tx1"/>
              </a:solidFill>
              <a:effectLst/>
              <a:latin typeface="+mn-lt"/>
              <a:ea typeface="+mn-ea"/>
              <a:cs typeface="+mn-cs"/>
            </a:endParaRPr>
          </a:p>
          <a:p>
            <a:endParaRPr lang="en-IN"/>
          </a:p>
        </p:txBody>
      </p:sp>
      <p:sp>
        <p:nvSpPr>
          <p:cNvPr id="4" name="Slide Number Placeholder 3"/>
          <p:cNvSpPr>
            <a:spLocks noGrp="1"/>
          </p:cNvSpPr>
          <p:nvPr>
            <p:ph type="sldNum" sz="quarter" idx="10"/>
          </p:nvPr>
        </p:nvSpPr>
        <p:spPr/>
        <p:txBody>
          <a:bodyPr/>
          <a:lstStyle/>
          <a:p>
            <a:fld id="{5A45EA17-B683-4038-AF75-796D508FF7D3}" type="slidenum">
              <a:rPr lang="en-IN" smtClean="0"/>
              <a:t>2</a:t>
            </a:fld>
            <a:endParaRPr lang="en-IN"/>
          </a:p>
        </p:txBody>
      </p:sp>
    </p:spTree>
    <p:extLst>
      <p:ext uri="{BB962C8B-B14F-4D97-AF65-F5344CB8AC3E}">
        <p14:creationId xmlns:p14="http://schemas.microsoft.com/office/powerpoint/2010/main" val="373076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an apparent increase in the UK population of older people. By 2028, approximately 19.5% of the UK population will be aged 65 years and above, and this figure is rising due to a higher life expectancy and low birth rates. The elderly population of 80 years and above is growing at a very high rate, and this population usually experience numerous chronic diseases, service planning and policy.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3</a:t>
            </a:fld>
            <a:endParaRPr lang="en-IN"/>
          </a:p>
        </p:txBody>
      </p:sp>
    </p:spTree>
    <p:extLst>
      <p:ext uri="{BB962C8B-B14F-4D97-AF65-F5344CB8AC3E}">
        <p14:creationId xmlns:p14="http://schemas.microsoft.com/office/powerpoint/2010/main" val="3167365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elderly are known to possess certain physical and functional requirements. A large number of them have long-term health issues like arthritis, heart disease, diabetes, and respiratory issues. Such conditions may decrease strength, mobility, balance and the capability to do simple daily activities such as cooking, dressing and bathing. Empowerment refers to the decision to provide older people with choice, control and dignity in care. Empowerment aids in making decisions, honours individual history and encourages individualism. A combination of these aspects creates a complete picture of the care, support and empowerment needs of the older adults.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4</a:t>
            </a:fld>
            <a:endParaRPr lang="en-IN"/>
          </a:p>
        </p:txBody>
      </p:sp>
    </p:spTree>
    <p:extLst>
      <p:ext uri="{BB962C8B-B14F-4D97-AF65-F5344CB8AC3E}">
        <p14:creationId xmlns:p14="http://schemas.microsoft.com/office/powerpoint/2010/main" val="1420447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i="1" kern="1200" dirty="0">
                <a:solidFill>
                  <a:schemeClr val="tx1"/>
                </a:solidFill>
                <a:effectLst/>
                <a:latin typeface="+mn-lt"/>
                <a:ea typeface="+mn-ea"/>
                <a:cs typeface="+mn-cs"/>
              </a:rPr>
              <a:t>Activities of Daily Living</a:t>
            </a:r>
            <a:r>
              <a:rPr lang="en-GB" sz="1200" kern="1200" dirty="0">
                <a:solidFill>
                  <a:schemeClr val="tx1"/>
                </a:solidFill>
                <a:effectLst/>
                <a:latin typeface="+mn-lt"/>
                <a:ea typeface="+mn-ea"/>
                <a:cs typeface="+mn-cs"/>
              </a:rPr>
              <a:t> (ADL) are simple activities in which individuals are required to take care of everyday life. These are eating, bathing, dressing, toileting, transferring, and continence. ADLs' challenges tend to indicate the need for care assistance. </a:t>
            </a:r>
            <a:r>
              <a:rPr lang="en-GB" sz="1200" kern="1200" dirty="0" err="1">
                <a:solidFill>
                  <a:schemeClr val="tx1"/>
                </a:solidFill>
                <a:effectLst/>
                <a:latin typeface="+mn-lt"/>
                <a:ea typeface="+mn-ea"/>
                <a:cs typeface="+mn-cs"/>
              </a:rPr>
              <a:t>Reablement</a:t>
            </a:r>
            <a:r>
              <a:rPr lang="en-GB" sz="1200" kern="1200" dirty="0">
                <a:solidFill>
                  <a:schemeClr val="tx1"/>
                </a:solidFill>
                <a:effectLst/>
                <a:latin typeface="+mn-lt"/>
                <a:ea typeface="+mn-ea"/>
                <a:cs typeface="+mn-cs"/>
              </a:rPr>
              <a:t> and preventive care are the methods that can make older adults remain independent longer. Other activities that involve risk, like walking outside or living alone with mobility problems, are some of the activities that some of the older adults prefer to engage in. Care planning should prioritise safety and promote autonomy, allowing individuals to make informed decisions.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5</a:t>
            </a:fld>
            <a:endParaRPr lang="en-IN"/>
          </a:p>
        </p:txBody>
      </p:sp>
    </p:spTree>
    <p:extLst>
      <p:ext uri="{BB962C8B-B14F-4D97-AF65-F5344CB8AC3E}">
        <p14:creationId xmlns:p14="http://schemas.microsoft.com/office/powerpoint/2010/main" val="3255410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theoretical approaches assist in explaining the process of ageing and inform care practices. According to the </a:t>
            </a:r>
            <a:r>
              <a:rPr lang="en-GB" sz="1200" b="1" i="1" kern="1200" dirty="0">
                <a:solidFill>
                  <a:schemeClr val="tx1"/>
                </a:solidFill>
                <a:effectLst/>
                <a:latin typeface="+mn-lt"/>
                <a:ea typeface="+mn-ea"/>
                <a:cs typeface="+mn-cs"/>
              </a:rPr>
              <a:t>Activity Theory</a:t>
            </a:r>
            <a:r>
              <a:rPr lang="en-GB" sz="1200" kern="1200" dirty="0">
                <a:solidFill>
                  <a:schemeClr val="tx1"/>
                </a:solidFill>
                <a:effectLst/>
                <a:latin typeface="+mn-lt"/>
                <a:ea typeface="+mn-ea"/>
                <a:cs typeface="+mn-cs"/>
              </a:rPr>
              <a:t>, older individuals are healthy and satisfied when they are socially and physically active. This theory advocates the programmes that encourage the engagement of community activities and exercise since activity can improve wellbeing. The </a:t>
            </a:r>
            <a:r>
              <a:rPr lang="en-GB" sz="1200" b="1" i="1" kern="1200" dirty="0">
                <a:solidFill>
                  <a:schemeClr val="tx1"/>
                </a:solidFill>
                <a:effectLst/>
                <a:latin typeface="+mn-lt"/>
                <a:ea typeface="+mn-ea"/>
                <a:cs typeface="+mn-cs"/>
              </a:rPr>
              <a:t>Disengagement Theory</a:t>
            </a:r>
            <a:r>
              <a:rPr lang="en-GB" sz="1200" kern="1200" dirty="0">
                <a:solidFill>
                  <a:schemeClr val="tx1"/>
                </a:solidFill>
                <a:effectLst/>
                <a:latin typeface="+mn-lt"/>
                <a:ea typeface="+mn-ea"/>
                <a:cs typeface="+mn-cs"/>
              </a:rPr>
              <a:t> suggests that older adults are slowly disengaging themselves from social roles and activities as an aspect of ageing. This theory is useful in understanding why certain elderly individuals diminish their interactions, given the fact that they are not very useful in enhancing autonomy. </a:t>
            </a:r>
            <a:r>
              <a:rPr lang="en-GB" sz="1200" b="1" i="1" kern="1200" dirty="0">
                <a:solidFill>
                  <a:schemeClr val="tx1"/>
                </a:solidFill>
                <a:effectLst/>
                <a:latin typeface="+mn-lt"/>
                <a:ea typeface="+mn-ea"/>
                <a:cs typeface="+mn-cs"/>
              </a:rPr>
              <a:t>Continuity Theory</a:t>
            </a:r>
            <a:r>
              <a:rPr lang="en-GB" sz="1200" kern="1200" dirty="0">
                <a:solidFill>
                  <a:schemeClr val="tx1"/>
                </a:solidFill>
                <a:effectLst/>
                <a:latin typeface="+mn-lt"/>
                <a:ea typeface="+mn-ea"/>
                <a:cs typeface="+mn-cs"/>
              </a:rPr>
              <a:t> explains that elderly individuals attempt to keep constant lifestyles through the utilisation of the habits, affiliations and likes. It endorses planning care that acknowledges personal traditions and history.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6</a:t>
            </a:fld>
            <a:endParaRPr lang="en-IN"/>
          </a:p>
        </p:txBody>
      </p:sp>
    </p:spTree>
    <p:extLst>
      <p:ext uri="{BB962C8B-B14F-4D97-AF65-F5344CB8AC3E}">
        <p14:creationId xmlns:p14="http://schemas.microsoft.com/office/powerpoint/2010/main" val="2746319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of the major legislations that specifies the manner of delivering care and support in England is the </a:t>
            </a:r>
            <a:r>
              <a:rPr lang="en-GB" sz="1200" b="1" i="1" kern="1200" dirty="0">
                <a:solidFill>
                  <a:schemeClr val="tx1"/>
                </a:solidFill>
                <a:effectLst/>
                <a:latin typeface="+mn-lt"/>
                <a:ea typeface="+mn-ea"/>
                <a:cs typeface="+mn-cs"/>
              </a:rPr>
              <a:t>Care Act 2014</a:t>
            </a:r>
            <a:r>
              <a:rPr lang="en-GB" sz="1200" kern="1200" dirty="0">
                <a:solidFill>
                  <a:schemeClr val="tx1"/>
                </a:solidFill>
                <a:effectLst/>
                <a:latin typeface="+mn-lt"/>
                <a:ea typeface="+mn-ea"/>
                <a:cs typeface="+mn-cs"/>
              </a:rPr>
              <a:t>. It also entails the local authorities to examine the requirements of the adult population, including the aged, and to enhance their well-being. The Act focuses on prevention, early support, and lessening care requirements prior to their deterioration. The </a:t>
            </a:r>
            <a:r>
              <a:rPr lang="en-GB" sz="1200" b="1" i="1" kern="1200" dirty="0">
                <a:solidFill>
                  <a:schemeClr val="tx1"/>
                </a:solidFill>
                <a:effectLst/>
                <a:latin typeface="+mn-lt"/>
                <a:ea typeface="+mn-ea"/>
                <a:cs typeface="+mn-cs"/>
              </a:rPr>
              <a:t>Equality Act 2010</a:t>
            </a:r>
            <a:r>
              <a:rPr lang="en-GB" sz="1200" kern="1200" dirty="0">
                <a:solidFill>
                  <a:schemeClr val="tx1"/>
                </a:solidFill>
                <a:effectLst/>
                <a:latin typeface="+mn-lt"/>
                <a:ea typeface="+mn-ea"/>
                <a:cs typeface="+mn-cs"/>
              </a:rPr>
              <a:t> is a piece of legislation that defends individuals against discrimination on the grounds of age. The Act provides that the services should incur fair adjustments, enabling older adults, regardless of the presence of disability. The </a:t>
            </a:r>
            <a:r>
              <a:rPr lang="en-GB" sz="1200" b="1" i="1" kern="1200" dirty="0">
                <a:solidFill>
                  <a:schemeClr val="tx1"/>
                </a:solidFill>
                <a:effectLst/>
                <a:latin typeface="+mn-lt"/>
                <a:ea typeface="+mn-ea"/>
                <a:cs typeface="+mn-cs"/>
              </a:rPr>
              <a:t>NHS Long Term Plan</a:t>
            </a:r>
            <a:r>
              <a:rPr lang="en-GB" sz="1200" kern="1200" dirty="0">
                <a:solidFill>
                  <a:schemeClr val="tx1"/>
                </a:solidFill>
                <a:effectLst/>
                <a:latin typeface="+mn-lt"/>
                <a:ea typeface="+mn-ea"/>
                <a:cs typeface="+mn-cs"/>
              </a:rPr>
              <a:t> is a plan of the </a:t>
            </a:r>
            <a:r>
              <a:rPr lang="en-GB" sz="1200" i="1" kern="1200" dirty="0">
                <a:solidFill>
                  <a:schemeClr val="tx1"/>
                </a:solidFill>
                <a:effectLst/>
                <a:latin typeface="+mn-lt"/>
                <a:ea typeface="+mn-ea"/>
                <a:cs typeface="+mn-cs"/>
              </a:rPr>
              <a:t>National Health Service</a:t>
            </a:r>
            <a:r>
              <a:rPr lang="en-GB" sz="1200" kern="1200" dirty="0">
                <a:solidFill>
                  <a:schemeClr val="tx1"/>
                </a:solidFill>
                <a:effectLst/>
                <a:latin typeface="+mn-lt"/>
                <a:ea typeface="+mn-ea"/>
                <a:cs typeface="+mn-cs"/>
              </a:rPr>
              <a:t> to enhance the quality of care and health outcomes.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7</a:t>
            </a:fld>
            <a:endParaRPr lang="en-IN"/>
          </a:p>
        </p:txBody>
      </p:sp>
    </p:spTree>
    <p:extLst>
      <p:ext uri="{BB962C8B-B14F-4D97-AF65-F5344CB8AC3E}">
        <p14:creationId xmlns:p14="http://schemas.microsoft.com/office/powerpoint/2010/main" val="622912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UK, older people are served by different categories of care services based on their needs. Services provided in the home of an individual are known as community and domiciliary care. These are services which assist in personal care, domestic chores, medication assistance, and mobility. They enable most of the older adults to continue living at home under ordinary care, which has the potential to enhance independence and limit hospitalisation. Hospice is oriented toward older patients who have life-limiting conditions.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8</a:t>
            </a:fld>
            <a:endParaRPr lang="en-IN"/>
          </a:p>
        </p:txBody>
      </p:sp>
    </p:spTree>
    <p:extLst>
      <p:ext uri="{BB962C8B-B14F-4D97-AF65-F5344CB8AC3E}">
        <p14:creationId xmlns:p14="http://schemas.microsoft.com/office/powerpoint/2010/main" val="22626634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Home care or domiciliary care is given to the aged in their homes. The first strength is that it enables older individuals to be in the same environment, and it may enhance comfort and alleviate stress. The services are customisable, and this is compatible with the person-centred care in the </a:t>
            </a:r>
            <a:r>
              <a:rPr lang="en-GB" sz="1200" b="1" i="1" kern="1200" dirty="0">
                <a:solidFill>
                  <a:schemeClr val="tx1"/>
                </a:solidFill>
                <a:effectLst/>
                <a:latin typeface="+mn-lt"/>
                <a:ea typeface="+mn-ea"/>
                <a:cs typeface="+mn-cs"/>
              </a:rPr>
              <a:t>Care Act 2014</a:t>
            </a:r>
            <a:r>
              <a:rPr lang="en-GB" sz="1200" kern="1200" dirty="0">
                <a:solidFill>
                  <a:schemeClr val="tx1"/>
                </a:solidFill>
                <a:effectLst/>
                <a:latin typeface="+mn-lt"/>
                <a:ea typeface="+mn-ea"/>
                <a:cs typeface="+mn-cs"/>
              </a:rPr>
              <a:t> and the personalisation emphasis in UK policy. Nevertheless, there exist limitations and difficulties. Inefficiency in terms of staffing and the high turnover of staff can decrease the quality and consistency of care. This is similar to </a:t>
            </a:r>
            <a:r>
              <a:rPr lang="en-GB" sz="1200" b="1" i="1" kern="1200" dirty="0">
                <a:solidFill>
                  <a:schemeClr val="tx1"/>
                </a:solidFill>
                <a:effectLst/>
                <a:latin typeface="+mn-lt"/>
                <a:ea typeface="+mn-ea"/>
                <a:cs typeface="+mn-cs"/>
              </a:rPr>
              <a:t>Activity Theory</a:t>
            </a:r>
            <a:r>
              <a:rPr lang="en-GB" sz="1200" kern="1200" dirty="0">
                <a:solidFill>
                  <a:schemeClr val="tx1"/>
                </a:solidFill>
                <a:effectLst/>
                <a:latin typeface="+mn-lt"/>
                <a:ea typeface="+mn-ea"/>
                <a:cs typeface="+mn-cs"/>
              </a:rPr>
              <a:t>, which focuses on participating in life roles, and </a:t>
            </a:r>
            <a:r>
              <a:rPr lang="en-GB" sz="1200" b="1" i="1" kern="1200" dirty="0">
                <a:solidFill>
                  <a:schemeClr val="tx1"/>
                </a:solidFill>
                <a:effectLst/>
                <a:latin typeface="+mn-lt"/>
                <a:ea typeface="+mn-ea"/>
                <a:cs typeface="+mn-cs"/>
              </a:rPr>
              <a:t>Continuity Theory</a:t>
            </a:r>
            <a:r>
              <a:rPr lang="en-GB" sz="1200" kern="1200" dirty="0">
                <a:solidFill>
                  <a:schemeClr val="tx1"/>
                </a:solidFill>
                <a:effectLst/>
                <a:latin typeface="+mn-lt"/>
                <a:ea typeface="+mn-ea"/>
                <a:cs typeface="+mn-cs"/>
              </a:rPr>
              <a:t>, which helps to live in familiar ways. Policies tie are the </a:t>
            </a:r>
            <a:r>
              <a:rPr lang="en-GB" sz="1200" b="1" i="1" kern="1200" dirty="0">
                <a:solidFill>
                  <a:schemeClr val="tx1"/>
                </a:solidFill>
                <a:effectLst/>
                <a:latin typeface="+mn-lt"/>
                <a:ea typeface="+mn-ea"/>
                <a:cs typeface="+mn-cs"/>
              </a:rPr>
              <a:t>Care Act 2014</a:t>
            </a:r>
            <a:r>
              <a:rPr lang="en-GB" sz="1200" kern="1200" dirty="0">
                <a:solidFill>
                  <a:schemeClr val="tx1"/>
                </a:solidFill>
                <a:effectLst/>
                <a:latin typeface="+mn-lt"/>
                <a:ea typeface="+mn-ea"/>
                <a:cs typeface="+mn-cs"/>
              </a:rPr>
              <a:t>, which encourages wellbeing, prevention and personalised care planning and the </a:t>
            </a:r>
            <a:r>
              <a:rPr lang="en-GB" sz="1200" b="1" i="1" kern="1200" dirty="0">
                <a:solidFill>
                  <a:schemeClr val="tx1"/>
                </a:solidFill>
                <a:effectLst/>
                <a:latin typeface="+mn-lt"/>
                <a:ea typeface="+mn-ea"/>
                <a:cs typeface="+mn-cs"/>
              </a:rPr>
              <a:t>NHS Long Term Plan</a:t>
            </a:r>
            <a:r>
              <a:rPr lang="en-GB" sz="1200" kern="1200" dirty="0">
                <a:solidFill>
                  <a:schemeClr val="tx1"/>
                </a:solidFill>
                <a:effectLst/>
                <a:latin typeface="+mn-lt"/>
                <a:ea typeface="+mn-ea"/>
                <a:cs typeface="+mn-cs"/>
              </a:rPr>
              <a:t> that is supposed to enhance the community services.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9</a:t>
            </a:fld>
            <a:endParaRPr lang="en-IN"/>
          </a:p>
        </p:txBody>
      </p:sp>
    </p:spTree>
    <p:extLst>
      <p:ext uri="{BB962C8B-B14F-4D97-AF65-F5344CB8AC3E}">
        <p14:creationId xmlns:p14="http://schemas.microsoft.com/office/powerpoint/2010/main" val="2266130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residential care homes offer round-the-clock care for older people who require assistance with their day-to-day activities and support. Residential care relies on the environment, staff-client relationships, and access to social activities, as well as customised care plans to improve the quality of life. The UK residential care is characterised by safeguarding and regulation. The </a:t>
            </a:r>
            <a:r>
              <a:rPr lang="en-GB" sz="1200" b="1" i="1" kern="1200" dirty="0">
                <a:solidFill>
                  <a:schemeClr val="tx1"/>
                </a:solidFill>
                <a:effectLst/>
                <a:latin typeface="+mn-lt"/>
                <a:ea typeface="+mn-ea"/>
                <a:cs typeface="+mn-cs"/>
              </a:rPr>
              <a:t>Care Quality Commission</a:t>
            </a:r>
            <a:r>
              <a:rPr lang="en-GB" sz="1200" kern="1200" dirty="0">
                <a:solidFill>
                  <a:schemeClr val="tx1"/>
                </a:solidFill>
                <a:effectLst/>
                <a:latin typeface="+mn-lt"/>
                <a:ea typeface="+mn-ea"/>
                <a:cs typeface="+mn-cs"/>
              </a:rPr>
              <a:t> (CQC) checks the homes and establishes safety, staffing, dignity, and respect in the homes. The two approaches have their advantages and disadvantages. The option will be determined by personal requirements, health and personal preferences.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10</a:t>
            </a:fld>
            <a:endParaRPr lang="en-IN"/>
          </a:p>
        </p:txBody>
      </p:sp>
    </p:spTree>
    <p:extLst>
      <p:ext uri="{BB962C8B-B14F-4D97-AF65-F5344CB8AC3E}">
        <p14:creationId xmlns:p14="http://schemas.microsoft.com/office/powerpoint/2010/main" val="28502835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use of technology is increasingly becoming effective in sustaining the health and independence of older people in the UK. </a:t>
            </a:r>
            <a:r>
              <a:rPr lang="en-GB" sz="1200" kern="1200" dirty="0" err="1">
                <a:solidFill>
                  <a:schemeClr val="tx1"/>
                </a:solidFill>
                <a:effectLst/>
                <a:latin typeface="+mn-lt"/>
                <a:ea typeface="+mn-ea"/>
                <a:cs typeface="+mn-cs"/>
              </a:rPr>
              <a:t>Telehealth</a:t>
            </a:r>
            <a:r>
              <a:rPr lang="en-GB" sz="1200" kern="1200" dirty="0">
                <a:solidFill>
                  <a:schemeClr val="tx1"/>
                </a:solidFill>
                <a:effectLst/>
                <a:latin typeface="+mn-lt"/>
                <a:ea typeface="+mn-ea"/>
                <a:cs typeface="+mn-cs"/>
              </a:rPr>
              <a:t> and remote monitoring involve the application of digital technologies such as online health portals, remote visits and connected devices to enable health experts to monitor older adults without physically visiting their homes. Some of the examples of assistive technology and smart homes include motion sensors, smart thermostats, automatic lighting, and wearable alerts. Robotic assistants and specialised systems that assist people with cognitive impairment.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11</a:t>
            </a:fld>
            <a:endParaRPr lang="en-IN"/>
          </a:p>
        </p:txBody>
      </p:sp>
    </p:spTree>
    <p:extLst>
      <p:ext uri="{BB962C8B-B14F-4D97-AF65-F5344CB8AC3E}">
        <p14:creationId xmlns:p14="http://schemas.microsoft.com/office/powerpoint/2010/main" val="28944986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independence and safety of older people can be provided with some valuable contributions of technological interventions. Remote monitoring, wearable sensors, and smart home systems are some of the tools that can be used to identify falls, monitor health indicators, and enable health workers to react faster. This is able to decrease the number of emergency hospital visits and help older adults live at home with dignity. </a:t>
            </a:r>
            <a:r>
              <a:rPr lang="en-GB" sz="1200" kern="1200" dirty="0" err="1">
                <a:solidFill>
                  <a:schemeClr val="tx1"/>
                </a:solidFill>
                <a:effectLst/>
                <a:latin typeface="+mn-lt"/>
                <a:ea typeface="+mn-ea"/>
                <a:cs typeface="+mn-cs"/>
              </a:rPr>
              <a:t>Telehealth</a:t>
            </a:r>
            <a:r>
              <a:rPr lang="en-GB" sz="1200" kern="1200" dirty="0">
                <a:solidFill>
                  <a:schemeClr val="tx1"/>
                </a:solidFill>
                <a:effectLst/>
                <a:latin typeface="+mn-lt"/>
                <a:ea typeface="+mn-ea"/>
                <a:cs typeface="+mn-cs"/>
              </a:rPr>
              <a:t> and digital health applications enhance access to health information, travel less, and manage medicine more easily. These advantages facilitate functional capacity and congruence with policy objectives of prevention and individualised care. Technical support and upward requirements are also necessary and increase the cost.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12</a:t>
            </a:fld>
            <a:endParaRPr lang="en-IN"/>
          </a:p>
        </p:txBody>
      </p:sp>
    </p:spTree>
    <p:extLst>
      <p:ext uri="{BB962C8B-B14F-4D97-AF65-F5344CB8AC3E}">
        <p14:creationId xmlns:p14="http://schemas.microsoft.com/office/powerpoint/2010/main" val="18243038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old age, chronic disease and weakness are prevalent. The long-term illnesses like heart disease, arthritis, diabetes and breathing difficulties usually make one weaker, less energetic and slower. Memory, thinking and decision-making are some of the areas of cognitive decline and dementia. Other diseases, such as Alzheimer's disease, alter behaviour, make them less confident and cause them to need supervision. Many older adults have serious problems with social isolation and loneliness.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13</a:t>
            </a:fld>
            <a:endParaRPr lang="en-IN"/>
          </a:p>
        </p:txBody>
      </p:sp>
    </p:spTree>
    <p:extLst>
      <p:ext uri="{BB962C8B-B14F-4D97-AF65-F5344CB8AC3E}">
        <p14:creationId xmlns:p14="http://schemas.microsoft.com/office/powerpoint/2010/main" val="26829431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of the recommendations include service integration and person-centred models as the means of enhancing services to older people. This implies that health, social care and community services are to operate in synergy with the older person, rather than working separately in silos. The other suggestion is the increase of preventive and rehabilitation services. It has been demonstrated that the application of preventive care lowers the rate of falls and postpones the time when the individual requires higher-level assistance. Digital exclusion can be minimised by training older users and providing technical support services. There is a need to improve policies by introducing policy reforms and funding reforms that will see to it that there is sustainable funding of care, equitable access to all without regard to income and geographical region, and that there are incentives to innovate.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14</a:t>
            </a:fld>
            <a:endParaRPr lang="en-IN"/>
          </a:p>
        </p:txBody>
      </p:sp>
    </p:spTree>
    <p:extLst>
      <p:ext uri="{BB962C8B-B14F-4D97-AF65-F5344CB8AC3E}">
        <p14:creationId xmlns:p14="http://schemas.microsoft.com/office/powerpoint/2010/main" val="27153231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concluding slide summarises the key ideas in this presentation. Critical findings reveal that geriatric individuals are associated with several care requirements such as physical assistance, emotional health, social engagement and empowerment. Community care in collaboration with residential services, technology and person-centred planning can assist in meeting these needs. It is significant to relate theory, policy and practice since theories help understand ageing, policies help in determining the ways services are provided, and practice transforms plans into actual care.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15</a:t>
            </a:fld>
            <a:endParaRPr lang="en-IN"/>
          </a:p>
        </p:txBody>
      </p:sp>
    </p:spTree>
    <p:extLst>
      <p:ext uri="{BB962C8B-B14F-4D97-AF65-F5344CB8AC3E}">
        <p14:creationId xmlns:p14="http://schemas.microsoft.com/office/powerpoint/2010/main" val="6934833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Agyemang</a:t>
            </a:r>
            <a:r>
              <a:rPr lang="en-GB" sz="1200" kern="1200" dirty="0">
                <a:solidFill>
                  <a:schemeClr val="tx1"/>
                </a:solidFill>
                <a:effectLst/>
                <a:latin typeface="+mn-lt"/>
                <a:ea typeface="+mn-ea"/>
                <a:cs typeface="+mn-cs"/>
              </a:rPr>
              <a:t>, S.M., </a:t>
            </a:r>
            <a:r>
              <a:rPr lang="en-GB" sz="1200" kern="1200" dirty="0" err="1">
                <a:solidFill>
                  <a:schemeClr val="tx1"/>
                </a:solidFill>
                <a:effectLst/>
                <a:latin typeface="+mn-lt"/>
                <a:ea typeface="+mn-ea"/>
                <a:cs typeface="+mn-cs"/>
              </a:rPr>
              <a:t>Muhonja</a:t>
            </a:r>
            <a:r>
              <a:rPr lang="en-GB" sz="1200" kern="1200" dirty="0">
                <a:solidFill>
                  <a:schemeClr val="tx1"/>
                </a:solidFill>
                <a:effectLst/>
                <a:latin typeface="+mn-lt"/>
                <a:ea typeface="+mn-ea"/>
                <a:cs typeface="+mn-cs"/>
              </a:rPr>
              <a:t>, F.H., </a:t>
            </a:r>
            <a:r>
              <a:rPr lang="en-GB" sz="1200" kern="1200" dirty="0" err="1">
                <a:solidFill>
                  <a:schemeClr val="tx1"/>
                </a:solidFill>
                <a:effectLst/>
                <a:latin typeface="+mn-lt"/>
                <a:ea typeface="+mn-ea"/>
                <a:cs typeface="+mn-cs"/>
              </a:rPr>
              <a:t>Sghaier</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Sorkpor</a:t>
            </a:r>
            <a:r>
              <a:rPr lang="en-GB" sz="1200" kern="1200" dirty="0">
                <a:solidFill>
                  <a:schemeClr val="tx1"/>
                </a:solidFill>
                <a:effectLst/>
                <a:latin typeface="+mn-lt"/>
                <a:ea typeface="+mn-ea"/>
                <a:cs typeface="+mn-cs"/>
              </a:rPr>
              <a:t>, R.S. and </a:t>
            </a:r>
            <a:r>
              <a:rPr lang="en-GB" sz="1200" kern="1200" dirty="0" err="1">
                <a:solidFill>
                  <a:schemeClr val="tx1"/>
                </a:solidFill>
                <a:effectLst/>
                <a:latin typeface="+mn-lt"/>
                <a:ea typeface="+mn-ea"/>
                <a:cs typeface="+mn-cs"/>
              </a:rPr>
              <a:t>Akude</a:t>
            </a:r>
            <a:r>
              <a:rPr lang="en-GB" sz="1200" kern="1200" dirty="0">
                <a:solidFill>
                  <a:schemeClr val="tx1"/>
                </a:solidFill>
                <a:effectLst/>
                <a:latin typeface="+mn-lt"/>
                <a:ea typeface="+mn-ea"/>
                <a:cs typeface="+mn-cs"/>
              </a:rPr>
              <a:t>, S.K. (2024). Empowering older adults to utilise neighbourhoods: A healthy ageing perspective. In </a:t>
            </a:r>
            <a:r>
              <a:rPr lang="en-GB" sz="1200" i="1" kern="1200" dirty="0">
                <a:solidFill>
                  <a:schemeClr val="tx1"/>
                </a:solidFill>
                <a:effectLst/>
                <a:latin typeface="+mn-lt"/>
                <a:ea typeface="+mn-ea"/>
                <a:cs typeface="+mn-cs"/>
              </a:rPr>
              <a:t>Sustainable ageing: reimagining healthy ageing through the lens of flagship campaigns</a:t>
            </a:r>
            <a:r>
              <a:rPr lang="en-GB" sz="1200" kern="1200" dirty="0">
                <a:solidFill>
                  <a:schemeClr val="tx1"/>
                </a:solidFill>
                <a:effectLst/>
                <a:latin typeface="+mn-lt"/>
                <a:ea typeface="+mn-ea"/>
                <a:cs typeface="+mn-cs"/>
              </a:rPr>
              <a:t> (pp. 227-244). Cham: Springer Nature Switzerland.  Available at: https://link.springer.com/chapter/10.1007/978-3-031-69475-2_14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Aung</a:t>
            </a:r>
            <a:r>
              <a:rPr lang="en-GB" sz="1200" kern="1200" dirty="0">
                <a:solidFill>
                  <a:schemeClr val="tx1"/>
                </a:solidFill>
                <a:effectLst/>
                <a:latin typeface="+mn-lt"/>
                <a:ea typeface="+mn-ea"/>
                <a:cs typeface="+mn-cs"/>
              </a:rPr>
              <a:t>, M.N., </a:t>
            </a:r>
            <a:r>
              <a:rPr lang="en-GB" sz="1200" kern="1200" dirty="0" err="1">
                <a:solidFill>
                  <a:schemeClr val="tx1"/>
                </a:solidFill>
                <a:effectLst/>
                <a:latin typeface="+mn-lt"/>
                <a:ea typeface="+mn-ea"/>
                <a:cs typeface="+mn-cs"/>
              </a:rPr>
              <a:t>Koyanagi</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Nagamine</a:t>
            </a:r>
            <a:r>
              <a:rPr lang="en-GB" sz="1200" kern="1200" dirty="0">
                <a:solidFill>
                  <a:schemeClr val="tx1"/>
                </a:solidFill>
                <a:effectLst/>
                <a:latin typeface="+mn-lt"/>
                <a:ea typeface="+mn-ea"/>
                <a:cs typeface="+mn-cs"/>
              </a:rPr>
              <a:t>, Y., Nam, E.W., </a:t>
            </a:r>
            <a:r>
              <a:rPr lang="en-GB" sz="1200" kern="1200" dirty="0" err="1">
                <a:solidFill>
                  <a:schemeClr val="tx1"/>
                </a:solidFill>
                <a:effectLst/>
                <a:latin typeface="+mn-lt"/>
                <a:ea typeface="+mn-ea"/>
                <a:cs typeface="+mn-cs"/>
              </a:rPr>
              <a:t>Mulati</a:t>
            </a:r>
            <a:r>
              <a:rPr lang="en-GB" sz="1200" kern="1200" dirty="0">
                <a:solidFill>
                  <a:schemeClr val="tx1"/>
                </a:solidFill>
                <a:effectLst/>
                <a:latin typeface="+mn-lt"/>
                <a:ea typeface="+mn-ea"/>
                <a:cs typeface="+mn-cs"/>
              </a:rPr>
              <a:t>, N., </a:t>
            </a:r>
            <a:r>
              <a:rPr lang="en-GB" sz="1200" kern="1200" dirty="0" err="1">
                <a:solidFill>
                  <a:schemeClr val="tx1"/>
                </a:solidFill>
                <a:effectLst/>
                <a:latin typeface="+mn-lt"/>
                <a:ea typeface="+mn-ea"/>
                <a:cs typeface="+mn-cs"/>
              </a:rPr>
              <a:t>Kyaw</a:t>
            </a:r>
            <a:r>
              <a:rPr lang="en-GB" sz="1200" kern="1200" dirty="0">
                <a:solidFill>
                  <a:schemeClr val="tx1"/>
                </a:solidFill>
                <a:effectLst/>
                <a:latin typeface="+mn-lt"/>
                <a:ea typeface="+mn-ea"/>
                <a:cs typeface="+mn-cs"/>
              </a:rPr>
              <a:t>, M.Y., </a:t>
            </a:r>
            <a:r>
              <a:rPr lang="en-GB" sz="1200" kern="1200" dirty="0" err="1">
                <a:solidFill>
                  <a:schemeClr val="tx1"/>
                </a:solidFill>
                <a:effectLst/>
                <a:latin typeface="+mn-lt"/>
                <a:ea typeface="+mn-ea"/>
                <a:cs typeface="+mn-cs"/>
              </a:rPr>
              <a:t>Moolphate</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Shirayama</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Nonaka</a:t>
            </a:r>
            <a:r>
              <a:rPr lang="en-GB" sz="1200" kern="1200" dirty="0">
                <a:solidFill>
                  <a:schemeClr val="tx1"/>
                </a:solidFill>
                <a:effectLst/>
                <a:latin typeface="+mn-lt"/>
                <a:ea typeface="+mn-ea"/>
                <a:cs typeface="+mn-cs"/>
              </a:rPr>
              <a:t>, K., Field, M. and Cheung, P. (2022). Digitally inclusive, healthy ageing communities (DIHAC): a cross-cultural study in Japan, the Republic of Korea, Singapore, and Thailand. </a:t>
            </a:r>
            <a:r>
              <a:rPr lang="en-GB" sz="1200" i="1" kern="1200" dirty="0">
                <a:solidFill>
                  <a:schemeClr val="tx1"/>
                </a:solidFill>
                <a:effectLst/>
                <a:latin typeface="+mn-lt"/>
                <a:ea typeface="+mn-ea"/>
                <a:cs typeface="+mn-cs"/>
              </a:rPr>
              <a:t>International journal of environmental research and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19</a:t>
            </a:r>
            <a:r>
              <a:rPr lang="en-GB" sz="1200" kern="1200" dirty="0">
                <a:solidFill>
                  <a:schemeClr val="tx1"/>
                </a:solidFill>
                <a:effectLst/>
                <a:latin typeface="+mn-lt"/>
                <a:ea typeface="+mn-ea"/>
                <a:cs typeface="+mn-cs"/>
              </a:rPr>
              <a:t>(12), pp.69-76.  Available at: https://www.mdpi.com/1660-4601/19/12/6976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Cho, J.K. and Lee, J. (2026). Exploring the association between time dedicated to lifelong learning and volunteering among older adults: Socioeconomic status as a moderator. </a:t>
            </a:r>
            <a:r>
              <a:rPr lang="en-GB" sz="1200" i="1" kern="1200" dirty="0">
                <a:solidFill>
                  <a:schemeClr val="tx1"/>
                </a:solidFill>
                <a:effectLst/>
                <a:latin typeface="+mn-lt"/>
                <a:ea typeface="+mn-ea"/>
                <a:cs typeface="+mn-cs"/>
              </a:rPr>
              <a:t>Journal of Applied Gerontology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45</a:t>
            </a:r>
            <a:r>
              <a:rPr lang="en-GB" sz="1200" kern="1200" dirty="0">
                <a:solidFill>
                  <a:schemeClr val="tx1"/>
                </a:solidFill>
                <a:effectLst/>
                <a:latin typeface="+mn-lt"/>
                <a:ea typeface="+mn-ea"/>
                <a:cs typeface="+mn-cs"/>
              </a:rPr>
              <a:t>(2), pp.279-288.  Available at: https://journals.sagepub.com/doi/abs/10.1177/07334648251339513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Chow, E.K.M., </a:t>
            </a:r>
            <a:r>
              <a:rPr lang="en-GB" sz="1200" kern="1200" dirty="0" err="1">
                <a:solidFill>
                  <a:schemeClr val="tx1"/>
                </a:solidFill>
                <a:effectLst/>
                <a:latin typeface="+mn-lt"/>
                <a:ea typeface="+mn-ea"/>
                <a:cs typeface="+mn-cs"/>
              </a:rPr>
              <a:t>Seah</a:t>
            </a:r>
            <a:r>
              <a:rPr lang="en-GB" sz="1200" kern="1200" dirty="0">
                <a:solidFill>
                  <a:schemeClr val="tx1"/>
                </a:solidFill>
                <a:effectLst/>
                <a:latin typeface="+mn-lt"/>
                <a:ea typeface="+mn-ea"/>
                <a:cs typeface="+mn-cs"/>
              </a:rPr>
              <a:t>, B., Chan, J.J.Y. and Wang, W. (2023). </a:t>
            </a:r>
            <a:r>
              <a:rPr lang="en-GB" sz="1200" kern="1200" dirty="0" err="1">
                <a:solidFill>
                  <a:schemeClr val="tx1"/>
                </a:solidFill>
                <a:effectLst/>
                <a:latin typeface="+mn-lt"/>
                <a:ea typeface="+mn-ea"/>
                <a:cs typeface="+mn-cs"/>
              </a:rPr>
              <a:t>Salutogenic</a:t>
            </a:r>
            <a:r>
              <a:rPr lang="en-GB" sz="1200" kern="1200" dirty="0">
                <a:solidFill>
                  <a:schemeClr val="tx1"/>
                </a:solidFill>
                <a:effectLst/>
                <a:latin typeface="+mn-lt"/>
                <a:ea typeface="+mn-ea"/>
                <a:cs typeface="+mn-cs"/>
              </a:rPr>
              <a:t>-based interventions among community-dwelling older adults: a systematic review and meta-analysis. </a:t>
            </a:r>
            <a:r>
              <a:rPr lang="en-GB" sz="1200" i="1" kern="1200" dirty="0">
                <a:solidFill>
                  <a:schemeClr val="tx1"/>
                </a:solidFill>
                <a:effectLst/>
                <a:latin typeface="+mn-lt"/>
                <a:ea typeface="+mn-ea"/>
                <a:cs typeface="+mn-cs"/>
              </a:rPr>
              <a:t>Health Promotion International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38</a:t>
            </a:r>
            <a:r>
              <a:rPr lang="en-GB" sz="1200" kern="1200" dirty="0">
                <a:solidFill>
                  <a:schemeClr val="tx1"/>
                </a:solidFill>
                <a:effectLst/>
                <a:latin typeface="+mn-lt"/>
                <a:ea typeface="+mn-ea"/>
                <a:cs typeface="+mn-cs"/>
              </a:rPr>
              <a:t>(3), pp.007.  Available at: https://academic.oup.com/heapro/article-abstract/38/3/daac007/6522737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Cole, A.C., </a:t>
            </a:r>
            <a:r>
              <a:rPr lang="en-GB" sz="1200" kern="1200" dirty="0" err="1">
                <a:solidFill>
                  <a:schemeClr val="tx1"/>
                </a:solidFill>
                <a:effectLst/>
                <a:latin typeface="+mn-lt"/>
                <a:ea typeface="+mn-ea"/>
                <a:cs typeface="+mn-cs"/>
              </a:rPr>
              <a:t>Adapa</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Khasawneh</a:t>
            </a:r>
            <a:r>
              <a:rPr lang="en-GB" sz="1200" kern="1200" dirty="0">
                <a:solidFill>
                  <a:schemeClr val="tx1"/>
                </a:solidFill>
                <a:effectLst/>
                <a:latin typeface="+mn-lt"/>
                <a:ea typeface="+mn-ea"/>
                <a:cs typeface="+mn-cs"/>
              </a:rPr>
              <a:t>, A., Richardson, D.R. and Mazur, L. (2022). </a:t>
            </a:r>
            <a:r>
              <a:rPr lang="en-GB" sz="1200" kern="1200" dirty="0" err="1">
                <a:solidFill>
                  <a:schemeClr val="tx1"/>
                </a:solidFill>
                <a:effectLst/>
                <a:latin typeface="+mn-lt"/>
                <a:ea typeface="+mn-ea"/>
                <a:cs typeface="+mn-cs"/>
              </a:rPr>
              <a:t>Codesign</a:t>
            </a:r>
            <a:r>
              <a:rPr lang="en-GB" sz="1200" kern="1200" dirty="0">
                <a:solidFill>
                  <a:schemeClr val="tx1"/>
                </a:solidFill>
                <a:effectLst/>
                <a:latin typeface="+mn-lt"/>
                <a:ea typeface="+mn-ea"/>
                <a:cs typeface="+mn-cs"/>
              </a:rPr>
              <a:t> approaches involving older adults in the development of electronic healthcare tools: a systematic review. </a:t>
            </a:r>
            <a:r>
              <a:rPr lang="en-GB" sz="1200" i="1" kern="1200" dirty="0">
                <a:solidFill>
                  <a:schemeClr val="tx1"/>
                </a:solidFill>
                <a:effectLst/>
                <a:latin typeface="+mn-lt"/>
                <a:ea typeface="+mn-ea"/>
                <a:cs typeface="+mn-cs"/>
              </a:rPr>
              <a:t>BMJ Open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(7), pp.058390.  Available at: https://bmjopen.bmj.com/content/12/7/e058390.abstract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CQC (2022). </a:t>
            </a:r>
            <a:r>
              <a:rPr lang="en-GB" sz="1200" i="1" kern="1200" dirty="0">
                <a:solidFill>
                  <a:schemeClr val="tx1"/>
                </a:solidFill>
                <a:effectLst/>
                <a:latin typeface="+mn-lt"/>
                <a:ea typeface="+mn-ea"/>
                <a:cs typeface="+mn-cs"/>
              </a:rPr>
              <a:t>Care Quality Commission</a:t>
            </a:r>
            <a:r>
              <a:rPr lang="en-GB" sz="1200" kern="1200" dirty="0">
                <a:solidFill>
                  <a:schemeClr val="tx1"/>
                </a:solidFill>
                <a:effectLst/>
                <a:latin typeface="+mn-lt"/>
                <a:ea typeface="+mn-ea"/>
                <a:cs typeface="+mn-cs"/>
              </a:rPr>
              <a:t>. [online] https://www.cqc.org.uk/. Available at: https://www.cqc.org.uk/.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Gates, J.R. and Wilson-</a:t>
            </a:r>
            <a:r>
              <a:rPr lang="en-GB" sz="1200" kern="1200" dirty="0" err="1">
                <a:solidFill>
                  <a:schemeClr val="tx1"/>
                </a:solidFill>
                <a:effectLst/>
                <a:latin typeface="+mn-lt"/>
                <a:ea typeface="+mn-ea"/>
                <a:cs typeface="+mn-cs"/>
              </a:rPr>
              <a:t>Menzfeld</a:t>
            </a:r>
            <a:r>
              <a:rPr lang="en-GB" sz="1200" kern="1200" dirty="0">
                <a:solidFill>
                  <a:schemeClr val="tx1"/>
                </a:solidFill>
                <a:effectLst/>
                <a:latin typeface="+mn-lt"/>
                <a:ea typeface="+mn-ea"/>
                <a:cs typeface="+mn-cs"/>
              </a:rPr>
              <a:t>, G. (2022). What role does </a:t>
            </a:r>
            <a:r>
              <a:rPr lang="en-GB" sz="1200" kern="1200" dirty="0" err="1">
                <a:solidFill>
                  <a:schemeClr val="tx1"/>
                </a:solidFill>
                <a:effectLst/>
                <a:latin typeface="+mn-lt"/>
                <a:ea typeface="+mn-ea"/>
                <a:cs typeface="+mn-cs"/>
              </a:rPr>
              <a:t>geragogy</a:t>
            </a:r>
            <a:r>
              <a:rPr lang="en-GB" sz="1200" kern="1200" dirty="0">
                <a:solidFill>
                  <a:schemeClr val="tx1"/>
                </a:solidFill>
                <a:effectLst/>
                <a:latin typeface="+mn-lt"/>
                <a:ea typeface="+mn-ea"/>
                <a:cs typeface="+mn-cs"/>
              </a:rPr>
              <a:t> play in the delivery of digital skills programs for middle and older-age adults? A systematic narrative review. </a:t>
            </a:r>
            <a:r>
              <a:rPr lang="en-GB" sz="1200" i="1" kern="1200" dirty="0">
                <a:solidFill>
                  <a:schemeClr val="tx1"/>
                </a:solidFill>
                <a:effectLst/>
                <a:latin typeface="+mn-lt"/>
                <a:ea typeface="+mn-ea"/>
                <a:cs typeface="+mn-cs"/>
              </a:rPr>
              <a:t>Journal of Applied Gerontology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41</a:t>
            </a:r>
            <a:r>
              <a:rPr lang="en-GB" sz="1200" kern="1200" dirty="0">
                <a:solidFill>
                  <a:schemeClr val="tx1"/>
                </a:solidFill>
                <a:effectLst/>
                <a:latin typeface="+mn-lt"/>
                <a:ea typeface="+mn-ea"/>
                <a:cs typeface="+mn-cs"/>
              </a:rPr>
              <a:t>(8), pp.1971-1980.  Available at: https://journals.sagepub.com/doi/abs/10.1177/07334648221091236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Kraun</a:t>
            </a:r>
            <a:r>
              <a:rPr lang="en-GB" sz="1200" kern="1200" dirty="0">
                <a:solidFill>
                  <a:schemeClr val="tx1"/>
                </a:solidFill>
                <a:effectLst/>
                <a:latin typeface="+mn-lt"/>
                <a:ea typeface="+mn-ea"/>
                <a:cs typeface="+mn-cs"/>
              </a:rPr>
              <a:t>, L., De </a:t>
            </a:r>
            <a:r>
              <a:rPr lang="en-GB" sz="1200" kern="1200" dirty="0" err="1">
                <a:solidFill>
                  <a:schemeClr val="tx1"/>
                </a:solidFill>
                <a:effectLst/>
                <a:latin typeface="+mn-lt"/>
                <a:ea typeface="+mn-ea"/>
                <a:cs typeface="+mn-cs"/>
              </a:rPr>
              <a:t>Vliegher</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Vandamme</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Holtzheimer</a:t>
            </a:r>
            <a:r>
              <a:rPr lang="en-GB" sz="1200" kern="1200" dirty="0">
                <a:solidFill>
                  <a:schemeClr val="tx1"/>
                </a:solidFill>
                <a:effectLst/>
                <a:latin typeface="+mn-lt"/>
                <a:ea typeface="+mn-ea"/>
                <a:cs typeface="+mn-cs"/>
              </a:rPr>
              <a:t>, E., Ellen, M. and van </a:t>
            </a:r>
            <a:r>
              <a:rPr lang="en-GB" sz="1200" kern="1200" dirty="0" err="1">
                <a:solidFill>
                  <a:schemeClr val="tx1"/>
                </a:solidFill>
                <a:effectLst/>
                <a:latin typeface="+mn-lt"/>
                <a:ea typeface="+mn-ea"/>
                <a:cs typeface="+mn-cs"/>
              </a:rPr>
              <a:t>Achterberg</a:t>
            </a:r>
            <a:r>
              <a:rPr lang="en-GB" sz="1200" kern="1200" dirty="0">
                <a:solidFill>
                  <a:schemeClr val="tx1"/>
                </a:solidFill>
                <a:effectLst/>
                <a:latin typeface="+mn-lt"/>
                <a:ea typeface="+mn-ea"/>
                <a:cs typeface="+mn-cs"/>
              </a:rPr>
              <a:t>, T. (2022). Older people's and informal caregivers' experiences, views, and needs in transitional care decision-making: a systematic review. </a:t>
            </a:r>
            <a:r>
              <a:rPr lang="en-GB" sz="1200" i="1" kern="1200" dirty="0">
                <a:solidFill>
                  <a:schemeClr val="tx1"/>
                </a:solidFill>
                <a:effectLst/>
                <a:latin typeface="+mn-lt"/>
                <a:ea typeface="+mn-ea"/>
                <a:cs typeface="+mn-cs"/>
              </a:rPr>
              <a:t>International journal of nursing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134</a:t>
            </a:r>
            <a:r>
              <a:rPr lang="en-GB" sz="1200" kern="1200" dirty="0">
                <a:solidFill>
                  <a:schemeClr val="tx1"/>
                </a:solidFill>
                <a:effectLst/>
                <a:latin typeface="+mn-lt"/>
                <a:ea typeface="+mn-ea"/>
                <a:cs typeface="+mn-cs"/>
              </a:rPr>
              <a:t>, pp.104-303.  Available at: https://www.sciencedirect.com/science/article/pii/S0020748922001328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Molina-</a:t>
            </a:r>
            <a:r>
              <a:rPr lang="en-GB" sz="1200" kern="1200" dirty="0" err="1">
                <a:solidFill>
                  <a:schemeClr val="tx1"/>
                </a:solidFill>
                <a:effectLst/>
                <a:latin typeface="+mn-lt"/>
                <a:ea typeface="+mn-ea"/>
                <a:cs typeface="+mn-cs"/>
              </a:rPr>
              <a:t>Luque</a:t>
            </a:r>
            <a:r>
              <a:rPr lang="en-GB" sz="1200" kern="1200" dirty="0">
                <a:solidFill>
                  <a:schemeClr val="tx1"/>
                </a:solidFill>
                <a:effectLst/>
                <a:latin typeface="+mn-lt"/>
                <a:ea typeface="+mn-ea"/>
                <a:cs typeface="+mn-cs"/>
              </a:rPr>
              <a:t>, F., </a:t>
            </a:r>
            <a:r>
              <a:rPr lang="en-GB" sz="1200" kern="1200" dirty="0" err="1">
                <a:solidFill>
                  <a:schemeClr val="tx1"/>
                </a:solidFill>
                <a:effectLst/>
                <a:latin typeface="+mn-lt"/>
                <a:ea typeface="+mn-ea"/>
                <a:cs typeface="+mn-cs"/>
              </a:rPr>
              <a:t>Stončikaitė</a:t>
            </a:r>
            <a:r>
              <a:rPr lang="en-GB" sz="1200" kern="1200" dirty="0">
                <a:solidFill>
                  <a:schemeClr val="tx1"/>
                </a:solidFill>
                <a:effectLst/>
                <a:latin typeface="+mn-lt"/>
                <a:ea typeface="+mn-ea"/>
                <a:cs typeface="+mn-cs"/>
              </a:rPr>
              <a:t>, I., Torres-González, T. and </a:t>
            </a:r>
            <a:r>
              <a:rPr lang="en-GB" sz="1200" kern="1200" dirty="0" err="1">
                <a:solidFill>
                  <a:schemeClr val="tx1"/>
                </a:solidFill>
                <a:effectLst/>
                <a:latin typeface="+mn-lt"/>
                <a:ea typeface="+mn-ea"/>
                <a:cs typeface="+mn-cs"/>
              </a:rPr>
              <a:t>Sanvicen-Torné</a:t>
            </a:r>
            <a:r>
              <a:rPr lang="en-GB" sz="1200" kern="1200" dirty="0">
                <a:solidFill>
                  <a:schemeClr val="tx1"/>
                </a:solidFill>
                <a:effectLst/>
                <a:latin typeface="+mn-lt"/>
                <a:ea typeface="+mn-ea"/>
                <a:cs typeface="+mn-cs"/>
              </a:rPr>
              <a:t>, P. (2022). </a:t>
            </a:r>
            <a:r>
              <a:rPr lang="en-GB" sz="1200" kern="1200" dirty="0" err="1">
                <a:solidFill>
                  <a:schemeClr val="tx1"/>
                </a:solidFill>
                <a:effectLst/>
                <a:latin typeface="+mn-lt"/>
                <a:ea typeface="+mn-ea"/>
                <a:cs typeface="+mn-cs"/>
              </a:rPr>
              <a:t>Profiguration</a:t>
            </a:r>
            <a:r>
              <a:rPr lang="en-GB" sz="1200" kern="1200" dirty="0">
                <a:solidFill>
                  <a:schemeClr val="tx1"/>
                </a:solidFill>
                <a:effectLst/>
                <a:latin typeface="+mn-lt"/>
                <a:ea typeface="+mn-ea"/>
                <a:cs typeface="+mn-cs"/>
              </a:rPr>
              <a:t>, active ageing, and creativity: Keys for quality of life and overcoming ageism. </a:t>
            </a:r>
            <a:r>
              <a:rPr lang="en-GB" sz="1200" i="1" kern="1200" dirty="0">
                <a:solidFill>
                  <a:schemeClr val="tx1"/>
                </a:solidFill>
                <a:effectLst/>
                <a:latin typeface="+mn-lt"/>
                <a:ea typeface="+mn-ea"/>
                <a:cs typeface="+mn-cs"/>
              </a:rPr>
              <a:t>International Journal of Environmental Research and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19</a:t>
            </a:r>
            <a:r>
              <a:rPr lang="en-GB" sz="1200" kern="1200" dirty="0">
                <a:solidFill>
                  <a:schemeClr val="tx1"/>
                </a:solidFill>
                <a:effectLst/>
                <a:latin typeface="+mn-lt"/>
                <a:ea typeface="+mn-ea"/>
                <a:cs typeface="+mn-cs"/>
              </a:rPr>
              <a:t>(3), pp.15-64.  Available at: https://www.mdpi.com/1660-4601/19/3/1564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(2022). </a:t>
            </a:r>
            <a:r>
              <a:rPr lang="en-GB" sz="1200" i="1" kern="1200" dirty="0">
                <a:solidFill>
                  <a:schemeClr val="tx1"/>
                </a:solidFill>
                <a:effectLst/>
                <a:latin typeface="+mn-lt"/>
                <a:ea typeface="+mn-ea"/>
                <a:cs typeface="+mn-cs"/>
              </a:rPr>
              <a:t>Loneliness in Older People</a:t>
            </a:r>
            <a:r>
              <a:rPr lang="en-GB" sz="1200" kern="1200" dirty="0">
                <a:solidFill>
                  <a:schemeClr val="tx1"/>
                </a:solidFill>
                <a:effectLst/>
                <a:latin typeface="+mn-lt"/>
                <a:ea typeface="+mn-ea"/>
                <a:cs typeface="+mn-cs"/>
              </a:rPr>
              <a:t>. [online] NHS. Available at: https://www.nhs.uk/mental-health/feelings-symptoms-behaviours/feelings-and-symptoms/loneliness-in-older-people/.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England (2019). </a:t>
            </a:r>
            <a:r>
              <a:rPr lang="en-GB" sz="1200" i="1" kern="1200" dirty="0">
                <a:solidFill>
                  <a:schemeClr val="tx1"/>
                </a:solidFill>
                <a:effectLst/>
                <a:latin typeface="+mn-lt"/>
                <a:ea typeface="+mn-ea"/>
                <a:cs typeface="+mn-cs"/>
              </a:rPr>
              <a:t>NHS England» Older people</a:t>
            </a:r>
            <a:r>
              <a:rPr lang="en-GB" sz="1200" kern="1200" dirty="0">
                <a:solidFill>
                  <a:schemeClr val="tx1"/>
                </a:solidFill>
                <a:effectLst/>
                <a:latin typeface="+mn-lt"/>
                <a:ea typeface="+mn-ea"/>
                <a:cs typeface="+mn-cs"/>
              </a:rPr>
              <a:t>. [online] England.nhs.uk. Available at: https://www.england.nhs.uk/ourwork/clinical-policy/older-people/.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England (2023). </a:t>
            </a:r>
            <a:r>
              <a:rPr lang="en-GB" sz="1200" i="1" kern="1200" dirty="0">
                <a:solidFill>
                  <a:schemeClr val="tx1"/>
                </a:solidFill>
                <a:effectLst/>
                <a:latin typeface="+mn-lt"/>
                <a:ea typeface="+mn-ea"/>
                <a:cs typeface="+mn-cs"/>
              </a:rPr>
              <a:t>NHS England</a:t>
            </a:r>
            <a:r>
              <a:rPr lang="en-GB" sz="1200" kern="1200" dirty="0">
                <a:solidFill>
                  <a:schemeClr val="tx1"/>
                </a:solidFill>
                <a:effectLst/>
                <a:latin typeface="+mn-lt"/>
                <a:ea typeface="+mn-ea"/>
                <a:cs typeface="+mn-cs"/>
              </a:rPr>
              <a:t>. [online] England.nhs.uk. Available at: https://www.england.nhs.uk/.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Prina</a:t>
            </a:r>
            <a:r>
              <a:rPr lang="en-GB" sz="1200" kern="1200" dirty="0">
                <a:solidFill>
                  <a:schemeClr val="tx1"/>
                </a:solidFill>
                <a:effectLst/>
                <a:latin typeface="+mn-lt"/>
                <a:ea typeface="+mn-ea"/>
                <a:cs typeface="+mn-cs"/>
              </a:rPr>
              <a:t>, M., Khan, N., Khan, S.A., </a:t>
            </a:r>
            <a:r>
              <a:rPr lang="en-GB" sz="1200" kern="1200" dirty="0" err="1">
                <a:solidFill>
                  <a:schemeClr val="tx1"/>
                </a:solidFill>
                <a:effectLst/>
                <a:latin typeface="+mn-lt"/>
                <a:ea typeface="+mn-ea"/>
                <a:cs typeface="+mn-cs"/>
              </a:rPr>
              <a:t>Caicedo</a:t>
            </a:r>
            <a:r>
              <a:rPr lang="en-GB" sz="1200" kern="1200" dirty="0">
                <a:solidFill>
                  <a:schemeClr val="tx1"/>
                </a:solidFill>
                <a:effectLst/>
                <a:latin typeface="+mn-lt"/>
                <a:ea typeface="+mn-ea"/>
                <a:cs typeface="+mn-cs"/>
              </a:rPr>
              <a:t>, J.C., </a:t>
            </a:r>
            <a:r>
              <a:rPr lang="en-GB" sz="1200" kern="1200" dirty="0" err="1">
                <a:solidFill>
                  <a:schemeClr val="tx1"/>
                </a:solidFill>
                <a:effectLst/>
                <a:latin typeface="+mn-lt"/>
                <a:ea typeface="+mn-ea"/>
                <a:cs typeface="+mn-cs"/>
              </a:rPr>
              <a:t>Peycheva</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Seo</a:t>
            </a:r>
            <a:r>
              <a:rPr lang="en-GB" sz="1200" kern="1200" dirty="0">
                <a:solidFill>
                  <a:schemeClr val="tx1"/>
                </a:solidFill>
                <a:effectLst/>
                <a:latin typeface="+mn-lt"/>
                <a:ea typeface="+mn-ea"/>
                <a:cs typeface="+mn-cs"/>
              </a:rPr>
              <a:t>, V., </a:t>
            </a:r>
            <a:r>
              <a:rPr lang="en-GB" sz="1200" kern="1200" dirty="0" err="1">
                <a:solidFill>
                  <a:schemeClr val="tx1"/>
                </a:solidFill>
                <a:effectLst/>
                <a:latin typeface="+mn-lt"/>
                <a:ea typeface="+mn-ea"/>
                <a:cs typeface="+mn-cs"/>
              </a:rPr>
              <a:t>Xue</a:t>
            </a:r>
            <a:r>
              <a:rPr lang="en-GB" sz="1200" kern="1200" dirty="0">
                <a:solidFill>
                  <a:schemeClr val="tx1"/>
                </a:solidFill>
                <a:effectLst/>
                <a:latin typeface="+mn-lt"/>
                <a:ea typeface="+mn-ea"/>
                <a:cs typeface="+mn-cs"/>
              </a:rPr>
              <a:t>, S. and </a:t>
            </a:r>
            <a:r>
              <a:rPr lang="en-GB" sz="1200" kern="1200" dirty="0" err="1">
                <a:solidFill>
                  <a:schemeClr val="tx1"/>
                </a:solidFill>
                <a:effectLst/>
                <a:latin typeface="+mn-lt"/>
                <a:ea typeface="+mn-ea"/>
                <a:cs typeface="+mn-cs"/>
              </a:rPr>
              <a:t>Sadana</a:t>
            </a:r>
            <a:r>
              <a:rPr lang="en-GB" sz="1200" kern="1200" dirty="0">
                <a:solidFill>
                  <a:schemeClr val="tx1"/>
                </a:solidFill>
                <a:effectLst/>
                <a:latin typeface="+mn-lt"/>
                <a:ea typeface="+mn-ea"/>
                <a:cs typeface="+mn-cs"/>
              </a:rPr>
              <a:t>, R. (2024). Climate change and healthy ageing: An assessment of the impact of climate hazards on older people. </a:t>
            </a:r>
            <a:r>
              <a:rPr lang="en-GB" sz="1200" i="1" kern="1200" dirty="0">
                <a:solidFill>
                  <a:schemeClr val="tx1"/>
                </a:solidFill>
                <a:effectLst/>
                <a:latin typeface="+mn-lt"/>
                <a:ea typeface="+mn-ea"/>
                <a:cs typeface="+mn-cs"/>
              </a:rPr>
              <a:t>Journal of Global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 pp.04101.  Available at: https://pmc.ncbi.nlm.nih.gov/articles/PMC11116931/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Rony</a:t>
            </a:r>
            <a:r>
              <a:rPr lang="en-GB" sz="1200" kern="1200" dirty="0">
                <a:solidFill>
                  <a:schemeClr val="tx1"/>
                </a:solidFill>
                <a:effectLst/>
                <a:latin typeface="+mn-lt"/>
                <a:ea typeface="+mn-ea"/>
                <a:cs typeface="+mn-cs"/>
              </a:rPr>
              <a:t>, M.K.K., </a:t>
            </a:r>
            <a:r>
              <a:rPr lang="en-GB" sz="1200" kern="1200" dirty="0" err="1">
                <a:solidFill>
                  <a:schemeClr val="tx1"/>
                </a:solidFill>
                <a:effectLst/>
                <a:latin typeface="+mn-lt"/>
                <a:ea typeface="+mn-ea"/>
                <a:cs typeface="+mn-cs"/>
              </a:rPr>
              <a:t>Parvin</a:t>
            </a:r>
            <a:r>
              <a:rPr lang="en-GB" sz="1200" kern="1200" dirty="0">
                <a:solidFill>
                  <a:schemeClr val="tx1"/>
                </a:solidFill>
                <a:effectLst/>
                <a:latin typeface="+mn-lt"/>
                <a:ea typeface="+mn-ea"/>
                <a:cs typeface="+mn-cs"/>
              </a:rPr>
              <a:t>, M.R., </a:t>
            </a:r>
            <a:r>
              <a:rPr lang="en-GB" sz="1200" kern="1200" dirty="0" err="1">
                <a:solidFill>
                  <a:schemeClr val="tx1"/>
                </a:solidFill>
                <a:effectLst/>
                <a:latin typeface="+mn-lt"/>
                <a:ea typeface="+mn-ea"/>
                <a:cs typeface="+mn-cs"/>
              </a:rPr>
              <a:t>Wahiduzzaman</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Akter</a:t>
            </a:r>
            <a:r>
              <a:rPr lang="en-GB" sz="1200" kern="1200" dirty="0">
                <a:solidFill>
                  <a:schemeClr val="tx1"/>
                </a:solidFill>
                <a:effectLst/>
                <a:latin typeface="+mn-lt"/>
                <a:ea typeface="+mn-ea"/>
                <a:cs typeface="+mn-cs"/>
              </a:rPr>
              <a:t>, K. and </a:t>
            </a:r>
            <a:r>
              <a:rPr lang="en-GB" sz="1200" kern="1200" dirty="0" err="1">
                <a:solidFill>
                  <a:schemeClr val="tx1"/>
                </a:solidFill>
                <a:effectLst/>
                <a:latin typeface="+mn-lt"/>
                <a:ea typeface="+mn-ea"/>
                <a:cs typeface="+mn-cs"/>
              </a:rPr>
              <a:t>Ullah</a:t>
            </a:r>
            <a:r>
              <a:rPr lang="en-GB" sz="1200" kern="1200" dirty="0">
                <a:solidFill>
                  <a:schemeClr val="tx1"/>
                </a:solidFill>
                <a:effectLst/>
                <a:latin typeface="+mn-lt"/>
                <a:ea typeface="+mn-ea"/>
                <a:cs typeface="+mn-cs"/>
              </a:rPr>
              <a:t>, M. (2024). Challenges and advancements in the health‐related quality of life of older people. </a:t>
            </a:r>
            <a:r>
              <a:rPr lang="en-GB" sz="1200" i="1" kern="1200" dirty="0">
                <a:solidFill>
                  <a:schemeClr val="tx1"/>
                </a:solidFill>
                <a:effectLst/>
                <a:latin typeface="+mn-lt"/>
                <a:ea typeface="+mn-ea"/>
                <a:cs typeface="+mn-cs"/>
              </a:rPr>
              <a:t>Advances in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2024</a:t>
            </a:r>
            <a:r>
              <a:rPr lang="en-GB" sz="1200" kern="1200" dirty="0">
                <a:solidFill>
                  <a:schemeClr val="tx1"/>
                </a:solidFill>
                <a:effectLst/>
                <a:latin typeface="+mn-lt"/>
                <a:ea typeface="+mn-ea"/>
                <a:cs typeface="+mn-cs"/>
              </a:rPr>
              <a:t>(1), pp.8839631.  Available at: https://onlinelibrary.wiley.com/doi/abs/10.1155/2024/8839631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Shevelkova</a:t>
            </a:r>
            <a:r>
              <a:rPr lang="en-GB" sz="1200" kern="1200" dirty="0">
                <a:solidFill>
                  <a:schemeClr val="tx1"/>
                </a:solidFill>
                <a:effectLst/>
                <a:latin typeface="+mn-lt"/>
                <a:ea typeface="+mn-ea"/>
                <a:cs typeface="+mn-cs"/>
              </a:rPr>
              <a:t>, V., Mattocks, C. and </a:t>
            </a:r>
            <a:r>
              <a:rPr lang="en-GB" sz="1200" kern="1200" dirty="0" err="1">
                <a:solidFill>
                  <a:schemeClr val="tx1"/>
                </a:solidFill>
                <a:effectLst/>
                <a:latin typeface="+mn-lt"/>
                <a:ea typeface="+mn-ea"/>
                <a:cs typeface="+mn-cs"/>
              </a:rPr>
              <a:t>Lafortune</a:t>
            </a:r>
            <a:r>
              <a:rPr lang="en-GB" sz="1200" kern="1200" dirty="0">
                <a:solidFill>
                  <a:schemeClr val="tx1"/>
                </a:solidFill>
                <a:effectLst/>
                <a:latin typeface="+mn-lt"/>
                <a:ea typeface="+mn-ea"/>
                <a:cs typeface="+mn-cs"/>
              </a:rPr>
              <a:t>, L. (2023). Efforts to address the Sustainable Development Goals in older populations: a scoping review. </a:t>
            </a:r>
            <a:r>
              <a:rPr lang="en-GB" sz="1200" i="1" kern="1200" dirty="0">
                <a:solidFill>
                  <a:schemeClr val="tx1"/>
                </a:solidFill>
                <a:effectLst/>
                <a:latin typeface="+mn-lt"/>
                <a:ea typeface="+mn-ea"/>
                <a:cs typeface="+mn-cs"/>
              </a:rPr>
              <a:t>BMC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23</a:t>
            </a:r>
            <a:r>
              <a:rPr lang="en-GB" sz="1200" kern="1200" dirty="0">
                <a:solidFill>
                  <a:schemeClr val="tx1"/>
                </a:solidFill>
                <a:effectLst/>
                <a:latin typeface="+mn-lt"/>
                <a:ea typeface="+mn-ea"/>
                <a:cs typeface="+mn-cs"/>
              </a:rPr>
              <a:t>(1), pp.456.  Available at: https://link.springer.com/article/10.1186/s12889-023-15308-4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Uddin, M.E. (2024). Human development pathways for empowering older adults: A decade of healthy ageing perspective. In </a:t>
            </a:r>
            <a:r>
              <a:rPr lang="en-GB" sz="1200" i="1" kern="1200" dirty="0">
                <a:solidFill>
                  <a:schemeClr val="tx1"/>
                </a:solidFill>
                <a:effectLst/>
                <a:latin typeface="+mn-lt"/>
                <a:ea typeface="+mn-ea"/>
                <a:cs typeface="+mn-cs"/>
              </a:rPr>
              <a:t>Sustainable Ageing: Reimagining Healthy Ageing Through the Lens of Flagship Campaigns</a:t>
            </a:r>
            <a:r>
              <a:rPr lang="en-GB" sz="1200" kern="1200" dirty="0">
                <a:solidFill>
                  <a:schemeClr val="tx1"/>
                </a:solidFill>
                <a:effectLst/>
                <a:latin typeface="+mn-lt"/>
                <a:ea typeface="+mn-ea"/>
                <a:cs typeface="+mn-cs"/>
              </a:rPr>
              <a:t> (pp. 213-226). Cham: Springer Nature Switzerland.  Available at: https://link.springer.com/chapter/10.1007/978-3-031-69475-2_13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Whear</a:t>
            </a:r>
            <a:r>
              <a:rPr lang="en-GB" sz="1200" kern="1200" dirty="0">
                <a:solidFill>
                  <a:schemeClr val="tx1"/>
                </a:solidFill>
                <a:effectLst/>
                <a:latin typeface="+mn-lt"/>
                <a:ea typeface="+mn-ea"/>
                <a:cs typeface="+mn-cs"/>
              </a:rPr>
              <a:t>, R., Campbell, F., Rogers, M., Sutton, A., Robinson‐Carter, E., Sharpe, R., Cohen, S., </a:t>
            </a:r>
            <a:r>
              <a:rPr lang="en-GB" sz="1200" kern="1200" dirty="0" err="1">
                <a:solidFill>
                  <a:schemeClr val="tx1"/>
                </a:solidFill>
                <a:effectLst/>
                <a:latin typeface="+mn-lt"/>
                <a:ea typeface="+mn-ea"/>
                <a:cs typeface="+mn-cs"/>
              </a:rPr>
              <a:t>Fergy</a:t>
            </a:r>
            <a:r>
              <a:rPr lang="en-GB" sz="1200" kern="1200" dirty="0">
                <a:solidFill>
                  <a:schemeClr val="tx1"/>
                </a:solidFill>
                <a:effectLst/>
                <a:latin typeface="+mn-lt"/>
                <a:ea typeface="+mn-ea"/>
                <a:cs typeface="+mn-cs"/>
              </a:rPr>
              <a:t>, R., Garside, R., </a:t>
            </a:r>
            <a:r>
              <a:rPr lang="en-GB" sz="1200" kern="1200" dirty="0" err="1">
                <a:solidFill>
                  <a:schemeClr val="tx1"/>
                </a:solidFill>
                <a:effectLst/>
                <a:latin typeface="+mn-lt"/>
                <a:ea typeface="+mn-ea"/>
                <a:cs typeface="+mn-cs"/>
              </a:rPr>
              <a:t>Kneale</a:t>
            </a:r>
            <a:r>
              <a:rPr lang="en-GB" sz="1200" kern="1200" dirty="0">
                <a:solidFill>
                  <a:schemeClr val="tx1"/>
                </a:solidFill>
                <a:effectLst/>
                <a:latin typeface="+mn-lt"/>
                <a:ea typeface="+mn-ea"/>
                <a:cs typeface="+mn-cs"/>
              </a:rPr>
              <a:t>, D. and Melendez‐Torres, G.J. (2023). What is the effect of intergenerational activities on the well-being and mental health of older people?: A systematic review. </a:t>
            </a:r>
            <a:r>
              <a:rPr lang="en-GB" sz="1200" i="1" kern="1200" dirty="0">
                <a:solidFill>
                  <a:schemeClr val="tx1"/>
                </a:solidFill>
                <a:effectLst/>
                <a:latin typeface="+mn-lt"/>
                <a:ea typeface="+mn-ea"/>
                <a:cs typeface="+mn-cs"/>
              </a:rPr>
              <a:t>Campbell systematic reviews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19</a:t>
            </a:r>
            <a:r>
              <a:rPr lang="en-GB" sz="1200" kern="1200" dirty="0">
                <a:solidFill>
                  <a:schemeClr val="tx1"/>
                </a:solidFill>
                <a:effectLst/>
                <a:latin typeface="+mn-lt"/>
                <a:ea typeface="+mn-ea"/>
                <a:cs typeface="+mn-cs"/>
              </a:rPr>
              <a:t>(4), pp.13-55.  Available at: https://onlinelibrary.wiley.com/doi/abs/10.1002/cl2.1355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Zhao, W., Kelly, R.M., </a:t>
            </a:r>
            <a:r>
              <a:rPr lang="en-GB" sz="1200" kern="1200" dirty="0" err="1">
                <a:solidFill>
                  <a:schemeClr val="tx1"/>
                </a:solidFill>
                <a:effectLst/>
                <a:latin typeface="+mn-lt"/>
                <a:ea typeface="+mn-ea"/>
                <a:cs typeface="+mn-cs"/>
              </a:rPr>
              <a:t>Rogerson</a:t>
            </a:r>
            <a:r>
              <a:rPr lang="en-GB" sz="1200" kern="1200" dirty="0">
                <a:solidFill>
                  <a:schemeClr val="tx1"/>
                </a:solidFill>
                <a:effectLst/>
                <a:latin typeface="+mn-lt"/>
                <a:ea typeface="+mn-ea"/>
                <a:cs typeface="+mn-cs"/>
              </a:rPr>
              <a:t>, M.J. and </a:t>
            </a:r>
            <a:r>
              <a:rPr lang="en-GB" sz="1200" kern="1200" dirty="0" err="1">
                <a:solidFill>
                  <a:schemeClr val="tx1"/>
                </a:solidFill>
                <a:effectLst/>
                <a:latin typeface="+mn-lt"/>
                <a:ea typeface="+mn-ea"/>
                <a:cs typeface="+mn-cs"/>
              </a:rPr>
              <a:t>Waycott</a:t>
            </a:r>
            <a:r>
              <a:rPr lang="en-GB" sz="1200" kern="1200" dirty="0">
                <a:solidFill>
                  <a:schemeClr val="tx1"/>
                </a:solidFill>
                <a:effectLst/>
                <a:latin typeface="+mn-lt"/>
                <a:ea typeface="+mn-ea"/>
                <a:cs typeface="+mn-cs"/>
              </a:rPr>
              <a:t>, J. (2024), May. Older adults imagining future technologies in participatory design workshops: supporting continuity in the pursuit of meaningful activities. In </a:t>
            </a:r>
            <a:r>
              <a:rPr lang="en-GB" sz="1200" i="1" kern="1200" dirty="0">
                <a:solidFill>
                  <a:schemeClr val="tx1"/>
                </a:solidFill>
                <a:effectLst/>
                <a:latin typeface="+mn-lt"/>
                <a:ea typeface="+mn-ea"/>
                <a:cs typeface="+mn-cs"/>
              </a:rPr>
              <a:t>Proceedings of the 2024 CHI Conference on Human Factors in Computing Systems</a:t>
            </a:r>
            <a:r>
              <a:rPr lang="en-GB" sz="1200" kern="1200" dirty="0">
                <a:solidFill>
                  <a:schemeClr val="tx1"/>
                </a:solidFill>
                <a:effectLst/>
                <a:latin typeface="+mn-lt"/>
                <a:ea typeface="+mn-ea"/>
                <a:cs typeface="+mn-cs"/>
              </a:rPr>
              <a:t> (pp. 1-18).  Available at: https://dl.acm.org/doi/abs/10.1145/3613904.3641887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16</a:t>
            </a:fld>
            <a:endParaRPr lang="en-IN"/>
          </a:p>
        </p:txBody>
      </p:sp>
    </p:spTree>
    <p:extLst>
      <p:ext uri="{BB962C8B-B14F-4D97-AF65-F5344CB8AC3E}">
        <p14:creationId xmlns:p14="http://schemas.microsoft.com/office/powerpoint/2010/main" val="29707665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Agyemang</a:t>
            </a:r>
            <a:r>
              <a:rPr lang="en-GB" sz="1200" kern="1200" dirty="0">
                <a:solidFill>
                  <a:schemeClr val="tx1"/>
                </a:solidFill>
                <a:effectLst/>
                <a:latin typeface="+mn-lt"/>
                <a:ea typeface="+mn-ea"/>
                <a:cs typeface="+mn-cs"/>
              </a:rPr>
              <a:t>, S.M., </a:t>
            </a:r>
            <a:r>
              <a:rPr lang="en-GB" sz="1200" kern="1200" dirty="0" err="1">
                <a:solidFill>
                  <a:schemeClr val="tx1"/>
                </a:solidFill>
                <a:effectLst/>
                <a:latin typeface="+mn-lt"/>
                <a:ea typeface="+mn-ea"/>
                <a:cs typeface="+mn-cs"/>
              </a:rPr>
              <a:t>Muhonja</a:t>
            </a:r>
            <a:r>
              <a:rPr lang="en-GB" sz="1200" kern="1200" dirty="0">
                <a:solidFill>
                  <a:schemeClr val="tx1"/>
                </a:solidFill>
                <a:effectLst/>
                <a:latin typeface="+mn-lt"/>
                <a:ea typeface="+mn-ea"/>
                <a:cs typeface="+mn-cs"/>
              </a:rPr>
              <a:t>, F.H., </a:t>
            </a:r>
            <a:r>
              <a:rPr lang="en-GB" sz="1200" kern="1200" dirty="0" err="1">
                <a:solidFill>
                  <a:schemeClr val="tx1"/>
                </a:solidFill>
                <a:effectLst/>
                <a:latin typeface="+mn-lt"/>
                <a:ea typeface="+mn-ea"/>
                <a:cs typeface="+mn-cs"/>
              </a:rPr>
              <a:t>Sghaier</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Sorkpor</a:t>
            </a:r>
            <a:r>
              <a:rPr lang="en-GB" sz="1200" kern="1200" dirty="0">
                <a:solidFill>
                  <a:schemeClr val="tx1"/>
                </a:solidFill>
                <a:effectLst/>
                <a:latin typeface="+mn-lt"/>
                <a:ea typeface="+mn-ea"/>
                <a:cs typeface="+mn-cs"/>
              </a:rPr>
              <a:t>, R.S. and </a:t>
            </a:r>
            <a:r>
              <a:rPr lang="en-GB" sz="1200" kern="1200" dirty="0" err="1">
                <a:solidFill>
                  <a:schemeClr val="tx1"/>
                </a:solidFill>
                <a:effectLst/>
                <a:latin typeface="+mn-lt"/>
                <a:ea typeface="+mn-ea"/>
                <a:cs typeface="+mn-cs"/>
              </a:rPr>
              <a:t>Akude</a:t>
            </a:r>
            <a:r>
              <a:rPr lang="en-GB" sz="1200" kern="1200" dirty="0">
                <a:solidFill>
                  <a:schemeClr val="tx1"/>
                </a:solidFill>
                <a:effectLst/>
                <a:latin typeface="+mn-lt"/>
                <a:ea typeface="+mn-ea"/>
                <a:cs typeface="+mn-cs"/>
              </a:rPr>
              <a:t>, S.K. (2024). Empowering older adults to utilise neighbourhoods: A healthy ageing perspective. In </a:t>
            </a:r>
            <a:r>
              <a:rPr lang="en-GB" sz="1200" i="1" kern="1200" dirty="0">
                <a:solidFill>
                  <a:schemeClr val="tx1"/>
                </a:solidFill>
                <a:effectLst/>
                <a:latin typeface="+mn-lt"/>
                <a:ea typeface="+mn-ea"/>
                <a:cs typeface="+mn-cs"/>
              </a:rPr>
              <a:t>Sustainable ageing: reimagining healthy ageing through the lens of flagship campaigns</a:t>
            </a:r>
            <a:r>
              <a:rPr lang="en-GB" sz="1200" kern="1200" dirty="0">
                <a:solidFill>
                  <a:schemeClr val="tx1"/>
                </a:solidFill>
                <a:effectLst/>
                <a:latin typeface="+mn-lt"/>
                <a:ea typeface="+mn-ea"/>
                <a:cs typeface="+mn-cs"/>
              </a:rPr>
              <a:t> (pp. 227-244). Cham: Springer Nature Switzerland.  Available at: https://link.springer.com/chapter/10.1007/978-3-031-69475-2_14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Aung</a:t>
            </a:r>
            <a:r>
              <a:rPr lang="en-GB" sz="1200" kern="1200" dirty="0">
                <a:solidFill>
                  <a:schemeClr val="tx1"/>
                </a:solidFill>
                <a:effectLst/>
                <a:latin typeface="+mn-lt"/>
                <a:ea typeface="+mn-ea"/>
                <a:cs typeface="+mn-cs"/>
              </a:rPr>
              <a:t>, M.N., </a:t>
            </a:r>
            <a:r>
              <a:rPr lang="en-GB" sz="1200" kern="1200" dirty="0" err="1">
                <a:solidFill>
                  <a:schemeClr val="tx1"/>
                </a:solidFill>
                <a:effectLst/>
                <a:latin typeface="+mn-lt"/>
                <a:ea typeface="+mn-ea"/>
                <a:cs typeface="+mn-cs"/>
              </a:rPr>
              <a:t>Koyanagi</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Nagamine</a:t>
            </a:r>
            <a:r>
              <a:rPr lang="en-GB" sz="1200" kern="1200" dirty="0">
                <a:solidFill>
                  <a:schemeClr val="tx1"/>
                </a:solidFill>
                <a:effectLst/>
                <a:latin typeface="+mn-lt"/>
                <a:ea typeface="+mn-ea"/>
                <a:cs typeface="+mn-cs"/>
              </a:rPr>
              <a:t>, Y., Nam, E.W., </a:t>
            </a:r>
            <a:r>
              <a:rPr lang="en-GB" sz="1200" kern="1200" dirty="0" err="1">
                <a:solidFill>
                  <a:schemeClr val="tx1"/>
                </a:solidFill>
                <a:effectLst/>
                <a:latin typeface="+mn-lt"/>
                <a:ea typeface="+mn-ea"/>
                <a:cs typeface="+mn-cs"/>
              </a:rPr>
              <a:t>Mulati</a:t>
            </a:r>
            <a:r>
              <a:rPr lang="en-GB" sz="1200" kern="1200" dirty="0">
                <a:solidFill>
                  <a:schemeClr val="tx1"/>
                </a:solidFill>
                <a:effectLst/>
                <a:latin typeface="+mn-lt"/>
                <a:ea typeface="+mn-ea"/>
                <a:cs typeface="+mn-cs"/>
              </a:rPr>
              <a:t>, N., </a:t>
            </a:r>
            <a:r>
              <a:rPr lang="en-GB" sz="1200" kern="1200" dirty="0" err="1">
                <a:solidFill>
                  <a:schemeClr val="tx1"/>
                </a:solidFill>
                <a:effectLst/>
                <a:latin typeface="+mn-lt"/>
                <a:ea typeface="+mn-ea"/>
                <a:cs typeface="+mn-cs"/>
              </a:rPr>
              <a:t>Kyaw</a:t>
            </a:r>
            <a:r>
              <a:rPr lang="en-GB" sz="1200" kern="1200" dirty="0">
                <a:solidFill>
                  <a:schemeClr val="tx1"/>
                </a:solidFill>
                <a:effectLst/>
                <a:latin typeface="+mn-lt"/>
                <a:ea typeface="+mn-ea"/>
                <a:cs typeface="+mn-cs"/>
              </a:rPr>
              <a:t>, M.Y., </a:t>
            </a:r>
            <a:r>
              <a:rPr lang="en-GB" sz="1200" kern="1200" dirty="0" err="1">
                <a:solidFill>
                  <a:schemeClr val="tx1"/>
                </a:solidFill>
                <a:effectLst/>
                <a:latin typeface="+mn-lt"/>
                <a:ea typeface="+mn-ea"/>
                <a:cs typeface="+mn-cs"/>
              </a:rPr>
              <a:t>Moolphate</a:t>
            </a:r>
            <a:r>
              <a:rPr lang="en-GB" sz="1200" kern="1200" dirty="0">
                <a:solidFill>
                  <a:schemeClr val="tx1"/>
                </a:solidFill>
                <a:effectLst/>
                <a:latin typeface="+mn-lt"/>
                <a:ea typeface="+mn-ea"/>
                <a:cs typeface="+mn-cs"/>
              </a:rPr>
              <a:t>, S., </a:t>
            </a:r>
            <a:r>
              <a:rPr lang="en-GB" sz="1200" kern="1200" dirty="0" err="1">
                <a:solidFill>
                  <a:schemeClr val="tx1"/>
                </a:solidFill>
                <a:effectLst/>
                <a:latin typeface="+mn-lt"/>
                <a:ea typeface="+mn-ea"/>
                <a:cs typeface="+mn-cs"/>
              </a:rPr>
              <a:t>Shirayama</a:t>
            </a:r>
            <a:r>
              <a:rPr lang="en-GB" sz="1200" kern="1200" dirty="0">
                <a:solidFill>
                  <a:schemeClr val="tx1"/>
                </a:solidFill>
                <a:effectLst/>
                <a:latin typeface="+mn-lt"/>
                <a:ea typeface="+mn-ea"/>
                <a:cs typeface="+mn-cs"/>
              </a:rPr>
              <a:t>, Y., </a:t>
            </a:r>
            <a:r>
              <a:rPr lang="en-GB" sz="1200" kern="1200" dirty="0" err="1">
                <a:solidFill>
                  <a:schemeClr val="tx1"/>
                </a:solidFill>
                <a:effectLst/>
                <a:latin typeface="+mn-lt"/>
                <a:ea typeface="+mn-ea"/>
                <a:cs typeface="+mn-cs"/>
              </a:rPr>
              <a:t>Nonaka</a:t>
            </a:r>
            <a:r>
              <a:rPr lang="en-GB" sz="1200" kern="1200" dirty="0">
                <a:solidFill>
                  <a:schemeClr val="tx1"/>
                </a:solidFill>
                <a:effectLst/>
                <a:latin typeface="+mn-lt"/>
                <a:ea typeface="+mn-ea"/>
                <a:cs typeface="+mn-cs"/>
              </a:rPr>
              <a:t>, K., Field, M. and Cheung, P. (2022). Digitally inclusive, healthy ageing communities (DIHAC): a cross-cultural study in Japan, the Republic of Korea, Singapore, and Thailand. </a:t>
            </a:r>
            <a:r>
              <a:rPr lang="en-GB" sz="1200" i="1" kern="1200" dirty="0">
                <a:solidFill>
                  <a:schemeClr val="tx1"/>
                </a:solidFill>
                <a:effectLst/>
                <a:latin typeface="+mn-lt"/>
                <a:ea typeface="+mn-ea"/>
                <a:cs typeface="+mn-cs"/>
              </a:rPr>
              <a:t>International journal of environmental research and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19</a:t>
            </a:r>
            <a:r>
              <a:rPr lang="en-GB" sz="1200" kern="1200" dirty="0">
                <a:solidFill>
                  <a:schemeClr val="tx1"/>
                </a:solidFill>
                <a:effectLst/>
                <a:latin typeface="+mn-lt"/>
                <a:ea typeface="+mn-ea"/>
                <a:cs typeface="+mn-cs"/>
              </a:rPr>
              <a:t>(12), pp.69-76.  Available at: https://www.mdpi.com/1660-4601/19/12/6976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Cho, J.K. and Lee, J. (2026). Exploring the association between time dedicated to lifelong learning and volunteering among older adults: Socioeconomic status as a moderator. </a:t>
            </a:r>
            <a:r>
              <a:rPr lang="en-GB" sz="1200" i="1" kern="1200" dirty="0">
                <a:solidFill>
                  <a:schemeClr val="tx1"/>
                </a:solidFill>
                <a:effectLst/>
                <a:latin typeface="+mn-lt"/>
                <a:ea typeface="+mn-ea"/>
                <a:cs typeface="+mn-cs"/>
              </a:rPr>
              <a:t>Journal of Applied Gerontology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45</a:t>
            </a:r>
            <a:r>
              <a:rPr lang="en-GB" sz="1200" kern="1200" dirty="0">
                <a:solidFill>
                  <a:schemeClr val="tx1"/>
                </a:solidFill>
                <a:effectLst/>
                <a:latin typeface="+mn-lt"/>
                <a:ea typeface="+mn-ea"/>
                <a:cs typeface="+mn-cs"/>
              </a:rPr>
              <a:t>(2), pp.279-288.  Available at: https://journals.sagepub.com/doi/abs/10.1177/07334648251339513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Chow, E.K.M., </a:t>
            </a:r>
            <a:r>
              <a:rPr lang="en-GB" sz="1200" kern="1200" dirty="0" err="1">
                <a:solidFill>
                  <a:schemeClr val="tx1"/>
                </a:solidFill>
                <a:effectLst/>
                <a:latin typeface="+mn-lt"/>
                <a:ea typeface="+mn-ea"/>
                <a:cs typeface="+mn-cs"/>
              </a:rPr>
              <a:t>Seah</a:t>
            </a:r>
            <a:r>
              <a:rPr lang="en-GB" sz="1200" kern="1200" dirty="0">
                <a:solidFill>
                  <a:schemeClr val="tx1"/>
                </a:solidFill>
                <a:effectLst/>
                <a:latin typeface="+mn-lt"/>
                <a:ea typeface="+mn-ea"/>
                <a:cs typeface="+mn-cs"/>
              </a:rPr>
              <a:t>, B., Chan, J.J.Y. and Wang, W. (2023). </a:t>
            </a:r>
            <a:r>
              <a:rPr lang="en-GB" sz="1200" kern="1200" dirty="0" err="1">
                <a:solidFill>
                  <a:schemeClr val="tx1"/>
                </a:solidFill>
                <a:effectLst/>
                <a:latin typeface="+mn-lt"/>
                <a:ea typeface="+mn-ea"/>
                <a:cs typeface="+mn-cs"/>
              </a:rPr>
              <a:t>Salutogenic</a:t>
            </a:r>
            <a:r>
              <a:rPr lang="en-GB" sz="1200" kern="1200" dirty="0">
                <a:solidFill>
                  <a:schemeClr val="tx1"/>
                </a:solidFill>
                <a:effectLst/>
                <a:latin typeface="+mn-lt"/>
                <a:ea typeface="+mn-ea"/>
                <a:cs typeface="+mn-cs"/>
              </a:rPr>
              <a:t>-based interventions among community-dwelling older adults: a systematic review and meta-analysis. </a:t>
            </a:r>
            <a:r>
              <a:rPr lang="en-GB" sz="1200" i="1" kern="1200" dirty="0">
                <a:solidFill>
                  <a:schemeClr val="tx1"/>
                </a:solidFill>
                <a:effectLst/>
                <a:latin typeface="+mn-lt"/>
                <a:ea typeface="+mn-ea"/>
                <a:cs typeface="+mn-cs"/>
              </a:rPr>
              <a:t>Health Promotion International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38</a:t>
            </a:r>
            <a:r>
              <a:rPr lang="en-GB" sz="1200" kern="1200" dirty="0">
                <a:solidFill>
                  <a:schemeClr val="tx1"/>
                </a:solidFill>
                <a:effectLst/>
                <a:latin typeface="+mn-lt"/>
                <a:ea typeface="+mn-ea"/>
                <a:cs typeface="+mn-cs"/>
              </a:rPr>
              <a:t>(3), pp.007.  Available at: https://academic.oup.com/heapro/article-abstract/38/3/daac007/6522737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Cole, A.C., </a:t>
            </a:r>
            <a:r>
              <a:rPr lang="en-GB" sz="1200" kern="1200" dirty="0" err="1">
                <a:solidFill>
                  <a:schemeClr val="tx1"/>
                </a:solidFill>
                <a:effectLst/>
                <a:latin typeface="+mn-lt"/>
                <a:ea typeface="+mn-ea"/>
                <a:cs typeface="+mn-cs"/>
              </a:rPr>
              <a:t>Adapa</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Khasawneh</a:t>
            </a:r>
            <a:r>
              <a:rPr lang="en-GB" sz="1200" kern="1200" dirty="0">
                <a:solidFill>
                  <a:schemeClr val="tx1"/>
                </a:solidFill>
                <a:effectLst/>
                <a:latin typeface="+mn-lt"/>
                <a:ea typeface="+mn-ea"/>
                <a:cs typeface="+mn-cs"/>
              </a:rPr>
              <a:t>, A., Richardson, D.R. and Mazur, L. (2022). </a:t>
            </a:r>
            <a:r>
              <a:rPr lang="en-GB" sz="1200" kern="1200" dirty="0" err="1">
                <a:solidFill>
                  <a:schemeClr val="tx1"/>
                </a:solidFill>
                <a:effectLst/>
                <a:latin typeface="+mn-lt"/>
                <a:ea typeface="+mn-ea"/>
                <a:cs typeface="+mn-cs"/>
              </a:rPr>
              <a:t>Codesign</a:t>
            </a:r>
            <a:r>
              <a:rPr lang="en-GB" sz="1200" kern="1200" dirty="0">
                <a:solidFill>
                  <a:schemeClr val="tx1"/>
                </a:solidFill>
                <a:effectLst/>
                <a:latin typeface="+mn-lt"/>
                <a:ea typeface="+mn-ea"/>
                <a:cs typeface="+mn-cs"/>
              </a:rPr>
              <a:t> approaches involving older adults in the development of electronic healthcare tools: a systematic review. </a:t>
            </a:r>
            <a:r>
              <a:rPr lang="en-GB" sz="1200" i="1" kern="1200" dirty="0">
                <a:solidFill>
                  <a:schemeClr val="tx1"/>
                </a:solidFill>
                <a:effectLst/>
                <a:latin typeface="+mn-lt"/>
                <a:ea typeface="+mn-ea"/>
                <a:cs typeface="+mn-cs"/>
              </a:rPr>
              <a:t>BMJ Open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(7), pp.058390.  Available at: https://bmjopen.bmj.com/content/12/7/e058390.abstract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CQC (2022). </a:t>
            </a:r>
            <a:r>
              <a:rPr lang="en-GB" sz="1200" i="1" kern="1200" dirty="0">
                <a:solidFill>
                  <a:schemeClr val="tx1"/>
                </a:solidFill>
                <a:effectLst/>
                <a:latin typeface="+mn-lt"/>
                <a:ea typeface="+mn-ea"/>
                <a:cs typeface="+mn-cs"/>
              </a:rPr>
              <a:t>Care Quality Commission</a:t>
            </a:r>
            <a:r>
              <a:rPr lang="en-GB" sz="1200" kern="1200" dirty="0">
                <a:solidFill>
                  <a:schemeClr val="tx1"/>
                </a:solidFill>
                <a:effectLst/>
                <a:latin typeface="+mn-lt"/>
                <a:ea typeface="+mn-ea"/>
                <a:cs typeface="+mn-cs"/>
              </a:rPr>
              <a:t>. [online] https://www.cqc.org.uk/. Available at: https://www.cqc.org.uk/.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Gates, J.R. and Wilson-</a:t>
            </a:r>
            <a:r>
              <a:rPr lang="en-GB" sz="1200" kern="1200" dirty="0" err="1">
                <a:solidFill>
                  <a:schemeClr val="tx1"/>
                </a:solidFill>
                <a:effectLst/>
                <a:latin typeface="+mn-lt"/>
                <a:ea typeface="+mn-ea"/>
                <a:cs typeface="+mn-cs"/>
              </a:rPr>
              <a:t>Menzfeld</a:t>
            </a:r>
            <a:r>
              <a:rPr lang="en-GB" sz="1200" kern="1200" dirty="0">
                <a:solidFill>
                  <a:schemeClr val="tx1"/>
                </a:solidFill>
                <a:effectLst/>
                <a:latin typeface="+mn-lt"/>
                <a:ea typeface="+mn-ea"/>
                <a:cs typeface="+mn-cs"/>
              </a:rPr>
              <a:t>, G. (2022). What role does </a:t>
            </a:r>
            <a:r>
              <a:rPr lang="en-GB" sz="1200" kern="1200" dirty="0" err="1">
                <a:solidFill>
                  <a:schemeClr val="tx1"/>
                </a:solidFill>
                <a:effectLst/>
                <a:latin typeface="+mn-lt"/>
                <a:ea typeface="+mn-ea"/>
                <a:cs typeface="+mn-cs"/>
              </a:rPr>
              <a:t>geragogy</a:t>
            </a:r>
            <a:r>
              <a:rPr lang="en-GB" sz="1200" kern="1200" dirty="0">
                <a:solidFill>
                  <a:schemeClr val="tx1"/>
                </a:solidFill>
                <a:effectLst/>
                <a:latin typeface="+mn-lt"/>
                <a:ea typeface="+mn-ea"/>
                <a:cs typeface="+mn-cs"/>
              </a:rPr>
              <a:t> play in the delivery of digital skills programs for middle and older-age adults? A systematic narrative review. </a:t>
            </a:r>
            <a:r>
              <a:rPr lang="en-GB" sz="1200" i="1" kern="1200" dirty="0">
                <a:solidFill>
                  <a:schemeClr val="tx1"/>
                </a:solidFill>
                <a:effectLst/>
                <a:latin typeface="+mn-lt"/>
                <a:ea typeface="+mn-ea"/>
                <a:cs typeface="+mn-cs"/>
              </a:rPr>
              <a:t>Journal of Applied Gerontology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41</a:t>
            </a:r>
            <a:r>
              <a:rPr lang="en-GB" sz="1200" kern="1200" dirty="0">
                <a:solidFill>
                  <a:schemeClr val="tx1"/>
                </a:solidFill>
                <a:effectLst/>
                <a:latin typeface="+mn-lt"/>
                <a:ea typeface="+mn-ea"/>
                <a:cs typeface="+mn-cs"/>
              </a:rPr>
              <a:t>(8), pp.1971-1980.  Available at: https://journals.sagepub.com/doi/abs/10.1177/07334648221091236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Kraun</a:t>
            </a:r>
            <a:r>
              <a:rPr lang="en-GB" sz="1200" kern="1200" dirty="0">
                <a:solidFill>
                  <a:schemeClr val="tx1"/>
                </a:solidFill>
                <a:effectLst/>
                <a:latin typeface="+mn-lt"/>
                <a:ea typeface="+mn-ea"/>
                <a:cs typeface="+mn-cs"/>
              </a:rPr>
              <a:t>, L., De </a:t>
            </a:r>
            <a:r>
              <a:rPr lang="en-GB" sz="1200" kern="1200" dirty="0" err="1">
                <a:solidFill>
                  <a:schemeClr val="tx1"/>
                </a:solidFill>
                <a:effectLst/>
                <a:latin typeface="+mn-lt"/>
                <a:ea typeface="+mn-ea"/>
                <a:cs typeface="+mn-cs"/>
              </a:rPr>
              <a:t>Vliegher</a:t>
            </a:r>
            <a:r>
              <a:rPr lang="en-GB" sz="1200" kern="1200" dirty="0">
                <a:solidFill>
                  <a:schemeClr val="tx1"/>
                </a:solidFill>
                <a:effectLst/>
                <a:latin typeface="+mn-lt"/>
                <a:ea typeface="+mn-ea"/>
                <a:cs typeface="+mn-cs"/>
              </a:rPr>
              <a:t>, K., </a:t>
            </a:r>
            <a:r>
              <a:rPr lang="en-GB" sz="1200" kern="1200" dirty="0" err="1">
                <a:solidFill>
                  <a:schemeClr val="tx1"/>
                </a:solidFill>
                <a:effectLst/>
                <a:latin typeface="+mn-lt"/>
                <a:ea typeface="+mn-ea"/>
                <a:cs typeface="+mn-cs"/>
              </a:rPr>
              <a:t>Vandamme</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Holtzheimer</a:t>
            </a:r>
            <a:r>
              <a:rPr lang="en-GB" sz="1200" kern="1200" dirty="0">
                <a:solidFill>
                  <a:schemeClr val="tx1"/>
                </a:solidFill>
                <a:effectLst/>
                <a:latin typeface="+mn-lt"/>
                <a:ea typeface="+mn-ea"/>
                <a:cs typeface="+mn-cs"/>
              </a:rPr>
              <a:t>, E., Ellen, M. and van </a:t>
            </a:r>
            <a:r>
              <a:rPr lang="en-GB" sz="1200" kern="1200" dirty="0" err="1">
                <a:solidFill>
                  <a:schemeClr val="tx1"/>
                </a:solidFill>
                <a:effectLst/>
                <a:latin typeface="+mn-lt"/>
                <a:ea typeface="+mn-ea"/>
                <a:cs typeface="+mn-cs"/>
              </a:rPr>
              <a:t>Achterberg</a:t>
            </a:r>
            <a:r>
              <a:rPr lang="en-GB" sz="1200" kern="1200" dirty="0">
                <a:solidFill>
                  <a:schemeClr val="tx1"/>
                </a:solidFill>
                <a:effectLst/>
                <a:latin typeface="+mn-lt"/>
                <a:ea typeface="+mn-ea"/>
                <a:cs typeface="+mn-cs"/>
              </a:rPr>
              <a:t>, T. (2022). Older people's and informal caregivers' experiences, views, and needs in transitional care decision-making: a systematic review. </a:t>
            </a:r>
            <a:r>
              <a:rPr lang="en-GB" sz="1200" i="1" kern="1200" dirty="0">
                <a:solidFill>
                  <a:schemeClr val="tx1"/>
                </a:solidFill>
                <a:effectLst/>
                <a:latin typeface="+mn-lt"/>
                <a:ea typeface="+mn-ea"/>
                <a:cs typeface="+mn-cs"/>
              </a:rPr>
              <a:t>International journal of nursing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134</a:t>
            </a:r>
            <a:r>
              <a:rPr lang="en-GB" sz="1200" kern="1200" dirty="0">
                <a:solidFill>
                  <a:schemeClr val="tx1"/>
                </a:solidFill>
                <a:effectLst/>
                <a:latin typeface="+mn-lt"/>
                <a:ea typeface="+mn-ea"/>
                <a:cs typeface="+mn-cs"/>
              </a:rPr>
              <a:t>, pp.104-303.  Available at: https://www.sciencedirect.com/science/article/pii/S0020748922001328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Molina-</a:t>
            </a:r>
            <a:r>
              <a:rPr lang="en-GB" sz="1200" kern="1200" dirty="0" err="1">
                <a:solidFill>
                  <a:schemeClr val="tx1"/>
                </a:solidFill>
                <a:effectLst/>
                <a:latin typeface="+mn-lt"/>
                <a:ea typeface="+mn-ea"/>
                <a:cs typeface="+mn-cs"/>
              </a:rPr>
              <a:t>Luque</a:t>
            </a:r>
            <a:r>
              <a:rPr lang="en-GB" sz="1200" kern="1200" dirty="0">
                <a:solidFill>
                  <a:schemeClr val="tx1"/>
                </a:solidFill>
                <a:effectLst/>
                <a:latin typeface="+mn-lt"/>
                <a:ea typeface="+mn-ea"/>
                <a:cs typeface="+mn-cs"/>
              </a:rPr>
              <a:t>, F., </a:t>
            </a:r>
            <a:r>
              <a:rPr lang="en-GB" sz="1200" kern="1200" dirty="0" err="1">
                <a:solidFill>
                  <a:schemeClr val="tx1"/>
                </a:solidFill>
                <a:effectLst/>
                <a:latin typeface="+mn-lt"/>
                <a:ea typeface="+mn-ea"/>
                <a:cs typeface="+mn-cs"/>
              </a:rPr>
              <a:t>Stončikaitė</a:t>
            </a:r>
            <a:r>
              <a:rPr lang="en-GB" sz="1200" kern="1200" dirty="0">
                <a:solidFill>
                  <a:schemeClr val="tx1"/>
                </a:solidFill>
                <a:effectLst/>
                <a:latin typeface="+mn-lt"/>
                <a:ea typeface="+mn-ea"/>
                <a:cs typeface="+mn-cs"/>
              </a:rPr>
              <a:t>, I., Torres-González, T. and </a:t>
            </a:r>
            <a:r>
              <a:rPr lang="en-GB" sz="1200" kern="1200" dirty="0" err="1">
                <a:solidFill>
                  <a:schemeClr val="tx1"/>
                </a:solidFill>
                <a:effectLst/>
                <a:latin typeface="+mn-lt"/>
                <a:ea typeface="+mn-ea"/>
                <a:cs typeface="+mn-cs"/>
              </a:rPr>
              <a:t>Sanvicen-Torné</a:t>
            </a:r>
            <a:r>
              <a:rPr lang="en-GB" sz="1200" kern="1200" dirty="0">
                <a:solidFill>
                  <a:schemeClr val="tx1"/>
                </a:solidFill>
                <a:effectLst/>
                <a:latin typeface="+mn-lt"/>
                <a:ea typeface="+mn-ea"/>
                <a:cs typeface="+mn-cs"/>
              </a:rPr>
              <a:t>, P. (2022). </a:t>
            </a:r>
            <a:r>
              <a:rPr lang="en-GB" sz="1200" kern="1200" dirty="0" err="1">
                <a:solidFill>
                  <a:schemeClr val="tx1"/>
                </a:solidFill>
                <a:effectLst/>
                <a:latin typeface="+mn-lt"/>
                <a:ea typeface="+mn-ea"/>
                <a:cs typeface="+mn-cs"/>
              </a:rPr>
              <a:t>Profiguration</a:t>
            </a:r>
            <a:r>
              <a:rPr lang="en-GB" sz="1200" kern="1200" dirty="0">
                <a:solidFill>
                  <a:schemeClr val="tx1"/>
                </a:solidFill>
                <a:effectLst/>
                <a:latin typeface="+mn-lt"/>
                <a:ea typeface="+mn-ea"/>
                <a:cs typeface="+mn-cs"/>
              </a:rPr>
              <a:t>, active ageing, and creativity: Keys for quality of life and overcoming ageism. </a:t>
            </a:r>
            <a:r>
              <a:rPr lang="en-GB" sz="1200" i="1" kern="1200" dirty="0">
                <a:solidFill>
                  <a:schemeClr val="tx1"/>
                </a:solidFill>
                <a:effectLst/>
                <a:latin typeface="+mn-lt"/>
                <a:ea typeface="+mn-ea"/>
                <a:cs typeface="+mn-cs"/>
              </a:rPr>
              <a:t>International Journal of Environmental Research and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19</a:t>
            </a:r>
            <a:r>
              <a:rPr lang="en-GB" sz="1200" kern="1200" dirty="0">
                <a:solidFill>
                  <a:schemeClr val="tx1"/>
                </a:solidFill>
                <a:effectLst/>
                <a:latin typeface="+mn-lt"/>
                <a:ea typeface="+mn-ea"/>
                <a:cs typeface="+mn-cs"/>
              </a:rPr>
              <a:t>(3), pp.15-64.  Available at: https://www.mdpi.com/1660-4601/19/3/1564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(2022). </a:t>
            </a:r>
            <a:r>
              <a:rPr lang="en-GB" sz="1200" i="1" kern="1200" dirty="0">
                <a:solidFill>
                  <a:schemeClr val="tx1"/>
                </a:solidFill>
                <a:effectLst/>
                <a:latin typeface="+mn-lt"/>
                <a:ea typeface="+mn-ea"/>
                <a:cs typeface="+mn-cs"/>
              </a:rPr>
              <a:t>Loneliness in Older People</a:t>
            </a:r>
            <a:r>
              <a:rPr lang="en-GB" sz="1200" kern="1200" dirty="0">
                <a:solidFill>
                  <a:schemeClr val="tx1"/>
                </a:solidFill>
                <a:effectLst/>
                <a:latin typeface="+mn-lt"/>
                <a:ea typeface="+mn-ea"/>
                <a:cs typeface="+mn-cs"/>
              </a:rPr>
              <a:t>. [online] NHS. Available at: https://www.nhs.uk/mental-health/feelings-symptoms-behaviours/feelings-and-symptoms/loneliness-in-older-people/.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England (2019). </a:t>
            </a:r>
            <a:r>
              <a:rPr lang="en-GB" sz="1200" i="1" kern="1200" dirty="0">
                <a:solidFill>
                  <a:schemeClr val="tx1"/>
                </a:solidFill>
                <a:effectLst/>
                <a:latin typeface="+mn-lt"/>
                <a:ea typeface="+mn-ea"/>
                <a:cs typeface="+mn-cs"/>
              </a:rPr>
              <a:t>NHS England» Older people</a:t>
            </a:r>
            <a:r>
              <a:rPr lang="en-GB" sz="1200" kern="1200" dirty="0">
                <a:solidFill>
                  <a:schemeClr val="tx1"/>
                </a:solidFill>
                <a:effectLst/>
                <a:latin typeface="+mn-lt"/>
                <a:ea typeface="+mn-ea"/>
                <a:cs typeface="+mn-cs"/>
              </a:rPr>
              <a:t>. [online] England.nhs.uk. Available at: https://www.england.nhs.uk/ourwork/clinical-policy/older-people/.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NHS England (2023). </a:t>
            </a:r>
            <a:r>
              <a:rPr lang="en-GB" sz="1200" i="1" kern="1200" dirty="0">
                <a:solidFill>
                  <a:schemeClr val="tx1"/>
                </a:solidFill>
                <a:effectLst/>
                <a:latin typeface="+mn-lt"/>
                <a:ea typeface="+mn-ea"/>
                <a:cs typeface="+mn-cs"/>
              </a:rPr>
              <a:t>NHS England</a:t>
            </a:r>
            <a:r>
              <a:rPr lang="en-GB" sz="1200" kern="1200" dirty="0">
                <a:solidFill>
                  <a:schemeClr val="tx1"/>
                </a:solidFill>
                <a:effectLst/>
                <a:latin typeface="+mn-lt"/>
                <a:ea typeface="+mn-ea"/>
                <a:cs typeface="+mn-cs"/>
              </a:rPr>
              <a:t>. [online] England.nhs.uk. Available at: https://www.england.nhs.uk/.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Prina</a:t>
            </a:r>
            <a:r>
              <a:rPr lang="en-GB" sz="1200" kern="1200" dirty="0">
                <a:solidFill>
                  <a:schemeClr val="tx1"/>
                </a:solidFill>
                <a:effectLst/>
                <a:latin typeface="+mn-lt"/>
                <a:ea typeface="+mn-ea"/>
                <a:cs typeface="+mn-cs"/>
              </a:rPr>
              <a:t>, M., Khan, N., Khan, S.A., </a:t>
            </a:r>
            <a:r>
              <a:rPr lang="en-GB" sz="1200" kern="1200" dirty="0" err="1">
                <a:solidFill>
                  <a:schemeClr val="tx1"/>
                </a:solidFill>
                <a:effectLst/>
                <a:latin typeface="+mn-lt"/>
                <a:ea typeface="+mn-ea"/>
                <a:cs typeface="+mn-cs"/>
              </a:rPr>
              <a:t>Caicedo</a:t>
            </a:r>
            <a:r>
              <a:rPr lang="en-GB" sz="1200" kern="1200" dirty="0">
                <a:solidFill>
                  <a:schemeClr val="tx1"/>
                </a:solidFill>
                <a:effectLst/>
                <a:latin typeface="+mn-lt"/>
                <a:ea typeface="+mn-ea"/>
                <a:cs typeface="+mn-cs"/>
              </a:rPr>
              <a:t>, J.C., </a:t>
            </a:r>
            <a:r>
              <a:rPr lang="en-GB" sz="1200" kern="1200" dirty="0" err="1">
                <a:solidFill>
                  <a:schemeClr val="tx1"/>
                </a:solidFill>
                <a:effectLst/>
                <a:latin typeface="+mn-lt"/>
                <a:ea typeface="+mn-ea"/>
                <a:cs typeface="+mn-cs"/>
              </a:rPr>
              <a:t>Peycheva</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Seo</a:t>
            </a:r>
            <a:r>
              <a:rPr lang="en-GB" sz="1200" kern="1200" dirty="0">
                <a:solidFill>
                  <a:schemeClr val="tx1"/>
                </a:solidFill>
                <a:effectLst/>
                <a:latin typeface="+mn-lt"/>
                <a:ea typeface="+mn-ea"/>
                <a:cs typeface="+mn-cs"/>
              </a:rPr>
              <a:t>, V., </a:t>
            </a:r>
            <a:r>
              <a:rPr lang="en-GB" sz="1200" kern="1200" dirty="0" err="1">
                <a:solidFill>
                  <a:schemeClr val="tx1"/>
                </a:solidFill>
                <a:effectLst/>
                <a:latin typeface="+mn-lt"/>
                <a:ea typeface="+mn-ea"/>
                <a:cs typeface="+mn-cs"/>
              </a:rPr>
              <a:t>Xue</a:t>
            </a:r>
            <a:r>
              <a:rPr lang="en-GB" sz="1200" kern="1200" dirty="0">
                <a:solidFill>
                  <a:schemeClr val="tx1"/>
                </a:solidFill>
                <a:effectLst/>
                <a:latin typeface="+mn-lt"/>
                <a:ea typeface="+mn-ea"/>
                <a:cs typeface="+mn-cs"/>
              </a:rPr>
              <a:t>, S. and </a:t>
            </a:r>
            <a:r>
              <a:rPr lang="en-GB" sz="1200" kern="1200" dirty="0" err="1">
                <a:solidFill>
                  <a:schemeClr val="tx1"/>
                </a:solidFill>
                <a:effectLst/>
                <a:latin typeface="+mn-lt"/>
                <a:ea typeface="+mn-ea"/>
                <a:cs typeface="+mn-cs"/>
              </a:rPr>
              <a:t>Sadana</a:t>
            </a:r>
            <a:r>
              <a:rPr lang="en-GB" sz="1200" kern="1200" dirty="0">
                <a:solidFill>
                  <a:schemeClr val="tx1"/>
                </a:solidFill>
                <a:effectLst/>
                <a:latin typeface="+mn-lt"/>
                <a:ea typeface="+mn-ea"/>
                <a:cs typeface="+mn-cs"/>
              </a:rPr>
              <a:t>, R. (2024). Climate change and healthy ageing: An assessment of the impact of climate hazards on older people. </a:t>
            </a:r>
            <a:r>
              <a:rPr lang="en-GB" sz="1200" i="1" kern="1200" dirty="0">
                <a:solidFill>
                  <a:schemeClr val="tx1"/>
                </a:solidFill>
                <a:effectLst/>
                <a:latin typeface="+mn-lt"/>
                <a:ea typeface="+mn-ea"/>
                <a:cs typeface="+mn-cs"/>
              </a:rPr>
              <a:t>Journal of Global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 pp.04101.  Available at: https://pmc.ncbi.nlm.nih.gov/articles/PMC11116931/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Rony</a:t>
            </a:r>
            <a:r>
              <a:rPr lang="en-GB" sz="1200" kern="1200" dirty="0">
                <a:solidFill>
                  <a:schemeClr val="tx1"/>
                </a:solidFill>
                <a:effectLst/>
                <a:latin typeface="+mn-lt"/>
                <a:ea typeface="+mn-ea"/>
                <a:cs typeface="+mn-cs"/>
              </a:rPr>
              <a:t>, M.K.K., </a:t>
            </a:r>
            <a:r>
              <a:rPr lang="en-GB" sz="1200" kern="1200" dirty="0" err="1">
                <a:solidFill>
                  <a:schemeClr val="tx1"/>
                </a:solidFill>
                <a:effectLst/>
                <a:latin typeface="+mn-lt"/>
                <a:ea typeface="+mn-ea"/>
                <a:cs typeface="+mn-cs"/>
              </a:rPr>
              <a:t>Parvin</a:t>
            </a:r>
            <a:r>
              <a:rPr lang="en-GB" sz="1200" kern="1200" dirty="0">
                <a:solidFill>
                  <a:schemeClr val="tx1"/>
                </a:solidFill>
                <a:effectLst/>
                <a:latin typeface="+mn-lt"/>
                <a:ea typeface="+mn-ea"/>
                <a:cs typeface="+mn-cs"/>
              </a:rPr>
              <a:t>, M.R., </a:t>
            </a:r>
            <a:r>
              <a:rPr lang="en-GB" sz="1200" kern="1200" dirty="0" err="1">
                <a:solidFill>
                  <a:schemeClr val="tx1"/>
                </a:solidFill>
                <a:effectLst/>
                <a:latin typeface="+mn-lt"/>
                <a:ea typeface="+mn-ea"/>
                <a:cs typeface="+mn-cs"/>
              </a:rPr>
              <a:t>Wahiduzzaman</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Akter</a:t>
            </a:r>
            <a:r>
              <a:rPr lang="en-GB" sz="1200" kern="1200" dirty="0">
                <a:solidFill>
                  <a:schemeClr val="tx1"/>
                </a:solidFill>
                <a:effectLst/>
                <a:latin typeface="+mn-lt"/>
                <a:ea typeface="+mn-ea"/>
                <a:cs typeface="+mn-cs"/>
              </a:rPr>
              <a:t>, K. and </a:t>
            </a:r>
            <a:r>
              <a:rPr lang="en-GB" sz="1200" kern="1200" dirty="0" err="1">
                <a:solidFill>
                  <a:schemeClr val="tx1"/>
                </a:solidFill>
                <a:effectLst/>
                <a:latin typeface="+mn-lt"/>
                <a:ea typeface="+mn-ea"/>
                <a:cs typeface="+mn-cs"/>
              </a:rPr>
              <a:t>Ullah</a:t>
            </a:r>
            <a:r>
              <a:rPr lang="en-GB" sz="1200" kern="1200" dirty="0">
                <a:solidFill>
                  <a:schemeClr val="tx1"/>
                </a:solidFill>
                <a:effectLst/>
                <a:latin typeface="+mn-lt"/>
                <a:ea typeface="+mn-ea"/>
                <a:cs typeface="+mn-cs"/>
              </a:rPr>
              <a:t>, M. (2024). Challenges and advancements in the health‐related quality of life of older people. </a:t>
            </a:r>
            <a:r>
              <a:rPr lang="en-GB" sz="1200" i="1" kern="1200" dirty="0">
                <a:solidFill>
                  <a:schemeClr val="tx1"/>
                </a:solidFill>
                <a:effectLst/>
                <a:latin typeface="+mn-lt"/>
                <a:ea typeface="+mn-ea"/>
                <a:cs typeface="+mn-cs"/>
              </a:rPr>
              <a:t>Advances in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2024</a:t>
            </a:r>
            <a:r>
              <a:rPr lang="en-GB" sz="1200" kern="1200" dirty="0">
                <a:solidFill>
                  <a:schemeClr val="tx1"/>
                </a:solidFill>
                <a:effectLst/>
                <a:latin typeface="+mn-lt"/>
                <a:ea typeface="+mn-ea"/>
                <a:cs typeface="+mn-cs"/>
              </a:rPr>
              <a:t>(1), pp.8839631.  Available at: https://onlinelibrary.wiley.com/doi/abs/10.1155/2024/8839631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Shevelkova</a:t>
            </a:r>
            <a:r>
              <a:rPr lang="en-GB" sz="1200" kern="1200" dirty="0">
                <a:solidFill>
                  <a:schemeClr val="tx1"/>
                </a:solidFill>
                <a:effectLst/>
                <a:latin typeface="+mn-lt"/>
                <a:ea typeface="+mn-ea"/>
                <a:cs typeface="+mn-cs"/>
              </a:rPr>
              <a:t>, V., Mattocks, C. and </a:t>
            </a:r>
            <a:r>
              <a:rPr lang="en-GB" sz="1200" kern="1200" dirty="0" err="1">
                <a:solidFill>
                  <a:schemeClr val="tx1"/>
                </a:solidFill>
                <a:effectLst/>
                <a:latin typeface="+mn-lt"/>
                <a:ea typeface="+mn-ea"/>
                <a:cs typeface="+mn-cs"/>
              </a:rPr>
              <a:t>Lafortune</a:t>
            </a:r>
            <a:r>
              <a:rPr lang="en-GB" sz="1200" kern="1200" dirty="0">
                <a:solidFill>
                  <a:schemeClr val="tx1"/>
                </a:solidFill>
                <a:effectLst/>
                <a:latin typeface="+mn-lt"/>
                <a:ea typeface="+mn-ea"/>
                <a:cs typeface="+mn-cs"/>
              </a:rPr>
              <a:t>, L. (2023). Efforts to address the Sustainable Development Goals in older populations: a scoping review. </a:t>
            </a:r>
            <a:r>
              <a:rPr lang="en-GB" sz="1200" i="1" kern="1200" dirty="0">
                <a:solidFill>
                  <a:schemeClr val="tx1"/>
                </a:solidFill>
                <a:effectLst/>
                <a:latin typeface="+mn-lt"/>
                <a:ea typeface="+mn-ea"/>
                <a:cs typeface="+mn-cs"/>
              </a:rPr>
              <a:t>BMC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23</a:t>
            </a:r>
            <a:r>
              <a:rPr lang="en-GB" sz="1200" kern="1200" dirty="0">
                <a:solidFill>
                  <a:schemeClr val="tx1"/>
                </a:solidFill>
                <a:effectLst/>
                <a:latin typeface="+mn-lt"/>
                <a:ea typeface="+mn-ea"/>
                <a:cs typeface="+mn-cs"/>
              </a:rPr>
              <a:t>(1), pp.456.  Available at: https://link.springer.com/article/10.1186/s12889-023-15308-4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Uddin, M.E. (2024). Human development pathways for empowering older adults: A decade of healthy ageing perspective. In </a:t>
            </a:r>
            <a:r>
              <a:rPr lang="en-GB" sz="1200" i="1" kern="1200" dirty="0">
                <a:solidFill>
                  <a:schemeClr val="tx1"/>
                </a:solidFill>
                <a:effectLst/>
                <a:latin typeface="+mn-lt"/>
                <a:ea typeface="+mn-ea"/>
                <a:cs typeface="+mn-cs"/>
              </a:rPr>
              <a:t>Sustainable Ageing: Reimagining Healthy Ageing Through the Lens of Flagship Campaigns</a:t>
            </a:r>
            <a:r>
              <a:rPr lang="en-GB" sz="1200" kern="1200" dirty="0">
                <a:solidFill>
                  <a:schemeClr val="tx1"/>
                </a:solidFill>
                <a:effectLst/>
                <a:latin typeface="+mn-lt"/>
                <a:ea typeface="+mn-ea"/>
                <a:cs typeface="+mn-cs"/>
              </a:rPr>
              <a:t> (pp. 213-226). Cham: Springer Nature Switzerland.  Available at: https://link.springer.com/chapter/10.1007/978-3-031-69475-2_13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Whear</a:t>
            </a:r>
            <a:r>
              <a:rPr lang="en-GB" sz="1200" kern="1200" dirty="0">
                <a:solidFill>
                  <a:schemeClr val="tx1"/>
                </a:solidFill>
                <a:effectLst/>
                <a:latin typeface="+mn-lt"/>
                <a:ea typeface="+mn-ea"/>
                <a:cs typeface="+mn-cs"/>
              </a:rPr>
              <a:t>, R., Campbell, F., Rogers, M., Sutton, A., Robinson‐Carter, E., Sharpe, R., Cohen, S., </a:t>
            </a:r>
            <a:r>
              <a:rPr lang="en-GB" sz="1200" kern="1200" dirty="0" err="1">
                <a:solidFill>
                  <a:schemeClr val="tx1"/>
                </a:solidFill>
                <a:effectLst/>
                <a:latin typeface="+mn-lt"/>
                <a:ea typeface="+mn-ea"/>
                <a:cs typeface="+mn-cs"/>
              </a:rPr>
              <a:t>Fergy</a:t>
            </a:r>
            <a:r>
              <a:rPr lang="en-GB" sz="1200" kern="1200" dirty="0">
                <a:solidFill>
                  <a:schemeClr val="tx1"/>
                </a:solidFill>
                <a:effectLst/>
                <a:latin typeface="+mn-lt"/>
                <a:ea typeface="+mn-ea"/>
                <a:cs typeface="+mn-cs"/>
              </a:rPr>
              <a:t>, R., Garside, R., </a:t>
            </a:r>
            <a:r>
              <a:rPr lang="en-GB" sz="1200" kern="1200" dirty="0" err="1">
                <a:solidFill>
                  <a:schemeClr val="tx1"/>
                </a:solidFill>
                <a:effectLst/>
                <a:latin typeface="+mn-lt"/>
                <a:ea typeface="+mn-ea"/>
                <a:cs typeface="+mn-cs"/>
              </a:rPr>
              <a:t>Kneale</a:t>
            </a:r>
            <a:r>
              <a:rPr lang="en-GB" sz="1200" kern="1200" dirty="0">
                <a:solidFill>
                  <a:schemeClr val="tx1"/>
                </a:solidFill>
                <a:effectLst/>
                <a:latin typeface="+mn-lt"/>
                <a:ea typeface="+mn-ea"/>
                <a:cs typeface="+mn-cs"/>
              </a:rPr>
              <a:t>, D. and Melendez‐Torres, G.J. (2023). What is the effect of intergenerational activities on the well-being and mental health of older people?: A systematic review. </a:t>
            </a:r>
            <a:r>
              <a:rPr lang="en-GB" sz="1200" i="1" kern="1200" dirty="0">
                <a:solidFill>
                  <a:schemeClr val="tx1"/>
                </a:solidFill>
                <a:effectLst/>
                <a:latin typeface="+mn-lt"/>
                <a:ea typeface="+mn-ea"/>
                <a:cs typeface="+mn-cs"/>
              </a:rPr>
              <a:t>Campbell systematic reviews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19</a:t>
            </a:r>
            <a:r>
              <a:rPr lang="en-GB" sz="1200" kern="1200" dirty="0">
                <a:solidFill>
                  <a:schemeClr val="tx1"/>
                </a:solidFill>
                <a:effectLst/>
                <a:latin typeface="+mn-lt"/>
                <a:ea typeface="+mn-ea"/>
                <a:cs typeface="+mn-cs"/>
              </a:rPr>
              <a:t>(4), pp.13-55.  Available at: https://onlinelibrary.wiley.com/doi/abs/10.1002/cl2.1355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Zhao, W., Kelly, R.M., </a:t>
            </a:r>
            <a:r>
              <a:rPr lang="en-GB" sz="1200" kern="1200" dirty="0" err="1">
                <a:solidFill>
                  <a:schemeClr val="tx1"/>
                </a:solidFill>
                <a:effectLst/>
                <a:latin typeface="+mn-lt"/>
                <a:ea typeface="+mn-ea"/>
                <a:cs typeface="+mn-cs"/>
              </a:rPr>
              <a:t>Rogerson</a:t>
            </a:r>
            <a:r>
              <a:rPr lang="en-GB" sz="1200" kern="1200" dirty="0">
                <a:solidFill>
                  <a:schemeClr val="tx1"/>
                </a:solidFill>
                <a:effectLst/>
                <a:latin typeface="+mn-lt"/>
                <a:ea typeface="+mn-ea"/>
                <a:cs typeface="+mn-cs"/>
              </a:rPr>
              <a:t>, M.J. and </a:t>
            </a:r>
            <a:r>
              <a:rPr lang="en-GB" sz="1200" kern="1200" dirty="0" err="1">
                <a:solidFill>
                  <a:schemeClr val="tx1"/>
                </a:solidFill>
                <a:effectLst/>
                <a:latin typeface="+mn-lt"/>
                <a:ea typeface="+mn-ea"/>
                <a:cs typeface="+mn-cs"/>
              </a:rPr>
              <a:t>Waycott</a:t>
            </a:r>
            <a:r>
              <a:rPr lang="en-GB" sz="1200" kern="1200" dirty="0">
                <a:solidFill>
                  <a:schemeClr val="tx1"/>
                </a:solidFill>
                <a:effectLst/>
                <a:latin typeface="+mn-lt"/>
                <a:ea typeface="+mn-ea"/>
                <a:cs typeface="+mn-cs"/>
              </a:rPr>
              <a:t>, J. (2024), May. Older adults imagining future technologies in participatory design workshops: supporting continuity in the pursuit of meaningful activities. In </a:t>
            </a:r>
            <a:r>
              <a:rPr lang="en-GB" sz="1200" i="1" kern="1200" dirty="0">
                <a:solidFill>
                  <a:schemeClr val="tx1"/>
                </a:solidFill>
                <a:effectLst/>
                <a:latin typeface="+mn-lt"/>
                <a:ea typeface="+mn-ea"/>
                <a:cs typeface="+mn-cs"/>
              </a:rPr>
              <a:t>Proceedings of the 2024 CHI Conference on Human Factors in Computing Systems</a:t>
            </a:r>
            <a:r>
              <a:rPr lang="en-GB" sz="1200" kern="1200" dirty="0">
                <a:solidFill>
                  <a:schemeClr val="tx1"/>
                </a:solidFill>
                <a:effectLst/>
                <a:latin typeface="+mn-lt"/>
                <a:ea typeface="+mn-ea"/>
                <a:cs typeface="+mn-cs"/>
              </a:rPr>
              <a:t> (pp. 1-18).  Available at: https://dl.acm.org/doi/abs/10.1145/3613904.3641887 [Accessed on: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 2026]</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A45EA17-B683-4038-AF75-796D508FF7D3}" type="slidenum">
              <a:rPr lang="en-IN" smtClean="0"/>
              <a:t>17</a:t>
            </a:fld>
            <a:endParaRPr lang="en-IN"/>
          </a:p>
        </p:txBody>
      </p:sp>
    </p:spTree>
    <p:extLst>
      <p:ext uri="{BB962C8B-B14F-4D97-AF65-F5344CB8AC3E}">
        <p14:creationId xmlns:p14="http://schemas.microsoft.com/office/powerpoint/2010/main" val="1683123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F8B8CB5F-B398-484E-99C1-A7490A476BBE}" type="datetimeFigureOut">
              <a:rPr lang="en-IN" smtClean="0"/>
              <a:t>01-03-2026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3EE681-C145-49C5-BB2B-C6737917B834}" type="slidenum">
              <a:rPr lang="en-IN" smtClean="0"/>
              <a:t>‹#›</a:t>
            </a:fld>
            <a:endParaRPr lang="en-IN"/>
          </a:p>
        </p:txBody>
      </p:sp>
    </p:spTree>
    <p:extLst>
      <p:ext uri="{BB962C8B-B14F-4D97-AF65-F5344CB8AC3E}">
        <p14:creationId xmlns:p14="http://schemas.microsoft.com/office/powerpoint/2010/main" val="115024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F8B8CB5F-B398-484E-99C1-A7490A476BBE}" type="datetimeFigureOut">
              <a:rPr lang="en-IN" smtClean="0"/>
              <a:t>01-03-2026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3EE681-C145-49C5-BB2B-C6737917B834}" type="slidenum">
              <a:rPr lang="en-IN" smtClean="0"/>
              <a:t>‹#›</a:t>
            </a:fld>
            <a:endParaRPr lang="en-IN"/>
          </a:p>
        </p:txBody>
      </p:sp>
    </p:spTree>
    <p:extLst>
      <p:ext uri="{BB962C8B-B14F-4D97-AF65-F5344CB8AC3E}">
        <p14:creationId xmlns:p14="http://schemas.microsoft.com/office/powerpoint/2010/main" val="2066472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B8CB5F-B398-484E-99C1-A7490A476BBE}" type="datetimeFigureOut">
              <a:rPr lang="en-IN" smtClean="0"/>
              <a:t>01-03-2026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3EE681-C145-49C5-BB2B-C6737917B834}" type="slidenum">
              <a:rPr lang="en-IN" smtClean="0"/>
              <a:t>‹#›</a:t>
            </a:fld>
            <a:endParaRPr lang="en-IN"/>
          </a:p>
        </p:txBody>
      </p:sp>
    </p:spTree>
    <p:extLst>
      <p:ext uri="{BB962C8B-B14F-4D97-AF65-F5344CB8AC3E}">
        <p14:creationId xmlns:p14="http://schemas.microsoft.com/office/powerpoint/2010/main" val="2834930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F8B8CB5F-B398-484E-99C1-A7490A476BBE}" type="datetimeFigureOut">
              <a:rPr lang="en-IN" smtClean="0"/>
              <a:t>01-03-2026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A3EE681-C145-49C5-BB2B-C6737917B834}" type="slidenum">
              <a:rPr lang="en-IN" smtClean="0"/>
              <a:t>‹#›</a:t>
            </a:fld>
            <a:endParaRPr lang="en-IN"/>
          </a:p>
        </p:txBody>
      </p:sp>
    </p:spTree>
    <p:extLst>
      <p:ext uri="{BB962C8B-B14F-4D97-AF65-F5344CB8AC3E}">
        <p14:creationId xmlns:p14="http://schemas.microsoft.com/office/powerpoint/2010/main" val="615514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F8B8CB5F-B398-484E-99C1-A7490A476BBE}" type="datetimeFigureOut">
              <a:rPr lang="en-IN" smtClean="0"/>
              <a:t>01-03-2026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A3EE681-C145-49C5-BB2B-C6737917B834}" type="slidenum">
              <a:rPr lang="en-IN" smtClean="0"/>
              <a:t>‹#›</a:t>
            </a:fld>
            <a:endParaRPr lang="en-IN"/>
          </a:p>
        </p:txBody>
      </p:sp>
    </p:spTree>
    <p:extLst>
      <p:ext uri="{BB962C8B-B14F-4D97-AF65-F5344CB8AC3E}">
        <p14:creationId xmlns:p14="http://schemas.microsoft.com/office/powerpoint/2010/main" val="3632779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F8B8CB5F-B398-484E-99C1-A7490A476BBE}" type="datetimeFigureOut">
              <a:rPr lang="en-IN" smtClean="0"/>
              <a:t>01-03-2026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A3EE681-C145-49C5-BB2B-C6737917B834}" type="slidenum">
              <a:rPr lang="en-IN" smtClean="0"/>
              <a:t>‹#›</a:t>
            </a:fld>
            <a:endParaRPr lang="en-IN"/>
          </a:p>
        </p:txBody>
      </p:sp>
    </p:spTree>
    <p:extLst>
      <p:ext uri="{BB962C8B-B14F-4D97-AF65-F5344CB8AC3E}">
        <p14:creationId xmlns:p14="http://schemas.microsoft.com/office/powerpoint/2010/main" val="4260893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B8CB5F-B398-484E-99C1-A7490A476BBE}" type="datetimeFigureOut">
              <a:rPr lang="en-IN" smtClean="0"/>
              <a:t>01-03-2026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CA3EE681-C145-49C5-BB2B-C6737917B834}" type="slidenum">
              <a:rPr lang="en-IN" smtClean="0"/>
              <a:t>‹#›</a:t>
            </a:fld>
            <a:endParaRPr lang="en-IN"/>
          </a:p>
        </p:txBody>
      </p:sp>
    </p:spTree>
    <p:extLst>
      <p:ext uri="{BB962C8B-B14F-4D97-AF65-F5344CB8AC3E}">
        <p14:creationId xmlns:p14="http://schemas.microsoft.com/office/powerpoint/2010/main" val="1343159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8B8CB5F-B398-484E-99C1-A7490A476BBE}" type="datetimeFigureOut">
              <a:rPr lang="en-IN" smtClean="0"/>
              <a:t>01-03-2026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A3EE681-C145-49C5-BB2B-C6737917B834}" type="slidenum">
              <a:rPr lang="en-IN" smtClean="0"/>
              <a:t>‹#›</a:t>
            </a:fld>
            <a:endParaRPr lang="en-IN"/>
          </a:p>
        </p:txBody>
      </p:sp>
    </p:spTree>
    <p:extLst>
      <p:ext uri="{BB962C8B-B14F-4D97-AF65-F5344CB8AC3E}">
        <p14:creationId xmlns:p14="http://schemas.microsoft.com/office/powerpoint/2010/main" val="1020865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8B8CB5F-B398-484E-99C1-A7490A476BBE}" type="datetimeFigureOut">
              <a:rPr lang="en-IN" smtClean="0"/>
              <a:t>01-03-2026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A3EE681-C145-49C5-BB2B-C6737917B834}" type="slidenum">
              <a:rPr lang="en-IN" smtClean="0"/>
              <a:t>‹#›</a:t>
            </a:fld>
            <a:endParaRPr lang="en-IN"/>
          </a:p>
        </p:txBody>
      </p:sp>
    </p:spTree>
    <p:extLst>
      <p:ext uri="{BB962C8B-B14F-4D97-AF65-F5344CB8AC3E}">
        <p14:creationId xmlns:p14="http://schemas.microsoft.com/office/powerpoint/2010/main" val="116768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F8B8CB5F-B398-484E-99C1-A7490A476BBE}" type="datetimeFigureOut">
              <a:rPr lang="en-IN" smtClean="0"/>
              <a:t>01-03-2026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3EE681-C145-49C5-BB2B-C6737917B834}" type="slidenum">
              <a:rPr lang="en-IN" smtClean="0"/>
              <a:t>‹#›</a:t>
            </a:fld>
            <a:endParaRPr lang="en-IN"/>
          </a:p>
        </p:txBody>
      </p:sp>
    </p:spTree>
    <p:extLst>
      <p:ext uri="{BB962C8B-B14F-4D97-AF65-F5344CB8AC3E}">
        <p14:creationId xmlns:p14="http://schemas.microsoft.com/office/powerpoint/2010/main" val="2884531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F8B8CB5F-B398-484E-99C1-A7490A476BBE}" type="datetimeFigureOut">
              <a:rPr lang="en-IN" smtClean="0"/>
              <a:t>01-03-2026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A3EE681-C145-49C5-BB2B-C6737917B834}" type="slidenum">
              <a:rPr lang="en-IN" smtClean="0"/>
              <a:t>‹#›</a:t>
            </a:fld>
            <a:endParaRPr lang="en-IN"/>
          </a:p>
        </p:txBody>
      </p:sp>
    </p:spTree>
    <p:extLst>
      <p:ext uri="{BB962C8B-B14F-4D97-AF65-F5344CB8AC3E}">
        <p14:creationId xmlns:p14="http://schemas.microsoft.com/office/powerpoint/2010/main" val="2977731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B8CB5F-B398-484E-99C1-A7490A476BBE}" type="datetimeFigureOut">
              <a:rPr lang="en-IN" smtClean="0"/>
              <a:t>01-03-2026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3EE681-C145-49C5-BB2B-C6737917B834}" type="slidenum">
              <a:rPr lang="en-IN" smtClean="0"/>
              <a:t>‹#›</a:t>
            </a:fld>
            <a:endParaRPr lang="en-IN"/>
          </a:p>
        </p:txBody>
      </p:sp>
    </p:spTree>
    <p:extLst>
      <p:ext uri="{BB962C8B-B14F-4D97-AF65-F5344CB8AC3E}">
        <p14:creationId xmlns:p14="http://schemas.microsoft.com/office/powerpoint/2010/main" val="18619212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4.png"/><Relationship Id="rId5" Type="http://schemas.openxmlformats.org/officeDocument/2006/relationships/image" Target="../media/image14.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png"/><Relationship Id="rId5" Type="http://schemas.openxmlformats.org/officeDocument/2006/relationships/image" Target="../media/image15.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png"/><Relationship Id="rId5" Type="http://schemas.openxmlformats.org/officeDocument/2006/relationships/image" Target="../media/image16.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4.png"/><Relationship Id="rId5" Type="http://schemas.openxmlformats.org/officeDocument/2006/relationships/image" Target="../media/image17.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4.png"/><Relationship Id="rId5" Type="http://schemas.openxmlformats.org/officeDocument/2006/relationships/image" Target="../media/image18.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png"/><Relationship Id="rId5" Type="http://schemas.openxmlformats.org/officeDocument/2006/relationships/image" Target="../media/image20.png"/><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15000"/>
            <a:lum/>
          </a:blip>
          <a:srcRect/>
          <a:stretch>
            <a:fillRect t="-9000" b="-9000"/>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5"/>
          <a:stretch>
            <a:fillRect/>
          </a:stretch>
        </p:blipFill>
        <p:spPr>
          <a:xfrm>
            <a:off x="5006396" y="266053"/>
            <a:ext cx="3158002" cy="1560711"/>
          </a:xfrm>
          <a:prstGeom prst="rect">
            <a:avLst/>
          </a:prstGeom>
        </p:spPr>
      </p:pic>
      <p:sp>
        <p:nvSpPr>
          <p:cNvPr id="5" name="Rounded Rectangle 4"/>
          <p:cNvSpPr/>
          <p:nvPr/>
        </p:nvSpPr>
        <p:spPr>
          <a:xfrm>
            <a:off x="502276" y="1918952"/>
            <a:ext cx="11114468" cy="4572000"/>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400" b="1" dirty="0">
                <a:solidFill>
                  <a:schemeClr val="tx1"/>
                </a:solidFill>
                <a:latin typeface="Arial" panose="020B0604020202020204" pitchFamily="34" charset="0"/>
                <a:cs typeface="Arial" panose="020B0604020202020204" pitchFamily="34" charset="0"/>
              </a:rPr>
              <a:t>Student Name: </a:t>
            </a:r>
            <a:r>
              <a:rPr lang="en-GB" sz="2400" dirty="0">
                <a:solidFill>
                  <a:schemeClr val="tx1"/>
                </a:solidFill>
                <a:latin typeface="Arial" panose="020B0604020202020204" pitchFamily="34" charset="0"/>
                <a:cs typeface="Arial" panose="020B0604020202020204" pitchFamily="34" charset="0"/>
              </a:rPr>
              <a:t>Albert Malula</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Student ID Number: 2310030</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 </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 </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Module Code: </a:t>
            </a:r>
            <a:r>
              <a:rPr lang="en-GB" sz="2400" dirty="0">
                <a:solidFill>
                  <a:schemeClr val="tx1"/>
                </a:solidFill>
                <a:latin typeface="Arial" panose="020B0604020202020204" pitchFamily="34" charset="0"/>
                <a:cs typeface="Arial" panose="020B0604020202020204" pitchFamily="34" charset="0"/>
              </a:rPr>
              <a:t>BMHP6027</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Module Name: </a:t>
            </a:r>
            <a:r>
              <a:rPr lang="en-GB" sz="2400" dirty="0">
                <a:solidFill>
                  <a:schemeClr val="tx1"/>
                </a:solidFill>
                <a:latin typeface="Arial" panose="020B0604020202020204" pitchFamily="34" charset="0"/>
                <a:cs typeface="Arial" panose="020B0604020202020204" pitchFamily="34" charset="0"/>
              </a:rPr>
              <a:t>Empowering the Older Person</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 </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Lecturer: Tomy </a:t>
            </a:r>
            <a:r>
              <a:rPr lang="en-GB" sz="2400" b="1" dirty="0" err="1">
                <a:solidFill>
                  <a:schemeClr val="tx1"/>
                </a:solidFill>
                <a:latin typeface="Arial" panose="020B0604020202020204" pitchFamily="34" charset="0"/>
                <a:cs typeface="Arial" panose="020B0604020202020204" pitchFamily="34" charset="0"/>
              </a:rPr>
              <a:t>Adattu</a:t>
            </a:r>
            <a:r>
              <a:rPr lang="en-GB" sz="2400" b="1">
                <a:solidFill>
                  <a:schemeClr val="tx1"/>
                </a:solidFill>
                <a:latin typeface="Arial" panose="020B0604020202020204" pitchFamily="34" charset="0"/>
                <a:cs typeface="Arial" panose="020B0604020202020204" pitchFamily="34" charset="0"/>
              </a:rPr>
              <a:t> Chacko</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 </a:t>
            </a:r>
            <a:endParaRPr lang="en-IN" sz="2400" dirty="0">
              <a:solidFill>
                <a:schemeClr val="tx1"/>
              </a:solidFill>
              <a:latin typeface="Arial" panose="020B0604020202020204" pitchFamily="34" charset="0"/>
              <a:cs typeface="Arial" panose="020B0604020202020204" pitchFamily="34" charset="0"/>
            </a:endParaRPr>
          </a:p>
          <a:p>
            <a:pPr algn="ctr"/>
            <a:r>
              <a:rPr lang="en-GB" sz="2400" b="1" dirty="0">
                <a:solidFill>
                  <a:schemeClr val="tx1"/>
                </a:solidFill>
                <a:latin typeface="Arial" panose="020B0604020202020204" pitchFamily="34" charset="0"/>
                <a:cs typeface="Arial" panose="020B0604020202020204" pitchFamily="34" charset="0"/>
              </a:rPr>
              <a:t>Assignment Title: </a:t>
            </a:r>
            <a:r>
              <a:rPr lang="en-GB" sz="2400" dirty="0">
                <a:solidFill>
                  <a:schemeClr val="tx1"/>
                </a:solidFill>
                <a:latin typeface="Arial" panose="020B0604020202020204" pitchFamily="34" charset="0"/>
                <a:cs typeface="Arial" panose="020B0604020202020204" pitchFamily="34" charset="0"/>
              </a:rPr>
              <a:t>Component 1: Individual Presentation (PowerPoint with Voice-Over)</a:t>
            </a:r>
            <a:endParaRPr lang="en-IN" sz="2400" dirty="0">
              <a:solidFill>
                <a:schemeClr val="tx1"/>
              </a:solidFill>
              <a:latin typeface="Arial" panose="020B0604020202020204" pitchFamily="34" charset="0"/>
              <a:cs typeface="Arial" panose="020B0604020202020204" pitchFamily="34" charset="0"/>
            </a:endParaRPr>
          </a:p>
          <a:p>
            <a:pPr algn="ctr"/>
            <a:endParaRPr lang="en-IN" sz="2400" dirty="0">
              <a:solidFill>
                <a:schemeClr val="tx1"/>
              </a:solidFill>
              <a:latin typeface="Arial" panose="020B0604020202020204" pitchFamily="34" charset="0"/>
              <a:cs typeface="Arial" panose="020B0604020202020204" pitchFamily="34" charset="0"/>
            </a:endParaRPr>
          </a:p>
        </p:txBody>
      </p:sp>
      <p:pic>
        <p:nvPicPr>
          <p:cNvPr id="2" name="start">
            <a:hlinkClick r:id="" action="ppaction://media"/>
            <a:extLst>
              <a:ext uri="{FF2B5EF4-FFF2-40B4-BE49-F238E27FC236}">
                <a16:creationId xmlns:a16="http://schemas.microsoft.com/office/drawing/2014/main" id="{F341F575-A5CB-5516-82AC-80EC2C0F3D2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5256" y="5927725"/>
            <a:ext cx="487363" cy="487363"/>
          </a:xfrm>
          <a:prstGeom prst="rect">
            <a:avLst/>
          </a:prstGeom>
        </p:spPr>
      </p:pic>
    </p:spTree>
    <p:extLst>
      <p:ext uri="{BB962C8B-B14F-4D97-AF65-F5344CB8AC3E}">
        <p14:creationId xmlns:p14="http://schemas.microsoft.com/office/powerpoint/2010/main" val="2504676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31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style>
          <a:lnRef idx="1">
            <a:schemeClr val="accent6"/>
          </a:lnRef>
          <a:fillRef idx="2">
            <a:schemeClr val="accent6"/>
          </a:fillRef>
          <a:effectRef idx="1">
            <a:schemeClr val="accent6"/>
          </a:effectRef>
          <a:fontRef idx="minor">
            <a:schemeClr val="dk1"/>
          </a:fontRef>
        </p:style>
        <p:txBody>
          <a:bodyPr>
            <a:normAutofit/>
          </a:bodyPr>
          <a:lstStyle/>
          <a:p>
            <a:pPr lvl="0" algn="just"/>
            <a:r>
              <a:rPr lang="en-GB" sz="1800" dirty="0">
                <a:latin typeface="Arial" panose="020B0604020202020204" pitchFamily="34" charset="0"/>
                <a:cs typeface="Arial" panose="020B0604020202020204" pitchFamily="34" charset="0"/>
              </a:rPr>
              <a:t>The number of older people is increasing in the UK</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Older people often need care and support to live well</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Ageing is the natural, ongoing, and unavoidable process of growing older, marked by physical, psychological, and social changes throughout time</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Good care helps older people stay independent and healthy</a:t>
            </a:r>
            <a:endParaRPr lang="en-IN"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This presentation looks at needs, interventions, challenges and improvements</a:t>
            </a:r>
            <a:endParaRPr lang="en-IN" sz="18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5"/>
          <a:stretch>
            <a:fillRect/>
          </a:stretch>
        </p:blipFill>
        <p:spPr>
          <a:xfrm>
            <a:off x="6203852" y="1825625"/>
            <a:ext cx="5149948" cy="4351338"/>
          </a:xfrm>
          <a:prstGeom prst="rect">
            <a:avLst/>
          </a:prstGeom>
          <a:ln>
            <a:noFill/>
          </a:ln>
          <a:effectLst>
            <a:softEdge rad="112500"/>
          </a:effectLst>
        </p:spPr>
      </p:pic>
      <p:pic>
        <p:nvPicPr>
          <p:cNvPr id="4" name="intro">
            <a:hlinkClick r:id="" action="ppaction://media"/>
            <a:extLst>
              <a:ext uri="{FF2B5EF4-FFF2-40B4-BE49-F238E27FC236}">
                <a16:creationId xmlns:a16="http://schemas.microsoft.com/office/drawing/2014/main" id="{F972FE0B-622B-728B-6578-CBE0A0D9A63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9852" y="5689600"/>
            <a:ext cx="487363" cy="487363"/>
          </a:xfrm>
          <a:prstGeom prst="rect">
            <a:avLst/>
          </a:prstGeom>
        </p:spPr>
      </p:pic>
    </p:spTree>
    <p:extLst>
      <p:ext uri="{BB962C8B-B14F-4D97-AF65-F5344CB8AC3E}">
        <p14:creationId xmlns:p14="http://schemas.microsoft.com/office/powerpoint/2010/main" val="2090854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9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Ageing Population as per the UK Context</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5"/>
          <a:stretch>
            <a:fillRect/>
          </a:stretch>
        </p:blipFill>
        <p:spPr>
          <a:xfrm>
            <a:off x="838200" y="1825625"/>
            <a:ext cx="5140569" cy="4351338"/>
          </a:xfrm>
          <a:prstGeom prst="rect">
            <a:avLst/>
          </a:prstGeom>
          <a:ln>
            <a:noFill/>
          </a:ln>
          <a:effectLst>
            <a:outerShdw blurRad="292100" dist="139700" dir="2700000" algn="tl" rotWithShape="0">
              <a:srgbClr val="333333">
                <a:alpha val="65000"/>
              </a:srgbClr>
            </a:outerShdw>
          </a:effectLst>
        </p:spPr>
      </p:pic>
      <p:sp>
        <p:nvSpPr>
          <p:cNvPr id="4" name="Content Placeholder 3"/>
          <p:cNvSpPr>
            <a:spLocks noGrp="1"/>
          </p:cNvSpPr>
          <p:nvPr>
            <p:ph sz="half" idx="2"/>
          </p:nvPr>
        </p:nvSpPr>
        <p:spPr/>
        <p:style>
          <a:lnRef idx="1">
            <a:schemeClr val="accent2"/>
          </a:lnRef>
          <a:fillRef idx="2">
            <a:schemeClr val="accent2"/>
          </a:fillRef>
          <a:effectRef idx="1">
            <a:schemeClr val="accent2"/>
          </a:effectRef>
          <a:fontRef idx="minor">
            <a:schemeClr val="dk1"/>
          </a:fontRef>
        </p:style>
        <p:txBody>
          <a:bodyPr>
            <a:normAutofit/>
          </a:bodyPr>
          <a:lstStyle/>
          <a:p>
            <a:pPr lvl="0" algn="just"/>
            <a:r>
              <a:rPr lang="en-GB" sz="1800" dirty="0">
                <a:latin typeface="Arial" panose="020B0604020202020204" pitchFamily="34" charset="0"/>
                <a:cs typeface="Arial" panose="020B0604020202020204" pitchFamily="34" charset="0"/>
              </a:rPr>
              <a:t>The UK is experiencing an increasing population of older individuals</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 elderly population, aged 65 and above, is increasing (NHS England, 2023)</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A large number of elderly citizens exist with numerous illnesses</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 health and social care are rising in demand (</a:t>
            </a:r>
            <a:r>
              <a:rPr lang="en-GB" sz="1800" dirty="0" err="1">
                <a:latin typeface="Arial" panose="020B0604020202020204" pitchFamily="34" charset="0"/>
                <a:cs typeface="Arial" panose="020B0604020202020204" pitchFamily="34" charset="0"/>
              </a:rPr>
              <a:t>Agyemang</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2024)</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 future needs require policy and services to change</a:t>
            </a:r>
            <a:endParaRPr lang="en-IN" sz="1800" dirty="0">
              <a:latin typeface="Arial" panose="020B0604020202020204" pitchFamily="34" charset="0"/>
              <a:cs typeface="Arial" panose="020B0604020202020204" pitchFamily="34" charset="0"/>
            </a:endParaRPr>
          </a:p>
        </p:txBody>
      </p:sp>
      <p:pic>
        <p:nvPicPr>
          <p:cNvPr id="3" name="uk context">
            <a:hlinkClick r:id="" action="ppaction://media"/>
            <a:extLst>
              <a:ext uri="{FF2B5EF4-FFF2-40B4-BE49-F238E27FC236}">
                <a16:creationId xmlns:a16="http://schemas.microsoft.com/office/drawing/2014/main" id="{56AE9772-03BE-E4FB-FF5F-34643B1BAC0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518" y="6370637"/>
            <a:ext cx="487363" cy="487363"/>
          </a:xfrm>
          <a:prstGeom prst="rect">
            <a:avLst/>
          </a:prstGeom>
        </p:spPr>
      </p:pic>
    </p:spTree>
    <p:extLst>
      <p:ext uri="{BB962C8B-B14F-4D97-AF65-F5344CB8AC3E}">
        <p14:creationId xmlns:p14="http://schemas.microsoft.com/office/powerpoint/2010/main" val="2164779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22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Understanding Care, Support and Empowerment Needs</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style>
          <a:lnRef idx="1">
            <a:schemeClr val="accent6"/>
          </a:lnRef>
          <a:fillRef idx="2">
            <a:schemeClr val="accent6"/>
          </a:fillRef>
          <a:effectRef idx="1">
            <a:schemeClr val="accent6"/>
          </a:effectRef>
          <a:fontRef idx="minor">
            <a:schemeClr val="dk1"/>
          </a:fontRef>
        </p:style>
        <p:txBody>
          <a:bodyPr>
            <a:normAutofit/>
          </a:bodyPr>
          <a:lstStyle/>
          <a:p>
            <a:pPr lvl="0" algn="just"/>
            <a:r>
              <a:rPr lang="en-GB" sz="1800" dirty="0">
                <a:latin typeface="Arial" panose="020B0604020202020204" pitchFamily="34" charset="0"/>
                <a:cs typeface="Arial" panose="020B0604020202020204" pitchFamily="34" charset="0"/>
              </a:rPr>
              <a:t>Physical and functional needs of elderly people</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 elderly usually suffer pain, mobility and health problems (NHS England, 2019)</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Loneliness and anxiety are common among many older people</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Social relationships enhance wellness and health (Uddin, 2024)</a:t>
            </a:r>
            <a:endParaRPr lang="en-IN"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Empowerment implies option, respect and participation in decisions</a:t>
            </a:r>
            <a:endParaRPr lang="en-IN" sz="18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5"/>
          <a:stretch>
            <a:fillRect/>
          </a:stretch>
        </p:blipFill>
        <p:spPr>
          <a:xfrm>
            <a:off x="6246054" y="1825625"/>
            <a:ext cx="5107745" cy="4351338"/>
          </a:xfrm>
          <a:prstGeom prst="rect">
            <a:avLst/>
          </a:prstGeom>
          <a:ln>
            <a:noFill/>
          </a:ln>
          <a:effectLst>
            <a:outerShdw blurRad="292100" dist="139700" dir="2700000" algn="tl" rotWithShape="0">
              <a:srgbClr val="333333">
                <a:alpha val="65000"/>
              </a:srgbClr>
            </a:outerShdw>
          </a:effectLst>
        </p:spPr>
      </p:pic>
      <p:pic>
        <p:nvPicPr>
          <p:cNvPr id="4" name="understanding">
            <a:hlinkClick r:id="" action="ppaction://media"/>
            <a:extLst>
              <a:ext uri="{FF2B5EF4-FFF2-40B4-BE49-F238E27FC236}">
                <a16:creationId xmlns:a16="http://schemas.microsoft.com/office/drawing/2014/main" id="{9FF737F7-A4E9-2B5A-AB3E-D2EFCC57329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11169" y="5559978"/>
            <a:ext cx="487363" cy="487363"/>
          </a:xfrm>
          <a:prstGeom prst="rect">
            <a:avLst/>
          </a:prstGeom>
        </p:spPr>
      </p:pic>
    </p:spTree>
    <p:extLst>
      <p:ext uri="{BB962C8B-B14F-4D97-AF65-F5344CB8AC3E}">
        <p14:creationId xmlns:p14="http://schemas.microsoft.com/office/powerpoint/2010/main" val="3934858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Maintaining Functional Ability and Independence</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5"/>
          <a:stretch>
            <a:fillRect/>
          </a:stretch>
        </p:blipFill>
        <p:spPr>
          <a:xfrm>
            <a:off x="838201" y="1825625"/>
            <a:ext cx="5168704" cy="4351338"/>
          </a:xfrm>
          <a:prstGeom prst="rect">
            <a:avLst/>
          </a:prstGeom>
          <a:ln>
            <a:noFill/>
          </a:ln>
          <a:effectLst>
            <a:softEdge rad="112500"/>
          </a:effectLst>
        </p:spPr>
      </p:pic>
      <p:sp>
        <p:nvSpPr>
          <p:cNvPr id="4" name="Content Placeholder 3"/>
          <p:cNvSpPr>
            <a:spLocks noGrp="1"/>
          </p:cNvSpPr>
          <p:nvPr>
            <p:ph sz="half" idx="2"/>
          </p:nvPr>
        </p:nvSpPr>
        <p:spPr/>
        <p:style>
          <a:lnRef idx="1">
            <a:schemeClr val="accent2"/>
          </a:lnRef>
          <a:fillRef idx="2">
            <a:schemeClr val="accent2"/>
          </a:fillRef>
          <a:effectRef idx="1">
            <a:schemeClr val="accent2"/>
          </a:effectRef>
          <a:fontRef idx="minor">
            <a:schemeClr val="dk1"/>
          </a:fontRef>
        </p:style>
        <p:txBody>
          <a:bodyPr>
            <a:normAutofit/>
          </a:bodyPr>
          <a:lstStyle/>
          <a:p>
            <a:pPr lvl="0" algn="just"/>
            <a:r>
              <a:rPr lang="en-GB" sz="1800" b="1" i="1" dirty="0">
                <a:latin typeface="Arial" panose="020B0604020202020204" pitchFamily="34" charset="0"/>
                <a:cs typeface="Arial" panose="020B0604020202020204" pitchFamily="34" charset="0"/>
              </a:rPr>
              <a:t>Activities of Daily Living</a:t>
            </a:r>
            <a:r>
              <a:rPr lang="en-GB" sz="1800" dirty="0">
                <a:latin typeface="Arial" panose="020B0604020202020204" pitchFamily="34" charset="0"/>
                <a:cs typeface="Arial" panose="020B0604020202020204" pitchFamily="34" charset="0"/>
              </a:rPr>
              <a:t> (ADL) will involve eating, bathing, dressing and moving.</a:t>
            </a:r>
            <a:endParaRPr lang="en-IN" sz="1800" dirty="0">
              <a:latin typeface="Arial" panose="020B0604020202020204" pitchFamily="34" charset="0"/>
              <a:cs typeface="Arial" panose="020B0604020202020204" pitchFamily="34" charset="0"/>
            </a:endParaRPr>
          </a:p>
          <a:p>
            <a:pPr lvl="0" algn="just"/>
            <a:r>
              <a:rPr lang="en-GB" sz="1800" dirty="0" err="1">
                <a:latin typeface="Arial" panose="020B0604020202020204" pitchFamily="34" charset="0"/>
                <a:cs typeface="Arial" panose="020B0604020202020204" pitchFamily="34" charset="0"/>
              </a:rPr>
              <a:t>Reablement</a:t>
            </a:r>
            <a:r>
              <a:rPr lang="en-GB" sz="1800" dirty="0">
                <a:latin typeface="Arial" panose="020B0604020202020204" pitchFamily="34" charset="0"/>
                <a:cs typeface="Arial" panose="020B0604020202020204" pitchFamily="34" charset="0"/>
              </a:rPr>
              <a:t> is the skill in regaining ability following illness (NHS England, 2019)</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 elderly require decision-making in care (Molina-</a:t>
            </a:r>
            <a:r>
              <a:rPr lang="en-GB" sz="1800" dirty="0" err="1">
                <a:latin typeface="Arial" panose="020B0604020202020204" pitchFamily="34" charset="0"/>
                <a:cs typeface="Arial" panose="020B0604020202020204" pitchFamily="34" charset="0"/>
              </a:rPr>
              <a:t>Luque</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2022)</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Security should be moderate between self-reliance (CQC, 2022)</a:t>
            </a:r>
            <a:endParaRPr lang="en-IN"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The well-being of older people is based on maintaining functional ability and independence (NHS England, 2023)</a:t>
            </a:r>
            <a:endParaRPr lang="en-IN" sz="1800" dirty="0">
              <a:latin typeface="Arial" panose="020B0604020202020204" pitchFamily="34" charset="0"/>
              <a:cs typeface="Arial" panose="020B0604020202020204" pitchFamily="34" charset="0"/>
            </a:endParaRPr>
          </a:p>
        </p:txBody>
      </p:sp>
      <p:pic>
        <p:nvPicPr>
          <p:cNvPr id="3" name="maintaining">
            <a:hlinkClick r:id="" action="ppaction://media"/>
            <a:extLst>
              <a:ext uri="{FF2B5EF4-FFF2-40B4-BE49-F238E27FC236}">
                <a16:creationId xmlns:a16="http://schemas.microsoft.com/office/drawing/2014/main" id="{BD5762C9-A839-B30F-461A-5DE106B4204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50837" y="6249193"/>
            <a:ext cx="487363" cy="487363"/>
          </a:xfrm>
          <a:prstGeom prst="rect">
            <a:avLst/>
          </a:prstGeom>
        </p:spPr>
      </p:pic>
    </p:spTree>
    <p:extLst>
      <p:ext uri="{BB962C8B-B14F-4D97-AF65-F5344CB8AC3E}">
        <p14:creationId xmlns:p14="http://schemas.microsoft.com/office/powerpoint/2010/main" val="2190878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52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Theoretical Perspectives on Ageing</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style>
          <a:lnRef idx="1">
            <a:schemeClr val="accent6"/>
          </a:lnRef>
          <a:fillRef idx="2">
            <a:schemeClr val="accent6"/>
          </a:fillRef>
          <a:effectRef idx="1">
            <a:schemeClr val="accent6"/>
          </a:effectRef>
          <a:fontRef idx="minor">
            <a:schemeClr val="dk1"/>
          </a:fontRef>
        </p:style>
        <p:txBody>
          <a:bodyPr>
            <a:normAutofit/>
          </a:bodyPr>
          <a:lstStyle/>
          <a:p>
            <a:pPr lvl="0" algn="just"/>
            <a:r>
              <a:rPr lang="en-GB" sz="1800" b="1" i="1" dirty="0">
                <a:latin typeface="Arial" panose="020B0604020202020204" pitchFamily="34" charset="0"/>
                <a:cs typeface="Arial" panose="020B0604020202020204" pitchFamily="34" charset="0"/>
              </a:rPr>
              <a:t>Activity Theory</a:t>
            </a:r>
            <a:r>
              <a:rPr lang="en-GB" sz="1800" dirty="0">
                <a:latin typeface="Arial" panose="020B0604020202020204" pitchFamily="34" charset="0"/>
                <a:cs typeface="Arial" panose="020B0604020202020204" pitchFamily="34" charset="0"/>
              </a:rPr>
              <a:t> states that older individuals remain healthy because they are active.</a:t>
            </a:r>
            <a:endParaRPr lang="en-IN" sz="1800" dirty="0">
              <a:latin typeface="Arial" panose="020B0604020202020204" pitchFamily="34" charset="0"/>
              <a:cs typeface="Arial" panose="020B0604020202020204" pitchFamily="34" charset="0"/>
            </a:endParaRPr>
          </a:p>
          <a:p>
            <a:pPr lvl="0" algn="just"/>
            <a:r>
              <a:rPr lang="en-GB" sz="1800" b="1" i="1" dirty="0">
                <a:latin typeface="Arial" panose="020B0604020202020204" pitchFamily="34" charset="0"/>
                <a:cs typeface="Arial" panose="020B0604020202020204" pitchFamily="34" charset="0"/>
              </a:rPr>
              <a:t>Disengagement Theory</a:t>
            </a:r>
            <a:r>
              <a:rPr lang="en-GB" sz="1800" dirty="0">
                <a:latin typeface="Arial" panose="020B0604020202020204" pitchFamily="34" charset="0"/>
                <a:cs typeface="Arial" panose="020B0604020202020204" pitchFamily="34" charset="0"/>
              </a:rPr>
              <a:t> indicates that withdrawal is expected with old age (</a:t>
            </a:r>
            <a:r>
              <a:rPr lang="en-GB" sz="1800" dirty="0" err="1">
                <a:latin typeface="Arial" panose="020B0604020202020204" pitchFamily="34" charset="0"/>
                <a:cs typeface="Arial" panose="020B0604020202020204" pitchFamily="34" charset="0"/>
              </a:rPr>
              <a:t>Aung</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2022)</a:t>
            </a:r>
            <a:endParaRPr lang="en-IN" sz="1800" dirty="0">
              <a:latin typeface="Arial" panose="020B0604020202020204" pitchFamily="34" charset="0"/>
              <a:cs typeface="Arial" panose="020B0604020202020204" pitchFamily="34" charset="0"/>
            </a:endParaRPr>
          </a:p>
          <a:p>
            <a:pPr lvl="0" algn="just"/>
            <a:r>
              <a:rPr lang="en-GB" sz="1800" b="1" i="1" dirty="0">
                <a:latin typeface="Arial" panose="020B0604020202020204" pitchFamily="34" charset="0"/>
                <a:cs typeface="Arial" panose="020B0604020202020204" pitchFamily="34" charset="0"/>
              </a:rPr>
              <a:t>Continuity Theory</a:t>
            </a:r>
            <a:r>
              <a:rPr lang="en-GB" sz="1800" dirty="0">
                <a:latin typeface="Arial" panose="020B0604020202020204" pitchFamily="34" charset="0"/>
                <a:cs typeface="Arial" panose="020B0604020202020204" pitchFamily="34" charset="0"/>
              </a:rPr>
              <a:t> explains that well-being is aided by life patterns</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Theories assist in the development of a care plan (NHS England, 2019)</a:t>
            </a:r>
            <a:endParaRPr lang="en-IN"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Both theories have limitations and will not apply to all elderly people</a:t>
            </a:r>
            <a:endParaRPr lang="en-IN" sz="18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5"/>
          <a:stretch>
            <a:fillRect/>
          </a:stretch>
        </p:blipFill>
        <p:spPr>
          <a:xfrm>
            <a:off x="6172200" y="1825625"/>
            <a:ext cx="5181600" cy="4351337"/>
          </a:xfrm>
          <a:prstGeom prst="rect">
            <a:avLst/>
          </a:prstGeom>
          <a:ln>
            <a:noFill/>
          </a:ln>
          <a:effectLst>
            <a:outerShdw blurRad="292100" dist="139700" dir="2700000" algn="tl" rotWithShape="0">
              <a:srgbClr val="333333">
                <a:alpha val="65000"/>
              </a:srgbClr>
            </a:outerShdw>
          </a:effectLst>
        </p:spPr>
      </p:pic>
      <p:pic>
        <p:nvPicPr>
          <p:cNvPr id="4" name="perspectives">
            <a:hlinkClick r:id="" action="ppaction://media"/>
            <a:extLst>
              <a:ext uri="{FF2B5EF4-FFF2-40B4-BE49-F238E27FC236}">
                <a16:creationId xmlns:a16="http://schemas.microsoft.com/office/drawing/2014/main" id="{636D1F70-9514-E9AD-4BAC-A295F16EB5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88856" y="5440707"/>
            <a:ext cx="487363" cy="487363"/>
          </a:xfrm>
          <a:prstGeom prst="rect">
            <a:avLst/>
          </a:prstGeom>
        </p:spPr>
      </p:pic>
    </p:spTree>
    <p:extLst>
      <p:ext uri="{BB962C8B-B14F-4D97-AF65-F5344CB8AC3E}">
        <p14:creationId xmlns:p14="http://schemas.microsoft.com/office/powerpoint/2010/main" val="2979908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60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Policy and Legislative Framework in the UK</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5"/>
          <a:stretch>
            <a:fillRect/>
          </a:stretch>
        </p:blipFill>
        <p:spPr>
          <a:xfrm>
            <a:off x="838200" y="1825625"/>
            <a:ext cx="5154637" cy="4351338"/>
          </a:xfrm>
          <a:prstGeom prst="rect">
            <a:avLst/>
          </a:prstGeom>
          <a:ln>
            <a:noFill/>
          </a:ln>
          <a:effectLst>
            <a:outerShdw blurRad="292100" dist="139700" dir="2700000" algn="tl" rotWithShape="0">
              <a:srgbClr val="333333">
                <a:alpha val="65000"/>
              </a:srgbClr>
            </a:outerShdw>
          </a:effectLst>
        </p:spPr>
      </p:pic>
      <p:sp>
        <p:nvSpPr>
          <p:cNvPr id="4" name="Content Placeholder 3"/>
          <p:cNvSpPr>
            <a:spLocks noGrp="1"/>
          </p:cNvSpPr>
          <p:nvPr>
            <p:ph sz="half" idx="2"/>
          </p:nvPr>
        </p:nvSpPr>
        <p:spPr/>
        <p:style>
          <a:lnRef idx="1">
            <a:schemeClr val="accent2"/>
          </a:lnRef>
          <a:fillRef idx="2">
            <a:schemeClr val="accent2"/>
          </a:fillRef>
          <a:effectRef idx="1">
            <a:schemeClr val="accent2"/>
          </a:effectRef>
          <a:fontRef idx="minor">
            <a:schemeClr val="dk1"/>
          </a:fontRef>
        </p:style>
        <p:txBody>
          <a:bodyPr>
            <a:normAutofit/>
          </a:bodyPr>
          <a:lstStyle/>
          <a:p>
            <a:pPr lvl="0" algn="just"/>
            <a:r>
              <a:rPr lang="en-GB" sz="1800" b="1" i="1" dirty="0">
                <a:latin typeface="Arial" panose="020B0604020202020204" pitchFamily="34" charset="0"/>
                <a:cs typeface="Arial" panose="020B0604020202020204" pitchFamily="34" charset="0"/>
              </a:rPr>
              <a:t>Care Act 2014</a:t>
            </a:r>
            <a:r>
              <a:rPr lang="en-GB" sz="1800" dirty="0">
                <a:latin typeface="Arial" panose="020B0604020202020204" pitchFamily="34" charset="0"/>
                <a:cs typeface="Arial" panose="020B0604020202020204" pitchFamily="34" charset="0"/>
              </a:rPr>
              <a:t> emphasises assessment, prevention and wellbeing</a:t>
            </a:r>
            <a:endParaRPr lang="en-IN" sz="1800" dirty="0">
              <a:latin typeface="Arial" panose="020B0604020202020204" pitchFamily="34" charset="0"/>
              <a:cs typeface="Arial" panose="020B0604020202020204" pitchFamily="34" charset="0"/>
            </a:endParaRPr>
          </a:p>
          <a:p>
            <a:pPr lvl="0" algn="just"/>
            <a:r>
              <a:rPr lang="en-GB" sz="1800" b="1" i="1" dirty="0">
                <a:latin typeface="Arial" panose="020B0604020202020204" pitchFamily="34" charset="0"/>
                <a:cs typeface="Arial" panose="020B0604020202020204" pitchFamily="34" charset="0"/>
              </a:rPr>
              <a:t>Equality Act 2010</a:t>
            </a:r>
            <a:r>
              <a:rPr lang="en-GB" sz="1800" dirty="0">
                <a:latin typeface="Arial" panose="020B0604020202020204" pitchFamily="34" charset="0"/>
                <a:cs typeface="Arial" panose="020B0604020202020204" pitchFamily="34" charset="0"/>
              </a:rPr>
              <a:t> safeguards ageing individuals</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 </a:t>
            </a:r>
            <a:r>
              <a:rPr lang="en-GB" sz="1800" b="1" i="1" dirty="0">
                <a:latin typeface="Arial" panose="020B0604020202020204" pitchFamily="34" charset="0"/>
                <a:cs typeface="Arial" panose="020B0604020202020204" pitchFamily="34" charset="0"/>
              </a:rPr>
              <a:t>NHS Long Term Plan</a:t>
            </a:r>
            <a:r>
              <a:rPr lang="en-GB" sz="1800" dirty="0">
                <a:latin typeface="Arial" panose="020B0604020202020204" pitchFamily="34" charset="0"/>
                <a:cs typeface="Arial" panose="020B0604020202020204" pitchFamily="34" charset="0"/>
              </a:rPr>
              <a:t> enhances the services for the elderly</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Policies favour option, respect and individualised treatment (</a:t>
            </a:r>
            <a:r>
              <a:rPr lang="en-GB" sz="1800" dirty="0" err="1">
                <a:latin typeface="Arial" panose="020B0604020202020204" pitchFamily="34" charset="0"/>
                <a:cs typeface="Arial" panose="020B0604020202020204" pitchFamily="34" charset="0"/>
              </a:rPr>
              <a:t>Prina</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2024)</a:t>
            </a:r>
            <a:endParaRPr lang="en-IN"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Policy in enhancing wellbeing and personalisation (NHS England, 2023)</a:t>
            </a:r>
            <a:endParaRPr lang="en-IN" sz="1800" dirty="0">
              <a:latin typeface="Arial" panose="020B0604020202020204" pitchFamily="34" charset="0"/>
              <a:cs typeface="Arial" panose="020B0604020202020204" pitchFamily="34" charset="0"/>
            </a:endParaRPr>
          </a:p>
        </p:txBody>
      </p:sp>
      <p:pic>
        <p:nvPicPr>
          <p:cNvPr id="3" name="policy">
            <a:hlinkClick r:id="" action="ppaction://media"/>
            <a:extLst>
              <a:ext uri="{FF2B5EF4-FFF2-40B4-BE49-F238E27FC236}">
                <a16:creationId xmlns:a16="http://schemas.microsoft.com/office/drawing/2014/main" id="{DFE668DC-E97B-C313-2F1B-36B41A15B2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88046" y="5824537"/>
            <a:ext cx="487363" cy="487363"/>
          </a:xfrm>
          <a:prstGeom prst="rect">
            <a:avLst/>
          </a:prstGeom>
        </p:spPr>
      </p:pic>
    </p:spTree>
    <p:extLst>
      <p:ext uri="{BB962C8B-B14F-4D97-AF65-F5344CB8AC3E}">
        <p14:creationId xmlns:p14="http://schemas.microsoft.com/office/powerpoint/2010/main" val="536346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75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Overview of Current UK Care Provisions</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style>
          <a:lnRef idx="1">
            <a:schemeClr val="accent6"/>
          </a:lnRef>
          <a:fillRef idx="2">
            <a:schemeClr val="accent6"/>
          </a:fillRef>
          <a:effectRef idx="1">
            <a:schemeClr val="accent6"/>
          </a:effectRef>
          <a:fontRef idx="minor">
            <a:schemeClr val="dk1"/>
          </a:fontRef>
        </p:style>
        <p:txBody>
          <a:bodyPr>
            <a:normAutofit/>
          </a:bodyPr>
          <a:lstStyle/>
          <a:p>
            <a:pPr lvl="0" algn="just"/>
            <a:r>
              <a:rPr lang="en-GB" sz="1800" dirty="0">
                <a:latin typeface="Arial" panose="020B0604020202020204" pitchFamily="34" charset="0"/>
                <a:cs typeface="Arial" panose="020B0604020202020204" pitchFamily="34" charset="0"/>
              </a:rPr>
              <a:t>Community care helps aged individuals return home</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Long-term care is offered in residential care (</a:t>
            </a:r>
            <a:r>
              <a:rPr lang="en-GB" sz="1800" dirty="0" err="1">
                <a:latin typeface="Arial" panose="020B0604020202020204" pitchFamily="34" charset="0"/>
                <a:cs typeface="Arial" panose="020B0604020202020204" pitchFamily="34" charset="0"/>
              </a:rPr>
              <a:t>Rony</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2024)</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Day centres are involved in social activities and health services (CQC, 2022)</a:t>
            </a:r>
            <a:endParaRPr lang="en-IN"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Voluntary groups complement deficits and well-being (NHS England, 2019)</a:t>
            </a:r>
            <a:endParaRPr lang="en-IN" sz="18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5"/>
          <a:stretch>
            <a:fillRect/>
          </a:stretch>
        </p:blipFill>
        <p:spPr>
          <a:xfrm>
            <a:off x="6172200" y="1825625"/>
            <a:ext cx="5181600" cy="4351338"/>
          </a:xfrm>
          <a:prstGeom prst="rect">
            <a:avLst/>
          </a:prstGeom>
          <a:ln>
            <a:noFill/>
          </a:ln>
          <a:effectLst>
            <a:softEdge rad="112500"/>
          </a:effectLst>
        </p:spPr>
      </p:pic>
      <p:pic>
        <p:nvPicPr>
          <p:cNvPr id="4" name="overview">
            <a:hlinkClick r:id="" action="ppaction://media"/>
            <a:extLst>
              <a:ext uri="{FF2B5EF4-FFF2-40B4-BE49-F238E27FC236}">
                <a16:creationId xmlns:a16="http://schemas.microsoft.com/office/drawing/2014/main" id="{0E54268F-9037-AD30-84D9-C8CF480503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 y="5784780"/>
            <a:ext cx="487363" cy="487363"/>
          </a:xfrm>
          <a:prstGeom prst="rect">
            <a:avLst/>
          </a:prstGeom>
        </p:spPr>
      </p:pic>
    </p:spTree>
    <p:extLst>
      <p:ext uri="{BB962C8B-B14F-4D97-AF65-F5344CB8AC3E}">
        <p14:creationId xmlns:p14="http://schemas.microsoft.com/office/powerpoint/2010/main" val="257533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8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Critical Evaluation of Domiciliary Care</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5"/>
          <a:stretch>
            <a:fillRect/>
          </a:stretch>
        </p:blipFill>
        <p:spPr>
          <a:xfrm>
            <a:off x="838200" y="1825625"/>
            <a:ext cx="5168705" cy="4351337"/>
          </a:xfrm>
          <a:prstGeom prst="rect">
            <a:avLst/>
          </a:prstGeom>
          <a:ln>
            <a:noFill/>
          </a:ln>
          <a:effectLst>
            <a:outerShdw blurRad="292100" dist="139700" dir="2700000" algn="tl" rotWithShape="0">
              <a:srgbClr val="333333">
                <a:alpha val="65000"/>
              </a:srgbClr>
            </a:outerShdw>
          </a:effectLst>
        </p:spPr>
      </p:pic>
      <p:sp>
        <p:nvSpPr>
          <p:cNvPr id="4" name="Content Placeholder 3"/>
          <p:cNvSpPr>
            <a:spLocks noGrp="1"/>
          </p:cNvSpPr>
          <p:nvPr>
            <p:ph sz="half" idx="2"/>
          </p:nvPr>
        </p:nvSpPr>
        <p:spPr/>
        <p:style>
          <a:lnRef idx="1">
            <a:schemeClr val="accent2"/>
          </a:lnRef>
          <a:fillRef idx="2">
            <a:schemeClr val="accent2"/>
          </a:fillRef>
          <a:effectRef idx="1">
            <a:schemeClr val="accent2"/>
          </a:effectRef>
          <a:fontRef idx="minor">
            <a:schemeClr val="dk1"/>
          </a:fontRef>
        </p:style>
        <p:txBody>
          <a:bodyPr>
            <a:normAutofit/>
          </a:bodyPr>
          <a:lstStyle/>
          <a:p>
            <a:pPr lvl="0" algn="just"/>
            <a:r>
              <a:rPr lang="en-GB" sz="1800" dirty="0">
                <a:latin typeface="Arial" panose="020B0604020202020204" pitchFamily="34" charset="0"/>
                <a:cs typeface="Arial" panose="020B0604020202020204" pitchFamily="34" charset="0"/>
              </a:rPr>
              <a:t>Home-based care is provided to the elderly.</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There is also an uneven quality of services in certain areas (Cole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2022)</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Home living usually enhances any form of independence (NHS, 2022)</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 strategy is associated with activity and continuity theories as well as UK policy (CQC, 2022)</a:t>
            </a:r>
            <a:endParaRPr lang="en-IN" sz="1800" dirty="0">
              <a:latin typeface="Arial" panose="020B0604020202020204" pitchFamily="34" charset="0"/>
              <a:cs typeface="Arial" panose="020B0604020202020204" pitchFamily="34" charset="0"/>
            </a:endParaRPr>
          </a:p>
        </p:txBody>
      </p:sp>
      <p:pic>
        <p:nvPicPr>
          <p:cNvPr id="3" name="critical">
            <a:hlinkClick r:id="" action="ppaction://media"/>
            <a:extLst>
              <a:ext uri="{FF2B5EF4-FFF2-40B4-BE49-F238E27FC236}">
                <a16:creationId xmlns:a16="http://schemas.microsoft.com/office/drawing/2014/main" id="{0B2FAC40-1E8A-6A1C-EEB2-3FFF2550A2E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527386" y="4874177"/>
            <a:ext cx="487363" cy="487363"/>
          </a:xfrm>
          <a:prstGeom prst="rect">
            <a:avLst/>
          </a:prstGeom>
        </p:spPr>
      </p:pic>
    </p:spTree>
    <p:extLst>
      <p:ext uri="{BB962C8B-B14F-4D97-AF65-F5344CB8AC3E}">
        <p14:creationId xmlns:p14="http://schemas.microsoft.com/office/powerpoint/2010/main" val="2254035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3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Critical Evaluation of Residential Care</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style>
          <a:lnRef idx="1">
            <a:schemeClr val="accent6"/>
          </a:lnRef>
          <a:fillRef idx="2">
            <a:schemeClr val="accent6"/>
          </a:fillRef>
          <a:effectRef idx="1">
            <a:schemeClr val="accent6"/>
          </a:effectRef>
          <a:fontRef idx="minor">
            <a:schemeClr val="dk1"/>
          </a:fontRef>
        </p:style>
        <p:txBody>
          <a:bodyPr>
            <a:normAutofit/>
          </a:bodyPr>
          <a:lstStyle/>
          <a:p>
            <a:pPr lvl="0" algn="just"/>
            <a:r>
              <a:rPr lang="en-GB" sz="1800" dirty="0">
                <a:latin typeface="Arial" panose="020B0604020202020204" pitchFamily="34" charset="0"/>
                <a:cs typeface="Arial" panose="020B0604020202020204" pitchFamily="34" charset="0"/>
              </a:rPr>
              <a:t>Comparison is being made with community-based care</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Residential care provides 24-hour support and schedules (Gates and Wilson-</a:t>
            </a:r>
            <a:r>
              <a:rPr lang="en-GB" sz="1800" dirty="0" err="1">
                <a:latin typeface="Arial" panose="020B0604020202020204" pitchFamily="34" charset="0"/>
                <a:cs typeface="Arial" panose="020B0604020202020204" pitchFamily="34" charset="0"/>
              </a:rPr>
              <a:t>Menzfeld</a:t>
            </a:r>
            <a:r>
              <a:rPr lang="en-GB" sz="1800" dirty="0">
                <a:latin typeface="Arial" panose="020B0604020202020204" pitchFamily="34" charset="0"/>
                <a:cs typeface="Arial" panose="020B0604020202020204" pitchFamily="34" charset="0"/>
              </a:rPr>
              <a:t>, 2022)</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 purpose of regulation is to safeguard the rights and security of older people (CQC, 2022)</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Prices and supply are very different (NHS England, 2023)</a:t>
            </a:r>
            <a:endParaRPr lang="en-IN"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Home-based support is different from residential care (Chow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2023)</a:t>
            </a:r>
            <a:endParaRPr lang="en-IN" sz="18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5"/>
          <a:stretch>
            <a:fillRect/>
          </a:stretch>
        </p:blipFill>
        <p:spPr>
          <a:xfrm>
            <a:off x="6260122" y="1825625"/>
            <a:ext cx="5093677" cy="4351338"/>
          </a:xfrm>
          <a:prstGeom prst="rect">
            <a:avLst/>
          </a:prstGeom>
          <a:ln>
            <a:noFill/>
          </a:ln>
          <a:effectLst>
            <a:outerShdw blurRad="292100" dist="139700" dir="2700000" algn="tl" rotWithShape="0">
              <a:srgbClr val="333333">
                <a:alpha val="65000"/>
              </a:srgbClr>
            </a:outerShdw>
          </a:effectLst>
        </p:spPr>
      </p:pic>
      <p:pic>
        <p:nvPicPr>
          <p:cNvPr id="4" name="critical2">
            <a:hlinkClick r:id="" action="ppaction://media"/>
            <a:extLst>
              <a:ext uri="{FF2B5EF4-FFF2-40B4-BE49-F238E27FC236}">
                <a16:creationId xmlns:a16="http://schemas.microsoft.com/office/drawing/2014/main" id="{321F9FE7-D077-D94F-379D-BA5DD687D16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69586" y="5351255"/>
            <a:ext cx="487363" cy="487363"/>
          </a:xfrm>
          <a:prstGeom prst="rect">
            <a:avLst/>
          </a:prstGeom>
        </p:spPr>
      </p:pic>
    </p:spTree>
    <p:extLst>
      <p:ext uri="{BB962C8B-B14F-4D97-AF65-F5344CB8AC3E}">
        <p14:creationId xmlns:p14="http://schemas.microsoft.com/office/powerpoint/2010/main" val="2817577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6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Technological Innovation in Elderly Care</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5"/>
          <a:stretch>
            <a:fillRect/>
          </a:stretch>
        </p:blipFill>
        <p:spPr>
          <a:xfrm>
            <a:off x="838200" y="1825625"/>
            <a:ext cx="5181600" cy="4351338"/>
          </a:xfrm>
          <a:prstGeom prst="rect">
            <a:avLst/>
          </a:prstGeom>
          <a:ln>
            <a:noFill/>
          </a:ln>
          <a:effectLst>
            <a:outerShdw blurRad="292100" dist="139700" dir="2700000" algn="tl" rotWithShape="0">
              <a:srgbClr val="333333">
                <a:alpha val="65000"/>
              </a:srgbClr>
            </a:outerShdw>
          </a:effectLst>
        </p:spPr>
      </p:pic>
      <p:sp>
        <p:nvSpPr>
          <p:cNvPr id="4" name="Content Placeholder 3"/>
          <p:cNvSpPr>
            <a:spLocks noGrp="1"/>
          </p:cNvSpPr>
          <p:nvPr>
            <p:ph sz="half" idx="2"/>
          </p:nvPr>
        </p:nvSpPr>
        <p:spPr/>
        <p:style>
          <a:lnRef idx="1">
            <a:schemeClr val="accent2"/>
          </a:lnRef>
          <a:fillRef idx="2">
            <a:schemeClr val="accent2"/>
          </a:fillRef>
          <a:effectRef idx="1">
            <a:schemeClr val="accent2"/>
          </a:effectRef>
          <a:fontRef idx="minor">
            <a:schemeClr val="dk1"/>
          </a:fontRef>
        </p:style>
        <p:txBody>
          <a:bodyPr>
            <a:normAutofit/>
          </a:bodyPr>
          <a:lstStyle/>
          <a:p>
            <a:pPr lvl="0" algn="just"/>
            <a:r>
              <a:rPr lang="en-GB" sz="1800" dirty="0">
                <a:latin typeface="Arial" panose="020B0604020202020204" pitchFamily="34" charset="0"/>
                <a:cs typeface="Arial" panose="020B0604020202020204" pitchFamily="34" charset="0"/>
              </a:rPr>
              <a:t>Dementia-support technology and robotics</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Tele-health bridges the gap between older people and health professionals through the internet (NHS, 2022)</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Falls and health changes are detected with the help of smart sensors and devices (</a:t>
            </a:r>
            <a:r>
              <a:rPr lang="en-GB" sz="1800" dirty="0" err="1">
                <a:latin typeface="Arial" panose="020B0604020202020204" pitchFamily="34" charset="0"/>
                <a:cs typeface="Arial" panose="020B0604020202020204" pitchFamily="34" charset="0"/>
              </a:rPr>
              <a:t>Kraun</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2022)</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There are health tracking and medicine reminders supported by apps</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Robots can assist with day-to-day chores and memory issues (NHS England, 2019)</a:t>
            </a:r>
            <a:endParaRPr lang="en-IN" sz="1800" dirty="0">
              <a:latin typeface="Arial" panose="020B0604020202020204" pitchFamily="34" charset="0"/>
              <a:cs typeface="Arial" panose="020B0604020202020204" pitchFamily="34" charset="0"/>
            </a:endParaRPr>
          </a:p>
        </p:txBody>
      </p:sp>
      <p:pic>
        <p:nvPicPr>
          <p:cNvPr id="3" name="innovation">
            <a:hlinkClick r:id="" action="ppaction://media"/>
            <a:extLst>
              <a:ext uri="{FF2B5EF4-FFF2-40B4-BE49-F238E27FC236}">
                <a16:creationId xmlns:a16="http://schemas.microsoft.com/office/drawing/2014/main" id="{89161A85-A24E-8603-FFF3-C9BB16DF0A0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28603" y="5450646"/>
            <a:ext cx="487363" cy="487363"/>
          </a:xfrm>
          <a:prstGeom prst="rect">
            <a:avLst/>
          </a:prstGeom>
        </p:spPr>
      </p:pic>
    </p:spTree>
    <p:extLst>
      <p:ext uri="{BB962C8B-B14F-4D97-AF65-F5344CB8AC3E}">
        <p14:creationId xmlns:p14="http://schemas.microsoft.com/office/powerpoint/2010/main" val="2889103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0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Critical Evaluation of Technological Interventions</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style>
          <a:lnRef idx="1">
            <a:schemeClr val="accent6"/>
          </a:lnRef>
          <a:fillRef idx="2">
            <a:schemeClr val="accent6"/>
          </a:fillRef>
          <a:effectRef idx="1">
            <a:schemeClr val="accent6"/>
          </a:effectRef>
          <a:fontRef idx="minor">
            <a:schemeClr val="dk1"/>
          </a:fontRef>
        </p:style>
        <p:txBody>
          <a:bodyPr>
            <a:normAutofit/>
          </a:bodyPr>
          <a:lstStyle/>
          <a:p>
            <a:pPr lvl="0" algn="just"/>
            <a:r>
              <a:rPr lang="en-GB" sz="1800" dirty="0">
                <a:latin typeface="Arial" panose="020B0604020202020204" pitchFamily="34" charset="0"/>
                <a:cs typeface="Arial" panose="020B0604020202020204" pitchFamily="34" charset="0"/>
              </a:rPr>
              <a:t>Older people can be assisted by technology to continue staying at home</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Issues of privacy and dignity fall under ethical concerns (NHS, 2022)</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Digital tools do not apply to all older people (NHS England, 2019)</a:t>
            </a:r>
            <a:endParaRPr lang="en-IN"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Barriers can be costs and support in the long run (Cho and Lee, 2026)</a:t>
            </a:r>
            <a:endParaRPr lang="en-IN" sz="18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5"/>
          <a:stretch>
            <a:fillRect/>
          </a:stretch>
        </p:blipFill>
        <p:spPr>
          <a:xfrm>
            <a:off x="6172200" y="1825625"/>
            <a:ext cx="5181600" cy="4351337"/>
          </a:xfrm>
          <a:prstGeom prst="rect">
            <a:avLst/>
          </a:prstGeom>
          <a:ln>
            <a:noFill/>
          </a:ln>
          <a:effectLst>
            <a:softEdge rad="112500"/>
          </a:effectLst>
        </p:spPr>
      </p:pic>
      <p:pic>
        <p:nvPicPr>
          <p:cNvPr id="4" name="critevaluation">
            <a:hlinkClick r:id="" action="ppaction://media"/>
            <a:extLst>
              <a:ext uri="{FF2B5EF4-FFF2-40B4-BE49-F238E27FC236}">
                <a16:creationId xmlns:a16="http://schemas.microsoft.com/office/drawing/2014/main" id="{EAEBC368-3D90-7F3A-84FC-4882990CDA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 y="5689599"/>
            <a:ext cx="487363" cy="487363"/>
          </a:xfrm>
          <a:prstGeom prst="rect">
            <a:avLst/>
          </a:prstGeom>
        </p:spPr>
      </p:pic>
    </p:spTree>
    <p:extLst>
      <p:ext uri="{BB962C8B-B14F-4D97-AF65-F5344CB8AC3E}">
        <p14:creationId xmlns:p14="http://schemas.microsoft.com/office/powerpoint/2010/main" val="2567371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0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Challenges in Maintaining Independence</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5"/>
          <a:stretch>
            <a:fillRect/>
          </a:stretch>
        </p:blipFill>
        <p:spPr>
          <a:xfrm>
            <a:off x="838200" y="1825625"/>
            <a:ext cx="5181600" cy="4351338"/>
          </a:xfrm>
          <a:prstGeom prst="rect">
            <a:avLst/>
          </a:prstGeom>
          <a:ln>
            <a:noFill/>
          </a:ln>
          <a:effectLst>
            <a:outerShdw blurRad="292100" dist="139700" dir="2700000" algn="tl" rotWithShape="0">
              <a:srgbClr val="333333">
                <a:alpha val="65000"/>
              </a:srgbClr>
            </a:outerShdw>
          </a:effectLst>
        </p:spPr>
      </p:pic>
      <p:sp>
        <p:nvSpPr>
          <p:cNvPr id="4" name="Content Placeholder 3"/>
          <p:cNvSpPr>
            <a:spLocks noGrp="1"/>
          </p:cNvSpPr>
          <p:nvPr>
            <p:ph sz="half" idx="2"/>
          </p:nvPr>
        </p:nvSpPr>
        <p:spPr/>
        <p:style>
          <a:lnRef idx="1">
            <a:schemeClr val="accent2"/>
          </a:lnRef>
          <a:fillRef idx="2">
            <a:schemeClr val="accent2"/>
          </a:fillRef>
          <a:effectRef idx="1">
            <a:schemeClr val="accent2"/>
          </a:effectRef>
          <a:fontRef idx="minor">
            <a:schemeClr val="dk1"/>
          </a:fontRef>
        </p:style>
        <p:txBody>
          <a:bodyPr>
            <a:normAutofit/>
          </a:bodyPr>
          <a:lstStyle/>
          <a:p>
            <a:pPr lvl="0" algn="just"/>
            <a:r>
              <a:rPr lang="en-GB" sz="1800" dirty="0">
                <a:latin typeface="Arial" panose="020B0604020202020204" pitchFamily="34" charset="0"/>
                <a:cs typeface="Arial" panose="020B0604020202020204" pitchFamily="34" charset="0"/>
              </a:rPr>
              <a:t>Physical ability is diminished by long-term conditions</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Dementia impacts memory and judgement (NHS, 2022)</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Most of the elderly people are isolated</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Independence is more difficult due to poverty, transport and age bias (Zhao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2024)</a:t>
            </a:r>
            <a:endParaRPr lang="en-IN" sz="1800" dirty="0">
              <a:latin typeface="Arial" panose="020B0604020202020204" pitchFamily="34" charset="0"/>
              <a:cs typeface="Arial" panose="020B0604020202020204" pitchFamily="34" charset="0"/>
            </a:endParaRPr>
          </a:p>
        </p:txBody>
      </p:sp>
      <p:pic>
        <p:nvPicPr>
          <p:cNvPr id="3" name="challenges">
            <a:hlinkClick r:id="" action="ppaction://media"/>
            <a:extLst>
              <a:ext uri="{FF2B5EF4-FFF2-40B4-BE49-F238E27FC236}">
                <a16:creationId xmlns:a16="http://schemas.microsoft.com/office/drawing/2014/main" id="{1230AD52-0C34-242A-1754-24D7112DFC7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48481" y="5500342"/>
            <a:ext cx="487363" cy="487363"/>
          </a:xfrm>
          <a:prstGeom prst="rect">
            <a:avLst/>
          </a:prstGeom>
        </p:spPr>
      </p:pic>
    </p:spTree>
    <p:extLst>
      <p:ext uri="{BB962C8B-B14F-4D97-AF65-F5344CB8AC3E}">
        <p14:creationId xmlns:p14="http://schemas.microsoft.com/office/powerpoint/2010/main" val="3986941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3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Recommendations for Service Improvement</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style>
          <a:lnRef idx="1">
            <a:schemeClr val="accent6"/>
          </a:lnRef>
          <a:fillRef idx="2">
            <a:schemeClr val="accent6"/>
          </a:fillRef>
          <a:effectRef idx="1">
            <a:schemeClr val="accent6"/>
          </a:effectRef>
          <a:fontRef idx="minor">
            <a:schemeClr val="dk1"/>
          </a:fontRef>
        </p:style>
        <p:txBody>
          <a:bodyPr>
            <a:normAutofit/>
          </a:bodyPr>
          <a:lstStyle/>
          <a:p>
            <a:pPr lvl="0" algn="just"/>
            <a:r>
              <a:rPr lang="en-GB" sz="1800" dirty="0">
                <a:latin typeface="Arial" panose="020B0604020202020204" pitchFamily="34" charset="0"/>
                <a:cs typeface="Arial" panose="020B0604020202020204" pitchFamily="34" charset="0"/>
              </a:rPr>
              <a:t>Include health and social care in the individual.</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Preventive and restorative services should be increased (</a:t>
            </a:r>
            <a:r>
              <a:rPr lang="en-GB" sz="1800" dirty="0" err="1">
                <a:latin typeface="Arial" panose="020B0604020202020204" pitchFamily="34" charset="0"/>
                <a:cs typeface="Arial" panose="020B0604020202020204" pitchFamily="34" charset="0"/>
              </a:rPr>
              <a:t>Shevelkova</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2023)</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Essential empowerment and complex care training of the train staff (NHS, 2022)</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Turn technology into something affordable and user-friendly (CQC, 2022)</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Rolex updates policies and reforms funding systems (</a:t>
            </a:r>
            <a:r>
              <a:rPr lang="en-GB" sz="1800" dirty="0" err="1">
                <a:latin typeface="Arial" panose="020B0604020202020204" pitchFamily="34" charset="0"/>
                <a:cs typeface="Arial" panose="020B0604020202020204" pitchFamily="34" charset="0"/>
              </a:rPr>
              <a:t>Whear</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2023)</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Prepare against actual obstacles and their solutions</a:t>
            </a:r>
            <a:endParaRPr lang="en-IN" sz="18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5"/>
          <a:stretch>
            <a:fillRect/>
          </a:stretch>
        </p:blipFill>
        <p:spPr>
          <a:xfrm>
            <a:off x="6172200" y="1825625"/>
            <a:ext cx="5181600" cy="4351338"/>
          </a:xfrm>
          <a:prstGeom prst="rect">
            <a:avLst/>
          </a:prstGeom>
          <a:ln>
            <a:noFill/>
          </a:ln>
          <a:effectLst>
            <a:softEdge rad="112500"/>
          </a:effectLst>
        </p:spPr>
      </p:pic>
      <p:pic>
        <p:nvPicPr>
          <p:cNvPr id="4" name="recommend">
            <a:hlinkClick r:id="" action="ppaction://media"/>
            <a:extLst>
              <a:ext uri="{FF2B5EF4-FFF2-40B4-BE49-F238E27FC236}">
                <a16:creationId xmlns:a16="http://schemas.microsoft.com/office/drawing/2014/main" id="{23E9A819-44FB-D35C-F57F-0B43EBCA02E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51534" y="5689600"/>
            <a:ext cx="487363" cy="487363"/>
          </a:xfrm>
          <a:prstGeom prst="rect">
            <a:avLst/>
          </a:prstGeom>
        </p:spPr>
      </p:pic>
    </p:spTree>
    <p:extLst>
      <p:ext uri="{BB962C8B-B14F-4D97-AF65-F5344CB8AC3E}">
        <p14:creationId xmlns:p14="http://schemas.microsoft.com/office/powerpoint/2010/main" val="680000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21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5"/>
          <a:stretch>
            <a:fillRect/>
          </a:stretch>
        </p:blipFill>
        <p:spPr>
          <a:xfrm>
            <a:off x="838200" y="1825625"/>
            <a:ext cx="5181600" cy="4351338"/>
          </a:xfrm>
          <a:prstGeom prst="rect">
            <a:avLst/>
          </a:prstGeom>
          <a:ln>
            <a:noFill/>
          </a:ln>
          <a:effectLst>
            <a:softEdge rad="112500"/>
          </a:effectLst>
        </p:spPr>
      </p:pic>
      <p:sp>
        <p:nvSpPr>
          <p:cNvPr id="4" name="Content Placeholder 3"/>
          <p:cNvSpPr>
            <a:spLocks noGrp="1"/>
          </p:cNvSpPr>
          <p:nvPr>
            <p:ph sz="half" idx="2"/>
          </p:nvPr>
        </p:nvSpPr>
        <p:spPr/>
        <p:style>
          <a:lnRef idx="1">
            <a:schemeClr val="accent2"/>
          </a:lnRef>
          <a:fillRef idx="2">
            <a:schemeClr val="accent2"/>
          </a:fillRef>
          <a:effectRef idx="1">
            <a:schemeClr val="accent2"/>
          </a:effectRef>
          <a:fontRef idx="minor">
            <a:schemeClr val="dk1"/>
          </a:fontRef>
        </p:style>
        <p:txBody>
          <a:bodyPr>
            <a:noAutofit/>
          </a:bodyPr>
          <a:lstStyle/>
          <a:p>
            <a:pPr lvl="0" algn="just"/>
            <a:r>
              <a:rPr lang="en-GB" sz="1800" dirty="0">
                <a:latin typeface="Arial" panose="020B0604020202020204" pitchFamily="34" charset="0"/>
                <a:cs typeface="Arial" panose="020B0604020202020204" pitchFamily="34" charset="0"/>
              </a:rPr>
              <a:t>The presentation indicates the key knowledge of elder care for older people</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It demonstrates the importance of theory and policy in the actual care environment</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It focuses on policy and legal legislation of older care individuals in the UK</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It also recommends the actions that can be taken to benefit older people in the future</a:t>
            </a:r>
            <a:endParaRPr lang="en-IN" sz="1800" dirty="0">
              <a:latin typeface="Arial" panose="020B0604020202020204" pitchFamily="34" charset="0"/>
              <a:cs typeface="Arial" panose="020B0604020202020204" pitchFamily="34" charset="0"/>
            </a:endParaRPr>
          </a:p>
        </p:txBody>
      </p:sp>
      <p:pic>
        <p:nvPicPr>
          <p:cNvPr id="3" name="conclusion">
            <a:hlinkClick r:id="" action="ppaction://media"/>
            <a:extLst>
              <a:ext uri="{FF2B5EF4-FFF2-40B4-BE49-F238E27FC236}">
                <a16:creationId xmlns:a16="http://schemas.microsoft.com/office/drawing/2014/main" id="{F5F15403-8076-1220-032C-78FBDB78A0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606898" y="4794665"/>
            <a:ext cx="487363" cy="487363"/>
          </a:xfrm>
          <a:prstGeom prst="rect">
            <a:avLst/>
          </a:prstGeom>
        </p:spPr>
      </p:pic>
    </p:spTree>
    <p:extLst>
      <p:ext uri="{BB962C8B-B14F-4D97-AF65-F5344CB8AC3E}">
        <p14:creationId xmlns:p14="http://schemas.microsoft.com/office/powerpoint/2010/main" val="175072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40043"/>
            <a:ext cx="10515600" cy="971306"/>
          </a:xfrm>
        </p:spPr>
        <p:style>
          <a:lnRef idx="1">
            <a:schemeClr val="accent2"/>
          </a:lnRef>
          <a:fillRef idx="2">
            <a:schemeClr val="accent2"/>
          </a:fillRef>
          <a:effectRef idx="1">
            <a:schemeClr val="accent2"/>
          </a:effectRef>
          <a:fontRef idx="minor">
            <a:schemeClr val="dk1"/>
          </a:fontRef>
        </p:style>
        <p:txBody>
          <a:bodyPr>
            <a:normAutofit/>
          </a:bodyPr>
          <a:lstStyle/>
          <a:p>
            <a:pPr algn="ctr"/>
            <a:r>
              <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 List</a:t>
            </a:r>
            <a:endParaRPr lang="en-IN" sz="4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5" name="Content Placeholder 4"/>
          <p:cNvSpPr>
            <a:spLocks noGrp="1"/>
          </p:cNvSpPr>
          <p:nvPr>
            <p:ph idx="1"/>
          </p:nvPr>
        </p:nvSpPr>
        <p:spPr>
          <a:xfrm>
            <a:off x="838200" y="1280161"/>
            <a:ext cx="10515600" cy="5430128"/>
          </a:xfrm>
        </p:spPr>
        <p:style>
          <a:lnRef idx="1">
            <a:schemeClr val="accent6"/>
          </a:lnRef>
          <a:fillRef idx="2">
            <a:schemeClr val="accent6"/>
          </a:fillRef>
          <a:effectRef idx="1">
            <a:schemeClr val="accent6"/>
          </a:effectRef>
          <a:fontRef idx="minor">
            <a:schemeClr val="dk1"/>
          </a:fontRef>
        </p:style>
        <p:txBody>
          <a:bodyPr>
            <a:noAutofit/>
          </a:bodyPr>
          <a:lstStyle/>
          <a:p>
            <a:pPr algn="just"/>
            <a:r>
              <a:rPr lang="en-GB" sz="1200" dirty="0" err="1">
                <a:latin typeface="Arial" panose="020B0604020202020204" pitchFamily="34" charset="0"/>
                <a:cs typeface="Arial" panose="020B0604020202020204" pitchFamily="34" charset="0"/>
              </a:rPr>
              <a:t>Agyemang</a:t>
            </a:r>
            <a:r>
              <a:rPr lang="en-GB" sz="1200" dirty="0">
                <a:latin typeface="Arial" panose="020B0604020202020204" pitchFamily="34" charset="0"/>
                <a:cs typeface="Arial" panose="020B0604020202020204" pitchFamily="34" charset="0"/>
              </a:rPr>
              <a:t>, S.M., </a:t>
            </a:r>
            <a:r>
              <a:rPr lang="en-GB" sz="1200" dirty="0" err="1">
                <a:latin typeface="Arial" panose="020B0604020202020204" pitchFamily="34" charset="0"/>
                <a:cs typeface="Arial" panose="020B0604020202020204" pitchFamily="34" charset="0"/>
              </a:rPr>
              <a:t>Muhonja</a:t>
            </a:r>
            <a:r>
              <a:rPr lang="en-GB" sz="1200" dirty="0">
                <a:latin typeface="Arial" panose="020B0604020202020204" pitchFamily="34" charset="0"/>
                <a:cs typeface="Arial" panose="020B0604020202020204" pitchFamily="34" charset="0"/>
              </a:rPr>
              <a:t>, F.H., </a:t>
            </a:r>
            <a:r>
              <a:rPr lang="en-GB" sz="1200" dirty="0" err="1">
                <a:latin typeface="Arial" panose="020B0604020202020204" pitchFamily="34" charset="0"/>
                <a:cs typeface="Arial" panose="020B0604020202020204" pitchFamily="34" charset="0"/>
              </a:rPr>
              <a:t>Sghaier</a:t>
            </a:r>
            <a:r>
              <a:rPr lang="en-GB" sz="1200" dirty="0">
                <a:latin typeface="Arial" panose="020B0604020202020204" pitchFamily="34" charset="0"/>
                <a:cs typeface="Arial" panose="020B0604020202020204" pitchFamily="34" charset="0"/>
              </a:rPr>
              <a:t>, S., </a:t>
            </a:r>
            <a:r>
              <a:rPr lang="en-GB" sz="1200" dirty="0" err="1">
                <a:latin typeface="Arial" panose="020B0604020202020204" pitchFamily="34" charset="0"/>
                <a:cs typeface="Arial" panose="020B0604020202020204" pitchFamily="34" charset="0"/>
              </a:rPr>
              <a:t>Sorkpor</a:t>
            </a:r>
            <a:r>
              <a:rPr lang="en-GB" sz="1200" dirty="0">
                <a:latin typeface="Arial" panose="020B0604020202020204" pitchFamily="34" charset="0"/>
                <a:cs typeface="Arial" panose="020B0604020202020204" pitchFamily="34" charset="0"/>
              </a:rPr>
              <a:t>, R.S. and </a:t>
            </a:r>
            <a:r>
              <a:rPr lang="en-GB" sz="1200" dirty="0" err="1">
                <a:latin typeface="Arial" panose="020B0604020202020204" pitchFamily="34" charset="0"/>
                <a:cs typeface="Arial" panose="020B0604020202020204" pitchFamily="34" charset="0"/>
              </a:rPr>
              <a:t>Akude</a:t>
            </a:r>
            <a:r>
              <a:rPr lang="en-GB" sz="1200" dirty="0">
                <a:latin typeface="Arial" panose="020B0604020202020204" pitchFamily="34" charset="0"/>
                <a:cs typeface="Arial" panose="020B0604020202020204" pitchFamily="34" charset="0"/>
              </a:rPr>
              <a:t>, S.K. (2024). Empowering older adults to utilise neighbourhoods: A healthy ageing perspective. In </a:t>
            </a:r>
            <a:r>
              <a:rPr lang="en-GB" sz="1200" i="1" dirty="0">
                <a:latin typeface="Arial" panose="020B0604020202020204" pitchFamily="34" charset="0"/>
                <a:cs typeface="Arial" panose="020B0604020202020204" pitchFamily="34" charset="0"/>
              </a:rPr>
              <a:t>Sustainable ageing: reimagining healthy ageing through the lens of flagship campaigns</a:t>
            </a:r>
            <a:r>
              <a:rPr lang="en-GB" sz="1200" dirty="0">
                <a:latin typeface="Arial" panose="020B0604020202020204" pitchFamily="34" charset="0"/>
                <a:cs typeface="Arial" panose="020B0604020202020204" pitchFamily="34" charset="0"/>
              </a:rPr>
              <a:t> (pp. 227-244). Cham: Springer Nature Switzerland.  Available at: https://link.springer.com/chapter/10.1007/978-3-031-69475-2_14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err="1">
                <a:latin typeface="Arial" panose="020B0604020202020204" pitchFamily="34" charset="0"/>
                <a:cs typeface="Arial" panose="020B0604020202020204" pitchFamily="34" charset="0"/>
              </a:rPr>
              <a:t>Aung</a:t>
            </a:r>
            <a:r>
              <a:rPr lang="en-GB" sz="1200" dirty="0">
                <a:latin typeface="Arial" panose="020B0604020202020204" pitchFamily="34" charset="0"/>
                <a:cs typeface="Arial" panose="020B0604020202020204" pitchFamily="34" charset="0"/>
              </a:rPr>
              <a:t>, M.N., </a:t>
            </a:r>
            <a:r>
              <a:rPr lang="en-GB" sz="1200" dirty="0" err="1">
                <a:latin typeface="Arial" panose="020B0604020202020204" pitchFamily="34" charset="0"/>
                <a:cs typeface="Arial" panose="020B0604020202020204" pitchFamily="34" charset="0"/>
              </a:rPr>
              <a:t>Koyanagi</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Nagamine</a:t>
            </a:r>
            <a:r>
              <a:rPr lang="en-GB" sz="1200" dirty="0">
                <a:latin typeface="Arial" panose="020B0604020202020204" pitchFamily="34" charset="0"/>
                <a:cs typeface="Arial" panose="020B0604020202020204" pitchFamily="34" charset="0"/>
              </a:rPr>
              <a:t>, Y., Nam, E.W., </a:t>
            </a:r>
            <a:r>
              <a:rPr lang="en-GB" sz="1200" dirty="0" err="1">
                <a:latin typeface="Arial" panose="020B0604020202020204" pitchFamily="34" charset="0"/>
                <a:cs typeface="Arial" panose="020B0604020202020204" pitchFamily="34" charset="0"/>
              </a:rPr>
              <a:t>Mulati</a:t>
            </a:r>
            <a:r>
              <a:rPr lang="en-GB" sz="1200" dirty="0">
                <a:latin typeface="Arial" panose="020B0604020202020204" pitchFamily="34" charset="0"/>
                <a:cs typeface="Arial" panose="020B0604020202020204" pitchFamily="34" charset="0"/>
              </a:rPr>
              <a:t>, N., </a:t>
            </a:r>
            <a:r>
              <a:rPr lang="en-GB" sz="1200" dirty="0" err="1">
                <a:latin typeface="Arial" panose="020B0604020202020204" pitchFamily="34" charset="0"/>
                <a:cs typeface="Arial" panose="020B0604020202020204" pitchFamily="34" charset="0"/>
              </a:rPr>
              <a:t>Kyaw</a:t>
            </a:r>
            <a:r>
              <a:rPr lang="en-GB" sz="1200" dirty="0">
                <a:latin typeface="Arial" panose="020B0604020202020204" pitchFamily="34" charset="0"/>
                <a:cs typeface="Arial" panose="020B0604020202020204" pitchFamily="34" charset="0"/>
              </a:rPr>
              <a:t>, M.Y., </a:t>
            </a:r>
            <a:r>
              <a:rPr lang="en-GB" sz="1200" dirty="0" err="1">
                <a:latin typeface="Arial" panose="020B0604020202020204" pitchFamily="34" charset="0"/>
                <a:cs typeface="Arial" panose="020B0604020202020204" pitchFamily="34" charset="0"/>
              </a:rPr>
              <a:t>Moolphate</a:t>
            </a:r>
            <a:r>
              <a:rPr lang="en-GB" sz="1200" dirty="0">
                <a:latin typeface="Arial" panose="020B0604020202020204" pitchFamily="34" charset="0"/>
                <a:cs typeface="Arial" panose="020B0604020202020204" pitchFamily="34" charset="0"/>
              </a:rPr>
              <a:t>, S., </a:t>
            </a:r>
            <a:r>
              <a:rPr lang="en-GB" sz="1200" dirty="0" err="1">
                <a:latin typeface="Arial" panose="020B0604020202020204" pitchFamily="34" charset="0"/>
                <a:cs typeface="Arial" panose="020B0604020202020204" pitchFamily="34" charset="0"/>
              </a:rPr>
              <a:t>Shirayama</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Nonaka</a:t>
            </a:r>
            <a:r>
              <a:rPr lang="en-GB" sz="1200" dirty="0">
                <a:latin typeface="Arial" panose="020B0604020202020204" pitchFamily="34" charset="0"/>
                <a:cs typeface="Arial" panose="020B0604020202020204" pitchFamily="34" charset="0"/>
              </a:rPr>
              <a:t>, K., Field, M. and Cheung, P. (2022). Digitally inclusive, healthy ageing communities (DIHAC): a cross-cultural study in Japan, the Republic of Korea, Singapore, and Thailand. </a:t>
            </a:r>
            <a:r>
              <a:rPr lang="en-GB" sz="1200" i="1" dirty="0">
                <a:latin typeface="Arial" panose="020B0604020202020204" pitchFamily="34" charset="0"/>
                <a:cs typeface="Arial" panose="020B0604020202020204" pitchFamily="34" charset="0"/>
              </a:rPr>
              <a:t>International journal of environmental research and public 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19</a:t>
            </a:r>
            <a:r>
              <a:rPr lang="en-GB" sz="1200" dirty="0">
                <a:latin typeface="Arial" panose="020B0604020202020204" pitchFamily="34" charset="0"/>
                <a:cs typeface="Arial" panose="020B0604020202020204" pitchFamily="34" charset="0"/>
              </a:rPr>
              <a:t>(12), pp.69-76.  Available at: https://www.mdpi.com/1660-4601/19/12/6976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Cho, J.K. and Lee, J. (2026). Exploring the association between time dedicated to lifelong learning and volunteering among older adults: Socioeconomic status as a moderator. </a:t>
            </a:r>
            <a:r>
              <a:rPr lang="en-GB" sz="1200" i="1" dirty="0">
                <a:latin typeface="Arial" panose="020B0604020202020204" pitchFamily="34" charset="0"/>
                <a:cs typeface="Arial" panose="020B0604020202020204" pitchFamily="34" charset="0"/>
              </a:rPr>
              <a:t>Journal of Applied Gerontology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45</a:t>
            </a:r>
            <a:r>
              <a:rPr lang="en-GB" sz="1200" dirty="0">
                <a:latin typeface="Arial" panose="020B0604020202020204" pitchFamily="34" charset="0"/>
                <a:cs typeface="Arial" panose="020B0604020202020204" pitchFamily="34" charset="0"/>
              </a:rPr>
              <a:t>(2), pp.279-288.  Available at: https://journals.sagepub.com/doi/abs/10.1177/07334648251339513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Chow, E.K.M., </a:t>
            </a:r>
            <a:r>
              <a:rPr lang="en-GB" sz="1200" dirty="0" err="1">
                <a:latin typeface="Arial" panose="020B0604020202020204" pitchFamily="34" charset="0"/>
                <a:cs typeface="Arial" panose="020B0604020202020204" pitchFamily="34" charset="0"/>
              </a:rPr>
              <a:t>Seah</a:t>
            </a:r>
            <a:r>
              <a:rPr lang="en-GB" sz="1200" dirty="0">
                <a:latin typeface="Arial" panose="020B0604020202020204" pitchFamily="34" charset="0"/>
                <a:cs typeface="Arial" panose="020B0604020202020204" pitchFamily="34" charset="0"/>
              </a:rPr>
              <a:t>, B., Chan, J.J.Y. and Wang, W. (2023). </a:t>
            </a:r>
            <a:r>
              <a:rPr lang="en-GB" sz="1200" dirty="0" err="1">
                <a:latin typeface="Arial" panose="020B0604020202020204" pitchFamily="34" charset="0"/>
                <a:cs typeface="Arial" panose="020B0604020202020204" pitchFamily="34" charset="0"/>
              </a:rPr>
              <a:t>Salutogenic</a:t>
            </a:r>
            <a:r>
              <a:rPr lang="en-GB" sz="1200" dirty="0">
                <a:latin typeface="Arial" panose="020B0604020202020204" pitchFamily="34" charset="0"/>
                <a:cs typeface="Arial" panose="020B0604020202020204" pitchFamily="34" charset="0"/>
              </a:rPr>
              <a:t>-based interventions among community-dwelling older adults: a systematic review and meta-analysis. </a:t>
            </a:r>
            <a:r>
              <a:rPr lang="en-GB" sz="1200" i="1" dirty="0">
                <a:latin typeface="Arial" panose="020B0604020202020204" pitchFamily="34" charset="0"/>
                <a:cs typeface="Arial" panose="020B0604020202020204" pitchFamily="34" charset="0"/>
              </a:rPr>
              <a:t>Health Promotion International</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38</a:t>
            </a:r>
            <a:r>
              <a:rPr lang="en-GB" sz="1200" dirty="0">
                <a:latin typeface="Arial" panose="020B0604020202020204" pitchFamily="34" charset="0"/>
                <a:cs typeface="Arial" panose="020B0604020202020204" pitchFamily="34" charset="0"/>
              </a:rPr>
              <a:t>(3), pp.007.  Available at: https://academic.oup.com/heapro/article-abstract/38/3/daac007/6522737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Cole, A.C., </a:t>
            </a:r>
            <a:r>
              <a:rPr lang="en-GB" sz="1200" dirty="0" err="1">
                <a:latin typeface="Arial" panose="020B0604020202020204" pitchFamily="34" charset="0"/>
                <a:cs typeface="Arial" panose="020B0604020202020204" pitchFamily="34" charset="0"/>
              </a:rPr>
              <a:t>Adapa</a:t>
            </a:r>
            <a:r>
              <a:rPr lang="en-GB" sz="1200" dirty="0">
                <a:latin typeface="Arial" panose="020B0604020202020204" pitchFamily="34" charset="0"/>
                <a:cs typeface="Arial" panose="020B0604020202020204" pitchFamily="34" charset="0"/>
              </a:rPr>
              <a:t>, K., </a:t>
            </a:r>
            <a:r>
              <a:rPr lang="en-GB" sz="1200" dirty="0" err="1">
                <a:latin typeface="Arial" panose="020B0604020202020204" pitchFamily="34" charset="0"/>
                <a:cs typeface="Arial" panose="020B0604020202020204" pitchFamily="34" charset="0"/>
              </a:rPr>
              <a:t>Khasawneh</a:t>
            </a:r>
            <a:r>
              <a:rPr lang="en-GB" sz="1200" dirty="0">
                <a:latin typeface="Arial" panose="020B0604020202020204" pitchFamily="34" charset="0"/>
                <a:cs typeface="Arial" panose="020B0604020202020204" pitchFamily="34" charset="0"/>
              </a:rPr>
              <a:t>, A., Richardson, D.R. and Mazur, L. (2022). </a:t>
            </a:r>
            <a:r>
              <a:rPr lang="en-GB" sz="1200" dirty="0" err="1">
                <a:latin typeface="Arial" panose="020B0604020202020204" pitchFamily="34" charset="0"/>
                <a:cs typeface="Arial" panose="020B0604020202020204" pitchFamily="34" charset="0"/>
              </a:rPr>
              <a:t>Codesign</a:t>
            </a:r>
            <a:r>
              <a:rPr lang="en-GB" sz="1200" dirty="0">
                <a:latin typeface="Arial" panose="020B0604020202020204" pitchFamily="34" charset="0"/>
                <a:cs typeface="Arial" panose="020B0604020202020204" pitchFamily="34" charset="0"/>
              </a:rPr>
              <a:t> approaches involving older adults in the development of electronic healthcare tools: a systematic review. </a:t>
            </a:r>
            <a:r>
              <a:rPr lang="en-GB" sz="1200" i="1" dirty="0">
                <a:latin typeface="Arial" panose="020B0604020202020204" pitchFamily="34" charset="0"/>
                <a:cs typeface="Arial" panose="020B0604020202020204" pitchFamily="34" charset="0"/>
              </a:rPr>
              <a:t>BMJ Open</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12</a:t>
            </a:r>
            <a:r>
              <a:rPr lang="en-GB" sz="1200" dirty="0">
                <a:latin typeface="Arial" panose="020B0604020202020204" pitchFamily="34" charset="0"/>
                <a:cs typeface="Arial" panose="020B0604020202020204" pitchFamily="34" charset="0"/>
              </a:rPr>
              <a:t>(7), pp.058390.  Available at: https://bmjopen.bmj.com/content/12/7/e058390.abstract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CQC (2022). </a:t>
            </a:r>
            <a:r>
              <a:rPr lang="en-GB" sz="1200" i="1" dirty="0">
                <a:latin typeface="Arial" panose="020B0604020202020204" pitchFamily="34" charset="0"/>
                <a:cs typeface="Arial" panose="020B0604020202020204" pitchFamily="34" charset="0"/>
              </a:rPr>
              <a:t>Care Quality Commission</a:t>
            </a:r>
            <a:r>
              <a:rPr lang="en-GB" sz="1200" dirty="0">
                <a:latin typeface="Arial" panose="020B0604020202020204" pitchFamily="34" charset="0"/>
                <a:cs typeface="Arial" panose="020B0604020202020204" pitchFamily="34" charset="0"/>
              </a:rPr>
              <a:t>. [online] https://www.cqc.org.uk/. Available at: https://www.cqc.org.uk/.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Gates, J.R. and Wilson-</a:t>
            </a:r>
            <a:r>
              <a:rPr lang="en-GB" sz="1200" dirty="0" err="1">
                <a:latin typeface="Arial" panose="020B0604020202020204" pitchFamily="34" charset="0"/>
                <a:cs typeface="Arial" panose="020B0604020202020204" pitchFamily="34" charset="0"/>
              </a:rPr>
              <a:t>Menzfeld</a:t>
            </a:r>
            <a:r>
              <a:rPr lang="en-GB" sz="1200" dirty="0">
                <a:latin typeface="Arial" panose="020B0604020202020204" pitchFamily="34" charset="0"/>
                <a:cs typeface="Arial" panose="020B0604020202020204" pitchFamily="34" charset="0"/>
              </a:rPr>
              <a:t>, G. (2022). What role does </a:t>
            </a:r>
            <a:r>
              <a:rPr lang="en-GB" sz="1200" dirty="0" err="1">
                <a:latin typeface="Arial" panose="020B0604020202020204" pitchFamily="34" charset="0"/>
                <a:cs typeface="Arial" panose="020B0604020202020204" pitchFamily="34" charset="0"/>
              </a:rPr>
              <a:t>geragogy</a:t>
            </a:r>
            <a:r>
              <a:rPr lang="en-GB" sz="1200" dirty="0">
                <a:latin typeface="Arial" panose="020B0604020202020204" pitchFamily="34" charset="0"/>
                <a:cs typeface="Arial" panose="020B0604020202020204" pitchFamily="34" charset="0"/>
              </a:rPr>
              <a:t> play in the delivery of digital skills programs for middle and older-age adults? A systematic narrative review. </a:t>
            </a:r>
            <a:r>
              <a:rPr lang="en-GB" sz="1200" i="1" dirty="0">
                <a:latin typeface="Arial" panose="020B0604020202020204" pitchFamily="34" charset="0"/>
                <a:cs typeface="Arial" panose="020B0604020202020204" pitchFamily="34" charset="0"/>
              </a:rPr>
              <a:t>Journal of Applied Gerontology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41</a:t>
            </a:r>
            <a:r>
              <a:rPr lang="en-GB" sz="1200" dirty="0">
                <a:latin typeface="Arial" panose="020B0604020202020204" pitchFamily="34" charset="0"/>
                <a:cs typeface="Arial" panose="020B0604020202020204" pitchFamily="34" charset="0"/>
              </a:rPr>
              <a:t>(8), pp.1971-1980.  Available at: https://journals.sagepub.com/doi/abs/10.1177/07334648221091236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err="1">
                <a:latin typeface="Arial" panose="020B0604020202020204" pitchFamily="34" charset="0"/>
                <a:cs typeface="Arial" panose="020B0604020202020204" pitchFamily="34" charset="0"/>
              </a:rPr>
              <a:t>Kraun</a:t>
            </a:r>
            <a:r>
              <a:rPr lang="en-GB" sz="1200" dirty="0">
                <a:latin typeface="Arial" panose="020B0604020202020204" pitchFamily="34" charset="0"/>
                <a:cs typeface="Arial" panose="020B0604020202020204" pitchFamily="34" charset="0"/>
              </a:rPr>
              <a:t>, L., De </a:t>
            </a:r>
            <a:r>
              <a:rPr lang="en-GB" sz="1200" dirty="0" err="1">
                <a:latin typeface="Arial" panose="020B0604020202020204" pitchFamily="34" charset="0"/>
                <a:cs typeface="Arial" panose="020B0604020202020204" pitchFamily="34" charset="0"/>
              </a:rPr>
              <a:t>Vliegher</a:t>
            </a:r>
            <a:r>
              <a:rPr lang="en-GB" sz="1200" dirty="0">
                <a:latin typeface="Arial" panose="020B0604020202020204" pitchFamily="34" charset="0"/>
                <a:cs typeface="Arial" panose="020B0604020202020204" pitchFamily="34" charset="0"/>
              </a:rPr>
              <a:t>, K., </a:t>
            </a:r>
            <a:r>
              <a:rPr lang="en-GB" sz="1200" dirty="0" err="1">
                <a:latin typeface="Arial" panose="020B0604020202020204" pitchFamily="34" charset="0"/>
                <a:cs typeface="Arial" panose="020B0604020202020204" pitchFamily="34" charset="0"/>
              </a:rPr>
              <a:t>Vandamme</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Holtzheimer</a:t>
            </a:r>
            <a:r>
              <a:rPr lang="en-GB" sz="1200" dirty="0">
                <a:latin typeface="Arial" panose="020B0604020202020204" pitchFamily="34" charset="0"/>
                <a:cs typeface="Arial" panose="020B0604020202020204" pitchFamily="34" charset="0"/>
              </a:rPr>
              <a:t>, E., Ellen, M. and van </a:t>
            </a:r>
            <a:r>
              <a:rPr lang="en-GB" sz="1200" dirty="0" err="1">
                <a:latin typeface="Arial" panose="020B0604020202020204" pitchFamily="34" charset="0"/>
                <a:cs typeface="Arial" panose="020B0604020202020204" pitchFamily="34" charset="0"/>
              </a:rPr>
              <a:t>Achterberg</a:t>
            </a:r>
            <a:r>
              <a:rPr lang="en-GB" sz="1200" dirty="0">
                <a:latin typeface="Arial" panose="020B0604020202020204" pitchFamily="34" charset="0"/>
                <a:cs typeface="Arial" panose="020B0604020202020204" pitchFamily="34" charset="0"/>
              </a:rPr>
              <a:t>, T. (2022). Older people's and informal caregivers' experiences, views, and needs in transitional care decision-making: a systematic review. </a:t>
            </a:r>
            <a:r>
              <a:rPr lang="en-GB" sz="1200" i="1" dirty="0">
                <a:latin typeface="Arial" panose="020B0604020202020204" pitchFamily="34" charset="0"/>
                <a:cs typeface="Arial" panose="020B0604020202020204" pitchFamily="34" charset="0"/>
              </a:rPr>
              <a:t>International journal of nursing studies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134</a:t>
            </a:r>
            <a:r>
              <a:rPr lang="en-GB" sz="1200" dirty="0">
                <a:latin typeface="Arial" panose="020B0604020202020204" pitchFamily="34" charset="0"/>
                <a:cs typeface="Arial" panose="020B0604020202020204" pitchFamily="34" charset="0"/>
              </a:rPr>
              <a:t>, pp.104-303.  Available at: https://www.sciencedirect.com/science/article/pii/S0020748922001328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Molina-</a:t>
            </a:r>
            <a:r>
              <a:rPr lang="en-GB" sz="1200" dirty="0" err="1">
                <a:latin typeface="Arial" panose="020B0604020202020204" pitchFamily="34" charset="0"/>
                <a:cs typeface="Arial" panose="020B0604020202020204" pitchFamily="34" charset="0"/>
              </a:rPr>
              <a:t>Luque</a:t>
            </a:r>
            <a:r>
              <a:rPr lang="en-GB" sz="1200" dirty="0">
                <a:latin typeface="Arial" panose="020B0604020202020204" pitchFamily="34" charset="0"/>
                <a:cs typeface="Arial" panose="020B0604020202020204" pitchFamily="34" charset="0"/>
              </a:rPr>
              <a:t>, F., </a:t>
            </a:r>
            <a:r>
              <a:rPr lang="en-GB" sz="1200" dirty="0" err="1">
                <a:latin typeface="Arial" panose="020B0604020202020204" pitchFamily="34" charset="0"/>
                <a:cs typeface="Arial" panose="020B0604020202020204" pitchFamily="34" charset="0"/>
              </a:rPr>
              <a:t>Stončikaitė</a:t>
            </a:r>
            <a:r>
              <a:rPr lang="en-GB" sz="1200" dirty="0">
                <a:latin typeface="Arial" panose="020B0604020202020204" pitchFamily="34" charset="0"/>
                <a:cs typeface="Arial" panose="020B0604020202020204" pitchFamily="34" charset="0"/>
              </a:rPr>
              <a:t>, I., Torres-González, T. and </a:t>
            </a:r>
            <a:r>
              <a:rPr lang="en-GB" sz="1200" dirty="0" err="1">
                <a:latin typeface="Arial" panose="020B0604020202020204" pitchFamily="34" charset="0"/>
                <a:cs typeface="Arial" panose="020B0604020202020204" pitchFamily="34" charset="0"/>
              </a:rPr>
              <a:t>Sanvicen-Torné</a:t>
            </a:r>
            <a:r>
              <a:rPr lang="en-GB" sz="1200" dirty="0">
                <a:latin typeface="Arial" panose="020B0604020202020204" pitchFamily="34" charset="0"/>
                <a:cs typeface="Arial" panose="020B0604020202020204" pitchFamily="34" charset="0"/>
              </a:rPr>
              <a:t>, P. (2022). </a:t>
            </a:r>
            <a:r>
              <a:rPr lang="en-GB" sz="1200" dirty="0" err="1">
                <a:latin typeface="Arial" panose="020B0604020202020204" pitchFamily="34" charset="0"/>
                <a:cs typeface="Arial" panose="020B0604020202020204" pitchFamily="34" charset="0"/>
              </a:rPr>
              <a:t>Profiguration</a:t>
            </a:r>
            <a:r>
              <a:rPr lang="en-GB" sz="1200" dirty="0">
                <a:latin typeface="Arial" panose="020B0604020202020204" pitchFamily="34" charset="0"/>
                <a:cs typeface="Arial" panose="020B0604020202020204" pitchFamily="34" charset="0"/>
              </a:rPr>
              <a:t>, active ageing, and creativity: Keys for quality of life and overcoming ageism. </a:t>
            </a:r>
            <a:r>
              <a:rPr lang="en-GB" sz="1200" i="1" dirty="0">
                <a:latin typeface="Arial" panose="020B0604020202020204" pitchFamily="34" charset="0"/>
                <a:cs typeface="Arial" panose="020B0604020202020204" pitchFamily="34" charset="0"/>
              </a:rPr>
              <a:t>International Journal of Environmental Research and Public 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19</a:t>
            </a:r>
            <a:r>
              <a:rPr lang="en-GB" sz="1200" dirty="0">
                <a:latin typeface="Arial" panose="020B0604020202020204" pitchFamily="34" charset="0"/>
                <a:cs typeface="Arial" panose="020B0604020202020204" pitchFamily="34" charset="0"/>
              </a:rPr>
              <a:t>(3), pp.15-64.  Available at: https://www.mdpi.com/1660-4601/19/3/1564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96241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66651"/>
            <a:ext cx="10515600" cy="816561"/>
          </a:xfrm>
        </p:spPr>
        <p:style>
          <a:lnRef idx="1">
            <a:schemeClr val="accent2"/>
          </a:lnRef>
          <a:fillRef idx="2">
            <a:schemeClr val="accent2"/>
          </a:fillRef>
          <a:effectRef idx="1">
            <a:schemeClr val="accent2"/>
          </a:effectRef>
          <a:fontRef idx="minor">
            <a:schemeClr val="dk1"/>
          </a:fontRef>
        </p:style>
        <p:txBody>
          <a:bodyPr>
            <a:normAutofit/>
          </a:bodyPr>
          <a:lstStyle/>
          <a:p>
            <a:pPr algn="just"/>
            <a:r>
              <a:rPr 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a:t>
            </a:r>
            <a:endParaRPr lang="en-IN"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305119"/>
            <a:ext cx="10515600" cy="5250425"/>
          </a:xfrm>
        </p:spPr>
        <p:style>
          <a:lnRef idx="1">
            <a:schemeClr val="accent6"/>
          </a:lnRef>
          <a:fillRef idx="2">
            <a:schemeClr val="accent6"/>
          </a:fillRef>
          <a:effectRef idx="1">
            <a:schemeClr val="accent6"/>
          </a:effectRef>
          <a:fontRef idx="minor">
            <a:schemeClr val="dk1"/>
          </a:fontRef>
        </p:style>
        <p:txBody>
          <a:bodyPr>
            <a:normAutofit/>
          </a:bodyPr>
          <a:lstStyle/>
          <a:p>
            <a:pPr algn="just"/>
            <a:r>
              <a:rPr lang="en-GB" sz="1200" dirty="0">
                <a:latin typeface="Arial" panose="020B0604020202020204" pitchFamily="34" charset="0"/>
                <a:cs typeface="Arial" panose="020B0604020202020204" pitchFamily="34" charset="0"/>
              </a:rPr>
              <a:t>NHS (2022). </a:t>
            </a:r>
            <a:r>
              <a:rPr lang="en-GB" sz="1200" i="1" dirty="0">
                <a:latin typeface="Arial" panose="020B0604020202020204" pitchFamily="34" charset="0"/>
                <a:cs typeface="Arial" panose="020B0604020202020204" pitchFamily="34" charset="0"/>
              </a:rPr>
              <a:t>Loneliness in Older People</a:t>
            </a:r>
            <a:r>
              <a:rPr lang="en-GB" sz="1200" dirty="0">
                <a:latin typeface="Arial" panose="020B0604020202020204" pitchFamily="34" charset="0"/>
                <a:cs typeface="Arial" panose="020B0604020202020204" pitchFamily="34" charset="0"/>
              </a:rPr>
              <a:t>. [online] NHS. Available at: https://www.nhs.uk/mental-health/feelings-symptoms-behaviours/feelings-and-symptoms/loneliness-in-older-people/.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NHS England (2019). </a:t>
            </a:r>
            <a:r>
              <a:rPr lang="en-GB" sz="1200" i="1" dirty="0">
                <a:latin typeface="Arial" panose="020B0604020202020204" pitchFamily="34" charset="0"/>
                <a:cs typeface="Arial" panose="020B0604020202020204" pitchFamily="34" charset="0"/>
              </a:rPr>
              <a:t>NHS England» Older people</a:t>
            </a:r>
            <a:r>
              <a:rPr lang="en-GB" sz="1200" dirty="0">
                <a:latin typeface="Arial" panose="020B0604020202020204" pitchFamily="34" charset="0"/>
                <a:cs typeface="Arial" panose="020B0604020202020204" pitchFamily="34" charset="0"/>
              </a:rPr>
              <a:t>. [online] England.nhs.uk. Available at: https://www.england.nhs.uk/ourwork/clinical-policy/older-people/.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NHS England (2023). </a:t>
            </a:r>
            <a:r>
              <a:rPr lang="en-GB" sz="1200" i="1" dirty="0">
                <a:latin typeface="Arial" panose="020B0604020202020204" pitchFamily="34" charset="0"/>
                <a:cs typeface="Arial" panose="020B0604020202020204" pitchFamily="34" charset="0"/>
              </a:rPr>
              <a:t>NHS England</a:t>
            </a:r>
            <a:r>
              <a:rPr lang="en-GB" sz="1200" dirty="0">
                <a:latin typeface="Arial" panose="020B0604020202020204" pitchFamily="34" charset="0"/>
                <a:cs typeface="Arial" panose="020B0604020202020204" pitchFamily="34" charset="0"/>
              </a:rPr>
              <a:t>. [online] England.nhs.uk. Available at: https://www.england.nhs.uk/.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err="1">
                <a:latin typeface="Arial" panose="020B0604020202020204" pitchFamily="34" charset="0"/>
                <a:cs typeface="Arial" panose="020B0604020202020204" pitchFamily="34" charset="0"/>
              </a:rPr>
              <a:t>Prina</a:t>
            </a:r>
            <a:r>
              <a:rPr lang="en-GB" sz="1200" dirty="0">
                <a:latin typeface="Arial" panose="020B0604020202020204" pitchFamily="34" charset="0"/>
                <a:cs typeface="Arial" panose="020B0604020202020204" pitchFamily="34" charset="0"/>
              </a:rPr>
              <a:t>, M., Khan, N., Khan, S.A., </a:t>
            </a:r>
            <a:r>
              <a:rPr lang="en-GB" sz="1200" dirty="0" err="1">
                <a:latin typeface="Arial" panose="020B0604020202020204" pitchFamily="34" charset="0"/>
                <a:cs typeface="Arial" panose="020B0604020202020204" pitchFamily="34" charset="0"/>
              </a:rPr>
              <a:t>Caicedo</a:t>
            </a:r>
            <a:r>
              <a:rPr lang="en-GB" sz="1200" dirty="0">
                <a:latin typeface="Arial" panose="020B0604020202020204" pitchFamily="34" charset="0"/>
                <a:cs typeface="Arial" panose="020B0604020202020204" pitchFamily="34" charset="0"/>
              </a:rPr>
              <a:t>, J.C., </a:t>
            </a:r>
            <a:r>
              <a:rPr lang="en-GB" sz="1200" dirty="0" err="1">
                <a:latin typeface="Arial" panose="020B0604020202020204" pitchFamily="34" charset="0"/>
                <a:cs typeface="Arial" panose="020B0604020202020204" pitchFamily="34" charset="0"/>
              </a:rPr>
              <a:t>Peycheva</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Seo</a:t>
            </a:r>
            <a:r>
              <a:rPr lang="en-GB" sz="1200" dirty="0">
                <a:latin typeface="Arial" panose="020B0604020202020204" pitchFamily="34" charset="0"/>
                <a:cs typeface="Arial" panose="020B0604020202020204" pitchFamily="34" charset="0"/>
              </a:rPr>
              <a:t>, V., </a:t>
            </a:r>
            <a:r>
              <a:rPr lang="en-GB" sz="1200" dirty="0" err="1">
                <a:latin typeface="Arial" panose="020B0604020202020204" pitchFamily="34" charset="0"/>
                <a:cs typeface="Arial" panose="020B0604020202020204" pitchFamily="34" charset="0"/>
              </a:rPr>
              <a:t>Xue</a:t>
            </a:r>
            <a:r>
              <a:rPr lang="en-GB" sz="1200" dirty="0">
                <a:latin typeface="Arial" panose="020B0604020202020204" pitchFamily="34" charset="0"/>
                <a:cs typeface="Arial" panose="020B0604020202020204" pitchFamily="34" charset="0"/>
              </a:rPr>
              <a:t>, S. and </a:t>
            </a:r>
            <a:r>
              <a:rPr lang="en-GB" sz="1200" dirty="0" err="1">
                <a:latin typeface="Arial" panose="020B0604020202020204" pitchFamily="34" charset="0"/>
                <a:cs typeface="Arial" panose="020B0604020202020204" pitchFamily="34" charset="0"/>
              </a:rPr>
              <a:t>Sadana</a:t>
            </a:r>
            <a:r>
              <a:rPr lang="en-GB" sz="1200" dirty="0">
                <a:latin typeface="Arial" panose="020B0604020202020204" pitchFamily="34" charset="0"/>
                <a:cs typeface="Arial" panose="020B0604020202020204" pitchFamily="34" charset="0"/>
              </a:rPr>
              <a:t>, R. (2024). Climate change and healthy ageing: An assessment of the impact of climate hazards on older people. </a:t>
            </a:r>
            <a:r>
              <a:rPr lang="en-GB" sz="1200" i="1" dirty="0">
                <a:latin typeface="Arial" panose="020B0604020202020204" pitchFamily="34" charset="0"/>
                <a:cs typeface="Arial" panose="020B0604020202020204" pitchFamily="34" charset="0"/>
              </a:rPr>
              <a:t>Journal of Global 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14</a:t>
            </a:r>
            <a:r>
              <a:rPr lang="en-GB" sz="1200" dirty="0">
                <a:latin typeface="Arial" panose="020B0604020202020204" pitchFamily="34" charset="0"/>
                <a:cs typeface="Arial" panose="020B0604020202020204" pitchFamily="34" charset="0"/>
              </a:rPr>
              <a:t>, pp.04101.  Available at: https://pmc.ncbi.nlm.nih.gov/articles/PMC11116931/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err="1">
                <a:latin typeface="Arial" panose="020B0604020202020204" pitchFamily="34" charset="0"/>
                <a:cs typeface="Arial" panose="020B0604020202020204" pitchFamily="34" charset="0"/>
              </a:rPr>
              <a:t>Rony</a:t>
            </a:r>
            <a:r>
              <a:rPr lang="en-GB" sz="1200" dirty="0">
                <a:latin typeface="Arial" panose="020B0604020202020204" pitchFamily="34" charset="0"/>
                <a:cs typeface="Arial" panose="020B0604020202020204" pitchFamily="34" charset="0"/>
              </a:rPr>
              <a:t>, M.K.K., </a:t>
            </a:r>
            <a:r>
              <a:rPr lang="en-GB" sz="1200" dirty="0" err="1">
                <a:latin typeface="Arial" panose="020B0604020202020204" pitchFamily="34" charset="0"/>
                <a:cs typeface="Arial" panose="020B0604020202020204" pitchFamily="34" charset="0"/>
              </a:rPr>
              <a:t>Parvin</a:t>
            </a:r>
            <a:r>
              <a:rPr lang="en-GB" sz="1200" dirty="0">
                <a:latin typeface="Arial" panose="020B0604020202020204" pitchFamily="34" charset="0"/>
                <a:cs typeface="Arial" panose="020B0604020202020204" pitchFamily="34" charset="0"/>
              </a:rPr>
              <a:t>, M.R., </a:t>
            </a:r>
            <a:r>
              <a:rPr lang="en-GB" sz="1200" dirty="0" err="1">
                <a:latin typeface="Arial" panose="020B0604020202020204" pitchFamily="34" charset="0"/>
                <a:cs typeface="Arial" panose="020B0604020202020204" pitchFamily="34" charset="0"/>
              </a:rPr>
              <a:t>Wahiduzzaman</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Akter</a:t>
            </a:r>
            <a:r>
              <a:rPr lang="en-GB" sz="1200" dirty="0">
                <a:latin typeface="Arial" panose="020B0604020202020204" pitchFamily="34" charset="0"/>
                <a:cs typeface="Arial" panose="020B0604020202020204" pitchFamily="34" charset="0"/>
              </a:rPr>
              <a:t>, K. and </a:t>
            </a:r>
            <a:r>
              <a:rPr lang="en-GB" sz="1200" dirty="0" err="1">
                <a:latin typeface="Arial" panose="020B0604020202020204" pitchFamily="34" charset="0"/>
                <a:cs typeface="Arial" panose="020B0604020202020204" pitchFamily="34" charset="0"/>
              </a:rPr>
              <a:t>Ullah</a:t>
            </a:r>
            <a:r>
              <a:rPr lang="en-GB" sz="1200" dirty="0">
                <a:latin typeface="Arial" panose="020B0604020202020204" pitchFamily="34" charset="0"/>
                <a:cs typeface="Arial" panose="020B0604020202020204" pitchFamily="34" charset="0"/>
              </a:rPr>
              <a:t>, M. (2024). Challenges and advancements in the health‐related quality of life of older people. </a:t>
            </a:r>
            <a:r>
              <a:rPr lang="en-GB" sz="1200" i="1" dirty="0">
                <a:latin typeface="Arial" panose="020B0604020202020204" pitchFamily="34" charset="0"/>
                <a:cs typeface="Arial" panose="020B0604020202020204" pitchFamily="34" charset="0"/>
              </a:rPr>
              <a:t>Advances in Public 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2024</a:t>
            </a:r>
            <a:r>
              <a:rPr lang="en-GB" sz="1200" dirty="0">
                <a:latin typeface="Arial" panose="020B0604020202020204" pitchFamily="34" charset="0"/>
                <a:cs typeface="Arial" panose="020B0604020202020204" pitchFamily="34" charset="0"/>
              </a:rPr>
              <a:t>(1), pp.8839631.  Available at: https://onlinelibrary.wiley.com/doi/abs/10.1155/2024/8839631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err="1">
                <a:latin typeface="Arial" panose="020B0604020202020204" pitchFamily="34" charset="0"/>
                <a:cs typeface="Arial" panose="020B0604020202020204" pitchFamily="34" charset="0"/>
              </a:rPr>
              <a:t>Shevelkova</a:t>
            </a:r>
            <a:r>
              <a:rPr lang="en-GB" sz="1200" dirty="0">
                <a:latin typeface="Arial" panose="020B0604020202020204" pitchFamily="34" charset="0"/>
                <a:cs typeface="Arial" panose="020B0604020202020204" pitchFamily="34" charset="0"/>
              </a:rPr>
              <a:t>, V., Mattocks, C. and </a:t>
            </a:r>
            <a:r>
              <a:rPr lang="en-GB" sz="1200" dirty="0" err="1">
                <a:latin typeface="Arial" panose="020B0604020202020204" pitchFamily="34" charset="0"/>
                <a:cs typeface="Arial" panose="020B0604020202020204" pitchFamily="34" charset="0"/>
              </a:rPr>
              <a:t>Lafortune</a:t>
            </a:r>
            <a:r>
              <a:rPr lang="en-GB" sz="1200" dirty="0">
                <a:latin typeface="Arial" panose="020B0604020202020204" pitchFamily="34" charset="0"/>
                <a:cs typeface="Arial" panose="020B0604020202020204" pitchFamily="34" charset="0"/>
              </a:rPr>
              <a:t>, L. (2023). Efforts to address the Sustainable Development Goals in older populations: a scoping review. </a:t>
            </a:r>
            <a:r>
              <a:rPr lang="en-GB" sz="1200" i="1" dirty="0">
                <a:latin typeface="Arial" panose="020B0604020202020204" pitchFamily="34" charset="0"/>
                <a:cs typeface="Arial" panose="020B0604020202020204" pitchFamily="34" charset="0"/>
              </a:rPr>
              <a:t>BMC Public 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23</a:t>
            </a:r>
            <a:r>
              <a:rPr lang="en-GB" sz="1200" dirty="0">
                <a:latin typeface="Arial" panose="020B0604020202020204" pitchFamily="34" charset="0"/>
                <a:cs typeface="Arial" panose="020B0604020202020204" pitchFamily="34" charset="0"/>
              </a:rPr>
              <a:t>(1), pp.456.  Available at: https://link.springer.com/article/10.1186/s12889-023-15308-4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Uddin, M.E. (2024). Human development pathways for empowering older adults: A decade of healthy ageing perspective. In </a:t>
            </a:r>
            <a:r>
              <a:rPr lang="en-GB" sz="1200" i="1" dirty="0">
                <a:latin typeface="Arial" panose="020B0604020202020204" pitchFamily="34" charset="0"/>
                <a:cs typeface="Arial" panose="020B0604020202020204" pitchFamily="34" charset="0"/>
              </a:rPr>
              <a:t>Sustainable Ageing: Reimagining Healthy Ageing Through the Lens of Flagship Campaigns</a:t>
            </a:r>
            <a:r>
              <a:rPr lang="en-GB" sz="1200" dirty="0">
                <a:latin typeface="Arial" panose="020B0604020202020204" pitchFamily="34" charset="0"/>
                <a:cs typeface="Arial" panose="020B0604020202020204" pitchFamily="34" charset="0"/>
              </a:rPr>
              <a:t> (pp. 213-226). Cham: Springer Nature Switzerland.  Available at: https://link.springer.com/chapter/10.1007/978-3-031-69475-2_13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err="1">
                <a:latin typeface="Arial" panose="020B0604020202020204" pitchFamily="34" charset="0"/>
                <a:cs typeface="Arial" panose="020B0604020202020204" pitchFamily="34" charset="0"/>
              </a:rPr>
              <a:t>Whear</a:t>
            </a:r>
            <a:r>
              <a:rPr lang="en-GB" sz="1200" dirty="0">
                <a:latin typeface="Arial" panose="020B0604020202020204" pitchFamily="34" charset="0"/>
                <a:cs typeface="Arial" panose="020B0604020202020204" pitchFamily="34" charset="0"/>
              </a:rPr>
              <a:t>, R., Campbell, F., Rogers, M., Sutton, A., Robinson‐Carter, E., Sharpe, R., Cohen, S., </a:t>
            </a:r>
            <a:r>
              <a:rPr lang="en-GB" sz="1200" dirty="0" err="1">
                <a:latin typeface="Arial" panose="020B0604020202020204" pitchFamily="34" charset="0"/>
                <a:cs typeface="Arial" panose="020B0604020202020204" pitchFamily="34" charset="0"/>
              </a:rPr>
              <a:t>Fergy</a:t>
            </a:r>
            <a:r>
              <a:rPr lang="en-GB" sz="1200" dirty="0">
                <a:latin typeface="Arial" panose="020B0604020202020204" pitchFamily="34" charset="0"/>
                <a:cs typeface="Arial" panose="020B0604020202020204" pitchFamily="34" charset="0"/>
              </a:rPr>
              <a:t>, R., Garside, R., </a:t>
            </a:r>
            <a:r>
              <a:rPr lang="en-GB" sz="1200" dirty="0" err="1">
                <a:latin typeface="Arial" panose="020B0604020202020204" pitchFamily="34" charset="0"/>
                <a:cs typeface="Arial" panose="020B0604020202020204" pitchFamily="34" charset="0"/>
              </a:rPr>
              <a:t>Kneale</a:t>
            </a:r>
            <a:r>
              <a:rPr lang="en-GB" sz="1200" dirty="0">
                <a:latin typeface="Arial" panose="020B0604020202020204" pitchFamily="34" charset="0"/>
                <a:cs typeface="Arial" panose="020B0604020202020204" pitchFamily="34" charset="0"/>
              </a:rPr>
              <a:t>, D. and Melendez‐Torres, G.J. (2023). What is the effect of intergenerational activities on the well-being and mental health of older people?: A systematic review. </a:t>
            </a:r>
            <a:r>
              <a:rPr lang="en-GB" sz="1200" i="1" dirty="0">
                <a:latin typeface="Arial" panose="020B0604020202020204" pitchFamily="34" charset="0"/>
                <a:cs typeface="Arial" panose="020B0604020202020204" pitchFamily="34" charset="0"/>
              </a:rPr>
              <a:t>Campbell systematic reviews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19</a:t>
            </a:r>
            <a:r>
              <a:rPr lang="en-GB" sz="1200" dirty="0">
                <a:latin typeface="Arial" panose="020B0604020202020204" pitchFamily="34" charset="0"/>
                <a:cs typeface="Arial" panose="020B0604020202020204" pitchFamily="34" charset="0"/>
              </a:rPr>
              <a:t>(4), pp.13-55.  Available at: https://onlinelibrary.wiley.com/doi/abs/10.1002/cl2.1355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Zhao, W., Kelly, R.M., </a:t>
            </a:r>
            <a:r>
              <a:rPr lang="en-GB" sz="1200" dirty="0" err="1">
                <a:latin typeface="Arial" panose="020B0604020202020204" pitchFamily="34" charset="0"/>
                <a:cs typeface="Arial" panose="020B0604020202020204" pitchFamily="34" charset="0"/>
              </a:rPr>
              <a:t>Rogerson</a:t>
            </a:r>
            <a:r>
              <a:rPr lang="en-GB" sz="1200" dirty="0">
                <a:latin typeface="Arial" panose="020B0604020202020204" pitchFamily="34" charset="0"/>
                <a:cs typeface="Arial" panose="020B0604020202020204" pitchFamily="34" charset="0"/>
              </a:rPr>
              <a:t>, M.J. and </a:t>
            </a:r>
            <a:r>
              <a:rPr lang="en-GB" sz="1200" dirty="0" err="1">
                <a:latin typeface="Arial" panose="020B0604020202020204" pitchFamily="34" charset="0"/>
                <a:cs typeface="Arial" panose="020B0604020202020204" pitchFamily="34" charset="0"/>
              </a:rPr>
              <a:t>Waycott</a:t>
            </a:r>
            <a:r>
              <a:rPr lang="en-GB" sz="1200" dirty="0">
                <a:latin typeface="Arial" panose="020B0604020202020204" pitchFamily="34" charset="0"/>
                <a:cs typeface="Arial" panose="020B0604020202020204" pitchFamily="34" charset="0"/>
              </a:rPr>
              <a:t>, J. (2024), May. Older adults imagining future technologies in participatory design workshops: supporting continuity in the pursuit of meaningful activities. In </a:t>
            </a:r>
            <a:r>
              <a:rPr lang="en-GB" sz="1200" i="1" dirty="0">
                <a:latin typeface="Arial" panose="020B0604020202020204" pitchFamily="34" charset="0"/>
                <a:cs typeface="Arial" panose="020B0604020202020204" pitchFamily="34" charset="0"/>
              </a:rPr>
              <a:t>Proceedings of the 2024 CHI Conference on Human Factors in Computing Systems</a:t>
            </a:r>
            <a:r>
              <a:rPr lang="en-GB" sz="1200" dirty="0">
                <a:latin typeface="Arial" panose="020B0604020202020204" pitchFamily="34" charset="0"/>
                <a:cs typeface="Arial" panose="020B0604020202020204" pitchFamily="34" charset="0"/>
              </a:rPr>
              <a:t> (pp. 1-18).  Available at: https://dl.acm.org/doi/abs/10.1145/3613904.3641887 [Accessed on: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Feb 2026]</a:t>
            </a:r>
            <a:endParaRPr lang="en-IN"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15282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0" y="1"/>
            <a:ext cx="12192000" cy="3516922"/>
          </a:xfrm>
          <a:prstGeom prst="rect">
            <a:avLst/>
          </a:prstGeom>
        </p:spPr>
      </p:pic>
      <p:pic>
        <p:nvPicPr>
          <p:cNvPr id="3" name="Picture 2"/>
          <p:cNvPicPr>
            <a:picLocks noChangeAspect="1"/>
          </p:cNvPicPr>
          <p:nvPr/>
        </p:nvPicPr>
        <p:blipFill>
          <a:blip r:embed="rId5"/>
          <a:stretch>
            <a:fillRect/>
          </a:stretch>
        </p:blipFill>
        <p:spPr>
          <a:xfrm>
            <a:off x="0" y="3516923"/>
            <a:ext cx="12192000" cy="3341077"/>
          </a:xfrm>
          <a:prstGeom prst="rect">
            <a:avLst/>
          </a:prstGeom>
        </p:spPr>
      </p:pic>
      <p:pic>
        <p:nvPicPr>
          <p:cNvPr id="4" name="thankyou">
            <a:hlinkClick r:id="" action="ppaction://media"/>
            <a:extLst>
              <a:ext uri="{FF2B5EF4-FFF2-40B4-BE49-F238E27FC236}">
                <a16:creationId xmlns:a16="http://schemas.microsoft.com/office/drawing/2014/main" id="{D218D8F6-7E3B-8EBC-8151-E990B8D3590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41774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5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TotalTime>
  <Words>6545</Words>
  <Application>Microsoft Office PowerPoint</Application>
  <PresentationFormat>Widescreen</PresentationFormat>
  <Paragraphs>176</Paragraphs>
  <Slides>18</Slides>
  <Notes>16</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PowerPoint Presentation</vt:lpstr>
      <vt:lpstr>Introduction</vt:lpstr>
      <vt:lpstr>The Ageing Population as per the UK Context</vt:lpstr>
      <vt:lpstr>Understanding Care, Support and Empowerment Needs</vt:lpstr>
      <vt:lpstr>Maintaining Functional Ability and Independence</vt:lpstr>
      <vt:lpstr>Theoretical Perspectives on Ageing</vt:lpstr>
      <vt:lpstr>Policy and Legislative Framework in the UK</vt:lpstr>
      <vt:lpstr>Overview of Current UK Care Provisions</vt:lpstr>
      <vt:lpstr>Critical Evaluation of Domiciliary Care</vt:lpstr>
      <vt:lpstr>Critical Evaluation of Residential Care</vt:lpstr>
      <vt:lpstr>Technological Innovation in Elderly Care</vt:lpstr>
      <vt:lpstr>Critical Evaluation of Technological Interventions</vt:lpstr>
      <vt:lpstr>Challenges in Maintaining Independence</vt:lpstr>
      <vt:lpstr>Recommendations for Service Improvement</vt:lpstr>
      <vt:lpstr>Conclusion</vt:lpstr>
      <vt:lpstr>Reference List</vt:lpstr>
      <vt:lpstr>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AOC</dc:creator>
  <cp:lastModifiedBy>Albert Malula (2310030)</cp:lastModifiedBy>
  <cp:revision>12</cp:revision>
  <dcterms:created xsi:type="dcterms:W3CDTF">2026-02-20T08:21:36Z</dcterms:created>
  <dcterms:modified xsi:type="dcterms:W3CDTF">2026-03-01T12:47:24Z</dcterms:modified>
</cp:coreProperties>
</file>