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6"/>
  </p:notesMasterIdLst>
  <p:sldIdLst>
    <p:sldId id="256" r:id="rId5"/>
  </p:sldIdLst>
  <p:sldSz cx="21374100" cy="15113000"/>
  <p:notesSz cx="6858000" cy="9144000"/>
  <p:embeddedFontLst>
    <p:embeddedFont>
      <p:font typeface="Crimson Pro" panose="020B0604020202020204" charset="0"/>
      <p:regular r:id="rId7"/>
    </p:embeddedFont>
    <p:embeddedFont>
      <p:font typeface="Crimson Pro Bold" panose="020B0604020202020204" charset="0"/>
      <p:regular r:id="rId8"/>
    </p:embeddedFont>
    <p:embeddedFont>
      <p:font typeface="DM Sans" pitchFamily="2" charset="0"/>
      <p:regular r:id="rId9"/>
    </p:embeddedFont>
    <p:embeddedFont>
      <p:font typeface="DM Sans Bold" panose="020B0604020202020204" charset="0"/>
      <p:regular r:id="rId1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3447" autoAdjust="0"/>
  </p:normalViewPr>
  <p:slideViewPr>
    <p:cSldViewPr>
      <p:cViewPr varScale="1">
        <p:scale>
          <a:sx n="27" d="100"/>
          <a:sy n="27" d="100"/>
        </p:scale>
        <p:origin x="1404"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font" Target="fonts/font1.fntdata"/><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font" Target="fonts/font4.fntdata"/><Relationship Id="rId4" Type="http://schemas.openxmlformats.org/officeDocument/2006/relationships/slideMaster" Target="slideMasters/slideMaster1.xml"/><Relationship Id="rId9" Type="http://schemas.openxmlformats.org/officeDocument/2006/relationships/font" Target="fonts/font3.fntdata"/><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lison Cullen (2218746)" userId="a04e042b-16fa-42e6-92bf-532c1956e1ad" providerId="ADAL" clId="{82D4845F-232C-42D4-92D8-B31B8E96A471}"/>
    <pc:docChg chg="custSel modSld">
      <pc:chgData name="Allison Cullen (2218746)" userId="a04e042b-16fa-42e6-92bf-532c1956e1ad" providerId="ADAL" clId="{82D4845F-232C-42D4-92D8-B31B8E96A471}" dt="2025-06-12T16:32:27.360" v="0" actId="478"/>
      <pc:docMkLst>
        <pc:docMk/>
      </pc:docMkLst>
      <pc:sldChg chg="delSp mod delAnim">
        <pc:chgData name="Allison Cullen (2218746)" userId="a04e042b-16fa-42e6-92bf-532c1956e1ad" providerId="ADAL" clId="{82D4845F-232C-42D4-92D8-B31B8E96A471}" dt="2025-06-12T16:32:27.360" v="0" actId="478"/>
        <pc:sldMkLst>
          <pc:docMk/>
          <pc:sldMk cId="0" sldId="256"/>
        </pc:sldMkLst>
        <pc:picChg chg="del">
          <ac:chgData name="Allison Cullen (2218746)" userId="a04e042b-16fa-42e6-92bf-532c1956e1ad" providerId="ADAL" clId="{82D4845F-232C-42D4-92D8-B31B8E96A471}" dt="2025-06-12T16:32:27.360" v="0" actId="478"/>
          <ac:picMkLst>
            <pc:docMk/>
            <pc:sldMk cId="0" sldId="256"/>
            <ac:picMk id="45" creationId="{634C196B-F65F-B8D5-9D0D-863578084667}"/>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B4EB8A-8B6A-45BB-8CC6-187C9C7F6A4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2EB07526-826E-407A-A602-BF584E01A0D3}">
      <dgm:prSet custT="1"/>
      <dgm:spPr/>
      <dgm:t>
        <a:bodyPr/>
        <a:lstStyle/>
        <a:p>
          <a:pPr>
            <a:lnSpc>
              <a:spcPct val="100000"/>
            </a:lnSpc>
          </a:pPr>
          <a:endParaRPr lang="en-US" sz="1600" b="1" dirty="0">
            <a:solidFill>
              <a:srgbClr val="7030A0"/>
            </a:solidFill>
            <a:latin typeface="Arial" panose="020B0604020202020204" pitchFamily="34" charset="0"/>
            <a:cs typeface="Arial" panose="020B0604020202020204" pitchFamily="34" charset="0"/>
          </a:endParaRPr>
        </a:p>
        <a:p>
          <a:pPr>
            <a:lnSpc>
              <a:spcPct val="100000"/>
            </a:lnSpc>
          </a:pPr>
          <a:endParaRPr lang="en-US" sz="1600" b="1" dirty="0">
            <a:solidFill>
              <a:srgbClr val="7030A0"/>
            </a:solidFill>
            <a:latin typeface="Arial" panose="020B0604020202020204" pitchFamily="34" charset="0"/>
            <a:cs typeface="Arial" panose="020B0604020202020204" pitchFamily="34" charset="0"/>
          </a:endParaRPr>
        </a:p>
        <a:p>
          <a:pPr>
            <a:lnSpc>
              <a:spcPct val="100000"/>
            </a:lnSpc>
          </a:pPr>
          <a:endParaRPr lang="en-US" sz="1800" b="1" dirty="0">
            <a:solidFill>
              <a:srgbClr val="7030A0"/>
            </a:solidFill>
            <a:latin typeface="Arial" panose="020B0604020202020204" pitchFamily="34" charset="0"/>
            <a:cs typeface="Arial" panose="020B0604020202020204" pitchFamily="34" charset="0"/>
          </a:endParaRPr>
        </a:p>
        <a:p>
          <a:pPr>
            <a:lnSpc>
              <a:spcPct val="100000"/>
            </a:lnSpc>
          </a:pPr>
          <a:r>
            <a:rPr lang="en-US" sz="1800" b="1" dirty="0">
              <a:solidFill>
                <a:srgbClr val="7030A0"/>
              </a:solidFill>
              <a:latin typeface="Arial" panose="020B0604020202020204" pitchFamily="34" charset="0"/>
              <a:cs typeface="Arial" panose="020B0604020202020204" pitchFamily="34" charset="0"/>
            </a:rPr>
            <a:t>Self-awareness,</a:t>
          </a:r>
          <a:r>
            <a:rPr lang="en-US" sz="1800" dirty="0">
              <a:latin typeface="Arial" panose="020B0604020202020204" pitchFamily="34" charset="0"/>
              <a:cs typeface="Arial" panose="020B0604020202020204" pitchFamily="34" charset="0"/>
            </a:rPr>
            <a:t> as defined by Goleman (2020), involves recognising emotions to enhance decision-making under pressure. In high-stress environments like food production, acknowledging feelings such as anxiety helps maintain focus (Uraz &amp; Arhan, 2020). The Journal of Applied Leadership and Management (2020) found that self-aware employees are 25% more effective, thereby enhancing accountability and promoting professional growth (Hartung, 2020).</a:t>
          </a:r>
        </a:p>
      </dgm:t>
    </dgm:pt>
    <dgm:pt modelId="{B60E15FF-B1B5-42C6-BAAB-B90A741A6EF9}" type="parTrans" cxnId="{E2EC66D6-C310-4E29-B393-908411C99CFF}">
      <dgm:prSet/>
      <dgm:spPr/>
      <dgm:t>
        <a:bodyPr/>
        <a:lstStyle/>
        <a:p>
          <a:endParaRPr lang="en-US"/>
        </a:p>
      </dgm:t>
    </dgm:pt>
    <dgm:pt modelId="{4325C570-B51F-4DD0-9513-1AB80D1AE629}" type="sibTrans" cxnId="{E2EC66D6-C310-4E29-B393-908411C99CFF}">
      <dgm:prSet/>
      <dgm:spPr/>
      <dgm:t>
        <a:bodyPr/>
        <a:lstStyle/>
        <a:p>
          <a:pPr>
            <a:lnSpc>
              <a:spcPct val="100000"/>
            </a:lnSpc>
          </a:pPr>
          <a:endParaRPr lang="en-US"/>
        </a:p>
      </dgm:t>
    </dgm:pt>
    <dgm:pt modelId="{0E828288-DA09-493C-B2EA-DF2651204C4A}">
      <dgm:prSet custT="1"/>
      <dgm:spPr/>
      <dgm:t>
        <a:bodyPr/>
        <a:lstStyle/>
        <a:p>
          <a:pPr>
            <a:lnSpc>
              <a:spcPct val="100000"/>
            </a:lnSpc>
          </a:pPr>
          <a:endParaRPr lang="en-US" sz="1400" b="1" dirty="0">
            <a:latin typeface="Arial" panose="020B0604020202020204" pitchFamily="34" charset="0"/>
            <a:cs typeface="Arial" panose="020B0604020202020204" pitchFamily="34" charset="0"/>
          </a:endParaRPr>
        </a:p>
        <a:p>
          <a:pPr>
            <a:lnSpc>
              <a:spcPct val="100000"/>
            </a:lnSpc>
          </a:pPr>
          <a:endParaRPr lang="en-US" sz="1400" b="1" dirty="0">
            <a:solidFill>
              <a:srgbClr val="7030A0"/>
            </a:solidFill>
            <a:latin typeface="Arial" panose="020B0604020202020204" pitchFamily="34" charset="0"/>
            <a:cs typeface="Arial" panose="020B0604020202020204" pitchFamily="34" charset="0"/>
          </a:endParaRPr>
        </a:p>
        <a:p>
          <a:pPr>
            <a:lnSpc>
              <a:spcPct val="100000"/>
            </a:lnSpc>
          </a:pPr>
          <a:endParaRPr lang="en-US" sz="1400" b="1" dirty="0">
            <a:solidFill>
              <a:srgbClr val="7030A0"/>
            </a:solidFill>
            <a:latin typeface="Arial" panose="020B0604020202020204" pitchFamily="34" charset="0"/>
            <a:cs typeface="Arial" panose="020B0604020202020204" pitchFamily="34" charset="0"/>
          </a:endParaRPr>
        </a:p>
        <a:p>
          <a:pPr>
            <a:lnSpc>
              <a:spcPct val="100000"/>
            </a:lnSpc>
          </a:pPr>
          <a:endParaRPr lang="en-US" sz="1800" b="1" dirty="0">
            <a:solidFill>
              <a:srgbClr val="7030A0"/>
            </a:solidFill>
            <a:latin typeface="Arial" panose="020B0604020202020204" pitchFamily="34" charset="0"/>
            <a:cs typeface="Arial" panose="020B0604020202020204" pitchFamily="34" charset="0"/>
          </a:endParaRPr>
        </a:p>
        <a:p>
          <a:pPr>
            <a:lnSpc>
              <a:spcPct val="100000"/>
            </a:lnSpc>
          </a:pPr>
          <a:endParaRPr lang="en-US" sz="1800" b="1" dirty="0">
            <a:solidFill>
              <a:srgbClr val="7030A0"/>
            </a:solidFill>
            <a:latin typeface="Arial" panose="020B0604020202020204" pitchFamily="34" charset="0"/>
            <a:cs typeface="Arial" panose="020B0604020202020204" pitchFamily="34" charset="0"/>
          </a:endParaRPr>
        </a:p>
        <a:p>
          <a:pPr>
            <a:lnSpc>
              <a:spcPct val="100000"/>
            </a:lnSpc>
          </a:pPr>
          <a:r>
            <a:rPr lang="en-US" sz="1800" b="1" dirty="0">
              <a:solidFill>
                <a:srgbClr val="7030A0"/>
              </a:solidFill>
              <a:latin typeface="Arial" panose="020B0604020202020204" pitchFamily="34" charset="0"/>
              <a:cs typeface="Arial" panose="020B0604020202020204" pitchFamily="34" charset="0"/>
            </a:rPr>
            <a:t>Self-management</a:t>
          </a:r>
          <a:r>
            <a:rPr lang="en-US" sz="1800" dirty="0">
              <a:latin typeface="Arial" panose="020B0604020202020204" pitchFamily="34" charset="0"/>
              <a:cs typeface="Arial" panose="020B0604020202020204" pitchFamily="34" charset="0"/>
            </a:rPr>
            <a:t> is crucial in high-pressure settings (Bese &amp; Dali, 2021). Emotional self-control facilitates stress management during machine breakdowns, thereby promoting effective communication. Adaptability to changing product lines is also essential (Louw et al., 2024). Research indicates that strong emotional regulation enhances performance under stress (Prieto et al., 2024), while a positive attitude improves team resilience (Haheen et al., 2018). Supportive feedback improves workplace dynamics (Baykal, 2020</a:t>
          </a:r>
          <a:r>
            <a:rPr lang="en-US" sz="1400" dirty="0">
              <a:latin typeface="Arial" panose="020B0604020202020204" pitchFamily="34" charset="0"/>
              <a:cs typeface="Arial" panose="020B0604020202020204" pitchFamily="34" charset="0"/>
            </a:rPr>
            <a:t>).</a:t>
          </a:r>
        </a:p>
      </dgm:t>
    </dgm:pt>
    <dgm:pt modelId="{2B0A0055-8D45-459D-8B19-AA94743D41BC}" type="parTrans" cxnId="{B8FA376F-A88D-4C83-88D6-BDDB82B39AB1}">
      <dgm:prSet/>
      <dgm:spPr/>
      <dgm:t>
        <a:bodyPr/>
        <a:lstStyle/>
        <a:p>
          <a:endParaRPr lang="en-US"/>
        </a:p>
      </dgm:t>
    </dgm:pt>
    <dgm:pt modelId="{D270D309-BC3D-4F27-A39B-E6EFC4ACF52B}" type="sibTrans" cxnId="{B8FA376F-A88D-4C83-88D6-BDDB82B39AB1}">
      <dgm:prSet/>
      <dgm:spPr/>
      <dgm:t>
        <a:bodyPr/>
        <a:lstStyle/>
        <a:p>
          <a:pPr>
            <a:lnSpc>
              <a:spcPct val="100000"/>
            </a:lnSpc>
          </a:pPr>
          <a:endParaRPr lang="en-US"/>
        </a:p>
      </dgm:t>
    </dgm:pt>
    <dgm:pt modelId="{863643A4-2413-41D8-9329-C4DC4769D293}">
      <dgm:prSet/>
      <dgm:spPr/>
      <dgm:t>
        <a:bodyPr/>
        <a:lstStyle/>
        <a:p>
          <a:pPr>
            <a:lnSpc>
              <a:spcPct val="100000"/>
            </a:lnSpc>
          </a:pPr>
          <a:r>
            <a:rPr lang="en-US" b="1" dirty="0">
              <a:solidFill>
                <a:srgbClr val="7030A0"/>
              </a:solidFill>
              <a:latin typeface="Arial" panose="020B0604020202020204" pitchFamily="34" charset="0"/>
              <a:cs typeface="Arial" panose="020B0604020202020204" pitchFamily="34" charset="0"/>
            </a:rPr>
            <a:t>Social awareness</a:t>
          </a:r>
          <a:r>
            <a:rPr lang="en-US" dirty="0">
              <a:solidFill>
                <a:srgbClr val="7030A0"/>
              </a:solidFill>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is vital for food production teams, as empathy helps prevent mistakes and fosters collaboration (Goleman et al., 2018). Employees with strong social awareness are 36% more effective in coordination (Coronado-Maldonado et al., 2024). Understanding emotional intelligence is key for achieving team and company goals (Castro et al., 2022).</a:t>
          </a:r>
        </a:p>
      </dgm:t>
    </dgm:pt>
    <dgm:pt modelId="{E3E975B0-FCFC-42CF-851E-100C44B73FDE}" type="parTrans" cxnId="{C5238927-53CF-4B00-9479-A4C6EA2C0116}">
      <dgm:prSet/>
      <dgm:spPr/>
      <dgm:t>
        <a:bodyPr/>
        <a:lstStyle/>
        <a:p>
          <a:endParaRPr lang="en-US"/>
        </a:p>
      </dgm:t>
    </dgm:pt>
    <dgm:pt modelId="{F7CEAF89-C53B-4AAB-8736-42EE338EDA9B}" type="sibTrans" cxnId="{C5238927-53CF-4B00-9479-A4C6EA2C0116}">
      <dgm:prSet/>
      <dgm:spPr/>
      <dgm:t>
        <a:bodyPr/>
        <a:lstStyle/>
        <a:p>
          <a:pPr>
            <a:lnSpc>
              <a:spcPct val="100000"/>
            </a:lnSpc>
          </a:pPr>
          <a:endParaRPr lang="en-US"/>
        </a:p>
      </dgm:t>
    </dgm:pt>
    <dgm:pt modelId="{FE4EC485-5D7C-4E81-A01A-9E59E49536CD}">
      <dgm:prSet custT="1"/>
      <dgm:spPr/>
      <dgm:t>
        <a:bodyPr/>
        <a:lstStyle/>
        <a:p>
          <a:pPr>
            <a:lnSpc>
              <a:spcPct val="100000"/>
            </a:lnSpc>
          </a:pPr>
          <a:endParaRPr lang="en-US" sz="1800" b="1" dirty="0">
            <a:solidFill>
              <a:srgbClr val="7030A0"/>
            </a:solidFill>
            <a:latin typeface="Arial" panose="020B0604020202020204" pitchFamily="34" charset="0"/>
            <a:cs typeface="Arial" panose="020B0604020202020204" pitchFamily="34" charset="0"/>
          </a:endParaRPr>
        </a:p>
        <a:p>
          <a:pPr>
            <a:lnSpc>
              <a:spcPct val="100000"/>
            </a:lnSpc>
          </a:pPr>
          <a:endParaRPr lang="en-US" sz="1800" b="1" dirty="0">
            <a:solidFill>
              <a:srgbClr val="7030A0"/>
            </a:solidFill>
            <a:latin typeface="Arial" panose="020B0604020202020204" pitchFamily="34" charset="0"/>
            <a:cs typeface="Arial" panose="020B0604020202020204" pitchFamily="34" charset="0"/>
          </a:endParaRPr>
        </a:p>
        <a:p>
          <a:pPr>
            <a:lnSpc>
              <a:spcPct val="100000"/>
            </a:lnSpc>
          </a:pPr>
          <a:r>
            <a:rPr lang="en-US" sz="1800" b="1" dirty="0">
              <a:solidFill>
                <a:srgbClr val="7030A0"/>
              </a:solidFill>
              <a:latin typeface="Arial" panose="020B0604020202020204" pitchFamily="34" charset="0"/>
              <a:cs typeface="Arial" panose="020B0604020202020204" pitchFamily="34" charset="0"/>
            </a:rPr>
            <a:t>Relationship management</a:t>
          </a:r>
          <a:r>
            <a:rPr lang="en-US" sz="1800" dirty="0">
              <a:solidFill>
                <a:srgbClr val="7030A0"/>
              </a:solidFill>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enhances productivity by fostering strong team connections. Effective teamwork enhances communication and product quality (Yue et al., 2019), and resolving conflicts constructively leads to better performance (Kwofie et al., 2024). Mentoring new employees fosters collaboration and strengthens culture, improving retention and engagement (Jamshed &amp; Majeed, 2019; Ryan, 2023).</a:t>
          </a:r>
        </a:p>
      </dgm:t>
    </dgm:pt>
    <dgm:pt modelId="{2742DB1E-2500-40E0-A309-E3B6F006C808}" type="parTrans" cxnId="{ED8C196D-8675-433D-9ED8-55D0CF7EEE6F}">
      <dgm:prSet/>
      <dgm:spPr/>
      <dgm:t>
        <a:bodyPr/>
        <a:lstStyle/>
        <a:p>
          <a:endParaRPr lang="en-US"/>
        </a:p>
      </dgm:t>
    </dgm:pt>
    <dgm:pt modelId="{4FAFD1A1-7678-490D-B7AE-971C15769701}" type="sibTrans" cxnId="{ED8C196D-8675-433D-9ED8-55D0CF7EEE6F}">
      <dgm:prSet/>
      <dgm:spPr/>
      <dgm:t>
        <a:bodyPr/>
        <a:lstStyle/>
        <a:p>
          <a:endParaRPr lang="en-US"/>
        </a:p>
      </dgm:t>
    </dgm:pt>
    <dgm:pt modelId="{BF8E8C4F-449D-42BF-AC3B-680AFD2657BA}" type="pres">
      <dgm:prSet presAssocID="{23B4EB8A-8B6A-45BB-8CC6-187C9C7F6A4D}" presName="root" presStyleCnt="0">
        <dgm:presLayoutVars>
          <dgm:dir/>
          <dgm:resizeHandles val="exact"/>
        </dgm:presLayoutVars>
      </dgm:prSet>
      <dgm:spPr/>
    </dgm:pt>
    <dgm:pt modelId="{1A859FD9-DF83-4782-AAB9-6C31C4035EF5}" type="pres">
      <dgm:prSet presAssocID="{23B4EB8A-8B6A-45BB-8CC6-187C9C7F6A4D}" presName="container" presStyleCnt="0">
        <dgm:presLayoutVars>
          <dgm:dir/>
          <dgm:resizeHandles val="exact"/>
        </dgm:presLayoutVars>
      </dgm:prSet>
      <dgm:spPr/>
    </dgm:pt>
    <dgm:pt modelId="{714FE708-F890-4E84-897B-1802B8B86749}" type="pres">
      <dgm:prSet presAssocID="{2EB07526-826E-407A-A602-BF584E01A0D3}" presName="compNode" presStyleCnt="0"/>
      <dgm:spPr/>
    </dgm:pt>
    <dgm:pt modelId="{B1AE81B7-8A20-49E9-AE0B-9C18CA2107DD}" type="pres">
      <dgm:prSet presAssocID="{2EB07526-826E-407A-A602-BF584E01A0D3}" presName="iconBgRect" presStyleLbl="bgShp" presStyleIdx="0" presStyleCnt="4" custScaleX="85377" custScaleY="97990" custLinFactNeighborX="-130" custLinFactNeighborY="32052"/>
      <dgm:spPr/>
    </dgm:pt>
    <dgm:pt modelId="{1CE2A0F6-68FC-486B-A6D8-E00BC0E92AA2}" type="pres">
      <dgm:prSet presAssocID="{2EB07526-826E-407A-A602-BF584E01A0D3}" presName="iconRect" presStyleLbl="node1" presStyleIdx="0" presStyleCnt="4" custLinFactNeighborX="-2062" custLinFactNeighborY="5207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AC7A0188-5B5A-4B20-941C-92F8E6220B09}" type="pres">
      <dgm:prSet presAssocID="{2EB07526-826E-407A-A602-BF584E01A0D3}" presName="spaceRect" presStyleCnt="0"/>
      <dgm:spPr/>
    </dgm:pt>
    <dgm:pt modelId="{2BA1CAE9-CEAC-4C48-990C-45A0B28C32E5}" type="pres">
      <dgm:prSet presAssocID="{2EB07526-826E-407A-A602-BF584E01A0D3}" presName="textRect" presStyleLbl="revTx" presStyleIdx="0" presStyleCnt="4" custScaleY="159303" custLinFactNeighborX="-4363" custLinFactNeighborY="16870">
        <dgm:presLayoutVars>
          <dgm:chMax val="1"/>
          <dgm:chPref val="1"/>
        </dgm:presLayoutVars>
      </dgm:prSet>
      <dgm:spPr/>
    </dgm:pt>
    <dgm:pt modelId="{BF57F276-2931-4346-A8C5-4071170E8168}" type="pres">
      <dgm:prSet presAssocID="{4325C570-B51F-4DD0-9513-1AB80D1AE629}" presName="sibTrans" presStyleLbl="sibTrans2D1" presStyleIdx="0" presStyleCnt="0"/>
      <dgm:spPr/>
    </dgm:pt>
    <dgm:pt modelId="{2D80E322-36D3-46C4-B928-7D782F37C5B1}" type="pres">
      <dgm:prSet presAssocID="{0E828288-DA09-493C-B2EA-DF2651204C4A}" presName="compNode" presStyleCnt="0"/>
      <dgm:spPr/>
    </dgm:pt>
    <dgm:pt modelId="{95B22FDE-E354-4CA3-9491-2F24B5421940}" type="pres">
      <dgm:prSet presAssocID="{0E828288-DA09-493C-B2EA-DF2651204C4A}" presName="iconBgRect" presStyleLbl="bgShp" presStyleIdx="1" presStyleCnt="4" custLinFactNeighborX="-18221" custLinFactNeighborY="33057"/>
      <dgm:spPr/>
    </dgm:pt>
    <dgm:pt modelId="{530C2242-DD22-4AD0-8DCE-03F472495CBB}" type="pres">
      <dgm:prSet presAssocID="{0E828288-DA09-493C-B2EA-DF2651204C4A}" presName="iconRect" presStyleLbl="node1" presStyleIdx="1" presStyleCnt="4" custLinFactNeighborX="-30627" custLinFactNeighborY="60290"/>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apanese Dolls"/>
        </a:ext>
      </dgm:extLst>
    </dgm:pt>
    <dgm:pt modelId="{9F9DD2C7-2D85-43CA-9879-A2313CFEC6C9}" type="pres">
      <dgm:prSet presAssocID="{0E828288-DA09-493C-B2EA-DF2651204C4A}" presName="spaceRect" presStyleCnt="0"/>
      <dgm:spPr/>
    </dgm:pt>
    <dgm:pt modelId="{1C6958B3-F571-4291-B889-593779F06A32}" type="pres">
      <dgm:prSet presAssocID="{0E828288-DA09-493C-B2EA-DF2651204C4A}" presName="textRect" presStyleLbl="revTx" presStyleIdx="1" presStyleCnt="4" custScaleX="107051" custScaleY="109491" custLinFactNeighborX="-3874" custLinFactNeighborY="12954">
        <dgm:presLayoutVars>
          <dgm:chMax val="1"/>
          <dgm:chPref val="1"/>
        </dgm:presLayoutVars>
      </dgm:prSet>
      <dgm:spPr/>
    </dgm:pt>
    <dgm:pt modelId="{0FCF5CD6-28CE-477D-9945-264675671E1C}" type="pres">
      <dgm:prSet presAssocID="{D270D309-BC3D-4F27-A39B-E6EFC4ACF52B}" presName="sibTrans" presStyleLbl="sibTrans2D1" presStyleIdx="0" presStyleCnt="0"/>
      <dgm:spPr/>
    </dgm:pt>
    <dgm:pt modelId="{2C3B033C-0319-48E1-9C06-A134482D0037}" type="pres">
      <dgm:prSet presAssocID="{863643A4-2413-41D8-9329-C4DC4769D293}" presName="compNode" presStyleCnt="0"/>
      <dgm:spPr/>
    </dgm:pt>
    <dgm:pt modelId="{A466E36C-CE13-4345-9BFB-33FC9F5D5A3D}" type="pres">
      <dgm:prSet presAssocID="{863643A4-2413-41D8-9329-C4DC4769D293}" presName="iconBgRect" presStyleLbl="bgShp" presStyleIdx="2" presStyleCnt="4" custLinFactNeighborX="1687" custLinFactNeighborY="-13293"/>
      <dgm:spPr/>
    </dgm:pt>
    <dgm:pt modelId="{A370CB42-74D3-42F5-B7CE-822EB7771B8B}" type="pres">
      <dgm:prSet presAssocID="{863643A4-2413-41D8-9329-C4DC4769D293}" presName="iconRect" presStyleLbl="node1" presStyleIdx="2" presStyleCnt="4" custLinFactNeighborX="-163" custLinFactNeighborY="-2292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ers"/>
        </a:ext>
      </dgm:extLst>
    </dgm:pt>
    <dgm:pt modelId="{3446885E-1E09-46E5-B7C2-CB07DA66838A}" type="pres">
      <dgm:prSet presAssocID="{863643A4-2413-41D8-9329-C4DC4769D293}" presName="spaceRect" presStyleCnt="0"/>
      <dgm:spPr/>
    </dgm:pt>
    <dgm:pt modelId="{BFEAE00E-DCBE-4C93-9263-1BBEB7B60299}" type="pres">
      <dgm:prSet presAssocID="{863643A4-2413-41D8-9329-C4DC4769D293}" presName="textRect" presStyleLbl="revTx" presStyleIdx="2" presStyleCnt="4" custScaleX="113663" custScaleY="163146" custLinFactNeighborX="689" custLinFactNeighborY="-7338">
        <dgm:presLayoutVars>
          <dgm:chMax val="1"/>
          <dgm:chPref val="1"/>
        </dgm:presLayoutVars>
      </dgm:prSet>
      <dgm:spPr/>
    </dgm:pt>
    <dgm:pt modelId="{AEAA7AA8-6CF9-46C7-B54B-29BEB3BDAC60}" type="pres">
      <dgm:prSet presAssocID="{F7CEAF89-C53B-4AAB-8736-42EE338EDA9B}" presName="sibTrans" presStyleLbl="sibTrans2D1" presStyleIdx="0" presStyleCnt="0"/>
      <dgm:spPr/>
    </dgm:pt>
    <dgm:pt modelId="{B47E5F5C-D7F6-4B82-9E4F-5BFA15867567}" type="pres">
      <dgm:prSet presAssocID="{FE4EC485-5D7C-4E81-A01A-9E59E49536CD}" presName="compNode" presStyleCnt="0"/>
      <dgm:spPr/>
    </dgm:pt>
    <dgm:pt modelId="{62EA01CE-8391-4B32-82BE-C7A1810D7865}" type="pres">
      <dgm:prSet presAssocID="{FE4EC485-5D7C-4E81-A01A-9E59E49536CD}" presName="iconBgRect" presStyleLbl="bgShp" presStyleIdx="3" presStyleCnt="4" custScaleX="112597" custScaleY="101483" custLinFactNeighborX="-43170" custLinFactNeighborY="-21148"/>
      <dgm:spPr/>
    </dgm:pt>
    <dgm:pt modelId="{EFA0E1F5-A69A-4F8D-AC15-51B4BF7EB89C}" type="pres">
      <dgm:prSet presAssocID="{FE4EC485-5D7C-4E81-A01A-9E59E49536CD}" presName="iconRect" presStyleLbl="node1" presStyleIdx="3" presStyleCnt="4" custLinFactNeighborX="-75108" custLinFactNeighborY="-4174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onnections"/>
        </a:ext>
      </dgm:extLst>
    </dgm:pt>
    <dgm:pt modelId="{C88FA6DB-46A1-4698-B5BB-88AA76288AAB}" type="pres">
      <dgm:prSet presAssocID="{FE4EC485-5D7C-4E81-A01A-9E59E49536CD}" presName="spaceRect" presStyleCnt="0"/>
      <dgm:spPr/>
    </dgm:pt>
    <dgm:pt modelId="{C9357B54-BDBC-43A0-8B32-41AB60F3A160}" type="pres">
      <dgm:prSet presAssocID="{FE4EC485-5D7C-4E81-A01A-9E59E49536CD}" presName="textRect" presStyleLbl="revTx" presStyleIdx="3" presStyleCnt="4" custScaleX="134037" custScaleY="187742" custLinFactNeighborX="-1959" custLinFactNeighborY="-19778">
        <dgm:presLayoutVars>
          <dgm:chMax val="1"/>
          <dgm:chPref val="1"/>
        </dgm:presLayoutVars>
      </dgm:prSet>
      <dgm:spPr/>
    </dgm:pt>
  </dgm:ptLst>
  <dgm:cxnLst>
    <dgm:cxn modelId="{9C5D8C1E-1D43-4149-A405-3DDBE1BD863B}" type="presOf" srcId="{2EB07526-826E-407A-A602-BF584E01A0D3}" destId="{2BA1CAE9-CEAC-4C48-990C-45A0B28C32E5}" srcOrd="0" destOrd="0" presId="urn:microsoft.com/office/officeart/2018/2/layout/IconCircleList"/>
    <dgm:cxn modelId="{C5238927-53CF-4B00-9479-A4C6EA2C0116}" srcId="{23B4EB8A-8B6A-45BB-8CC6-187C9C7F6A4D}" destId="{863643A4-2413-41D8-9329-C4DC4769D293}" srcOrd="2" destOrd="0" parTransId="{E3E975B0-FCFC-42CF-851E-100C44B73FDE}" sibTransId="{F7CEAF89-C53B-4AAB-8736-42EE338EDA9B}"/>
    <dgm:cxn modelId="{7EEF7A38-38F8-4C2A-A28D-85A5D731AA98}" type="presOf" srcId="{23B4EB8A-8B6A-45BB-8CC6-187C9C7F6A4D}" destId="{BF8E8C4F-449D-42BF-AC3B-680AFD2657BA}" srcOrd="0" destOrd="0" presId="urn:microsoft.com/office/officeart/2018/2/layout/IconCircleList"/>
    <dgm:cxn modelId="{4F4C143C-0F8D-4D45-95FF-B3EEB6DFA017}" type="presOf" srcId="{FE4EC485-5D7C-4E81-A01A-9E59E49536CD}" destId="{C9357B54-BDBC-43A0-8B32-41AB60F3A160}" srcOrd="0" destOrd="0" presId="urn:microsoft.com/office/officeart/2018/2/layout/IconCircleList"/>
    <dgm:cxn modelId="{8CA1ED41-0135-4EF5-A547-62074DDF845D}" type="presOf" srcId="{F7CEAF89-C53B-4AAB-8736-42EE338EDA9B}" destId="{AEAA7AA8-6CF9-46C7-B54B-29BEB3BDAC60}" srcOrd="0" destOrd="0" presId="urn:microsoft.com/office/officeart/2018/2/layout/IconCircleList"/>
    <dgm:cxn modelId="{456D5B47-83F3-4269-84A0-DD87E85F9C27}" type="presOf" srcId="{0E828288-DA09-493C-B2EA-DF2651204C4A}" destId="{1C6958B3-F571-4291-B889-593779F06A32}" srcOrd="0" destOrd="0" presId="urn:microsoft.com/office/officeart/2018/2/layout/IconCircleList"/>
    <dgm:cxn modelId="{ED8C196D-8675-433D-9ED8-55D0CF7EEE6F}" srcId="{23B4EB8A-8B6A-45BB-8CC6-187C9C7F6A4D}" destId="{FE4EC485-5D7C-4E81-A01A-9E59E49536CD}" srcOrd="3" destOrd="0" parTransId="{2742DB1E-2500-40E0-A309-E3B6F006C808}" sibTransId="{4FAFD1A1-7678-490D-B7AE-971C15769701}"/>
    <dgm:cxn modelId="{B8FA376F-A88D-4C83-88D6-BDDB82B39AB1}" srcId="{23B4EB8A-8B6A-45BB-8CC6-187C9C7F6A4D}" destId="{0E828288-DA09-493C-B2EA-DF2651204C4A}" srcOrd="1" destOrd="0" parTransId="{2B0A0055-8D45-459D-8B19-AA94743D41BC}" sibTransId="{D270D309-BC3D-4F27-A39B-E6EFC4ACF52B}"/>
    <dgm:cxn modelId="{34FB7C7A-E4EA-4131-A761-E3F1EDE644C4}" type="presOf" srcId="{863643A4-2413-41D8-9329-C4DC4769D293}" destId="{BFEAE00E-DCBE-4C93-9263-1BBEB7B60299}" srcOrd="0" destOrd="0" presId="urn:microsoft.com/office/officeart/2018/2/layout/IconCircleList"/>
    <dgm:cxn modelId="{EA57CD9F-E948-487F-9637-80E96C26E43F}" type="presOf" srcId="{D270D309-BC3D-4F27-A39B-E6EFC4ACF52B}" destId="{0FCF5CD6-28CE-477D-9945-264675671E1C}" srcOrd="0" destOrd="0" presId="urn:microsoft.com/office/officeart/2018/2/layout/IconCircleList"/>
    <dgm:cxn modelId="{1F9CC4AA-1890-4EE2-908A-92AFA334199B}" type="presOf" srcId="{4325C570-B51F-4DD0-9513-1AB80D1AE629}" destId="{BF57F276-2931-4346-A8C5-4071170E8168}" srcOrd="0" destOrd="0" presId="urn:microsoft.com/office/officeart/2018/2/layout/IconCircleList"/>
    <dgm:cxn modelId="{E2EC66D6-C310-4E29-B393-908411C99CFF}" srcId="{23B4EB8A-8B6A-45BB-8CC6-187C9C7F6A4D}" destId="{2EB07526-826E-407A-A602-BF584E01A0D3}" srcOrd="0" destOrd="0" parTransId="{B60E15FF-B1B5-42C6-BAAB-B90A741A6EF9}" sibTransId="{4325C570-B51F-4DD0-9513-1AB80D1AE629}"/>
    <dgm:cxn modelId="{0ADA6E29-289B-43FA-826C-8D1871399ADF}" type="presParOf" srcId="{BF8E8C4F-449D-42BF-AC3B-680AFD2657BA}" destId="{1A859FD9-DF83-4782-AAB9-6C31C4035EF5}" srcOrd="0" destOrd="0" presId="urn:microsoft.com/office/officeart/2018/2/layout/IconCircleList"/>
    <dgm:cxn modelId="{962DF7C9-397B-4FDD-8293-D37B5273F092}" type="presParOf" srcId="{1A859FD9-DF83-4782-AAB9-6C31C4035EF5}" destId="{714FE708-F890-4E84-897B-1802B8B86749}" srcOrd="0" destOrd="0" presId="urn:microsoft.com/office/officeart/2018/2/layout/IconCircleList"/>
    <dgm:cxn modelId="{2D34598C-B829-4661-84E5-61C8E27940F9}" type="presParOf" srcId="{714FE708-F890-4E84-897B-1802B8B86749}" destId="{B1AE81B7-8A20-49E9-AE0B-9C18CA2107DD}" srcOrd="0" destOrd="0" presId="urn:microsoft.com/office/officeart/2018/2/layout/IconCircleList"/>
    <dgm:cxn modelId="{15A6F481-571F-4D89-AB91-0811BBE9F80E}" type="presParOf" srcId="{714FE708-F890-4E84-897B-1802B8B86749}" destId="{1CE2A0F6-68FC-486B-A6D8-E00BC0E92AA2}" srcOrd="1" destOrd="0" presId="urn:microsoft.com/office/officeart/2018/2/layout/IconCircleList"/>
    <dgm:cxn modelId="{B0A142AF-87CC-4824-A204-E74A90426A62}" type="presParOf" srcId="{714FE708-F890-4E84-897B-1802B8B86749}" destId="{AC7A0188-5B5A-4B20-941C-92F8E6220B09}" srcOrd="2" destOrd="0" presId="urn:microsoft.com/office/officeart/2018/2/layout/IconCircleList"/>
    <dgm:cxn modelId="{B4C4DEE0-1EA9-4076-9E85-9E32D3F9AB48}" type="presParOf" srcId="{714FE708-F890-4E84-897B-1802B8B86749}" destId="{2BA1CAE9-CEAC-4C48-990C-45A0B28C32E5}" srcOrd="3" destOrd="0" presId="urn:microsoft.com/office/officeart/2018/2/layout/IconCircleList"/>
    <dgm:cxn modelId="{7975D3D4-00ED-4ABD-B83E-B0C4C55CDB98}" type="presParOf" srcId="{1A859FD9-DF83-4782-AAB9-6C31C4035EF5}" destId="{BF57F276-2931-4346-A8C5-4071170E8168}" srcOrd="1" destOrd="0" presId="urn:microsoft.com/office/officeart/2018/2/layout/IconCircleList"/>
    <dgm:cxn modelId="{85D7D42F-E715-41D1-93C5-CC66D98AF2D7}" type="presParOf" srcId="{1A859FD9-DF83-4782-AAB9-6C31C4035EF5}" destId="{2D80E322-36D3-46C4-B928-7D782F37C5B1}" srcOrd="2" destOrd="0" presId="urn:microsoft.com/office/officeart/2018/2/layout/IconCircleList"/>
    <dgm:cxn modelId="{3327744F-064D-46D9-86CC-5FEF20766EA7}" type="presParOf" srcId="{2D80E322-36D3-46C4-B928-7D782F37C5B1}" destId="{95B22FDE-E354-4CA3-9491-2F24B5421940}" srcOrd="0" destOrd="0" presId="urn:microsoft.com/office/officeart/2018/2/layout/IconCircleList"/>
    <dgm:cxn modelId="{693A5E59-51A7-41A7-92B1-B34004A68221}" type="presParOf" srcId="{2D80E322-36D3-46C4-B928-7D782F37C5B1}" destId="{530C2242-DD22-4AD0-8DCE-03F472495CBB}" srcOrd="1" destOrd="0" presId="urn:microsoft.com/office/officeart/2018/2/layout/IconCircleList"/>
    <dgm:cxn modelId="{5BD9BDE3-D349-4219-B5BA-B668B4D0EBCF}" type="presParOf" srcId="{2D80E322-36D3-46C4-B928-7D782F37C5B1}" destId="{9F9DD2C7-2D85-43CA-9879-A2313CFEC6C9}" srcOrd="2" destOrd="0" presId="urn:microsoft.com/office/officeart/2018/2/layout/IconCircleList"/>
    <dgm:cxn modelId="{A764C5E8-7208-4E16-8029-DDB161922092}" type="presParOf" srcId="{2D80E322-36D3-46C4-B928-7D782F37C5B1}" destId="{1C6958B3-F571-4291-B889-593779F06A32}" srcOrd="3" destOrd="0" presId="urn:microsoft.com/office/officeart/2018/2/layout/IconCircleList"/>
    <dgm:cxn modelId="{4053DF2C-7A28-43B3-807B-AF64DCAD8A7D}" type="presParOf" srcId="{1A859FD9-DF83-4782-AAB9-6C31C4035EF5}" destId="{0FCF5CD6-28CE-477D-9945-264675671E1C}" srcOrd="3" destOrd="0" presId="urn:microsoft.com/office/officeart/2018/2/layout/IconCircleList"/>
    <dgm:cxn modelId="{453B4244-C35B-4C6B-850D-DBF88ADC375B}" type="presParOf" srcId="{1A859FD9-DF83-4782-AAB9-6C31C4035EF5}" destId="{2C3B033C-0319-48E1-9C06-A134482D0037}" srcOrd="4" destOrd="0" presId="urn:microsoft.com/office/officeart/2018/2/layout/IconCircleList"/>
    <dgm:cxn modelId="{7DC4FD64-3B3D-4CB0-8C31-7310CE906794}" type="presParOf" srcId="{2C3B033C-0319-48E1-9C06-A134482D0037}" destId="{A466E36C-CE13-4345-9BFB-33FC9F5D5A3D}" srcOrd="0" destOrd="0" presId="urn:microsoft.com/office/officeart/2018/2/layout/IconCircleList"/>
    <dgm:cxn modelId="{7C6BD1F6-A984-4FA4-968D-224F96797392}" type="presParOf" srcId="{2C3B033C-0319-48E1-9C06-A134482D0037}" destId="{A370CB42-74D3-42F5-B7CE-822EB7771B8B}" srcOrd="1" destOrd="0" presId="urn:microsoft.com/office/officeart/2018/2/layout/IconCircleList"/>
    <dgm:cxn modelId="{534C7911-888B-44A2-8987-04CABA3721B1}" type="presParOf" srcId="{2C3B033C-0319-48E1-9C06-A134482D0037}" destId="{3446885E-1E09-46E5-B7C2-CB07DA66838A}" srcOrd="2" destOrd="0" presId="urn:microsoft.com/office/officeart/2018/2/layout/IconCircleList"/>
    <dgm:cxn modelId="{B796F1E8-BC9F-4330-960B-5A98464C8033}" type="presParOf" srcId="{2C3B033C-0319-48E1-9C06-A134482D0037}" destId="{BFEAE00E-DCBE-4C93-9263-1BBEB7B60299}" srcOrd="3" destOrd="0" presId="urn:microsoft.com/office/officeart/2018/2/layout/IconCircleList"/>
    <dgm:cxn modelId="{E05EE456-95D3-459D-915C-D214A971D37D}" type="presParOf" srcId="{1A859FD9-DF83-4782-AAB9-6C31C4035EF5}" destId="{AEAA7AA8-6CF9-46C7-B54B-29BEB3BDAC60}" srcOrd="5" destOrd="0" presId="urn:microsoft.com/office/officeart/2018/2/layout/IconCircleList"/>
    <dgm:cxn modelId="{90DF6A7F-45C9-466E-9386-AEA70E5461AC}" type="presParOf" srcId="{1A859FD9-DF83-4782-AAB9-6C31C4035EF5}" destId="{B47E5F5C-D7F6-4B82-9E4F-5BFA15867567}" srcOrd="6" destOrd="0" presId="urn:microsoft.com/office/officeart/2018/2/layout/IconCircleList"/>
    <dgm:cxn modelId="{E98882BA-9754-4269-A40D-DFE2C1FAD79C}" type="presParOf" srcId="{B47E5F5C-D7F6-4B82-9E4F-5BFA15867567}" destId="{62EA01CE-8391-4B32-82BE-C7A1810D7865}" srcOrd="0" destOrd="0" presId="urn:microsoft.com/office/officeart/2018/2/layout/IconCircleList"/>
    <dgm:cxn modelId="{237CFBB0-BC9A-4D86-AE7D-34AB38DD8FA6}" type="presParOf" srcId="{B47E5F5C-D7F6-4B82-9E4F-5BFA15867567}" destId="{EFA0E1F5-A69A-4F8D-AC15-51B4BF7EB89C}" srcOrd="1" destOrd="0" presId="urn:microsoft.com/office/officeart/2018/2/layout/IconCircleList"/>
    <dgm:cxn modelId="{A81313FE-9B71-491A-8A73-F716B41EEA39}" type="presParOf" srcId="{B47E5F5C-D7F6-4B82-9E4F-5BFA15867567}" destId="{C88FA6DB-46A1-4698-B5BB-88AA76288AAB}" srcOrd="2" destOrd="0" presId="urn:microsoft.com/office/officeart/2018/2/layout/IconCircleList"/>
    <dgm:cxn modelId="{7382BE45-4F06-43C2-AD48-2B946B4FF32B}" type="presParOf" srcId="{B47E5F5C-D7F6-4B82-9E4F-5BFA15867567}" destId="{C9357B54-BDBC-43A0-8B32-41AB60F3A160}"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E81B7-8A20-49E9-AE0B-9C18CA2107DD}">
      <dsp:nvSpPr>
        <dsp:cNvPr id="0" name=""/>
        <dsp:cNvSpPr/>
      </dsp:nvSpPr>
      <dsp:spPr>
        <a:xfrm>
          <a:off x="339894" y="1239610"/>
          <a:ext cx="1428137" cy="163912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E2A0F6-68FC-486B-A6D8-E00BC0E92AA2}">
      <dsp:nvSpPr>
        <dsp:cNvPr id="0" name=""/>
        <dsp:cNvSpPr/>
      </dsp:nvSpPr>
      <dsp:spPr>
        <a:xfrm>
          <a:off x="551037" y="1543135"/>
          <a:ext cx="970190" cy="9701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A1CAE9-CEAC-4C48-990C-45A0B28C32E5}">
      <dsp:nvSpPr>
        <dsp:cNvPr id="0" name=""/>
        <dsp:cNvSpPr/>
      </dsp:nvSpPr>
      <dsp:spPr>
        <a:xfrm>
          <a:off x="2078925" y="472850"/>
          <a:ext cx="3942892" cy="2664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endParaRPr lang="en-US" sz="1600" b="1" kern="1200" dirty="0">
            <a:solidFill>
              <a:srgbClr val="7030A0"/>
            </a:solidFill>
            <a:latin typeface="Arial" panose="020B0604020202020204" pitchFamily="34" charset="0"/>
            <a:cs typeface="Arial" panose="020B0604020202020204" pitchFamily="34" charset="0"/>
          </a:endParaRPr>
        </a:p>
        <a:p>
          <a:pPr marL="0" lvl="0" indent="0" algn="l" defTabSz="711200">
            <a:lnSpc>
              <a:spcPct val="100000"/>
            </a:lnSpc>
            <a:spcBef>
              <a:spcPct val="0"/>
            </a:spcBef>
            <a:spcAft>
              <a:spcPct val="35000"/>
            </a:spcAft>
            <a:buNone/>
          </a:pPr>
          <a:endParaRPr lang="en-US" sz="1600" b="1" kern="1200" dirty="0">
            <a:solidFill>
              <a:srgbClr val="7030A0"/>
            </a:solidFill>
            <a:latin typeface="Arial" panose="020B0604020202020204" pitchFamily="34" charset="0"/>
            <a:cs typeface="Arial" panose="020B0604020202020204" pitchFamily="34" charset="0"/>
          </a:endParaRPr>
        </a:p>
        <a:p>
          <a:pPr marL="0" lvl="0" indent="0" algn="l" defTabSz="711200">
            <a:lnSpc>
              <a:spcPct val="100000"/>
            </a:lnSpc>
            <a:spcBef>
              <a:spcPct val="0"/>
            </a:spcBef>
            <a:spcAft>
              <a:spcPct val="35000"/>
            </a:spcAft>
            <a:buNone/>
          </a:pPr>
          <a:endParaRPr lang="en-US" sz="1800" b="1" kern="1200" dirty="0">
            <a:solidFill>
              <a:srgbClr val="7030A0"/>
            </a:solidFill>
            <a:latin typeface="Arial" panose="020B0604020202020204" pitchFamily="34" charset="0"/>
            <a:cs typeface="Arial" panose="020B0604020202020204" pitchFamily="34" charset="0"/>
          </a:endParaRPr>
        </a:p>
        <a:p>
          <a:pPr marL="0" lvl="0" indent="0" algn="l" defTabSz="711200">
            <a:lnSpc>
              <a:spcPct val="100000"/>
            </a:lnSpc>
            <a:spcBef>
              <a:spcPct val="0"/>
            </a:spcBef>
            <a:spcAft>
              <a:spcPct val="35000"/>
            </a:spcAft>
            <a:buNone/>
          </a:pPr>
          <a:r>
            <a:rPr lang="en-US" sz="1800" b="1" kern="1200" dirty="0">
              <a:solidFill>
                <a:srgbClr val="7030A0"/>
              </a:solidFill>
              <a:latin typeface="Arial" panose="020B0604020202020204" pitchFamily="34" charset="0"/>
              <a:cs typeface="Arial" panose="020B0604020202020204" pitchFamily="34" charset="0"/>
            </a:rPr>
            <a:t>Self-awareness,</a:t>
          </a:r>
          <a:r>
            <a:rPr lang="en-US" sz="1800" kern="1200" dirty="0">
              <a:latin typeface="Arial" panose="020B0604020202020204" pitchFamily="34" charset="0"/>
              <a:cs typeface="Arial" panose="020B0604020202020204" pitchFamily="34" charset="0"/>
            </a:rPr>
            <a:t> as defined by Goleman (2020), involves recognising emotions to enhance decision-making under pressure. In high-stress environments like food production, acknowledging feelings such as anxiety helps maintain focus (Uraz &amp; Arhan, 2020). The Journal of Applied Leadership and Management (2020) found that self-aware employees are 25% more effective, thereby enhancing accountability and promoting professional growth (Hartung, 2020).</a:t>
          </a:r>
        </a:p>
      </dsp:txBody>
      <dsp:txXfrm>
        <a:off x="2078925" y="472850"/>
        <a:ext cx="3942892" cy="2664728"/>
      </dsp:txXfrm>
    </dsp:sp>
    <dsp:sp modelId="{95B22FDE-E354-4CA3-9491-2F24B5421940}">
      <dsp:nvSpPr>
        <dsp:cNvPr id="0" name=""/>
        <dsp:cNvSpPr/>
      </dsp:nvSpPr>
      <dsp:spPr>
        <a:xfrm>
          <a:off x="6576074" y="1239610"/>
          <a:ext cx="1672742" cy="16727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0C2242-DD22-4AD0-8DCE-03F472495CBB}">
      <dsp:nvSpPr>
        <dsp:cNvPr id="0" name=""/>
        <dsp:cNvSpPr/>
      </dsp:nvSpPr>
      <dsp:spPr>
        <a:xfrm>
          <a:off x="6935000" y="1622855"/>
          <a:ext cx="970190" cy="9701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6958B3-F571-4291-B889-593779F06A32}">
      <dsp:nvSpPr>
        <dsp:cNvPr id="0" name=""/>
        <dsp:cNvSpPr/>
      </dsp:nvSpPr>
      <dsp:spPr>
        <a:xfrm>
          <a:off x="8620297" y="823958"/>
          <a:ext cx="4220905" cy="1831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endParaRPr lang="en-US" sz="1400" b="1" kern="1200" dirty="0">
            <a:latin typeface="Arial" panose="020B0604020202020204" pitchFamily="34" charset="0"/>
            <a:cs typeface="Arial" panose="020B0604020202020204" pitchFamily="34" charset="0"/>
          </a:endParaRPr>
        </a:p>
        <a:p>
          <a:pPr marL="0" lvl="0" indent="0" algn="l" defTabSz="622300">
            <a:lnSpc>
              <a:spcPct val="100000"/>
            </a:lnSpc>
            <a:spcBef>
              <a:spcPct val="0"/>
            </a:spcBef>
            <a:spcAft>
              <a:spcPct val="35000"/>
            </a:spcAft>
            <a:buNone/>
          </a:pPr>
          <a:endParaRPr lang="en-US" sz="1400" b="1" kern="1200" dirty="0">
            <a:solidFill>
              <a:srgbClr val="7030A0"/>
            </a:solidFill>
            <a:latin typeface="Arial" panose="020B0604020202020204" pitchFamily="34" charset="0"/>
            <a:cs typeface="Arial" panose="020B0604020202020204" pitchFamily="34" charset="0"/>
          </a:endParaRPr>
        </a:p>
        <a:p>
          <a:pPr marL="0" lvl="0" indent="0" algn="l" defTabSz="622300">
            <a:lnSpc>
              <a:spcPct val="100000"/>
            </a:lnSpc>
            <a:spcBef>
              <a:spcPct val="0"/>
            </a:spcBef>
            <a:spcAft>
              <a:spcPct val="35000"/>
            </a:spcAft>
            <a:buNone/>
          </a:pPr>
          <a:endParaRPr lang="en-US" sz="1400" b="1" kern="1200" dirty="0">
            <a:solidFill>
              <a:srgbClr val="7030A0"/>
            </a:solidFill>
            <a:latin typeface="Arial" panose="020B0604020202020204" pitchFamily="34" charset="0"/>
            <a:cs typeface="Arial" panose="020B0604020202020204" pitchFamily="34" charset="0"/>
          </a:endParaRPr>
        </a:p>
        <a:p>
          <a:pPr marL="0" lvl="0" indent="0" algn="l" defTabSz="622300">
            <a:lnSpc>
              <a:spcPct val="100000"/>
            </a:lnSpc>
            <a:spcBef>
              <a:spcPct val="0"/>
            </a:spcBef>
            <a:spcAft>
              <a:spcPct val="35000"/>
            </a:spcAft>
            <a:buNone/>
          </a:pPr>
          <a:endParaRPr lang="en-US" sz="1800" b="1" kern="1200" dirty="0">
            <a:solidFill>
              <a:srgbClr val="7030A0"/>
            </a:solidFill>
            <a:latin typeface="Arial" panose="020B0604020202020204" pitchFamily="34" charset="0"/>
            <a:cs typeface="Arial" panose="020B0604020202020204" pitchFamily="34" charset="0"/>
          </a:endParaRPr>
        </a:p>
        <a:p>
          <a:pPr marL="0" lvl="0" indent="0" algn="l" defTabSz="622300">
            <a:lnSpc>
              <a:spcPct val="100000"/>
            </a:lnSpc>
            <a:spcBef>
              <a:spcPct val="0"/>
            </a:spcBef>
            <a:spcAft>
              <a:spcPct val="35000"/>
            </a:spcAft>
            <a:buNone/>
          </a:pPr>
          <a:endParaRPr lang="en-US" sz="1800" b="1" kern="1200" dirty="0">
            <a:solidFill>
              <a:srgbClr val="7030A0"/>
            </a:solidFill>
            <a:latin typeface="Arial" panose="020B0604020202020204" pitchFamily="34" charset="0"/>
            <a:cs typeface="Arial" panose="020B0604020202020204" pitchFamily="34" charset="0"/>
          </a:endParaRPr>
        </a:p>
        <a:p>
          <a:pPr marL="0" lvl="0" indent="0" algn="l" defTabSz="622300">
            <a:lnSpc>
              <a:spcPct val="100000"/>
            </a:lnSpc>
            <a:spcBef>
              <a:spcPct val="0"/>
            </a:spcBef>
            <a:spcAft>
              <a:spcPct val="35000"/>
            </a:spcAft>
            <a:buNone/>
          </a:pPr>
          <a:r>
            <a:rPr lang="en-US" sz="1800" b="1" kern="1200" dirty="0">
              <a:solidFill>
                <a:srgbClr val="7030A0"/>
              </a:solidFill>
              <a:latin typeface="Arial" panose="020B0604020202020204" pitchFamily="34" charset="0"/>
              <a:cs typeface="Arial" panose="020B0604020202020204" pitchFamily="34" charset="0"/>
            </a:rPr>
            <a:t>Self-management</a:t>
          </a:r>
          <a:r>
            <a:rPr lang="en-US" sz="1800" kern="1200" dirty="0">
              <a:latin typeface="Arial" panose="020B0604020202020204" pitchFamily="34" charset="0"/>
              <a:cs typeface="Arial" panose="020B0604020202020204" pitchFamily="34" charset="0"/>
            </a:rPr>
            <a:t> is crucial in high-pressure settings (Bese &amp; Dali, 2021). Emotional self-control facilitates stress management during machine breakdowns, thereby promoting effective communication. Adaptability to changing product lines is also essential (Louw et al., 2024). Research indicates that strong emotional regulation enhances performance under stress (Prieto et al., 2024), while a positive attitude improves team resilience (Haheen et al., 2018). Supportive feedback improves workplace dynamics (Baykal, 2020</a:t>
          </a:r>
          <a:r>
            <a:rPr lang="en-US" sz="1400" kern="1200" dirty="0">
              <a:latin typeface="Arial" panose="020B0604020202020204" pitchFamily="34" charset="0"/>
              <a:cs typeface="Arial" panose="020B0604020202020204" pitchFamily="34" charset="0"/>
            </a:rPr>
            <a:t>).</a:t>
          </a:r>
        </a:p>
      </dsp:txBody>
      <dsp:txXfrm>
        <a:off x="8620297" y="823958"/>
        <a:ext cx="4220905" cy="1831502"/>
      </dsp:txXfrm>
    </dsp:sp>
    <dsp:sp modelId="{A466E36C-CE13-4345-9BFB-33FC9F5D5A3D}">
      <dsp:nvSpPr>
        <dsp:cNvPr id="0" name=""/>
        <dsp:cNvSpPr/>
      </dsp:nvSpPr>
      <dsp:spPr>
        <a:xfrm>
          <a:off x="370288" y="4633989"/>
          <a:ext cx="1672742" cy="16727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70CB42-74D3-42F5-B7CE-822EB7771B8B}">
      <dsp:nvSpPr>
        <dsp:cNvPr id="0" name=""/>
        <dsp:cNvSpPr/>
      </dsp:nvSpPr>
      <dsp:spPr>
        <a:xfrm>
          <a:off x="691763" y="4985255"/>
          <a:ext cx="970190" cy="9701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EAE00E-DCBE-4C93-9263-1BBEB7B60299}">
      <dsp:nvSpPr>
        <dsp:cNvPr id="0" name=""/>
        <dsp:cNvSpPr/>
      </dsp:nvSpPr>
      <dsp:spPr>
        <a:xfrm>
          <a:off x="2131063" y="4205466"/>
          <a:ext cx="4481609" cy="2729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b="1" kern="1200" dirty="0">
              <a:solidFill>
                <a:srgbClr val="7030A0"/>
              </a:solidFill>
              <a:latin typeface="Arial" panose="020B0604020202020204" pitchFamily="34" charset="0"/>
              <a:cs typeface="Arial" panose="020B0604020202020204" pitchFamily="34" charset="0"/>
            </a:rPr>
            <a:t>Social awareness</a:t>
          </a:r>
          <a:r>
            <a:rPr lang="en-US" sz="1800" kern="1200" dirty="0">
              <a:solidFill>
                <a:srgbClr val="7030A0"/>
              </a:solidFill>
              <a:latin typeface="Arial" panose="020B0604020202020204" pitchFamily="34" charset="0"/>
              <a:cs typeface="Arial" panose="020B0604020202020204" pitchFamily="34" charset="0"/>
            </a:rPr>
            <a:t> </a:t>
          </a:r>
          <a:r>
            <a:rPr lang="en-US" sz="1800" kern="1200" dirty="0">
              <a:latin typeface="Arial" panose="020B0604020202020204" pitchFamily="34" charset="0"/>
              <a:cs typeface="Arial" panose="020B0604020202020204" pitchFamily="34" charset="0"/>
            </a:rPr>
            <a:t>is vital for food production teams, as empathy helps prevent mistakes and fosters collaboration (Goleman et al., 2018). Employees with strong social awareness are 36% more effective in coordination (Coronado-Maldonado et al., 2024). Understanding emotional intelligence is key for achieving team and company goals (Castro et al., 2022).</a:t>
          </a:r>
        </a:p>
      </dsp:txBody>
      <dsp:txXfrm>
        <a:off x="2131063" y="4205466"/>
        <a:ext cx="4481609" cy="2729011"/>
      </dsp:txXfrm>
    </dsp:sp>
    <dsp:sp modelId="{62EA01CE-8391-4B32-82BE-C7A1810D7865}">
      <dsp:nvSpPr>
        <dsp:cNvPr id="0" name=""/>
        <dsp:cNvSpPr/>
      </dsp:nvSpPr>
      <dsp:spPr>
        <a:xfrm>
          <a:off x="6550403" y="4490192"/>
          <a:ext cx="1883457" cy="16975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0E1F5-A69A-4F8D-AC15-51B4BF7EB89C}">
      <dsp:nvSpPr>
        <dsp:cNvPr id="0" name=""/>
        <dsp:cNvSpPr/>
      </dsp:nvSpPr>
      <dsp:spPr>
        <a:xfrm>
          <a:off x="7000468" y="4802607"/>
          <a:ext cx="970190" cy="9701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357B54-BDBC-43A0-8B32-41AB60F3A160}">
      <dsp:nvSpPr>
        <dsp:cNvPr id="0" name=""/>
        <dsp:cNvSpPr/>
      </dsp:nvSpPr>
      <dsp:spPr>
        <a:xfrm>
          <a:off x="8660808" y="3791663"/>
          <a:ext cx="5284934" cy="3140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endParaRPr lang="en-US" sz="1800" b="1" kern="1200" dirty="0">
            <a:solidFill>
              <a:srgbClr val="7030A0"/>
            </a:solidFill>
            <a:latin typeface="Arial" panose="020B0604020202020204" pitchFamily="34" charset="0"/>
            <a:cs typeface="Arial" panose="020B0604020202020204" pitchFamily="34" charset="0"/>
          </a:endParaRPr>
        </a:p>
        <a:p>
          <a:pPr marL="0" lvl="0" indent="0" algn="l" defTabSz="800100">
            <a:lnSpc>
              <a:spcPct val="100000"/>
            </a:lnSpc>
            <a:spcBef>
              <a:spcPct val="0"/>
            </a:spcBef>
            <a:spcAft>
              <a:spcPct val="35000"/>
            </a:spcAft>
            <a:buNone/>
          </a:pPr>
          <a:endParaRPr lang="en-US" sz="1800" b="1" kern="1200" dirty="0">
            <a:solidFill>
              <a:srgbClr val="7030A0"/>
            </a:solidFill>
            <a:latin typeface="Arial" panose="020B0604020202020204" pitchFamily="34" charset="0"/>
            <a:cs typeface="Arial" panose="020B0604020202020204" pitchFamily="34" charset="0"/>
          </a:endParaRPr>
        </a:p>
        <a:p>
          <a:pPr marL="0" lvl="0" indent="0" algn="l" defTabSz="800100">
            <a:lnSpc>
              <a:spcPct val="100000"/>
            </a:lnSpc>
            <a:spcBef>
              <a:spcPct val="0"/>
            </a:spcBef>
            <a:spcAft>
              <a:spcPct val="35000"/>
            </a:spcAft>
            <a:buNone/>
          </a:pPr>
          <a:r>
            <a:rPr lang="en-US" sz="1800" b="1" kern="1200" dirty="0">
              <a:solidFill>
                <a:srgbClr val="7030A0"/>
              </a:solidFill>
              <a:latin typeface="Arial" panose="020B0604020202020204" pitchFamily="34" charset="0"/>
              <a:cs typeface="Arial" panose="020B0604020202020204" pitchFamily="34" charset="0"/>
            </a:rPr>
            <a:t>Relationship management</a:t>
          </a:r>
          <a:r>
            <a:rPr lang="en-US" sz="1800" kern="1200" dirty="0">
              <a:solidFill>
                <a:srgbClr val="7030A0"/>
              </a:solidFill>
              <a:latin typeface="Arial" panose="020B0604020202020204" pitchFamily="34" charset="0"/>
              <a:cs typeface="Arial" panose="020B0604020202020204" pitchFamily="34" charset="0"/>
            </a:rPr>
            <a:t> </a:t>
          </a:r>
          <a:r>
            <a:rPr lang="en-US" sz="1800" kern="1200" dirty="0">
              <a:latin typeface="Arial" panose="020B0604020202020204" pitchFamily="34" charset="0"/>
              <a:cs typeface="Arial" panose="020B0604020202020204" pitchFamily="34" charset="0"/>
            </a:rPr>
            <a:t>enhances productivity by fostering strong team connections. Effective teamwork enhances communication and product quality (Yue et al., 2019), and resolving conflicts constructively leads to better performance (Kwofie et al., 2024). Mentoring new employees fosters collaboration and strengthens culture, improving retention and engagement (Jamshed &amp; Majeed, 2019; Ryan, 2023).</a:t>
          </a:r>
        </a:p>
      </dsp:txBody>
      <dsp:txXfrm>
        <a:off x="8660808" y="3791663"/>
        <a:ext cx="5284934" cy="3140439"/>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E77FF5-DA7E-4F48-8069-E4042ACC1CC8}" type="datetimeFigureOut">
              <a:rPr lang="en-GB" smtClean="0"/>
              <a:t>12/06/2025</a:t>
            </a:fld>
            <a:endParaRPr lang="en-GB"/>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7C241D-F11D-41F6-9BFC-20694CF3DF5B}" type="slidenum">
              <a:rPr lang="en-GB" smtClean="0"/>
              <a:t>‹#›</a:t>
            </a:fld>
            <a:endParaRPr lang="en-GB"/>
          </a:p>
        </p:txBody>
      </p:sp>
    </p:spTree>
    <p:extLst>
      <p:ext uri="{BB962C8B-B14F-4D97-AF65-F5344CB8AC3E}">
        <p14:creationId xmlns:p14="http://schemas.microsoft.com/office/powerpoint/2010/main" val="2524154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Hello, my name is Allison Cullen, and Today, I am going to talk about emotional intelligence and how it relates to my previous role as a Food Production Operator at Castle Howell Foods. Emotional intelligence is the ability to perceive, understand, and manage emotions effectively in a high-pressure, team-based environment (Bru-Luna et al., 2021). In my role at Castle Howell’s Farm Fresh department, I helped produce and pack sandwich fillers, pies, pasties, and sausage rolls. Emotional intelligence shaped my performance, and also the productivity and morale of the fifteen team members I worked with (Farm Fresh,2025).</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you will see on the poster, Daniel Goleman identifies four domains, Self-Awareness, Self-Management, Social Awareness, and Relationship Management, which include Richard Boyatzis' twelve competencies (Goleman, 2020).</a:t>
            </a:r>
          </a:p>
          <a:p>
            <a:r>
              <a:rPr lang="en-GB" sz="1200" kern="1200" dirty="0">
                <a:solidFill>
                  <a:schemeClr val="tx1"/>
                </a:solidFill>
                <a:effectLst/>
                <a:latin typeface="+mn-lt"/>
                <a:ea typeface="+mn-ea"/>
                <a:cs typeface="+mn-cs"/>
              </a:rPr>
              <a:t>In contrast, Travis Bradberry’s model condenses Emotional intelligence into four core skills under two broader categories: Personal Competence (Self-Awareness &amp; Self-Management) and Social Competence (Social Awareness &amp; Relationship Management). (Bradberry, 2023).</a:t>
            </a:r>
          </a:p>
          <a:p>
            <a:r>
              <a:rPr lang="en-GB" sz="1200" kern="1200" dirty="0">
                <a:solidFill>
                  <a:schemeClr val="tx1"/>
                </a:solidFill>
                <a:effectLst/>
                <a:latin typeface="+mn-lt"/>
                <a:ea typeface="+mn-ea"/>
                <a:cs typeface="+mn-cs"/>
              </a:rPr>
              <a:t>There are slight differences in the models. While both models share the same four main areas, Goleman’s includes 12 specific competencies. This model is commonly used in leadership training and organisational performance. In contrast, Bradberry’s approach is more accessible and practical, focusing on everyday coaching and training programs  (</a:t>
            </a:r>
            <a:r>
              <a:rPr lang="en-GB" sz="1200" kern="1200" dirty="0" err="1">
                <a:solidFill>
                  <a:schemeClr val="tx1"/>
                </a:solidFill>
                <a:effectLst/>
                <a:latin typeface="+mn-lt"/>
                <a:ea typeface="+mn-ea"/>
                <a:cs typeface="+mn-cs"/>
              </a:rPr>
              <a:t>Baobao</a:t>
            </a:r>
            <a:r>
              <a:rPr lang="en-GB" sz="1200" kern="1200" dirty="0">
                <a:solidFill>
                  <a:schemeClr val="tx1"/>
                </a:solidFill>
                <a:effectLst/>
                <a:latin typeface="+mn-lt"/>
                <a:ea typeface="+mn-ea"/>
                <a:cs typeface="+mn-cs"/>
              </a:rPr>
              <a:t> et al., 2022).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Emotional Intelligence was Relevant to my daily role, as it involved repetitive, production-driven tasks that required continuous collaboration with team members. Castell Howell has six core values: culture, Integrity, Respect, Partnership, People, pride and passion, plus know-how. These values reflect the company's commitment to ethical practices, collaboration, and the importance of its workforce, while also emphasising quality and expertise, highlighting both technical ability and people skills (Castle Howell, 2025). </a:t>
            </a:r>
          </a:p>
          <a:p>
            <a:r>
              <a:rPr lang="en-GB" sz="1200" kern="1200" dirty="0">
                <a:solidFill>
                  <a:schemeClr val="tx1"/>
                </a:solidFill>
                <a:effectLst/>
                <a:latin typeface="+mn-lt"/>
                <a:ea typeface="+mn-ea"/>
                <a:cs typeface="+mn-cs"/>
              </a:rPr>
              <a:t>Emotional intelligence skills was essential for each shift. Self-awareness was being aware of stress or anxiety among team members. For example, sudden changes in production scheduling could cause frustration or doubt.  The Journal of Applied Leadership and Management (2020) found that self-aware employees are 25% more effective in performance reviews.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Self-management was crucial for developing emotional intelligence, especially in high-pressure environments like food production. In my previous role, having emotional self-control allowed me to stay calm and communicate effectively during machine breakdowns. As well, I learned to be flexible by gaining new methods and procedures that improved my job performance. Strong self-regulation has been linked to an 18% reduction in work faults and a 22% faster learning rate. </a:t>
            </a:r>
          </a:p>
          <a:p>
            <a:r>
              <a:rPr lang="en-GB" sz="1200" kern="1200" dirty="0">
                <a:solidFill>
                  <a:schemeClr val="tx1"/>
                </a:solidFill>
                <a:effectLst/>
                <a:latin typeface="+mn-lt"/>
                <a:ea typeface="+mn-ea"/>
                <a:cs typeface="+mn-cs"/>
              </a:rPr>
              <a:t> Relationship management relies on teamwork that supports and shares expertise, which improves production and maintains product quality  (Yue et al., 2019). Conflict management is essential for maintaining workflow and productivity; unresolved conflicts can hinder the team's morale and performance. Kwofie et al. (2024) emphasise the importance of emotional intelligence in individuals, states that those with high emotional intelligence are better equipped to resolve conflicts and improve communication between team members.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Despite applying various Emotional Intelligence competencies, my self-assessment shows areas for growth. I need to acknowledge my  Self-Awareness and understand emotions like frustration and anxiety (Stone, 2020). According to Molero Jurado et al. (2019), by reflecting on my accomplishments and setting realistic goals, I aim to reduce stress by 23% and improve decision-making by 19%. Effective self-management is crucial to maintaining reliability and consistency at work. Developing these skills will reduce mistakes and lower anxiety-related absences. A self-management approach can lead to an 18% reduction in errors and a 22% increase in learning (Baykal, 2020). I need to practice active listening to better understand my colleagues, which could enhance productivity by up to 20% (Deb et al., 2023). In Relationship Management, I aim to share knowledge confidently and address minor conflicts quickly to prevent escalation, as teams that manage conflicts positively experience 28% fewer quality defects (Jamshed &amp; Majeed, 2019).</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stated by Chapman (2024), Emotional intelligence is essential for managers and team leaders, as it contributes to 58% of leadership effectiveness. It enhances feedback, empathy, and trust, resulting in a 20% increase in employee engagement and a 10% reduction in turnover. Combining emotional intelligence with technical skills leads to improved team performance and reduced production issues (Goleman &amp; Cherniss, 2024). </a:t>
            </a:r>
          </a:p>
          <a:p>
            <a:r>
              <a:rPr lang="en-GB" sz="1200" kern="1200" dirty="0">
                <a:solidFill>
                  <a:schemeClr val="tx1"/>
                </a:solidFill>
                <a:effectLst/>
                <a:latin typeface="+mn-lt"/>
                <a:ea typeface="+mn-ea"/>
                <a:cs typeface="+mn-cs"/>
              </a:rPr>
              <a:t>Finally, developing my emotional intelligence skills will be essential for achieving success in future job roles. </a:t>
            </a:r>
          </a:p>
          <a:p>
            <a:r>
              <a:rPr lang="en-GB" sz="1200" kern="1200" dirty="0">
                <a:solidFill>
                  <a:schemeClr val="tx1"/>
                </a:solidFill>
                <a:effectLst/>
                <a:latin typeface="+mn-lt"/>
                <a:ea typeface="+mn-ea"/>
                <a:cs typeface="+mn-cs"/>
              </a:rPr>
              <a:t>Thank you for listening to my presentation. </a:t>
            </a:r>
          </a:p>
          <a:p>
            <a:endParaRPr lang="en-GB" dirty="0"/>
          </a:p>
        </p:txBody>
      </p:sp>
      <p:sp>
        <p:nvSpPr>
          <p:cNvPr id="4" name="Slide Number Placeholder 3"/>
          <p:cNvSpPr>
            <a:spLocks noGrp="1"/>
          </p:cNvSpPr>
          <p:nvPr>
            <p:ph type="sldNum" sz="quarter" idx="5"/>
          </p:nvPr>
        </p:nvSpPr>
        <p:spPr/>
        <p:txBody>
          <a:bodyPr/>
          <a:lstStyle/>
          <a:p>
            <a:fld id="{F67C241D-F11D-41F6-9BFC-20694CF3DF5B}" type="slidenum">
              <a:rPr lang="en-GB" smtClean="0"/>
              <a:t>1</a:t>
            </a:fld>
            <a:endParaRPr lang="en-GB"/>
          </a:p>
        </p:txBody>
      </p:sp>
    </p:spTree>
    <p:extLst>
      <p:ext uri="{BB962C8B-B14F-4D97-AF65-F5344CB8AC3E}">
        <p14:creationId xmlns:p14="http://schemas.microsoft.com/office/powerpoint/2010/main" val="20992601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1" y="21304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20" indent="0" algn="ctr">
              <a:buNone/>
              <a:defRPr>
                <a:solidFill>
                  <a:schemeClr val="tx1">
                    <a:tint val="75000"/>
                  </a:schemeClr>
                </a:solidFill>
              </a:defRPr>
            </a:lvl2pPr>
            <a:lvl3pPr marL="914441" indent="0" algn="ctr">
              <a:buNone/>
              <a:defRPr>
                <a:solidFill>
                  <a:schemeClr val="tx1">
                    <a:tint val="75000"/>
                  </a:schemeClr>
                </a:solidFill>
              </a:defRPr>
            </a:lvl3pPr>
            <a:lvl4pPr marL="1371661" indent="0" algn="ctr">
              <a:buNone/>
              <a:defRPr>
                <a:solidFill>
                  <a:schemeClr val="tx1">
                    <a:tint val="75000"/>
                  </a:schemeClr>
                </a:solidFill>
              </a:defRPr>
            </a:lvl4pPr>
            <a:lvl5pPr marL="1828882" indent="0" algn="ctr">
              <a:buNone/>
              <a:defRPr>
                <a:solidFill>
                  <a:schemeClr val="tx1">
                    <a:tint val="75000"/>
                  </a:schemeClr>
                </a:solidFill>
              </a:defRPr>
            </a:lvl5pPr>
            <a:lvl6pPr marL="2286102" indent="0" algn="ctr">
              <a:buNone/>
              <a:defRPr>
                <a:solidFill>
                  <a:schemeClr val="tx1">
                    <a:tint val="75000"/>
                  </a:schemeClr>
                </a:solidFill>
              </a:defRPr>
            </a:lvl6pPr>
            <a:lvl7pPr marL="2743321" indent="0" algn="ctr">
              <a:buNone/>
              <a:defRPr>
                <a:solidFill>
                  <a:schemeClr val="tx1">
                    <a:tint val="75000"/>
                  </a:schemeClr>
                </a:solidFill>
              </a:defRPr>
            </a:lvl7pPr>
            <a:lvl8pPr marL="3200541" indent="0" algn="ctr">
              <a:buNone/>
              <a:defRPr>
                <a:solidFill>
                  <a:schemeClr val="tx1">
                    <a:tint val="75000"/>
                  </a:schemeClr>
                </a:solidFill>
              </a:defRPr>
            </a:lvl8pPr>
            <a:lvl9pPr marL="3657761"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4" y="44069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4" y="2906717"/>
            <a:ext cx="7772400" cy="1500187"/>
          </a:xfrm>
        </p:spPr>
        <p:txBody>
          <a:bodyPr anchor="b"/>
          <a:lstStyle>
            <a:lvl1pPr marL="0" indent="0">
              <a:buNone/>
              <a:defRPr sz="2001">
                <a:solidFill>
                  <a:schemeClr val="tx1">
                    <a:tint val="75000"/>
                  </a:schemeClr>
                </a:solidFill>
              </a:defRPr>
            </a:lvl1pPr>
            <a:lvl2pPr marL="457220" indent="0">
              <a:buNone/>
              <a:defRPr sz="1800">
                <a:solidFill>
                  <a:schemeClr val="tx1">
                    <a:tint val="75000"/>
                  </a:schemeClr>
                </a:solidFill>
              </a:defRPr>
            </a:lvl2pPr>
            <a:lvl3pPr marL="914441" indent="0">
              <a:buNone/>
              <a:defRPr sz="1600">
                <a:solidFill>
                  <a:schemeClr val="tx1">
                    <a:tint val="75000"/>
                  </a:schemeClr>
                </a:solidFill>
              </a:defRPr>
            </a:lvl3pPr>
            <a:lvl4pPr marL="1371661" indent="0">
              <a:buNone/>
              <a:defRPr sz="1400">
                <a:solidFill>
                  <a:schemeClr val="tx1">
                    <a:tint val="75000"/>
                  </a:schemeClr>
                </a:solidFill>
              </a:defRPr>
            </a:lvl4pPr>
            <a:lvl5pPr marL="1828882" indent="0">
              <a:buNone/>
              <a:defRPr sz="1400">
                <a:solidFill>
                  <a:schemeClr val="tx1">
                    <a:tint val="75000"/>
                  </a:schemeClr>
                </a:solidFill>
              </a:defRPr>
            </a:lvl5pPr>
            <a:lvl6pPr marL="2286102" indent="0">
              <a:buNone/>
              <a:defRPr sz="1400">
                <a:solidFill>
                  <a:schemeClr val="tx1">
                    <a:tint val="75000"/>
                  </a:schemeClr>
                </a:solidFill>
              </a:defRPr>
            </a:lvl6pPr>
            <a:lvl7pPr marL="2743321" indent="0">
              <a:buNone/>
              <a:defRPr sz="1400">
                <a:solidFill>
                  <a:schemeClr val="tx1">
                    <a:tint val="75000"/>
                  </a:schemeClr>
                </a:solidFill>
              </a:defRPr>
            </a:lvl7pPr>
            <a:lvl8pPr marL="3200541" indent="0">
              <a:buNone/>
              <a:defRPr sz="1400">
                <a:solidFill>
                  <a:schemeClr val="tx1">
                    <a:tint val="75000"/>
                  </a:schemeClr>
                </a:solidFill>
              </a:defRPr>
            </a:lvl8pPr>
            <a:lvl9pPr marL="3657761"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4"/>
            <a:ext cx="4038601" cy="4525963"/>
          </a:xfrm>
        </p:spPr>
        <p:txBody>
          <a:bodyPr/>
          <a:lstStyle>
            <a:lvl1pPr>
              <a:defRPr sz="2801"/>
            </a:lvl1pPr>
            <a:lvl2pPr>
              <a:defRPr sz="2400"/>
            </a:lvl2pPr>
            <a:lvl3pPr>
              <a:defRPr sz="2001"/>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1" y="1600204"/>
            <a:ext cx="4038601" cy="4525963"/>
          </a:xfrm>
        </p:spPr>
        <p:txBody>
          <a:bodyPr/>
          <a:lstStyle>
            <a:lvl1pPr>
              <a:defRPr sz="2801"/>
            </a:lvl1pPr>
            <a:lvl2pPr>
              <a:defRPr sz="2400"/>
            </a:lvl2pPr>
            <a:lvl3pPr>
              <a:defRPr sz="2001"/>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9" cy="639762"/>
          </a:xfrm>
        </p:spPr>
        <p:txBody>
          <a:bodyPr anchor="b"/>
          <a:lstStyle>
            <a:lvl1pPr marL="0" indent="0">
              <a:buNone/>
              <a:defRPr sz="2400" b="1"/>
            </a:lvl1pPr>
            <a:lvl2pPr marL="457220" indent="0">
              <a:buNone/>
              <a:defRPr sz="2001" b="1"/>
            </a:lvl2pPr>
            <a:lvl3pPr marL="914441" indent="0">
              <a:buNone/>
              <a:defRPr sz="1800" b="1"/>
            </a:lvl3pPr>
            <a:lvl4pPr marL="1371661" indent="0">
              <a:buNone/>
              <a:defRPr sz="1600" b="1"/>
            </a:lvl4pPr>
            <a:lvl5pPr marL="1828882" indent="0">
              <a:buNone/>
              <a:defRPr sz="1600" b="1"/>
            </a:lvl5pPr>
            <a:lvl6pPr marL="2286102" indent="0">
              <a:buNone/>
              <a:defRPr sz="1600" b="1"/>
            </a:lvl6pPr>
            <a:lvl7pPr marL="2743321" indent="0">
              <a:buNone/>
              <a:defRPr sz="1600" b="1"/>
            </a:lvl7pPr>
            <a:lvl8pPr marL="3200541" indent="0">
              <a:buNone/>
              <a:defRPr sz="1600" b="1"/>
            </a:lvl8pPr>
            <a:lvl9pPr marL="3657761"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9" cy="3951288"/>
          </a:xfrm>
        </p:spPr>
        <p:txBody>
          <a:bodyPr/>
          <a:lstStyle>
            <a:lvl1pPr>
              <a:defRPr sz="2400"/>
            </a:lvl1pPr>
            <a:lvl2pPr>
              <a:defRPr sz="2001"/>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20" indent="0">
              <a:buNone/>
              <a:defRPr sz="2001" b="1"/>
            </a:lvl2pPr>
            <a:lvl3pPr marL="914441" indent="0">
              <a:buNone/>
              <a:defRPr sz="1800" b="1"/>
            </a:lvl3pPr>
            <a:lvl4pPr marL="1371661" indent="0">
              <a:buNone/>
              <a:defRPr sz="1600" b="1"/>
            </a:lvl4pPr>
            <a:lvl5pPr marL="1828882" indent="0">
              <a:buNone/>
              <a:defRPr sz="1600" b="1"/>
            </a:lvl5pPr>
            <a:lvl6pPr marL="2286102" indent="0">
              <a:buNone/>
              <a:defRPr sz="1600" b="1"/>
            </a:lvl6pPr>
            <a:lvl7pPr marL="2743321" indent="0">
              <a:buNone/>
              <a:defRPr sz="1600" b="1"/>
            </a:lvl7pPr>
            <a:lvl8pPr marL="3200541" indent="0">
              <a:buNone/>
              <a:defRPr sz="1600" b="1"/>
            </a:lvl8pPr>
            <a:lvl9pPr marL="3657761"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1"/>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4" cy="1162050"/>
          </a:xfrm>
        </p:spPr>
        <p:txBody>
          <a:bodyPr anchor="b"/>
          <a:lstStyle>
            <a:lvl1pPr algn="l">
              <a:defRPr sz="2001" b="1"/>
            </a:lvl1pPr>
          </a:lstStyle>
          <a:p>
            <a:r>
              <a:rPr lang="en-US"/>
              <a:t>Click to edit Master title style</a:t>
            </a:r>
          </a:p>
        </p:txBody>
      </p:sp>
      <p:sp>
        <p:nvSpPr>
          <p:cNvPr id="3" name="Content Placeholder 2"/>
          <p:cNvSpPr>
            <a:spLocks noGrp="1"/>
          </p:cNvSpPr>
          <p:nvPr>
            <p:ph idx="1"/>
          </p:nvPr>
        </p:nvSpPr>
        <p:spPr>
          <a:xfrm>
            <a:off x="3575050" y="273054"/>
            <a:ext cx="5111750" cy="5853113"/>
          </a:xfrm>
        </p:spPr>
        <p:txBody>
          <a:bodyPr/>
          <a:lstStyle>
            <a:lvl1pPr>
              <a:defRPr sz="3201"/>
            </a:lvl1pPr>
            <a:lvl2pPr>
              <a:defRPr sz="2801"/>
            </a:lvl2pPr>
            <a:lvl3pPr>
              <a:defRPr sz="2400"/>
            </a:lvl3pPr>
            <a:lvl4pPr>
              <a:defRPr sz="2001"/>
            </a:lvl4pPr>
            <a:lvl5pPr>
              <a:defRPr sz="2001"/>
            </a:lvl5pPr>
            <a:lvl6pPr>
              <a:defRPr sz="2001"/>
            </a:lvl6pPr>
            <a:lvl7pPr>
              <a:defRPr sz="2001"/>
            </a:lvl7pPr>
            <a:lvl8pPr>
              <a:defRPr sz="2001"/>
            </a:lvl8pPr>
            <a:lvl9pPr>
              <a:defRPr sz="20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1"/>
            <a:ext cx="3008314" cy="4691063"/>
          </a:xfrm>
        </p:spPr>
        <p:txBody>
          <a:bodyPr/>
          <a:lstStyle>
            <a:lvl1pPr marL="0" indent="0">
              <a:buNone/>
              <a:defRPr sz="1400"/>
            </a:lvl1pPr>
            <a:lvl2pPr marL="457220" indent="0">
              <a:buNone/>
              <a:defRPr sz="1200"/>
            </a:lvl2pPr>
            <a:lvl3pPr marL="914441" indent="0">
              <a:buNone/>
              <a:defRPr sz="1000"/>
            </a:lvl3pPr>
            <a:lvl4pPr marL="1371661" indent="0">
              <a:buNone/>
              <a:defRPr sz="900"/>
            </a:lvl4pPr>
            <a:lvl5pPr marL="1828882" indent="0">
              <a:buNone/>
              <a:defRPr sz="900"/>
            </a:lvl5pPr>
            <a:lvl6pPr marL="2286102" indent="0">
              <a:buNone/>
              <a:defRPr sz="900"/>
            </a:lvl6pPr>
            <a:lvl7pPr marL="2743321" indent="0">
              <a:buNone/>
              <a:defRPr sz="900"/>
            </a:lvl7pPr>
            <a:lvl8pPr marL="3200541" indent="0">
              <a:buNone/>
              <a:defRPr sz="900"/>
            </a:lvl8pPr>
            <a:lvl9pPr marL="3657761"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1"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1"/>
            </a:lvl1pPr>
            <a:lvl2pPr marL="457220" indent="0">
              <a:buNone/>
              <a:defRPr sz="2801"/>
            </a:lvl2pPr>
            <a:lvl3pPr marL="914441" indent="0">
              <a:buNone/>
              <a:defRPr sz="2400"/>
            </a:lvl3pPr>
            <a:lvl4pPr marL="1371661" indent="0">
              <a:buNone/>
              <a:defRPr sz="2001"/>
            </a:lvl4pPr>
            <a:lvl5pPr marL="1828882" indent="0">
              <a:buNone/>
              <a:defRPr sz="2001"/>
            </a:lvl5pPr>
            <a:lvl6pPr marL="2286102" indent="0">
              <a:buNone/>
              <a:defRPr sz="2001"/>
            </a:lvl6pPr>
            <a:lvl7pPr marL="2743321" indent="0">
              <a:buNone/>
              <a:defRPr sz="2001"/>
            </a:lvl7pPr>
            <a:lvl8pPr marL="3200541" indent="0">
              <a:buNone/>
              <a:defRPr sz="2001"/>
            </a:lvl8pPr>
            <a:lvl9pPr marL="3657761" indent="0">
              <a:buNone/>
              <a:defRPr sz="2001"/>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20" indent="0">
              <a:buNone/>
              <a:defRPr sz="1200"/>
            </a:lvl2pPr>
            <a:lvl3pPr marL="914441" indent="0">
              <a:buNone/>
              <a:defRPr sz="1000"/>
            </a:lvl3pPr>
            <a:lvl4pPr marL="1371661" indent="0">
              <a:buNone/>
              <a:defRPr sz="900"/>
            </a:lvl4pPr>
            <a:lvl5pPr marL="1828882" indent="0">
              <a:buNone/>
              <a:defRPr sz="900"/>
            </a:lvl5pPr>
            <a:lvl6pPr marL="2286102" indent="0">
              <a:buNone/>
              <a:defRPr sz="900"/>
            </a:lvl6pPr>
            <a:lvl7pPr marL="2743321" indent="0">
              <a:buNone/>
              <a:defRPr sz="900"/>
            </a:lvl7pPr>
            <a:lvl8pPr marL="3200541" indent="0">
              <a:buNone/>
              <a:defRPr sz="900"/>
            </a:lvl8pPr>
            <a:lvl9pPr marL="3657761"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2"/>
            <a:ext cx="2057401"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4"/>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4"/>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6/12/2025</a:t>
            </a:fld>
            <a:endParaRPr lang="en-US"/>
          </a:p>
        </p:txBody>
      </p:sp>
      <p:sp>
        <p:nvSpPr>
          <p:cNvPr id="5" name="Footer Placeholder 4"/>
          <p:cNvSpPr>
            <a:spLocks noGrp="1"/>
          </p:cNvSpPr>
          <p:nvPr>
            <p:ph type="ftr" sz="quarter" idx="3"/>
          </p:nvPr>
        </p:nvSpPr>
        <p:spPr>
          <a:xfrm>
            <a:off x="3124201" y="6356354"/>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4"/>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41" rtl="0" eaLnBrk="1" latinLnBrk="0" hangingPunct="1">
        <a:spcBef>
          <a:spcPct val="0"/>
        </a:spcBef>
        <a:buNone/>
        <a:defRPr sz="4400" kern="1200">
          <a:solidFill>
            <a:schemeClr val="tx1"/>
          </a:solidFill>
          <a:latin typeface="+mj-lt"/>
          <a:ea typeface="+mj-ea"/>
          <a:cs typeface="+mj-cs"/>
        </a:defRPr>
      </a:lvl1pPr>
    </p:titleStyle>
    <p:bodyStyle>
      <a:lvl1pPr marL="342916" indent="-342916" algn="l" defTabSz="914441" rtl="0" eaLnBrk="1" latinLnBrk="0" hangingPunct="1">
        <a:spcBef>
          <a:spcPct val="20000"/>
        </a:spcBef>
        <a:buFont typeface="Arial" pitchFamily="34" charset="0"/>
        <a:buChar char="•"/>
        <a:defRPr sz="3201" kern="1200">
          <a:solidFill>
            <a:schemeClr val="tx1"/>
          </a:solidFill>
          <a:latin typeface="+mn-lt"/>
          <a:ea typeface="+mn-ea"/>
          <a:cs typeface="+mn-cs"/>
        </a:defRPr>
      </a:lvl1pPr>
      <a:lvl2pPr marL="742983" indent="-285763" algn="l" defTabSz="914441" rtl="0" eaLnBrk="1" latinLnBrk="0" hangingPunct="1">
        <a:spcBef>
          <a:spcPct val="20000"/>
        </a:spcBef>
        <a:buFont typeface="Arial" pitchFamily="34" charset="0"/>
        <a:buChar char="–"/>
        <a:defRPr sz="2801" kern="1200">
          <a:solidFill>
            <a:schemeClr val="tx1"/>
          </a:solidFill>
          <a:latin typeface="+mn-lt"/>
          <a:ea typeface="+mn-ea"/>
          <a:cs typeface="+mn-cs"/>
        </a:defRPr>
      </a:lvl2pPr>
      <a:lvl3pPr marL="1143050" indent="-228610" algn="l" defTabSz="914441"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70" indent="-228610" algn="l" defTabSz="914441" rtl="0" eaLnBrk="1" latinLnBrk="0" hangingPunct="1">
        <a:spcBef>
          <a:spcPct val="20000"/>
        </a:spcBef>
        <a:buFont typeface="Arial" pitchFamily="34" charset="0"/>
        <a:buChar char="–"/>
        <a:defRPr sz="2001" kern="1200">
          <a:solidFill>
            <a:schemeClr val="tx1"/>
          </a:solidFill>
          <a:latin typeface="+mn-lt"/>
          <a:ea typeface="+mn-ea"/>
          <a:cs typeface="+mn-cs"/>
        </a:defRPr>
      </a:lvl4pPr>
      <a:lvl5pPr marL="2057491" indent="-228610" algn="l" defTabSz="914441" rtl="0" eaLnBrk="1" latinLnBrk="0" hangingPunct="1">
        <a:spcBef>
          <a:spcPct val="20000"/>
        </a:spcBef>
        <a:buFont typeface="Arial" pitchFamily="34" charset="0"/>
        <a:buChar char="»"/>
        <a:defRPr sz="2001" kern="1200">
          <a:solidFill>
            <a:schemeClr val="tx1"/>
          </a:solidFill>
          <a:latin typeface="+mn-lt"/>
          <a:ea typeface="+mn-ea"/>
          <a:cs typeface="+mn-cs"/>
        </a:defRPr>
      </a:lvl5pPr>
      <a:lvl6pPr marL="2514711" indent="-228610" algn="l" defTabSz="914441" rtl="0" eaLnBrk="1" latinLnBrk="0" hangingPunct="1">
        <a:spcBef>
          <a:spcPct val="20000"/>
        </a:spcBef>
        <a:buFont typeface="Arial" pitchFamily="34" charset="0"/>
        <a:buChar char="•"/>
        <a:defRPr sz="2001" kern="1200">
          <a:solidFill>
            <a:schemeClr val="tx1"/>
          </a:solidFill>
          <a:latin typeface="+mn-lt"/>
          <a:ea typeface="+mn-ea"/>
          <a:cs typeface="+mn-cs"/>
        </a:defRPr>
      </a:lvl6pPr>
      <a:lvl7pPr marL="2971932" indent="-228610" algn="l" defTabSz="914441" rtl="0" eaLnBrk="1" latinLnBrk="0" hangingPunct="1">
        <a:spcBef>
          <a:spcPct val="20000"/>
        </a:spcBef>
        <a:buFont typeface="Arial" pitchFamily="34" charset="0"/>
        <a:buChar char="•"/>
        <a:defRPr sz="2001" kern="1200">
          <a:solidFill>
            <a:schemeClr val="tx1"/>
          </a:solidFill>
          <a:latin typeface="+mn-lt"/>
          <a:ea typeface="+mn-ea"/>
          <a:cs typeface="+mn-cs"/>
        </a:defRPr>
      </a:lvl7pPr>
      <a:lvl8pPr marL="3429152" indent="-228610" algn="l" defTabSz="914441" rtl="0" eaLnBrk="1" latinLnBrk="0" hangingPunct="1">
        <a:spcBef>
          <a:spcPct val="20000"/>
        </a:spcBef>
        <a:buFont typeface="Arial" pitchFamily="34" charset="0"/>
        <a:buChar char="•"/>
        <a:defRPr sz="2001" kern="1200">
          <a:solidFill>
            <a:schemeClr val="tx1"/>
          </a:solidFill>
          <a:latin typeface="+mn-lt"/>
          <a:ea typeface="+mn-ea"/>
          <a:cs typeface="+mn-cs"/>
        </a:defRPr>
      </a:lvl8pPr>
      <a:lvl9pPr marL="3886372" indent="-228610" algn="l" defTabSz="914441" rtl="0" eaLnBrk="1" latinLnBrk="0" hangingPunct="1">
        <a:spcBef>
          <a:spcPct val="20000"/>
        </a:spcBef>
        <a:buFont typeface="Arial" pitchFamily="34" charset="0"/>
        <a:buChar char="•"/>
        <a:defRPr sz="2001" kern="1200">
          <a:solidFill>
            <a:schemeClr val="tx1"/>
          </a:solidFill>
          <a:latin typeface="+mn-lt"/>
          <a:ea typeface="+mn-ea"/>
          <a:cs typeface="+mn-cs"/>
        </a:defRPr>
      </a:lvl9pPr>
    </p:bodyStyle>
    <p:otherStyle>
      <a:defPPr>
        <a:defRPr lang="en-US"/>
      </a:defPPr>
      <a:lvl1pPr marL="0" algn="l" defTabSz="914441" rtl="0" eaLnBrk="1" latinLnBrk="0" hangingPunct="1">
        <a:defRPr sz="1800" kern="1200">
          <a:solidFill>
            <a:schemeClr val="tx1"/>
          </a:solidFill>
          <a:latin typeface="+mn-lt"/>
          <a:ea typeface="+mn-ea"/>
          <a:cs typeface="+mn-cs"/>
        </a:defRPr>
      </a:lvl1pPr>
      <a:lvl2pPr marL="457220" algn="l" defTabSz="914441" rtl="0" eaLnBrk="1" latinLnBrk="0" hangingPunct="1">
        <a:defRPr sz="1800" kern="1200">
          <a:solidFill>
            <a:schemeClr val="tx1"/>
          </a:solidFill>
          <a:latin typeface="+mn-lt"/>
          <a:ea typeface="+mn-ea"/>
          <a:cs typeface="+mn-cs"/>
        </a:defRPr>
      </a:lvl2pPr>
      <a:lvl3pPr marL="914441" algn="l" defTabSz="914441" rtl="0" eaLnBrk="1" latinLnBrk="0" hangingPunct="1">
        <a:defRPr sz="1800" kern="1200">
          <a:solidFill>
            <a:schemeClr val="tx1"/>
          </a:solidFill>
          <a:latin typeface="+mn-lt"/>
          <a:ea typeface="+mn-ea"/>
          <a:cs typeface="+mn-cs"/>
        </a:defRPr>
      </a:lvl3pPr>
      <a:lvl4pPr marL="1371661" algn="l" defTabSz="914441" rtl="0" eaLnBrk="1" latinLnBrk="0" hangingPunct="1">
        <a:defRPr sz="1800" kern="1200">
          <a:solidFill>
            <a:schemeClr val="tx1"/>
          </a:solidFill>
          <a:latin typeface="+mn-lt"/>
          <a:ea typeface="+mn-ea"/>
          <a:cs typeface="+mn-cs"/>
        </a:defRPr>
      </a:lvl4pPr>
      <a:lvl5pPr marL="1828882" algn="l" defTabSz="914441" rtl="0" eaLnBrk="1" latinLnBrk="0" hangingPunct="1">
        <a:defRPr sz="1800" kern="1200">
          <a:solidFill>
            <a:schemeClr val="tx1"/>
          </a:solidFill>
          <a:latin typeface="+mn-lt"/>
          <a:ea typeface="+mn-ea"/>
          <a:cs typeface="+mn-cs"/>
        </a:defRPr>
      </a:lvl5pPr>
      <a:lvl6pPr marL="2286102" algn="l" defTabSz="914441" rtl="0" eaLnBrk="1" latinLnBrk="0" hangingPunct="1">
        <a:defRPr sz="1800" kern="1200">
          <a:solidFill>
            <a:schemeClr val="tx1"/>
          </a:solidFill>
          <a:latin typeface="+mn-lt"/>
          <a:ea typeface="+mn-ea"/>
          <a:cs typeface="+mn-cs"/>
        </a:defRPr>
      </a:lvl6pPr>
      <a:lvl7pPr marL="2743321" algn="l" defTabSz="914441" rtl="0" eaLnBrk="1" latinLnBrk="0" hangingPunct="1">
        <a:defRPr sz="1800" kern="1200">
          <a:solidFill>
            <a:schemeClr val="tx1"/>
          </a:solidFill>
          <a:latin typeface="+mn-lt"/>
          <a:ea typeface="+mn-ea"/>
          <a:cs typeface="+mn-cs"/>
        </a:defRPr>
      </a:lvl7pPr>
      <a:lvl8pPr marL="3200541" algn="l" defTabSz="914441" rtl="0" eaLnBrk="1" latinLnBrk="0" hangingPunct="1">
        <a:defRPr sz="1800" kern="1200">
          <a:solidFill>
            <a:schemeClr val="tx1"/>
          </a:solidFill>
          <a:latin typeface="+mn-lt"/>
          <a:ea typeface="+mn-ea"/>
          <a:cs typeface="+mn-cs"/>
        </a:defRPr>
      </a:lvl8pPr>
      <a:lvl9pPr marL="3657761" algn="l" defTabSz="914441"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jpeg"/><Relationship Id="rId9" Type="http://schemas.microsoft.com/office/2007/relationships/diagramDrawing" Target="../diagrams/drawing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EC5B4"/>
        </a:solidFill>
        <a:effectLst/>
      </p:bgPr>
    </p:bg>
    <p:spTree>
      <p:nvGrpSpPr>
        <p:cNvPr id="1" name=""/>
        <p:cNvGrpSpPr/>
        <p:nvPr/>
      </p:nvGrpSpPr>
      <p:grpSpPr>
        <a:xfrm>
          <a:off x="0" y="0"/>
          <a:ext cx="0" cy="0"/>
          <a:chOff x="0" y="0"/>
          <a:chExt cx="0" cy="0"/>
        </a:xfrm>
      </p:grpSpPr>
      <p:sp>
        <p:nvSpPr>
          <p:cNvPr id="2" name="AutoShape 2"/>
          <p:cNvSpPr/>
          <p:nvPr/>
        </p:nvSpPr>
        <p:spPr>
          <a:xfrm>
            <a:off x="6920385" y="2233813"/>
            <a:ext cx="14463617" cy="12840369"/>
          </a:xfrm>
          <a:prstGeom prst="rect">
            <a:avLst/>
          </a:prstGeom>
          <a:solidFill>
            <a:srgbClr val="4A8F8D">
              <a:alpha val="17647"/>
            </a:srgbClr>
          </a:solidFill>
        </p:spPr>
        <p:txBody>
          <a:bodyPr/>
          <a:lstStyle/>
          <a:p>
            <a:endParaRPr lang="en-GB"/>
          </a:p>
        </p:txBody>
      </p:sp>
      <p:sp>
        <p:nvSpPr>
          <p:cNvPr id="3" name="AutoShape 3"/>
          <p:cNvSpPr/>
          <p:nvPr/>
        </p:nvSpPr>
        <p:spPr>
          <a:xfrm>
            <a:off x="15832487" y="12809077"/>
            <a:ext cx="5551515" cy="2310924"/>
          </a:xfrm>
          <a:prstGeom prst="rect">
            <a:avLst/>
          </a:prstGeom>
          <a:solidFill>
            <a:srgbClr val="EEC5B4">
              <a:alpha val="17647"/>
            </a:srgbClr>
          </a:solidFill>
        </p:spPr>
        <p:txBody>
          <a:bodyPr/>
          <a:lstStyle/>
          <a:p>
            <a:endParaRPr lang="en-GB"/>
          </a:p>
        </p:txBody>
      </p:sp>
      <p:sp>
        <p:nvSpPr>
          <p:cNvPr id="4" name="Freeform 4"/>
          <p:cNvSpPr/>
          <p:nvPr/>
        </p:nvSpPr>
        <p:spPr>
          <a:xfrm>
            <a:off x="497237" y="11691311"/>
            <a:ext cx="6356425" cy="3258932"/>
          </a:xfrm>
          <a:custGeom>
            <a:avLst/>
            <a:gdLst/>
            <a:ahLst/>
            <a:cxnLst/>
            <a:rect l="l" t="t" r="r" b="b"/>
            <a:pathLst>
              <a:path w="6356425" h="3258932">
                <a:moveTo>
                  <a:pt x="0" y="0"/>
                </a:moveTo>
                <a:lnTo>
                  <a:pt x="6356425" y="0"/>
                </a:lnTo>
                <a:lnTo>
                  <a:pt x="6356425" y="3258931"/>
                </a:lnTo>
                <a:lnTo>
                  <a:pt x="0" y="3258931"/>
                </a:lnTo>
                <a:lnTo>
                  <a:pt x="0" y="0"/>
                </a:lnTo>
                <a:close/>
              </a:path>
            </a:pathLst>
          </a:custGeom>
          <a:blipFill>
            <a:blip r:embed="rId3"/>
            <a:stretch>
              <a:fillRect t="-15884" b="-14308"/>
            </a:stretch>
          </a:blipFill>
        </p:spPr>
        <p:txBody>
          <a:bodyPr/>
          <a:lstStyle/>
          <a:p>
            <a:endParaRPr lang="en-GB"/>
          </a:p>
        </p:txBody>
      </p:sp>
      <p:sp>
        <p:nvSpPr>
          <p:cNvPr id="5" name="Freeform 5"/>
          <p:cNvSpPr/>
          <p:nvPr/>
        </p:nvSpPr>
        <p:spPr>
          <a:xfrm>
            <a:off x="13598663" y="6070114"/>
            <a:ext cx="7431717" cy="1643209"/>
          </a:xfrm>
          <a:custGeom>
            <a:avLst/>
            <a:gdLst/>
            <a:ahLst/>
            <a:cxnLst/>
            <a:rect l="l" t="t" r="r" b="b"/>
            <a:pathLst>
              <a:path w="7431716" h="1643209">
                <a:moveTo>
                  <a:pt x="0" y="0"/>
                </a:moveTo>
                <a:lnTo>
                  <a:pt x="7431716" y="0"/>
                </a:lnTo>
                <a:lnTo>
                  <a:pt x="7431716" y="1643210"/>
                </a:lnTo>
                <a:lnTo>
                  <a:pt x="0" y="1643210"/>
                </a:lnTo>
                <a:lnTo>
                  <a:pt x="0" y="0"/>
                </a:lnTo>
                <a:close/>
              </a:path>
            </a:pathLst>
          </a:custGeom>
          <a:blipFill>
            <a:blip r:embed="rId4"/>
            <a:stretch>
              <a:fillRect t="-126005" b="-28395"/>
            </a:stretch>
          </a:blipFill>
        </p:spPr>
        <p:txBody>
          <a:bodyPr/>
          <a:lstStyle/>
          <a:p>
            <a:endParaRPr lang="en-GB"/>
          </a:p>
        </p:txBody>
      </p:sp>
      <p:sp>
        <p:nvSpPr>
          <p:cNvPr id="6" name="TextBox 6"/>
          <p:cNvSpPr txBox="1"/>
          <p:nvPr/>
        </p:nvSpPr>
        <p:spPr>
          <a:xfrm>
            <a:off x="15434452" y="1950463"/>
            <a:ext cx="2364257" cy="282129"/>
          </a:xfrm>
          <a:prstGeom prst="rect">
            <a:avLst/>
          </a:prstGeom>
        </p:spPr>
        <p:txBody>
          <a:bodyPr lIns="0" tIns="0" rIns="0" bIns="0" rtlCol="0" anchor="t">
            <a:spAutoFit/>
          </a:bodyPr>
          <a:lstStyle/>
          <a:p>
            <a:pPr>
              <a:lnSpc>
                <a:spcPts val="2335"/>
              </a:lnSpc>
            </a:pPr>
            <a:endParaRPr/>
          </a:p>
        </p:txBody>
      </p:sp>
      <p:sp>
        <p:nvSpPr>
          <p:cNvPr id="7" name="TextBox 7"/>
          <p:cNvSpPr txBox="1"/>
          <p:nvPr/>
        </p:nvSpPr>
        <p:spPr>
          <a:xfrm>
            <a:off x="1610537" y="10512463"/>
            <a:ext cx="4078150" cy="291747"/>
          </a:xfrm>
          <a:prstGeom prst="rect">
            <a:avLst/>
          </a:prstGeom>
        </p:spPr>
        <p:txBody>
          <a:bodyPr lIns="0" tIns="0" rIns="0" bIns="0" rtlCol="0" anchor="t">
            <a:spAutoFit/>
          </a:bodyPr>
          <a:lstStyle/>
          <a:p>
            <a:pPr>
              <a:lnSpc>
                <a:spcPts val="2444"/>
              </a:lnSpc>
            </a:pPr>
            <a:endParaRPr/>
          </a:p>
        </p:txBody>
      </p:sp>
      <p:sp>
        <p:nvSpPr>
          <p:cNvPr id="8" name="TextBox 8"/>
          <p:cNvSpPr txBox="1"/>
          <p:nvPr/>
        </p:nvSpPr>
        <p:spPr>
          <a:xfrm>
            <a:off x="6665326" y="-9525"/>
            <a:ext cx="14365053" cy="3541932"/>
          </a:xfrm>
          <a:prstGeom prst="rect">
            <a:avLst/>
          </a:prstGeom>
        </p:spPr>
        <p:txBody>
          <a:bodyPr wrap="square" lIns="0" tIns="0" rIns="0" bIns="0" rtlCol="0" anchor="t">
            <a:spAutoFit/>
          </a:bodyPr>
          <a:lstStyle/>
          <a:p>
            <a:pPr algn="ctr">
              <a:lnSpc>
                <a:spcPts val="2686"/>
              </a:lnSpc>
            </a:pPr>
            <a:r>
              <a:rPr lang="en-US" sz="2238" b="1" dirty="0">
                <a:solidFill>
                  <a:srgbClr val="000000"/>
                </a:solidFill>
                <a:latin typeface="Crimson Pro Bold"/>
                <a:ea typeface="Crimson Pro Bold"/>
                <a:cs typeface="Crimson Pro Bold"/>
                <a:sym typeface="Crimson Pro Bold"/>
              </a:rPr>
              <a:t>Definition</a:t>
            </a:r>
          </a:p>
          <a:p>
            <a:pPr algn="ctr">
              <a:lnSpc>
                <a:spcPts val="2686"/>
              </a:lnSpc>
            </a:pPr>
            <a:r>
              <a:rPr lang="en-US" sz="2238" dirty="0">
                <a:solidFill>
                  <a:srgbClr val="000000"/>
                </a:solidFill>
                <a:latin typeface="Crimson Pro"/>
                <a:ea typeface="Crimson Pro"/>
                <a:cs typeface="Crimson Pro"/>
                <a:sym typeface="Crimson Pro"/>
              </a:rPr>
              <a:t>Academics in psychology and management were studying human emotions before the concept of Emotional Intelligence emerged. Salovey and Mayer (1990) and Davies et al. (1998) were pioneers in defining emotional intelligence as the ability to </a:t>
            </a:r>
            <a:r>
              <a:rPr lang="en-US" sz="2238" dirty="0" err="1">
                <a:solidFill>
                  <a:srgbClr val="000000"/>
                </a:solidFill>
                <a:latin typeface="Crimson Pro"/>
                <a:ea typeface="Crimson Pro"/>
                <a:cs typeface="Crimson Pro"/>
                <a:sym typeface="Crimson Pro"/>
              </a:rPr>
              <a:t>recognise</a:t>
            </a:r>
            <a:r>
              <a:rPr lang="en-US" sz="2238" dirty="0">
                <a:solidFill>
                  <a:srgbClr val="000000"/>
                </a:solidFill>
                <a:latin typeface="Crimson Pro"/>
                <a:ea typeface="Crimson Pro"/>
                <a:cs typeface="Crimson Pro"/>
                <a:sym typeface="Crimson Pro"/>
              </a:rPr>
              <a:t> and manage one's own and others' emotions. They described it as a part of social intelligence that informs thoughts and behaviours (Law, Wong, &amp; Song, 2004). The modern definition </a:t>
            </a:r>
            <a:r>
              <a:rPr lang="en-US" sz="2238" dirty="0" err="1">
                <a:solidFill>
                  <a:srgbClr val="000000"/>
                </a:solidFill>
                <a:latin typeface="Crimson Pro"/>
                <a:ea typeface="Crimson Pro"/>
                <a:cs typeface="Crimson Pro"/>
                <a:sym typeface="Crimson Pro"/>
              </a:rPr>
              <a:t>emphasises</a:t>
            </a:r>
            <a:r>
              <a:rPr lang="en-US" sz="2238" dirty="0">
                <a:solidFill>
                  <a:srgbClr val="000000"/>
                </a:solidFill>
                <a:latin typeface="Crimson Pro"/>
                <a:ea typeface="Crimson Pro"/>
                <a:cs typeface="Crimson Pro"/>
                <a:sym typeface="Crimson Pro"/>
              </a:rPr>
              <a:t> the ability to perceive, express, understand, and manage emotions (Bru-Luna et al., 2021)</a:t>
            </a:r>
          </a:p>
          <a:p>
            <a:pPr>
              <a:lnSpc>
                <a:spcPts val="2313"/>
              </a:lnSpc>
            </a:pPr>
            <a:endParaRPr lang="en-US" sz="2238" dirty="0">
              <a:solidFill>
                <a:srgbClr val="000000"/>
              </a:solidFill>
              <a:latin typeface="Crimson Pro"/>
              <a:ea typeface="Crimson Pro"/>
              <a:cs typeface="Crimson Pro"/>
              <a:sym typeface="Crimson Pro"/>
            </a:endParaRPr>
          </a:p>
          <a:p>
            <a:pPr algn="ctr">
              <a:lnSpc>
                <a:spcPts val="2429"/>
              </a:lnSpc>
            </a:pPr>
            <a:endParaRPr lang="en-US" sz="2238" dirty="0">
              <a:solidFill>
                <a:srgbClr val="000000"/>
              </a:solidFill>
              <a:latin typeface="Crimson Pro"/>
              <a:ea typeface="Crimson Pro"/>
              <a:cs typeface="Crimson Pro"/>
              <a:sym typeface="Crimson Pro"/>
            </a:endParaRPr>
          </a:p>
          <a:p>
            <a:pPr algn="ctr">
              <a:lnSpc>
                <a:spcPts val="1821"/>
              </a:lnSpc>
              <a:spcBef>
                <a:spcPct val="0"/>
              </a:spcBef>
            </a:pPr>
            <a:endParaRPr lang="en-US" sz="2238" dirty="0">
              <a:solidFill>
                <a:srgbClr val="000000"/>
              </a:solidFill>
              <a:latin typeface="Crimson Pro"/>
              <a:ea typeface="Crimson Pro"/>
              <a:cs typeface="Crimson Pro"/>
              <a:sym typeface="Crimson Pro"/>
            </a:endParaRPr>
          </a:p>
          <a:p>
            <a:pPr algn="ctr">
              <a:lnSpc>
                <a:spcPts val="1629"/>
              </a:lnSpc>
              <a:spcBef>
                <a:spcPct val="0"/>
              </a:spcBef>
            </a:pPr>
            <a:endParaRPr lang="en-US" sz="2238" dirty="0">
              <a:solidFill>
                <a:srgbClr val="000000"/>
              </a:solidFill>
              <a:latin typeface="Crimson Pro"/>
              <a:ea typeface="Crimson Pro"/>
              <a:cs typeface="Crimson Pro"/>
              <a:sym typeface="Crimson Pro"/>
            </a:endParaRPr>
          </a:p>
          <a:p>
            <a:pPr algn="ctr">
              <a:lnSpc>
                <a:spcPts val="1629"/>
              </a:lnSpc>
              <a:spcBef>
                <a:spcPct val="0"/>
              </a:spcBef>
            </a:pPr>
            <a:endParaRPr lang="en-US" sz="2238" dirty="0">
              <a:solidFill>
                <a:srgbClr val="000000"/>
              </a:solidFill>
              <a:latin typeface="Crimson Pro"/>
              <a:ea typeface="Crimson Pro"/>
              <a:cs typeface="Crimson Pro"/>
              <a:sym typeface="Crimson Pro"/>
            </a:endParaRPr>
          </a:p>
          <a:p>
            <a:pPr algn="ctr">
              <a:lnSpc>
                <a:spcPts val="1629"/>
              </a:lnSpc>
              <a:spcBef>
                <a:spcPct val="0"/>
              </a:spcBef>
            </a:pPr>
            <a:endParaRPr lang="en-US" sz="2238" dirty="0">
              <a:solidFill>
                <a:srgbClr val="000000"/>
              </a:solidFill>
              <a:latin typeface="Crimson Pro"/>
              <a:ea typeface="Crimson Pro"/>
              <a:cs typeface="Crimson Pro"/>
              <a:sym typeface="Crimson Pro"/>
            </a:endParaRPr>
          </a:p>
        </p:txBody>
      </p:sp>
      <p:sp>
        <p:nvSpPr>
          <p:cNvPr id="9" name="TextBox 9"/>
          <p:cNvSpPr txBox="1"/>
          <p:nvPr/>
        </p:nvSpPr>
        <p:spPr>
          <a:xfrm>
            <a:off x="289438" y="907162"/>
            <a:ext cx="6113188" cy="417230"/>
          </a:xfrm>
          <a:prstGeom prst="rect">
            <a:avLst/>
          </a:prstGeom>
        </p:spPr>
        <p:txBody>
          <a:bodyPr lIns="0" tIns="0" rIns="0" bIns="0" rtlCol="0" anchor="t">
            <a:spAutoFit/>
          </a:bodyPr>
          <a:lstStyle/>
          <a:p>
            <a:pPr algn="ctr">
              <a:lnSpc>
                <a:spcPts val="3268"/>
              </a:lnSpc>
              <a:spcBef>
                <a:spcPct val="0"/>
              </a:spcBef>
            </a:pPr>
            <a:r>
              <a:rPr lang="en-US" sz="2724" b="1" spc="-54" dirty="0">
                <a:solidFill>
                  <a:srgbClr val="000000"/>
                </a:solidFill>
                <a:latin typeface="DM Sans Bold"/>
                <a:ea typeface="DM Sans Bold"/>
                <a:cs typeface="DM Sans Bold"/>
                <a:sym typeface="DM Sans Bold"/>
              </a:rPr>
              <a:t>Emotional Intelligence Frameworks</a:t>
            </a:r>
          </a:p>
        </p:txBody>
      </p:sp>
      <p:sp>
        <p:nvSpPr>
          <p:cNvPr id="10" name="TextBox 10"/>
          <p:cNvSpPr txBox="1"/>
          <p:nvPr/>
        </p:nvSpPr>
        <p:spPr>
          <a:xfrm>
            <a:off x="289438" y="1217375"/>
            <a:ext cx="6497506" cy="6142707"/>
          </a:xfrm>
          <a:prstGeom prst="rect">
            <a:avLst/>
          </a:prstGeom>
        </p:spPr>
        <p:txBody>
          <a:bodyPr lIns="0" tIns="0" rIns="0" bIns="0" rtlCol="0" anchor="t">
            <a:spAutoFit/>
          </a:bodyPr>
          <a:lstStyle/>
          <a:p>
            <a:pPr algn="ctr">
              <a:lnSpc>
                <a:spcPts val="1505"/>
              </a:lnSpc>
            </a:pPr>
            <a:endParaRPr dirty="0"/>
          </a:p>
          <a:p>
            <a:pPr algn="ctr">
              <a:lnSpc>
                <a:spcPts val="2038"/>
              </a:lnSpc>
              <a:spcBef>
                <a:spcPct val="0"/>
              </a:spcBef>
            </a:pPr>
            <a:r>
              <a:rPr lang="en-US" sz="1697" b="1" spc="-28" dirty="0">
                <a:solidFill>
                  <a:srgbClr val="5E17EB"/>
                </a:solidFill>
                <a:latin typeface="DM Sans Bold"/>
                <a:ea typeface="DM Sans Bold"/>
                <a:cs typeface="DM Sans Bold"/>
                <a:sym typeface="DM Sans Bold"/>
              </a:rPr>
              <a:t>Daniel Goleman and Richard Boyatzis Framework </a:t>
            </a:r>
          </a:p>
          <a:p>
            <a:pPr algn="ctr">
              <a:lnSpc>
                <a:spcPts val="2038"/>
              </a:lnSpc>
              <a:spcBef>
                <a:spcPct val="0"/>
              </a:spcBef>
            </a:pPr>
            <a:r>
              <a:rPr lang="en-US" sz="1697" b="1" spc="-28" dirty="0">
                <a:solidFill>
                  <a:srgbClr val="5E17EB"/>
                </a:solidFill>
                <a:latin typeface="DM Sans Bold"/>
                <a:ea typeface="DM Sans Bold"/>
                <a:cs typeface="DM Sans Bold"/>
                <a:sym typeface="DM Sans Bold"/>
              </a:rPr>
              <a:t>(4 Domains, 12 Competencies)</a:t>
            </a:r>
          </a:p>
          <a:p>
            <a:pPr algn="just">
              <a:lnSpc>
                <a:spcPts val="2038"/>
              </a:lnSpc>
              <a:spcBef>
                <a:spcPct val="0"/>
              </a:spcBef>
            </a:pPr>
            <a:r>
              <a:rPr lang="en-US" sz="1697" spc="-28" dirty="0">
                <a:solidFill>
                  <a:srgbClr val="000000"/>
                </a:solidFill>
                <a:latin typeface="DM Sans"/>
                <a:ea typeface="DM Sans"/>
                <a:cs typeface="DM Sans"/>
                <a:sym typeface="DM Sans"/>
              </a:rPr>
              <a:t>Goleman’s model focuses on leadership, organisational performance, and professional development. It breaks emotional intelligence into four main domains, each covering Richard Boyatzis' detailed twelve competencies (Goleman, 2020).  </a:t>
            </a:r>
          </a:p>
          <a:p>
            <a:pPr algn="ctr">
              <a:lnSpc>
                <a:spcPts val="2038"/>
              </a:lnSpc>
              <a:spcBef>
                <a:spcPct val="0"/>
              </a:spcBef>
            </a:pPr>
            <a:endParaRPr lang="en-US" sz="1697" spc="-28" dirty="0">
              <a:solidFill>
                <a:srgbClr val="000000"/>
              </a:solidFill>
              <a:latin typeface="DM Sans"/>
              <a:ea typeface="DM Sans"/>
              <a:cs typeface="DM Sans"/>
              <a:sym typeface="DM Sans"/>
            </a:endParaRPr>
          </a:p>
          <a:p>
            <a:pPr algn="just">
              <a:lnSpc>
                <a:spcPts val="2147"/>
              </a:lnSpc>
              <a:spcBef>
                <a:spcPct val="0"/>
              </a:spcBef>
            </a:pPr>
            <a:r>
              <a:rPr lang="en-US" sz="1789" b="1" spc="-28" dirty="0">
                <a:solidFill>
                  <a:srgbClr val="000000"/>
                </a:solidFill>
                <a:latin typeface="DM Sans Bold"/>
                <a:ea typeface="DM Sans Bold"/>
                <a:cs typeface="DM Sans Bold"/>
                <a:sym typeface="DM Sans Bold"/>
              </a:rPr>
              <a:t> </a:t>
            </a:r>
            <a:r>
              <a:rPr lang="en-US" sz="1789" b="1" spc="-28" dirty="0">
                <a:solidFill>
                  <a:srgbClr val="5E17EB"/>
                </a:solidFill>
                <a:latin typeface="DM Sans Bold"/>
                <a:ea typeface="DM Sans Bold"/>
                <a:cs typeface="DM Sans Bold"/>
                <a:sym typeface="DM Sans Bold"/>
              </a:rPr>
              <a:t>Self-Awareness</a:t>
            </a:r>
            <a:r>
              <a:rPr lang="en-US" sz="1789" b="1" spc="-28" dirty="0">
                <a:solidFill>
                  <a:srgbClr val="000000"/>
                </a:solidFill>
                <a:latin typeface="DM Sans Bold"/>
                <a:ea typeface="DM Sans Bold"/>
                <a:cs typeface="DM Sans Bold"/>
                <a:sym typeface="DM Sans Bold"/>
              </a:rPr>
              <a:t> (Goleman’s Domain)  </a:t>
            </a:r>
            <a:r>
              <a:rPr lang="en-US" sz="1789" spc="-28" dirty="0">
                <a:solidFill>
                  <a:srgbClr val="000000"/>
                </a:solidFill>
                <a:latin typeface="DM Sans"/>
                <a:ea typeface="DM Sans"/>
                <a:cs typeface="DM Sans"/>
                <a:sym typeface="DM Sans"/>
              </a:rPr>
              <a:t>   </a:t>
            </a:r>
          </a:p>
          <a:p>
            <a:pPr algn="just">
              <a:lnSpc>
                <a:spcPts val="2038"/>
              </a:lnSpc>
              <a:spcBef>
                <a:spcPct val="0"/>
              </a:spcBef>
            </a:pPr>
            <a:r>
              <a:rPr lang="en-US" sz="1697" spc="-28" dirty="0">
                <a:solidFill>
                  <a:srgbClr val="000000"/>
                </a:solidFill>
                <a:latin typeface="DM Sans"/>
                <a:ea typeface="DM Sans"/>
                <a:cs typeface="DM Sans"/>
                <a:sym typeface="DM Sans"/>
              </a:rPr>
              <a:t> Emotional self-awareness</a:t>
            </a:r>
          </a:p>
          <a:p>
            <a:pPr algn="just">
              <a:lnSpc>
                <a:spcPts val="2147"/>
              </a:lnSpc>
              <a:spcBef>
                <a:spcPct val="0"/>
              </a:spcBef>
            </a:pPr>
            <a:r>
              <a:rPr lang="en-US" sz="1789" b="1" spc="-28" dirty="0">
                <a:solidFill>
                  <a:srgbClr val="000000"/>
                </a:solidFill>
                <a:latin typeface="DM Sans Bold"/>
                <a:ea typeface="DM Sans Bold"/>
                <a:cs typeface="DM Sans Bold"/>
                <a:sym typeface="DM Sans Bold"/>
              </a:rPr>
              <a:t> </a:t>
            </a:r>
            <a:r>
              <a:rPr lang="en-US" sz="1789" b="1" spc="-28" dirty="0">
                <a:solidFill>
                  <a:srgbClr val="5E17EB"/>
                </a:solidFill>
                <a:latin typeface="DM Sans Bold"/>
                <a:ea typeface="DM Sans Bold"/>
                <a:cs typeface="DM Sans Bold"/>
                <a:sym typeface="DM Sans Bold"/>
              </a:rPr>
              <a:t>Self-Management </a:t>
            </a:r>
            <a:r>
              <a:rPr lang="en-US" sz="1789" b="1" spc="-28" dirty="0">
                <a:solidFill>
                  <a:srgbClr val="000000"/>
                </a:solidFill>
                <a:latin typeface="DM Sans Bold"/>
                <a:ea typeface="DM Sans Bold"/>
                <a:cs typeface="DM Sans Bold"/>
                <a:sym typeface="DM Sans Bold"/>
              </a:rPr>
              <a:t>(Goleman’s Domain)</a:t>
            </a:r>
            <a:r>
              <a:rPr lang="en-US" sz="1789" b="1" spc="-28" dirty="0">
                <a:solidFill>
                  <a:srgbClr val="5E17EB"/>
                </a:solidFill>
                <a:latin typeface="DM Sans Bold"/>
                <a:ea typeface="DM Sans Bold"/>
                <a:cs typeface="DM Sans Bold"/>
                <a:sym typeface="DM Sans Bold"/>
              </a:rPr>
              <a:t> </a:t>
            </a:r>
            <a:r>
              <a:rPr lang="en-US" sz="1789" b="1" spc="-28" dirty="0">
                <a:solidFill>
                  <a:srgbClr val="000000"/>
                </a:solidFill>
                <a:latin typeface="DM Sans Bold"/>
                <a:ea typeface="DM Sans Bold"/>
                <a:cs typeface="DM Sans Bold"/>
                <a:sym typeface="DM Sans Bold"/>
              </a:rPr>
              <a:t> </a:t>
            </a:r>
          </a:p>
          <a:p>
            <a:pPr algn="just">
              <a:lnSpc>
                <a:spcPts val="2038"/>
              </a:lnSpc>
              <a:spcBef>
                <a:spcPct val="0"/>
              </a:spcBef>
            </a:pPr>
            <a:r>
              <a:rPr lang="en-US" sz="1697" spc="-28" dirty="0">
                <a:solidFill>
                  <a:srgbClr val="000000"/>
                </a:solidFill>
                <a:latin typeface="DM Sans"/>
                <a:ea typeface="DM Sans"/>
                <a:cs typeface="DM Sans"/>
                <a:sym typeface="DM Sans"/>
              </a:rPr>
              <a:t> Emotional self-control </a:t>
            </a:r>
          </a:p>
          <a:p>
            <a:pPr algn="just">
              <a:lnSpc>
                <a:spcPts val="2038"/>
              </a:lnSpc>
              <a:spcBef>
                <a:spcPct val="0"/>
              </a:spcBef>
            </a:pPr>
            <a:r>
              <a:rPr lang="en-US" sz="1697" spc="-28" dirty="0">
                <a:solidFill>
                  <a:srgbClr val="000000"/>
                </a:solidFill>
                <a:latin typeface="DM Sans"/>
                <a:ea typeface="DM Sans"/>
                <a:cs typeface="DM Sans"/>
                <a:sym typeface="DM Sans"/>
              </a:rPr>
              <a:t> Adaptability </a:t>
            </a:r>
          </a:p>
          <a:p>
            <a:pPr algn="just">
              <a:lnSpc>
                <a:spcPts val="2038"/>
              </a:lnSpc>
              <a:spcBef>
                <a:spcPct val="0"/>
              </a:spcBef>
            </a:pPr>
            <a:r>
              <a:rPr lang="en-US" sz="1697" spc="-28" dirty="0">
                <a:solidFill>
                  <a:srgbClr val="000000"/>
                </a:solidFill>
                <a:latin typeface="DM Sans"/>
                <a:ea typeface="DM Sans"/>
                <a:cs typeface="DM Sans"/>
                <a:sym typeface="DM Sans"/>
              </a:rPr>
              <a:t> Achievement orientation</a:t>
            </a:r>
          </a:p>
          <a:p>
            <a:pPr algn="just">
              <a:lnSpc>
                <a:spcPts val="2038"/>
              </a:lnSpc>
              <a:spcBef>
                <a:spcPct val="0"/>
              </a:spcBef>
            </a:pPr>
            <a:r>
              <a:rPr lang="en-US" sz="1697" spc="-28" dirty="0">
                <a:solidFill>
                  <a:srgbClr val="000000"/>
                </a:solidFill>
                <a:latin typeface="DM Sans"/>
                <a:ea typeface="DM Sans"/>
                <a:cs typeface="DM Sans"/>
                <a:sym typeface="DM Sans"/>
              </a:rPr>
              <a:t> Positive outlook</a:t>
            </a:r>
          </a:p>
          <a:p>
            <a:pPr algn="just">
              <a:lnSpc>
                <a:spcPts val="2147"/>
              </a:lnSpc>
              <a:spcBef>
                <a:spcPct val="0"/>
              </a:spcBef>
            </a:pPr>
            <a:r>
              <a:rPr lang="en-US" sz="1789" b="1" spc="-28" dirty="0">
                <a:solidFill>
                  <a:srgbClr val="000000"/>
                </a:solidFill>
                <a:latin typeface="DM Sans Bold"/>
                <a:ea typeface="DM Sans Bold"/>
                <a:cs typeface="DM Sans Bold"/>
                <a:sym typeface="DM Sans Bold"/>
              </a:rPr>
              <a:t> </a:t>
            </a:r>
            <a:r>
              <a:rPr lang="en-US" sz="1789" b="1" spc="-28" dirty="0">
                <a:solidFill>
                  <a:srgbClr val="5E17EB"/>
                </a:solidFill>
                <a:latin typeface="DM Sans Bold"/>
                <a:ea typeface="DM Sans Bold"/>
                <a:cs typeface="DM Sans Bold"/>
                <a:sym typeface="DM Sans Bold"/>
              </a:rPr>
              <a:t>Social Awareness</a:t>
            </a:r>
            <a:r>
              <a:rPr lang="en-US" sz="1789" b="1" spc="-28" dirty="0">
                <a:solidFill>
                  <a:srgbClr val="000000"/>
                </a:solidFill>
                <a:latin typeface="DM Sans Bold"/>
                <a:ea typeface="DM Sans Bold"/>
                <a:cs typeface="DM Sans Bold"/>
                <a:sym typeface="DM Sans Bold"/>
              </a:rPr>
              <a:t> (Goleman’s Domain)</a:t>
            </a:r>
            <a:r>
              <a:rPr lang="en-US" sz="1789" b="1" spc="-28" dirty="0">
                <a:solidFill>
                  <a:srgbClr val="5E17EB"/>
                </a:solidFill>
                <a:latin typeface="DM Sans Bold"/>
                <a:ea typeface="DM Sans Bold"/>
                <a:cs typeface="DM Sans Bold"/>
                <a:sym typeface="DM Sans Bold"/>
              </a:rPr>
              <a:t> </a:t>
            </a:r>
          </a:p>
          <a:p>
            <a:pPr algn="just">
              <a:lnSpc>
                <a:spcPts val="2038"/>
              </a:lnSpc>
              <a:spcBef>
                <a:spcPct val="0"/>
              </a:spcBef>
            </a:pPr>
            <a:r>
              <a:rPr lang="en-US" sz="1697" spc="-28" dirty="0">
                <a:solidFill>
                  <a:srgbClr val="000000"/>
                </a:solidFill>
                <a:latin typeface="DM Sans"/>
                <a:ea typeface="DM Sans"/>
                <a:cs typeface="DM Sans"/>
                <a:sym typeface="DM Sans"/>
              </a:rPr>
              <a:t> Empathy</a:t>
            </a:r>
          </a:p>
          <a:p>
            <a:pPr algn="just">
              <a:lnSpc>
                <a:spcPts val="2038"/>
              </a:lnSpc>
              <a:spcBef>
                <a:spcPct val="0"/>
              </a:spcBef>
            </a:pPr>
            <a:r>
              <a:rPr lang="en-US" sz="1697" spc="-28" dirty="0">
                <a:solidFill>
                  <a:srgbClr val="000000"/>
                </a:solidFill>
                <a:latin typeface="DM Sans"/>
                <a:ea typeface="DM Sans"/>
                <a:cs typeface="DM Sans"/>
                <a:sym typeface="DM Sans"/>
              </a:rPr>
              <a:t> Organisational awareness</a:t>
            </a:r>
          </a:p>
          <a:p>
            <a:pPr algn="just">
              <a:lnSpc>
                <a:spcPts val="2147"/>
              </a:lnSpc>
              <a:spcBef>
                <a:spcPct val="0"/>
              </a:spcBef>
            </a:pPr>
            <a:r>
              <a:rPr lang="en-US" sz="1789" b="1" spc="-28" dirty="0">
                <a:solidFill>
                  <a:srgbClr val="000000"/>
                </a:solidFill>
                <a:latin typeface="DM Sans Bold"/>
                <a:ea typeface="DM Sans Bold"/>
                <a:cs typeface="DM Sans Bold"/>
                <a:sym typeface="DM Sans Bold"/>
              </a:rPr>
              <a:t> </a:t>
            </a:r>
            <a:r>
              <a:rPr lang="en-US" sz="1789" b="1" spc="-28" dirty="0">
                <a:solidFill>
                  <a:srgbClr val="5E17EB"/>
                </a:solidFill>
                <a:latin typeface="DM Sans Bold"/>
                <a:ea typeface="DM Sans Bold"/>
                <a:cs typeface="DM Sans Bold"/>
                <a:sym typeface="DM Sans Bold"/>
              </a:rPr>
              <a:t>Relationship Management </a:t>
            </a:r>
            <a:r>
              <a:rPr lang="en-US" sz="1789" b="1" spc="-28" dirty="0">
                <a:solidFill>
                  <a:srgbClr val="000000"/>
                </a:solidFill>
                <a:latin typeface="DM Sans Bold"/>
                <a:ea typeface="DM Sans Bold"/>
                <a:cs typeface="DM Sans Bold"/>
                <a:sym typeface="DM Sans Bold"/>
              </a:rPr>
              <a:t>(Goleman’s Domain)</a:t>
            </a:r>
            <a:r>
              <a:rPr lang="en-US" sz="1789" b="1" spc="-28" dirty="0">
                <a:solidFill>
                  <a:srgbClr val="5E17EB"/>
                </a:solidFill>
                <a:latin typeface="DM Sans Bold"/>
                <a:ea typeface="DM Sans Bold"/>
                <a:cs typeface="DM Sans Bold"/>
                <a:sym typeface="DM Sans Bold"/>
              </a:rPr>
              <a:t> </a:t>
            </a:r>
          </a:p>
          <a:p>
            <a:pPr algn="just">
              <a:lnSpc>
                <a:spcPts val="2038"/>
              </a:lnSpc>
              <a:spcBef>
                <a:spcPct val="0"/>
              </a:spcBef>
            </a:pPr>
            <a:r>
              <a:rPr lang="en-US" sz="1697" b="1" spc="-28" dirty="0">
                <a:solidFill>
                  <a:srgbClr val="000000"/>
                </a:solidFill>
                <a:latin typeface="DM Sans Bold"/>
                <a:ea typeface="DM Sans Bold"/>
                <a:cs typeface="DM Sans Bold"/>
                <a:sym typeface="DM Sans Bold"/>
              </a:rPr>
              <a:t> </a:t>
            </a:r>
            <a:r>
              <a:rPr lang="en-US" sz="1697" spc="-28" dirty="0">
                <a:solidFill>
                  <a:srgbClr val="000000"/>
                </a:solidFill>
                <a:latin typeface="DM Sans"/>
                <a:ea typeface="DM Sans"/>
                <a:cs typeface="DM Sans"/>
                <a:sym typeface="DM Sans"/>
              </a:rPr>
              <a:t>Influence</a:t>
            </a:r>
          </a:p>
          <a:p>
            <a:pPr algn="just">
              <a:lnSpc>
                <a:spcPts val="2038"/>
              </a:lnSpc>
              <a:spcBef>
                <a:spcPct val="0"/>
              </a:spcBef>
            </a:pPr>
            <a:r>
              <a:rPr lang="en-US" sz="1697" spc="-28" dirty="0">
                <a:solidFill>
                  <a:srgbClr val="000000"/>
                </a:solidFill>
                <a:latin typeface="DM Sans"/>
                <a:ea typeface="DM Sans"/>
                <a:cs typeface="DM Sans"/>
                <a:sym typeface="DM Sans"/>
              </a:rPr>
              <a:t> Coaching and mentoring</a:t>
            </a:r>
          </a:p>
          <a:p>
            <a:pPr algn="just">
              <a:lnSpc>
                <a:spcPts val="2038"/>
              </a:lnSpc>
              <a:spcBef>
                <a:spcPct val="0"/>
              </a:spcBef>
            </a:pPr>
            <a:r>
              <a:rPr lang="en-US" sz="1697" spc="-28" dirty="0">
                <a:solidFill>
                  <a:srgbClr val="000000"/>
                </a:solidFill>
                <a:latin typeface="DM Sans"/>
                <a:ea typeface="DM Sans"/>
                <a:cs typeface="DM Sans"/>
                <a:sym typeface="DM Sans"/>
              </a:rPr>
              <a:t> Conflict management</a:t>
            </a:r>
          </a:p>
          <a:p>
            <a:pPr algn="just">
              <a:lnSpc>
                <a:spcPts val="2038"/>
              </a:lnSpc>
              <a:spcBef>
                <a:spcPct val="0"/>
              </a:spcBef>
            </a:pPr>
            <a:r>
              <a:rPr lang="en-US" sz="1697" spc="-28" dirty="0">
                <a:solidFill>
                  <a:srgbClr val="000000"/>
                </a:solidFill>
                <a:latin typeface="DM Sans"/>
                <a:ea typeface="DM Sans"/>
                <a:cs typeface="DM Sans"/>
                <a:sym typeface="DM Sans"/>
              </a:rPr>
              <a:t>Teamwork</a:t>
            </a:r>
          </a:p>
          <a:p>
            <a:pPr algn="just">
              <a:lnSpc>
                <a:spcPts val="2038"/>
              </a:lnSpc>
              <a:spcBef>
                <a:spcPct val="0"/>
              </a:spcBef>
            </a:pPr>
            <a:r>
              <a:rPr lang="en-US" sz="1697" spc="-28" dirty="0">
                <a:solidFill>
                  <a:srgbClr val="000000"/>
                </a:solidFill>
                <a:latin typeface="DM Sans"/>
                <a:ea typeface="DM Sans"/>
                <a:cs typeface="DM Sans"/>
                <a:sym typeface="DM Sans"/>
              </a:rPr>
              <a:t> Inspirational leadership</a:t>
            </a:r>
          </a:p>
        </p:txBody>
      </p:sp>
      <p:sp>
        <p:nvSpPr>
          <p:cNvPr id="11" name="TextBox 11"/>
          <p:cNvSpPr txBox="1"/>
          <p:nvPr/>
        </p:nvSpPr>
        <p:spPr>
          <a:xfrm>
            <a:off x="289439" y="7560000"/>
            <a:ext cx="6497506" cy="3944093"/>
          </a:xfrm>
          <a:prstGeom prst="rect">
            <a:avLst/>
          </a:prstGeom>
        </p:spPr>
        <p:txBody>
          <a:bodyPr lIns="0" tIns="0" rIns="0" bIns="0" rtlCol="0" anchor="t">
            <a:spAutoFit/>
          </a:bodyPr>
          <a:lstStyle/>
          <a:p>
            <a:pPr algn="ctr">
              <a:lnSpc>
                <a:spcPts val="2130"/>
              </a:lnSpc>
              <a:spcBef>
                <a:spcPct val="0"/>
              </a:spcBef>
            </a:pPr>
            <a:r>
              <a:rPr lang="en-US" sz="1775" b="1" spc="-28" dirty="0">
                <a:solidFill>
                  <a:srgbClr val="5E17EB"/>
                </a:solidFill>
                <a:latin typeface="DM Sans Bold"/>
                <a:ea typeface="DM Sans Bold"/>
                <a:cs typeface="DM Sans Bold"/>
                <a:sym typeface="DM Sans Bold"/>
              </a:rPr>
              <a:t>Travis Bradberry’s Framework </a:t>
            </a:r>
          </a:p>
          <a:p>
            <a:pPr algn="ctr">
              <a:lnSpc>
                <a:spcPts val="2130"/>
              </a:lnSpc>
              <a:spcBef>
                <a:spcPct val="0"/>
              </a:spcBef>
            </a:pPr>
            <a:r>
              <a:rPr lang="en-US" sz="1775" b="1" spc="-28" dirty="0">
                <a:solidFill>
                  <a:srgbClr val="5E17EB"/>
                </a:solidFill>
                <a:latin typeface="DM Sans Bold"/>
                <a:ea typeface="DM Sans Bold"/>
                <a:cs typeface="DM Sans Bold"/>
                <a:sym typeface="DM Sans Bold"/>
              </a:rPr>
              <a:t>(4 Skills under 2 Competencies)</a:t>
            </a:r>
          </a:p>
          <a:p>
            <a:pPr algn="ctr">
              <a:lnSpc>
                <a:spcPts val="1850"/>
              </a:lnSpc>
              <a:spcBef>
                <a:spcPct val="0"/>
              </a:spcBef>
            </a:pPr>
            <a:r>
              <a:rPr lang="en-US" sz="1543" spc="-25" dirty="0">
                <a:solidFill>
                  <a:srgbClr val="000000"/>
                </a:solidFill>
                <a:latin typeface="DM Sans"/>
                <a:ea typeface="DM Sans"/>
                <a:cs typeface="DM Sans"/>
                <a:sym typeface="DM Sans"/>
              </a:rPr>
              <a:t>Bradberry’s model simplifies emotional intelligence for practical, everyday use in personal development and workplace settings. It also uses four core skills, grouped under two broader competencies: (Bradberry, 2023).</a:t>
            </a:r>
          </a:p>
          <a:p>
            <a:pPr>
              <a:lnSpc>
                <a:spcPts val="2056"/>
              </a:lnSpc>
              <a:spcBef>
                <a:spcPct val="0"/>
              </a:spcBef>
            </a:pPr>
            <a:r>
              <a:rPr lang="en-US" sz="1713" b="1" spc="-28" dirty="0">
                <a:solidFill>
                  <a:srgbClr val="5E17EB"/>
                </a:solidFill>
                <a:latin typeface="DM Sans Bold"/>
                <a:ea typeface="DM Sans Bold"/>
                <a:cs typeface="DM Sans Bold"/>
                <a:sym typeface="DM Sans Bold"/>
              </a:rPr>
              <a:t>Personal Competence</a:t>
            </a:r>
          </a:p>
          <a:p>
            <a:pPr>
              <a:lnSpc>
                <a:spcPts val="2122"/>
              </a:lnSpc>
              <a:spcBef>
                <a:spcPct val="0"/>
              </a:spcBef>
            </a:pPr>
            <a:r>
              <a:rPr lang="en-US" sz="1769" spc="-28" dirty="0">
                <a:solidFill>
                  <a:srgbClr val="5E17EB"/>
                </a:solidFill>
                <a:latin typeface="DM Sans"/>
                <a:ea typeface="DM Sans"/>
                <a:cs typeface="DM Sans"/>
                <a:sym typeface="DM Sans"/>
              </a:rPr>
              <a:t>Self-Awareness</a:t>
            </a:r>
            <a:r>
              <a:rPr lang="en-US" sz="1769" spc="-28" dirty="0">
                <a:solidFill>
                  <a:srgbClr val="000000"/>
                </a:solidFill>
                <a:latin typeface="DM Sans"/>
                <a:ea typeface="DM Sans"/>
                <a:cs typeface="DM Sans"/>
                <a:sym typeface="DM Sans"/>
              </a:rPr>
              <a:t>: Recognising emotions and their impact  </a:t>
            </a:r>
            <a:r>
              <a:rPr lang="en-US" sz="1769" b="1" spc="-28" dirty="0">
                <a:solidFill>
                  <a:srgbClr val="000000"/>
                </a:solidFill>
                <a:latin typeface="DM Sans Bold"/>
                <a:ea typeface="DM Sans Bold"/>
                <a:cs typeface="DM Sans Bold"/>
                <a:sym typeface="DM Sans Bold"/>
              </a:rPr>
              <a:t>  </a:t>
            </a:r>
          </a:p>
          <a:p>
            <a:pPr>
              <a:lnSpc>
                <a:spcPts val="2020"/>
              </a:lnSpc>
              <a:spcBef>
                <a:spcPct val="0"/>
              </a:spcBef>
            </a:pPr>
            <a:r>
              <a:rPr lang="en-US" sz="1683" b="1" spc="-26" dirty="0">
                <a:solidFill>
                  <a:srgbClr val="000000"/>
                </a:solidFill>
                <a:latin typeface="DM Sans Bold"/>
                <a:ea typeface="DM Sans Bold"/>
                <a:cs typeface="DM Sans Bold"/>
                <a:sym typeface="DM Sans Bold"/>
              </a:rPr>
              <a:t> </a:t>
            </a:r>
            <a:r>
              <a:rPr lang="en-US" sz="1683" spc="-26" dirty="0">
                <a:solidFill>
                  <a:srgbClr val="5E17EB"/>
                </a:solidFill>
                <a:latin typeface="DM Sans"/>
                <a:ea typeface="DM Sans"/>
                <a:cs typeface="DM Sans"/>
                <a:sym typeface="DM Sans"/>
              </a:rPr>
              <a:t>Self-Management</a:t>
            </a:r>
            <a:r>
              <a:rPr lang="en-US" sz="1683" spc="-26" dirty="0">
                <a:solidFill>
                  <a:srgbClr val="000000"/>
                </a:solidFill>
                <a:latin typeface="DM Sans"/>
                <a:ea typeface="DM Sans"/>
                <a:cs typeface="DM Sans"/>
                <a:sym typeface="DM Sans"/>
              </a:rPr>
              <a:t>: Managing emotions and  adapting         </a:t>
            </a:r>
            <a:r>
              <a:rPr lang="en-US" sz="1683" spc="-26" dirty="0" err="1">
                <a:solidFill>
                  <a:srgbClr val="000000"/>
                </a:solidFill>
                <a:latin typeface="DM Sans"/>
                <a:ea typeface="DM Sans"/>
                <a:cs typeface="DM Sans"/>
                <a:sym typeface="DM Sans"/>
              </a:rPr>
              <a:t>behaviour</a:t>
            </a:r>
            <a:endParaRPr lang="en-US" sz="1683" spc="-26" dirty="0">
              <a:solidFill>
                <a:srgbClr val="000000"/>
              </a:solidFill>
              <a:latin typeface="DM Sans"/>
              <a:ea typeface="DM Sans"/>
              <a:cs typeface="DM Sans"/>
              <a:sym typeface="DM Sans"/>
            </a:endParaRPr>
          </a:p>
          <a:p>
            <a:pPr>
              <a:lnSpc>
                <a:spcPts val="2122"/>
              </a:lnSpc>
              <a:spcBef>
                <a:spcPct val="0"/>
              </a:spcBef>
            </a:pPr>
            <a:r>
              <a:rPr lang="en-US" sz="1769" spc="-28" dirty="0">
                <a:solidFill>
                  <a:srgbClr val="000000"/>
                </a:solidFill>
                <a:latin typeface="DM Sans"/>
                <a:ea typeface="DM Sans"/>
                <a:cs typeface="DM Sans"/>
                <a:sym typeface="DM Sans"/>
              </a:rPr>
              <a:t> </a:t>
            </a:r>
          </a:p>
          <a:p>
            <a:pPr>
              <a:lnSpc>
                <a:spcPts val="2122"/>
              </a:lnSpc>
              <a:spcBef>
                <a:spcPct val="0"/>
              </a:spcBef>
            </a:pPr>
            <a:r>
              <a:rPr lang="en-US" sz="1769" b="1" spc="-28" dirty="0">
                <a:solidFill>
                  <a:srgbClr val="5E17EB"/>
                </a:solidFill>
                <a:latin typeface="DM Sans Bold"/>
                <a:ea typeface="DM Sans Bold"/>
                <a:cs typeface="DM Sans Bold"/>
                <a:sym typeface="DM Sans Bold"/>
              </a:rPr>
              <a:t>Social Competence</a:t>
            </a:r>
          </a:p>
          <a:p>
            <a:pPr>
              <a:lnSpc>
                <a:spcPts val="2122"/>
              </a:lnSpc>
              <a:spcBef>
                <a:spcPct val="0"/>
              </a:spcBef>
            </a:pPr>
            <a:r>
              <a:rPr lang="en-US" sz="1769" b="1" spc="-28" dirty="0">
                <a:solidFill>
                  <a:srgbClr val="5E17EB"/>
                </a:solidFill>
                <a:latin typeface="DM Sans Bold"/>
                <a:ea typeface="DM Sans Bold"/>
                <a:cs typeface="DM Sans Bold"/>
                <a:sym typeface="DM Sans Bold"/>
              </a:rPr>
              <a:t> </a:t>
            </a:r>
            <a:r>
              <a:rPr lang="en-US" sz="1769" spc="-28" dirty="0">
                <a:solidFill>
                  <a:srgbClr val="5E17EB"/>
                </a:solidFill>
                <a:latin typeface="DM Sans"/>
                <a:ea typeface="DM Sans"/>
                <a:cs typeface="DM Sans"/>
                <a:sym typeface="DM Sans"/>
              </a:rPr>
              <a:t>Social Awareness:</a:t>
            </a:r>
            <a:r>
              <a:rPr lang="en-US" sz="1769" spc="-28" dirty="0">
                <a:solidFill>
                  <a:srgbClr val="000000"/>
                </a:solidFill>
                <a:latin typeface="DM Sans"/>
                <a:ea typeface="DM Sans"/>
                <a:cs typeface="DM Sans"/>
                <a:sym typeface="DM Sans"/>
              </a:rPr>
              <a:t> Accurately reading others’ emotions</a:t>
            </a:r>
          </a:p>
          <a:p>
            <a:pPr>
              <a:lnSpc>
                <a:spcPts val="2020"/>
              </a:lnSpc>
              <a:spcBef>
                <a:spcPct val="0"/>
              </a:spcBef>
            </a:pPr>
            <a:r>
              <a:rPr lang="en-US" sz="1683" spc="-26" dirty="0">
                <a:solidFill>
                  <a:srgbClr val="000000"/>
                </a:solidFill>
                <a:latin typeface="DM Sans"/>
                <a:ea typeface="DM Sans"/>
                <a:cs typeface="DM Sans"/>
                <a:sym typeface="DM Sans"/>
              </a:rPr>
              <a:t> </a:t>
            </a:r>
            <a:r>
              <a:rPr lang="en-US" sz="1683" spc="-26" dirty="0">
                <a:solidFill>
                  <a:srgbClr val="5E17EB"/>
                </a:solidFill>
                <a:latin typeface="DM Sans"/>
                <a:ea typeface="DM Sans"/>
                <a:cs typeface="DM Sans"/>
                <a:sym typeface="DM Sans"/>
              </a:rPr>
              <a:t>Relationship Management: </a:t>
            </a:r>
            <a:r>
              <a:rPr lang="en-US" sz="1683" spc="-26" dirty="0">
                <a:solidFill>
                  <a:srgbClr val="000000"/>
                </a:solidFill>
                <a:latin typeface="DM Sans"/>
                <a:ea typeface="DM Sans"/>
                <a:cs typeface="DM Sans"/>
                <a:sym typeface="DM Sans"/>
              </a:rPr>
              <a:t>Managing interactions and building strong relationships</a:t>
            </a:r>
          </a:p>
          <a:p>
            <a:pPr algn="ctr">
              <a:lnSpc>
                <a:spcPts val="2469"/>
              </a:lnSpc>
              <a:spcBef>
                <a:spcPct val="0"/>
              </a:spcBef>
            </a:pPr>
            <a:endParaRPr lang="en-US" sz="1683" spc="-26" dirty="0">
              <a:solidFill>
                <a:srgbClr val="000000"/>
              </a:solidFill>
              <a:latin typeface="DM Sans"/>
              <a:ea typeface="DM Sans"/>
              <a:cs typeface="DM Sans"/>
              <a:sym typeface="DM Sans"/>
            </a:endParaRPr>
          </a:p>
        </p:txBody>
      </p:sp>
      <p:sp>
        <p:nvSpPr>
          <p:cNvPr id="12" name="TextBox 12"/>
          <p:cNvSpPr txBox="1"/>
          <p:nvPr/>
        </p:nvSpPr>
        <p:spPr>
          <a:xfrm>
            <a:off x="7190265" y="3202938"/>
            <a:ext cx="6030536" cy="4495718"/>
          </a:xfrm>
          <a:prstGeom prst="rect">
            <a:avLst/>
          </a:prstGeom>
        </p:spPr>
        <p:txBody>
          <a:bodyPr lIns="0" tIns="0" rIns="0" bIns="0" rtlCol="0" anchor="t">
            <a:spAutoFit/>
          </a:bodyPr>
          <a:lstStyle/>
          <a:p>
            <a:pPr algn="just">
              <a:lnSpc>
                <a:spcPts val="2655"/>
              </a:lnSpc>
              <a:spcBef>
                <a:spcPct val="0"/>
              </a:spcBef>
            </a:pPr>
            <a:r>
              <a:rPr lang="en-US" sz="2212" spc="33" dirty="0">
                <a:solidFill>
                  <a:srgbClr val="000000"/>
                </a:solidFill>
                <a:latin typeface="DM Sans"/>
                <a:ea typeface="DM Sans"/>
                <a:cs typeface="DM Sans"/>
                <a:sym typeface="DM Sans"/>
              </a:rPr>
              <a:t>I previously worked as a food production operator at Castle Howell Foods in Cross Hands, Carmarthenshire, According to Castell Howell (2025), they employ 600 individuals and is guided by core values of integrity, Respect, and Quality. I was part of a smaller department called Farm Fresh, where I worked to produced sandwich fillers, pies, pasties, and sausage rolls for restaurants, cafes, and schools. Our team of fifteen collaborated closely, handling all aspects of production, including packing and labelling fresh and frozen items. </a:t>
            </a:r>
          </a:p>
        </p:txBody>
      </p:sp>
      <p:sp>
        <p:nvSpPr>
          <p:cNvPr id="13" name="TextBox 13"/>
          <p:cNvSpPr txBox="1"/>
          <p:nvPr/>
        </p:nvSpPr>
        <p:spPr>
          <a:xfrm>
            <a:off x="7413834" y="2262388"/>
            <a:ext cx="5636317" cy="688009"/>
          </a:xfrm>
          <a:prstGeom prst="rect">
            <a:avLst/>
          </a:prstGeom>
        </p:spPr>
        <p:txBody>
          <a:bodyPr lIns="0" tIns="0" rIns="0" bIns="0" rtlCol="0" anchor="t">
            <a:spAutoFit/>
          </a:bodyPr>
          <a:lstStyle/>
          <a:p>
            <a:pPr algn="ctr">
              <a:lnSpc>
                <a:spcPts val="2688"/>
              </a:lnSpc>
              <a:spcBef>
                <a:spcPct val="0"/>
              </a:spcBef>
            </a:pPr>
            <a:r>
              <a:rPr lang="en-US" sz="2240" b="1" spc="-44">
                <a:solidFill>
                  <a:srgbClr val="000000"/>
                </a:solidFill>
                <a:latin typeface="DM Sans Bold"/>
                <a:ea typeface="DM Sans Bold"/>
                <a:cs typeface="DM Sans Bold"/>
                <a:sym typeface="DM Sans Bold"/>
              </a:rPr>
              <a:t> </a:t>
            </a:r>
          </a:p>
          <a:p>
            <a:pPr algn="ctr">
              <a:lnSpc>
                <a:spcPts val="2688"/>
              </a:lnSpc>
              <a:spcBef>
                <a:spcPct val="0"/>
              </a:spcBef>
            </a:pPr>
            <a:r>
              <a:rPr lang="en-US" sz="2240" b="1" spc="-44">
                <a:solidFill>
                  <a:srgbClr val="000000"/>
                </a:solidFill>
                <a:latin typeface="DM Sans Bold"/>
                <a:ea typeface="DM Sans Bold"/>
                <a:cs typeface="DM Sans Bold"/>
                <a:sym typeface="DM Sans Bold"/>
              </a:rPr>
              <a:t>My Previous Job Role.</a:t>
            </a:r>
          </a:p>
        </p:txBody>
      </p:sp>
      <p:sp>
        <p:nvSpPr>
          <p:cNvPr id="14" name="TextBox 14"/>
          <p:cNvSpPr txBox="1"/>
          <p:nvPr/>
        </p:nvSpPr>
        <p:spPr>
          <a:xfrm>
            <a:off x="8153217" y="7951448"/>
            <a:ext cx="13230784" cy="964175"/>
          </a:xfrm>
          <a:prstGeom prst="rect">
            <a:avLst/>
          </a:prstGeom>
        </p:spPr>
        <p:txBody>
          <a:bodyPr lIns="0" tIns="0" rIns="0" bIns="0" rtlCol="0" anchor="t">
            <a:spAutoFit/>
          </a:bodyPr>
          <a:lstStyle/>
          <a:p>
            <a:pPr>
              <a:lnSpc>
                <a:spcPts val="2702"/>
              </a:lnSpc>
              <a:spcBef>
                <a:spcPct val="0"/>
              </a:spcBef>
            </a:pPr>
            <a:r>
              <a:rPr lang="en-US" sz="2252" b="1" dirty="0">
                <a:solidFill>
                  <a:srgbClr val="000000"/>
                </a:solidFill>
                <a:latin typeface="DM Sans Bold"/>
                <a:ea typeface="DM Sans Bold"/>
                <a:cs typeface="DM Sans Bold"/>
                <a:sym typeface="DM Sans Bold"/>
              </a:rPr>
              <a:t> Emotional Intelligence Skills Were Essential to My Previous Job Role. </a:t>
            </a:r>
          </a:p>
          <a:p>
            <a:pPr>
              <a:lnSpc>
                <a:spcPts val="2343"/>
              </a:lnSpc>
              <a:spcBef>
                <a:spcPct val="0"/>
              </a:spcBef>
            </a:pPr>
            <a:endParaRPr lang="en-US" sz="2252" b="1" dirty="0">
              <a:solidFill>
                <a:srgbClr val="000000"/>
              </a:solidFill>
              <a:latin typeface="DM Sans Bold"/>
              <a:ea typeface="DM Sans Bold"/>
              <a:cs typeface="DM Sans Bold"/>
              <a:sym typeface="DM Sans Bold"/>
            </a:endParaRPr>
          </a:p>
          <a:p>
            <a:pPr algn="just">
              <a:lnSpc>
                <a:spcPts val="2463"/>
              </a:lnSpc>
              <a:spcBef>
                <a:spcPct val="0"/>
              </a:spcBef>
            </a:pPr>
            <a:endParaRPr lang="en-US" sz="2252" b="1" dirty="0">
              <a:solidFill>
                <a:srgbClr val="000000"/>
              </a:solidFill>
              <a:latin typeface="DM Sans Bold"/>
              <a:ea typeface="DM Sans Bold"/>
              <a:cs typeface="DM Sans Bold"/>
              <a:sym typeface="DM Sans Bold"/>
            </a:endParaRPr>
          </a:p>
        </p:txBody>
      </p:sp>
      <p:sp>
        <p:nvSpPr>
          <p:cNvPr id="15" name="TextBox 15"/>
          <p:cNvSpPr txBox="1"/>
          <p:nvPr/>
        </p:nvSpPr>
        <p:spPr>
          <a:xfrm>
            <a:off x="289438" y="9525"/>
            <a:ext cx="6113188" cy="897682"/>
          </a:xfrm>
          <a:prstGeom prst="rect">
            <a:avLst/>
          </a:prstGeom>
        </p:spPr>
        <p:txBody>
          <a:bodyPr wrap="square" lIns="0" tIns="0" rIns="0" bIns="0" rtlCol="0" anchor="t">
            <a:spAutoFit/>
          </a:bodyPr>
          <a:lstStyle/>
          <a:p>
            <a:pPr algn="ctr">
              <a:lnSpc>
                <a:spcPts val="3535"/>
              </a:lnSpc>
              <a:spcBef>
                <a:spcPct val="0"/>
              </a:spcBef>
            </a:pPr>
            <a:r>
              <a:rPr lang="en-US" sz="2946" b="1" u="sng" dirty="0">
                <a:solidFill>
                  <a:srgbClr val="000000"/>
                </a:solidFill>
                <a:latin typeface="DM Sans Bold"/>
                <a:ea typeface="DM Sans Bold"/>
                <a:cs typeface="DM Sans Bold"/>
                <a:sym typeface="DM Sans Bold"/>
              </a:rPr>
              <a:t>Emotional Intelligence: Food Production Operative</a:t>
            </a:r>
          </a:p>
        </p:txBody>
      </p:sp>
      <p:sp>
        <p:nvSpPr>
          <p:cNvPr id="17" name="TextBox 17"/>
          <p:cNvSpPr txBox="1"/>
          <p:nvPr/>
        </p:nvSpPr>
        <p:spPr>
          <a:xfrm>
            <a:off x="13298462" y="2852552"/>
            <a:ext cx="8032122" cy="3439468"/>
          </a:xfrm>
          <a:prstGeom prst="rect">
            <a:avLst/>
          </a:prstGeom>
        </p:spPr>
        <p:txBody>
          <a:bodyPr lIns="0" tIns="0" rIns="0" bIns="0" rtlCol="0" anchor="t">
            <a:spAutoFit/>
          </a:bodyPr>
          <a:lstStyle/>
          <a:p>
            <a:pPr algn="just">
              <a:lnSpc>
                <a:spcPts val="2711"/>
              </a:lnSpc>
            </a:pPr>
            <a:endParaRPr/>
          </a:p>
          <a:p>
            <a:pPr algn="just">
              <a:lnSpc>
                <a:spcPts val="2711"/>
              </a:lnSpc>
            </a:pPr>
            <a:r>
              <a:rPr lang="en-US" sz="2260">
                <a:solidFill>
                  <a:srgbClr val="000000"/>
                </a:solidFill>
                <a:latin typeface="DM Sans"/>
                <a:ea typeface="DM Sans"/>
                <a:cs typeface="DM Sans"/>
                <a:sym typeface="DM Sans"/>
              </a:rPr>
              <a:t>Emotional intelligence is crucial for team leaders, accounting for 58% of job performance. Strong self-awareness and empathy enable leaders to provide effective feedback and manage team stress, resulting in a 20% increase in employee engagement and a 10% reduction in turnover. While technical skills are essential, emotional competencies drive team performance, safety and quality in food production  (Goleman &amp; Cherniss, 2024).</a:t>
            </a:r>
          </a:p>
          <a:p>
            <a:pPr algn="ctr">
              <a:lnSpc>
                <a:spcPts val="2514"/>
              </a:lnSpc>
              <a:spcBef>
                <a:spcPct val="0"/>
              </a:spcBef>
            </a:pPr>
            <a:endParaRPr lang="en-US" sz="2260">
              <a:solidFill>
                <a:srgbClr val="000000"/>
              </a:solidFill>
              <a:latin typeface="DM Sans"/>
              <a:ea typeface="DM Sans"/>
              <a:cs typeface="DM Sans"/>
              <a:sym typeface="DM Sans"/>
            </a:endParaRPr>
          </a:p>
        </p:txBody>
      </p:sp>
      <p:sp>
        <p:nvSpPr>
          <p:cNvPr id="18" name="TextBox 18"/>
          <p:cNvSpPr txBox="1"/>
          <p:nvPr/>
        </p:nvSpPr>
        <p:spPr>
          <a:xfrm>
            <a:off x="14220398" y="2150836"/>
            <a:ext cx="5842479" cy="948978"/>
          </a:xfrm>
          <a:prstGeom prst="rect">
            <a:avLst/>
          </a:prstGeom>
        </p:spPr>
        <p:txBody>
          <a:bodyPr lIns="0" tIns="0" rIns="0" bIns="0" rtlCol="0" anchor="t">
            <a:spAutoFit/>
          </a:bodyPr>
          <a:lstStyle/>
          <a:p>
            <a:pPr algn="ctr">
              <a:lnSpc>
                <a:spcPts val="2416"/>
              </a:lnSpc>
            </a:pPr>
            <a:endParaRPr/>
          </a:p>
          <a:p>
            <a:pPr algn="ctr">
              <a:lnSpc>
                <a:spcPts val="2536"/>
              </a:lnSpc>
            </a:pPr>
            <a:r>
              <a:rPr lang="en-US" sz="2113" b="1">
                <a:solidFill>
                  <a:srgbClr val="000000"/>
                </a:solidFill>
                <a:latin typeface="DM Sans Bold"/>
                <a:ea typeface="DM Sans Bold"/>
                <a:cs typeface="DM Sans Bold"/>
                <a:sym typeface="DM Sans Bold"/>
              </a:rPr>
              <a:t>Emotional Intelligence in Management &amp;</a:t>
            </a:r>
          </a:p>
          <a:p>
            <a:pPr algn="ctr">
              <a:lnSpc>
                <a:spcPts val="2536"/>
              </a:lnSpc>
              <a:spcBef>
                <a:spcPct val="0"/>
              </a:spcBef>
            </a:pPr>
            <a:r>
              <a:rPr lang="en-US" sz="2113" b="1">
                <a:solidFill>
                  <a:srgbClr val="000000"/>
                </a:solidFill>
                <a:latin typeface="DM Sans Bold"/>
                <a:ea typeface="DM Sans Bold"/>
                <a:cs typeface="DM Sans Bold"/>
                <a:sym typeface="DM Sans Bold"/>
              </a:rPr>
              <a:t> Leadership</a:t>
            </a:r>
          </a:p>
        </p:txBody>
      </p:sp>
      <p:graphicFrame>
        <p:nvGraphicFramePr>
          <p:cNvPr id="20" name="TextBox 16">
            <a:extLst>
              <a:ext uri="{FF2B5EF4-FFF2-40B4-BE49-F238E27FC236}">
                <a16:creationId xmlns:a16="http://schemas.microsoft.com/office/drawing/2014/main" id="{5D7815E9-1E9D-1C78-F533-BE60880FA3E6}"/>
              </a:ext>
            </a:extLst>
          </p:cNvPr>
          <p:cNvGraphicFramePr/>
          <p:nvPr>
            <p:extLst>
              <p:ext uri="{D42A27DB-BD31-4B8C-83A1-F6EECF244321}">
                <p14:modId xmlns:p14="http://schemas.microsoft.com/office/powerpoint/2010/main" val="2698727645"/>
              </p:ext>
            </p:extLst>
          </p:nvPr>
        </p:nvGraphicFramePr>
        <p:xfrm>
          <a:off x="6920383" y="7785099"/>
          <a:ext cx="14365053" cy="745359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mc:AlternateContent xmlns:mc="http://schemas.openxmlformats.org/markup-compatibility/2006">
    <mc:Choice xmlns:p14="http://schemas.microsoft.com/office/powerpoint/2010/main" Requires="p14">
      <p:transition spd="slow" p14:dur="2000" advTm="409464"/>
    </mc:Choice>
    <mc:Fallback>
      <p:transition spd="slow" advTm="409464"/>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4" ma:contentTypeDescription="Create a new document." ma:contentTypeScope="" ma:versionID="9abc02bd6ae8abae90e0c80adab58149">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f382fb56cf5185f20d6cecc921000fd6"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MediaLengthInSeconds" minOccurs="0"/>
                <xsd:element ref="ns3:_activity" minOccurs="0"/>
                <xsd:element ref="ns3:MediaServiceObjectDetectorVersions" minOccurs="0"/>
                <xsd:element ref="ns3:MediaServiceBillingMetadata" minOccurs="0"/>
                <xsd:element ref="ns3:MediaServiceDateTaken" minOccurs="0"/>
                <xsd:element ref="ns3:MediaServiceSystem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LengthInSeconds" ma:index="14" nillable="true" ma:displayName="MediaLengthInSeconds" ma:hidden="true" ma:internalName="MediaLengthInSeconds" ma:readOnly="true">
      <xsd:simpleType>
        <xsd:restriction base="dms:Unknown"/>
      </xsd:simpleType>
    </xsd:element>
    <xsd:element name="_activity" ma:index="15" nillable="true" ma:displayName="_activity" ma:hidden="true" ma:internalName="_activity">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BillingMetadata" ma:index="17" nillable="true" ma:displayName="MediaServiceBillingMetadata" ma:hidden="true" ma:internalName="MediaServiceBillingMetadata" ma:readOnly="true">
      <xsd:simpleType>
        <xsd:restriction base="dms:Note"/>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SystemTags" ma:index="19" nillable="true" ma:displayName="MediaServiceSystemTags" ma:hidden="true" ma:internalName="MediaServiceSystemTags" ma:readOnly="true">
      <xsd:simpleType>
        <xsd:restriction base="dms:Note"/>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3240B31-7DD1-47C4-8511-B722AC6105A1}">
  <ds:schemaRefs>
    <ds:schemaRef ds:uri="http://www.w3.org/XML/1998/namespace"/>
    <ds:schemaRef ds:uri="http://schemas.microsoft.com/office/2006/documentManagement/types"/>
    <ds:schemaRef ds:uri="http://purl.org/dc/terms/"/>
    <ds:schemaRef ds:uri="http://schemas.microsoft.com/office/2006/metadata/properties"/>
    <ds:schemaRef ds:uri="0338428b-3fc8-4989-9d03-78e16c931d9f"/>
    <ds:schemaRef ds:uri="http://purl.org/dc/dcmitype/"/>
    <ds:schemaRef ds:uri="4055ddc6-ee7b-4b5b-b8fb-52871646f80e"/>
    <ds:schemaRef ds:uri="http://schemas.microsoft.com/office/infopath/2007/PartnerControls"/>
    <ds:schemaRef ds:uri="http://schemas.openxmlformats.org/package/2006/metadata/core-properties"/>
    <ds:schemaRef ds:uri="http://purl.org/dc/elements/1.1/"/>
  </ds:schemaRefs>
</ds:datastoreItem>
</file>

<file path=customXml/itemProps2.xml><?xml version="1.0" encoding="utf-8"?>
<ds:datastoreItem xmlns:ds="http://schemas.openxmlformats.org/officeDocument/2006/customXml" ds:itemID="{03E23A0B-197E-4DEA-8DF5-81E93AD0F5CB}">
  <ds:schemaRefs>
    <ds:schemaRef ds:uri="http://schemas.microsoft.com/sharepoint/v3/contenttype/forms"/>
  </ds:schemaRefs>
</ds:datastoreItem>
</file>

<file path=customXml/itemProps3.xml><?xml version="1.0" encoding="utf-8"?>
<ds:datastoreItem xmlns:ds="http://schemas.openxmlformats.org/officeDocument/2006/customXml" ds:itemID="{D13A7F96-671D-44B4-A2B5-3DA23DAD66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274</TotalTime>
  <Words>1619</Words>
  <Application>Microsoft Office PowerPoint</Application>
  <PresentationFormat>Custom</PresentationFormat>
  <Paragraphs>81</Paragraphs>
  <Slides>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Crimson Pro Bold</vt:lpstr>
      <vt:lpstr>Crimson Pro</vt:lpstr>
      <vt:lpstr>DM Sans Bold</vt:lpstr>
      <vt:lpstr>Arial</vt:lpstr>
      <vt:lpstr>DM Sans</vt:lpstr>
      <vt:lpstr>Calibri</vt:lpstr>
      <vt:lpstr>Aptos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emotional intelligence</dc:title>
  <cp:lastModifiedBy>Allison Cullen (2218746)</cp:lastModifiedBy>
  <cp:revision>3</cp:revision>
  <dcterms:created xsi:type="dcterms:W3CDTF">2006-08-16T00:00:00Z</dcterms:created>
  <dcterms:modified xsi:type="dcterms:W3CDTF">2025-06-12T16:32:38Z</dcterms:modified>
  <dc:identifier>DAGoKu_Ud1w</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