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6"/>
  </p:notesMasterIdLst>
  <p:sldIdLst>
    <p:sldId id="256" r:id="rId3"/>
    <p:sldId id="284" r:id="rId4"/>
    <p:sldId id="317" r:id="rId5"/>
    <p:sldId id="339" r:id="rId6"/>
    <p:sldId id="292" r:id="rId7"/>
    <p:sldId id="338" r:id="rId8"/>
    <p:sldId id="301" r:id="rId9"/>
    <p:sldId id="337" r:id="rId10"/>
    <p:sldId id="321" r:id="rId11"/>
    <p:sldId id="305" r:id="rId12"/>
    <p:sldId id="325" r:id="rId13"/>
    <p:sldId id="291" r:id="rId14"/>
    <p:sldId id="329" r:id="rId15"/>
    <p:sldId id="333" r:id="rId16"/>
    <p:sldId id="263" r:id="rId17"/>
    <p:sldId id="306" r:id="rId18"/>
    <p:sldId id="312" r:id="rId19"/>
    <p:sldId id="302" r:id="rId20"/>
    <p:sldId id="335" r:id="rId21"/>
    <p:sldId id="290" r:id="rId22"/>
    <p:sldId id="300" r:id="rId23"/>
    <p:sldId id="340" r:id="rId24"/>
    <p:sldId id="341" r:id="rId25"/>
    <p:sldId id="307" r:id="rId26"/>
    <p:sldId id="295" r:id="rId27"/>
    <p:sldId id="261" r:id="rId28"/>
    <p:sldId id="332" r:id="rId29"/>
    <p:sldId id="320" r:id="rId30"/>
    <p:sldId id="342" r:id="rId31"/>
    <p:sldId id="336" r:id="rId32"/>
    <p:sldId id="286" r:id="rId33"/>
    <p:sldId id="328" r:id="rId34"/>
    <p:sldId id="28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57" autoAdjust="0"/>
    <p:restoredTop sz="94660"/>
  </p:normalViewPr>
  <p:slideViewPr>
    <p:cSldViewPr snapToGrid="0">
      <p:cViewPr varScale="1">
        <p:scale>
          <a:sx n="108" d="100"/>
          <a:sy n="108" d="100"/>
        </p:scale>
        <p:origin x="294" y="102"/>
      </p:cViewPr>
      <p:guideLst/>
    </p:cSldViewPr>
  </p:slideViewPr>
  <p:notesTextViewPr>
    <p:cViewPr>
      <p:scale>
        <a:sx n="1" d="1"/>
        <a:sy n="1" d="1"/>
      </p:scale>
      <p:origin x="0" y="0"/>
    </p:cViewPr>
  </p:notesTextViewPr>
  <p:sorterViewPr>
    <p:cViewPr>
      <p:scale>
        <a:sx n="60" d="100"/>
        <a:sy n="6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ADFD5-8A8A-4CDE-A386-06469E8CD5CA}" type="datetimeFigureOut">
              <a:rPr lang="en-GB" smtClean="0"/>
              <a:t>17/09/2020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040330-0A4E-45AB-97C5-49E7D652368F}" type="slidenum">
              <a:rPr lang="en-GB" smtClean="0"/>
              <a:t>‹#›</a:t>
            </a:fld>
            <a:endParaRPr lang="en-GB"/>
          </a:p>
        </p:txBody>
      </p:sp>
    </p:spTree>
    <p:extLst>
      <p:ext uri="{BB962C8B-B14F-4D97-AF65-F5344CB8AC3E}">
        <p14:creationId xmlns:p14="http://schemas.microsoft.com/office/powerpoint/2010/main" val="160428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B8EB170B-E1B9-4FC5-9B75-F16D3CAD26EC}" type="slidenum">
              <a:rPr lang="en-GB">
                <a:solidFill>
                  <a:prstClr val="black"/>
                </a:solidFill>
              </a:rPr>
              <a:pPr>
                <a:defRPr/>
              </a:pPr>
              <a:t>8</a:t>
            </a:fld>
            <a:endParaRPr lang="en-GB">
              <a:solidFill>
                <a:prstClr val="black"/>
              </a:solidFill>
            </a:endParaRPr>
          </a:p>
        </p:txBody>
      </p:sp>
    </p:spTree>
    <p:extLst>
      <p:ext uri="{BB962C8B-B14F-4D97-AF65-F5344CB8AC3E}">
        <p14:creationId xmlns:p14="http://schemas.microsoft.com/office/powerpoint/2010/main" val="2097226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8EB170B-E1B9-4FC5-9B75-F16D3CAD26E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9417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0FFCA9C-122C-4BF8-B8FC-A3FFBEEEC995}" type="slidenum">
              <a:rPr lang="en-GB" altLang="en-US"/>
              <a:pPr>
                <a:spcBef>
                  <a:spcPct val="0"/>
                </a:spcBef>
              </a:pPr>
              <a:t>20</a:t>
            </a:fld>
            <a:endParaRPr lang="en-GB" altLang="en-US"/>
          </a:p>
        </p:txBody>
      </p:sp>
    </p:spTree>
    <p:extLst>
      <p:ext uri="{BB962C8B-B14F-4D97-AF65-F5344CB8AC3E}">
        <p14:creationId xmlns:p14="http://schemas.microsoft.com/office/powerpoint/2010/main" val="721438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34244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146687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1A169-6760-4451-B567-DD5E360501F2}"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310163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B71A169-6760-4451-B567-DD5E360501F2}"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883564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B71A169-6760-4451-B567-DD5E360501F2}" type="datetimeFigureOut">
              <a:rPr lang="en-GB" smtClean="0"/>
              <a:t>17/09/2020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427925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B71A169-6760-4451-B567-DD5E360501F2}" type="datetimeFigureOut">
              <a:rPr lang="en-GB" smtClean="0"/>
              <a:t>17/09/2020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751146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1A169-6760-4451-B567-DD5E360501F2}" type="datetimeFigureOut">
              <a:rPr lang="en-GB" smtClean="0"/>
              <a:t>17/09/2020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041199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930190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71A169-6760-4451-B567-DD5E360501F2}" type="datetimeFigureOut">
              <a:rPr lang="en-GB" smtClean="0"/>
              <a:t>17/09/2020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1998899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3721358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71A169-6760-4451-B567-DD5E360501F2}" type="datetimeFigureOut">
              <a:rPr lang="en-GB" smtClean="0"/>
              <a:t>17/09/2020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97F62-6C3C-41F7-A1BC-A026399F9CB1}" type="slidenum">
              <a:rPr lang="en-GB" smtClean="0"/>
              <a:t>‹#›</a:t>
            </a:fld>
            <a:endParaRPr lang="en-GB"/>
          </a:p>
        </p:txBody>
      </p:sp>
    </p:spTree>
    <p:extLst>
      <p:ext uri="{BB962C8B-B14F-4D97-AF65-F5344CB8AC3E}">
        <p14:creationId xmlns:p14="http://schemas.microsoft.com/office/powerpoint/2010/main" val="20980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17/09/2020</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8336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17/09/2020</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5695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17/09/2020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17835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17/09/2020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9881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17/09/2020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3604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17/09/2020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813850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17/09/2020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6042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17/09/2020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08123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17/09/2020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2367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17/09/2020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53847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17/09/2020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7286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71A169-6760-4451-B567-DD5E360501F2}" type="datetimeFigureOut">
              <a:rPr lang="en-GB" smtClean="0"/>
              <a:t>17/09/2020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197F62-6C3C-41F7-A1BC-A026399F9CB1}" type="slidenum">
              <a:rPr lang="en-GB" smtClean="0"/>
              <a:t>‹#›</a:t>
            </a:fld>
            <a:endParaRPr lang="en-GB"/>
          </a:p>
        </p:txBody>
      </p:sp>
    </p:spTree>
    <p:extLst>
      <p:ext uri="{BB962C8B-B14F-4D97-AF65-F5344CB8AC3E}">
        <p14:creationId xmlns:p14="http://schemas.microsoft.com/office/powerpoint/2010/main" val="3727704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17/09/2020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735406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Mike.durke@uwtsd.ac.uk" TargetMode="Externa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imd.wales.gov.uk/"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imd.wales.gov.uk/explore?lang=en#z=13&amp;lat=51.621&amp;lng=-3.960&amp;domain=overall"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hyperlink" Target="https://www.socialenterprise.org.uk/"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mailto:Mike.durke@uwtsd.ac.uk" TargetMode="External"/><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infed.org/thinkers/alinsky.htm" TargetMode="External"/><Relationship Id="rId2" Type="http://schemas.openxmlformats.org/officeDocument/2006/relationships/hyperlink" Target="http://ec.europa.eu/regional_policy/sources/docgener/presenta/cities/cities_en.pdf" TargetMode="External"/><Relationship Id="rId1" Type="http://schemas.openxmlformats.org/officeDocument/2006/relationships/slideLayout" Target="../slideLayouts/slideLayout2.xml"/><Relationship Id="rId4" Type="http://schemas.openxmlformats.org/officeDocument/2006/relationships/hyperlink" Target="http://www.walesonline.co.uk/news/wales-news/12-year-old-cushion-who-130051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211244-6654-4B48-91D0-7B86848F714D}"/>
              </a:ext>
            </a:extLst>
          </p:cNvPr>
          <p:cNvPicPr>
            <a:picLocks noChangeAspect="1"/>
          </p:cNvPicPr>
          <p:nvPr/>
        </p:nvPicPr>
        <p:blipFill rotWithShape="1">
          <a:blip r:embed="rId2"/>
          <a:srcRect t="16709" b="27111"/>
          <a:stretch/>
        </p:blipFill>
        <p:spPr>
          <a:xfrm>
            <a:off x="20" y="10"/>
            <a:ext cx="12191980" cy="4571990"/>
          </a:xfrm>
          <a:prstGeom prst="rect">
            <a:avLst/>
          </a:prstGeom>
        </p:spPr>
      </p:pic>
      <p:cxnSp>
        <p:nvCxnSpPr>
          <p:cNvPr id="9" name="Straight Connector 8">
            <a:extLst>
              <a:ext uri="{FF2B5EF4-FFF2-40B4-BE49-F238E27FC236}">
                <a16:creationId xmlns:a16="http://schemas.microsoft.com/office/drawing/2014/main" id="{E126E481-B945-4179-BD79-05E96E9B29E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65314" y="5091762"/>
            <a:ext cx="8202015" cy="1264588"/>
          </a:xfrm>
        </p:spPr>
        <p:txBody>
          <a:bodyPr anchor="ctr">
            <a:noAutofit/>
          </a:bodyPr>
          <a:lstStyle/>
          <a:p>
            <a:pPr algn="r"/>
            <a:r>
              <a:rPr lang="en-GB" sz="7200" dirty="0"/>
              <a:t>Harmony Conference</a:t>
            </a:r>
          </a:p>
        </p:txBody>
      </p:sp>
      <p:sp>
        <p:nvSpPr>
          <p:cNvPr id="3" name="Subtitle 2"/>
          <p:cNvSpPr>
            <a:spLocks noGrp="1"/>
          </p:cNvSpPr>
          <p:nvPr>
            <p:ph type="subTitle" idx="1"/>
          </p:nvPr>
        </p:nvSpPr>
        <p:spPr>
          <a:xfrm>
            <a:off x="8499107" y="5091763"/>
            <a:ext cx="2974207" cy="1264587"/>
          </a:xfrm>
        </p:spPr>
        <p:txBody>
          <a:bodyPr anchor="ctr">
            <a:normAutofit/>
          </a:bodyPr>
          <a:lstStyle/>
          <a:p>
            <a:pPr algn="l"/>
            <a:r>
              <a:rPr lang="en-GB" sz="2800" dirty="0"/>
              <a:t>Arts Hall, Lampeter</a:t>
            </a:r>
          </a:p>
          <a:p>
            <a:pPr algn="l"/>
            <a:r>
              <a:rPr lang="en-GB" sz="2800" dirty="0"/>
              <a:t>14</a:t>
            </a:r>
            <a:r>
              <a:rPr lang="en-GB" sz="2800" baseline="30000" dirty="0"/>
              <a:t>th</a:t>
            </a:r>
            <a:r>
              <a:rPr lang="en-GB" sz="2800" dirty="0"/>
              <a:t> March 2018</a:t>
            </a:r>
          </a:p>
          <a:p>
            <a:pPr algn="l"/>
            <a:endParaRPr lang="en-GB" sz="2000" dirty="0"/>
          </a:p>
        </p:txBody>
      </p:sp>
    </p:spTree>
    <p:extLst>
      <p:ext uri="{BB962C8B-B14F-4D97-AF65-F5344CB8AC3E}">
        <p14:creationId xmlns:p14="http://schemas.microsoft.com/office/powerpoint/2010/main" val="17502911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p:cNvSpPr>
            <a:spLocks noGrp="1"/>
          </p:cNvSpPr>
          <p:nvPr>
            <p:ph type="subTitle" idx="1"/>
          </p:nvPr>
        </p:nvSpPr>
        <p:spPr>
          <a:xfrm>
            <a:off x="2660072" y="1085221"/>
            <a:ext cx="7060977" cy="2545745"/>
          </a:xfrm>
        </p:spPr>
        <p:txBody>
          <a:bodyPr>
            <a:normAutofit/>
          </a:bodyPr>
          <a:lstStyle/>
          <a:p>
            <a:r>
              <a:rPr lang="en-GB" sz="4100" dirty="0">
                <a:solidFill>
                  <a:schemeClr val="bg1"/>
                </a:solidFill>
              </a:rPr>
              <a:t>Mike Durke</a:t>
            </a:r>
          </a:p>
          <a:p>
            <a:r>
              <a:rPr lang="en-GB" sz="2400" dirty="0">
                <a:solidFill>
                  <a:schemeClr val="bg1"/>
                </a:solidFill>
              </a:rPr>
              <a:t>MA (Child Welfare), MBA, PGCE (PCET), BA (Hons) Philosophy</a:t>
            </a:r>
          </a:p>
          <a:p>
            <a:r>
              <a:rPr lang="en-GB" sz="2400" dirty="0" err="1">
                <a:solidFill>
                  <a:schemeClr val="bg1"/>
                </a:solidFill>
              </a:rPr>
              <a:t>CMgr</a:t>
            </a:r>
            <a:r>
              <a:rPr lang="en-GB" sz="2400" dirty="0">
                <a:solidFill>
                  <a:schemeClr val="bg1"/>
                </a:solidFill>
              </a:rPr>
              <a:t>, FCMI, FHEA</a:t>
            </a:r>
          </a:p>
          <a:p>
            <a:r>
              <a:rPr lang="en-GB" sz="2400" dirty="0">
                <a:solidFill>
                  <a:schemeClr val="bg1"/>
                </a:solidFill>
                <a:hlinkClick r:id="rId2"/>
              </a:rPr>
              <a:t>Mike.durke@uwtsd.ac.uk</a:t>
            </a:r>
            <a:r>
              <a:rPr lang="en-GB" sz="2400" dirty="0">
                <a:solidFill>
                  <a:schemeClr val="bg1"/>
                </a:solidFill>
              </a:rPr>
              <a:t> </a:t>
            </a:r>
          </a:p>
          <a:p>
            <a:endParaRPr lang="en-GB" sz="2000" b="1" dirty="0">
              <a:solidFill>
                <a:schemeClr val="bg1"/>
              </a:solidFill>
            </a:endParaRPr>
          </a:p>
          <a:p>
            <a:endParaRPr lang="en-GB" sz="4000" b="1" dirty="0">
              <a:solidFill>
                <a:schemeClr val="bg1"/>
              </a:solidFill>
            </a:endParaRPr>
          </a:p>
        </p:txBody>
      </p:sp>
      <p:sp>
        <p:nvSpPr>
          <p:cNvPr id="3" name="Slide Number Placeholder 2"/>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2</a:t>
            </a:fld>
            <a:endParaRPr lang="en-GB">
              <a:solidFill>
                <a:prstClr val="black">
                  <a:tint val="75000"/>
                </a:prstClr>
              </a:solidFill>
              <a:latin typeface="Myriad Pro"/>
            </a:endParaRPr>
          </a:p>
        </p:txBody>
      </p:sp>
      <p:sp>
        <p:nvSpPr>
          <p:cNvPr id="2" name="Rectangle 1">
            <a:extLst>
              <a:ext uri="{FF2B5EF4-FFF2-40B4-BE49-F238E27FC236}">
                <a16:creationId xmlns:a16="http://schemas.microsoft.com/office/drawing/2014/main" id="{46F18D81-930F-45C0-8E80-18980D37E710}"/>
              </a:ext>
            </a:extLst>
          </p:cNvPr>
          <p:cNvSpPr/>
          <p:nvPr/>
        </p:nvSpPr>
        <p:spPr>
          <a:xfrm>
            <a:off x="499112" y="4526890"/>
            <a:ext cx="6123630" cy="707886"/>
          </a:xfrm>
          <a:prstGeom prst="rect">
            <a:avLst/>
          </a:prstGeom>
        </p:spPr>
        <p:txBody>
          <a:bodyPr wrap="square">
            <a:spAutoFit/>
          </a:bodyPr>
          <a:lstStyle/>
          <a:p>
            <a:r>
              <a:rPr lang="en-US" sz="4000" b="1" dirty="0">
                <a:solidFill>
                  <a:schemeClr val="bg1"/>
                </a:solidFill>
              </a:rPr>
              <a:t>The Phoenix Project</a:t>
            </a:r>
            <a:endParaRPr lang="en-GB" sz="4000" b="1" dirty="0">
              <a:solidFill>
                <a:schemeClr val="bg1"/>
              </a:solidFill>
            </a:endParaRPr>
          </a:p>
        </p:txBody>
      </p:sp>
    </p:spTree>
    <p:extLst>
      <p:ext uri="{BB962C8B-B14F-4D97-AF65-F5344CB8AC3E}">
        <p14:creationId xmlns:p14="http://schemas.microsoft.com/office/powerpoint/2010/main" val="3454557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3C01E1-9835-4ED5-8DF0-2A35AB9A7C09}"/>
              </a:ext>
            </a:extLst>
          </p:cNvPr>
          <p:cNvPicPr>
            <a:picLocks noChangeAspect="1"/>
          </p:cNvPicPr>
          <p:nvPr/>
        </p:nvPicPr>
        <p:blipFill rotWithShape="1">
          <a:blip r:embed="rId2">
            <a:alphaModFix amt="35000"/>
          </a:blip>
          <a:srcRect t="30"/>
          <a:stretch/>
        </p:blipFill>
        <p:spPr>
          <a:xfrm>
            <a:off x="-1" y="-28"/>
            <a:ext cx="12192000" cy="6855958"/>
          </a:xfrm>
          <a:prstGeom prst="rect">
            <a:avLst/>
          </a:prstGeom>
        </p:spPr>
      </p:pic>
      <p:sp>
        <p:nvSpPr>
          <p:cNvPr id="11" name="Freeform: Shape 10">
            <a:extLst>
              <a:ext uri="{FF2B5EF4-FFF2-40B4-BE49-F238E27FC236}">
                <a16:creationId xmlns:a16="http://schemas.microsoft.com/office/drawing/2014/main" id="{BCC55ACC-A2F6-403C-A3A4-D59B3734D45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559DC5E5-2534-48A0-AAD1-742397ED6D1F}"/>
              </a:ext>
            </a:extLst>
          </p:cNvPr>
          <p:cNvPicPr>
            <a:picLocks noChangeAspect="1"/>
          </p:cNvPicPr>
          <p:nvPr/>
        </p:nvPicPr>
        <p:blipFill rotWithShape="1">
          <a:blip r:embed="rId3"/>
          <a:srcRect l="33948" r="9848" b="1"/>
          <a:stretch/>
        </p:blipFill>
        <p:spPr>
          <a:xfrm>
            <a:off x="6021086" y="544802"/>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6" name="Content Placeholder 5">
            <a:extLst>
              <a:ext uri="{FF2B5EF4-FFF2-40B4-BE49-F238E27FC236}">
                <a16:creationId xmlns:a16="http://schemas.microsoft.com/office/drawing/2014/main" id="{D5BB2B33-F5E7-4CB1-84EE-F1BEEEF39B11}"/>
              </a:ext>
            </a:extLst>
          </p:cNvPr>
          <p:cNvSpPr>
            <a:spLocks noGrp="1"/>
          </p:cNvSpPr>
          <p:nvPr>
            <p:ph idx="1"/>
          </p:nvPr>
        </p:nvSpPr>
        <p:spPr>
          <a:xfrm>
            <a:off x="158043" y="1075539"/>
            <a:ext cx="5937956" cy="4704823"/>
          </a:xfrm>
        </p:spPr>
        <p:txBody>
          <a:bodyPr vert="horz" lIns="91440" tIns="45720" rIns="91440" bIns="45720" rtlCol="0" anchor="b">
            <a:noAutofit/>
          </a:bodyPr>
          <a:lstStyle/>
          <a:p>
            <a:pPr marL="514350" indent="-514350">
              <a:buFont typeface="+mj-lt"/>
              <a:buAutoNum type="arabicPeriod"/>
            </a:pPr>
            <a:r>
              <a:rPr lang="en-US" sz="3600" b="1" kern="1200" dirty="0" err="1">
                <a:solidFill>
                  <a:schemeClr val="tx1"/>
                </a:solidFill>
                <a:latin typeface="+mn-lt"/>
                <a:ea typeface="+mn-ea"/>
                <a:cs typeface="+mn-cs"/>
              </a:rPr>
              <a:t>Townhill</a:t>
            </a:r>
            <a:r>
              <a:rPr lang="en-US" sz="3600" b="1" kern="1200" dirty="0">
                <a:solidFill>
                  <a:schemeClr val="tx1"/>
                </a:solidFill>
                <a:latin typeface="+mn-lt"/>
                <a:ea typeface="+mn-ea"/>
                <a:cs typeface="+mn-cs"/>
              </a:rPr>
              <a:t>, Swansea: notorious in the media as an unwelcoming, hostile community</a:t>
            </a:r>
          </a:p>
          <a:p>
            <a:pPr marL="514350" indent="-514350">
              <a:buFont typeface="+mj-lt"/>
              <a:buAutoNum type="arabicPeriod"/>
            </a:pPr>
            <a:r>
              <a:rPr lang="en-US" sz="3600" b="1" kern="1200" dirty="0">
                <a:solidFill>
                  <a:schemeClr val="tx1"/>
                </a:solidFill>
                <a:latin typeface="+mn-lt"/>
                <a:ea typeface="+mn-ea"/>
                <a:cs typeface="+mn-cs"/>
              </a:rPr>
              <a:t>The first URBAN Community Initiative </a:t>
            </a:r>
          </a:p>
          <a:p>
            <a:pPr marL="514350" indent="-514350">
              <a:buFont typeface="+mj-lt"/>
              <a:buAutoNum type="arabicPeriod"/>
            </a:pPr>
            <a:r>
              <a:rPr lang="en-US" sz="3600" b="1" dirty="0"/>
              <a:t>The Phoenix Centre: as a vehicle for sustainability </a:t>
            </a:r>
          </a:p>
          <a:p>
            <a:pPr marL="514350" indent="-514350">
              <a:buFont typeface="+mj-lt"/>
              <a:buAutoNum type="arabicPeriod"/>
            </a:pPr>
            <a:r>
              <a:rPr lang="en-US" sz="3600" b="1" dirty="0"/>
              <a:t>Lessons &amp; future direction</a:t>
            </a:r>
            <a:endParaRPr lang="en-US" sz="3600" b="1" kern="1200" dirty="0">
              <a:solidFill>
                <a:schemeClr val="tx1"/>
              </a:solidFill>
              <a:latin typeface="+mn-lt"/>
              <a:ea typeface="+mn-ea"/>
              <a:cs typeface="+mn-cs"/>
            </a:endParaRPr>
          </a:p>
        </p:txBody>
      </p:sp>
    </p:spTree>
    <p:extLst>
      <p:ext uri="{BB962C8B-B14F-4D97-AF65-F5344CB8AC3E}">
        <p14:creationId xmlns:p14="http://schemas.microsoft.com/office/powerpoint/2010/main" val="84472949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084F0C-DA63-49FE-9FD0-DD3E59CD3DA3}"/>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The </a:t>
            </a:r>
            <a:r>
              <a:rPr lang="en-US" sz="4800" kern="1200" dirty="0" err="1">
                <a:solidFill>
                  <a:srgbClr val="FFFFFF"/>
                </a:solidFill>
                <a:latin typeface="+mj-lt"/>
                <a:ea typeface="+mj-ea"/>
                <a:cs typeface="+mj-cs"/>
              </a:rPr>
              <a:t>Townhill</a:t>
            </a:r>
            <a:r>
              <a:rPr lang="en-US" sz="4800" kern="1200" dirty="0">
                <a:solidFill>
                  <a:srgbClr val="FFFFFF"/>
                </a:solidFill>
                <a:latin typeface="+mj-lt"/>
                <a:ea typeface="+mj-ea"/>
                <a:cs typeface="+mj-cs"/>
              </a:rPr>
              <a:t> estate had degenerated over time</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360230C3-7C5F-49BD-87BA-61C82B3FC93E}"/>
              </a:ext>
            </a:extLst>
          </p:cNvPr>
          <p:cNvPicPr>
            <a:picLocks noGrp="1" noChangeAspect="1"/>
          </p:cNvPicPr>
          <p:nvPr>
            <p:ph idx="1"/>
          </p:nvPr>
        </p:nvPicPr>
        <p:blipFill>
          <a:blip r:embed="rId2"/>
          <a:stretch>
            <a:fillRect/>
          </a:stretch>
        </p:blipFill>
        <p:spPr>
          <a:xfrm>
            <a:off x="5365214" y="145700"/>
            <a:ext cx="6152549" cy="6597908"/>
          </a:xfrm>
          <a:prstGeom prst="rect">
            <a:avLst/>
          </a:prstGeom>
        </p:spPr>
      </p:pic>
    </p:spTree>
    <p:extLst>
      <p:ext uri="{BB962C8B-B14F-4D97-AF65-F5344CB8AC3E}">
        <p14:creationId xmlns:p14="http://schemas.microsoft.com/office/powerpoint/2010/main" val="3663285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2C538B3-2899-4EED-9983-8D3DA9DE6120}"/>
              </a:ext>
            </a:extLst>
          </p:cNvPr>
          <p:cNvPicPr>
            <a:picLocks noChangeAspect="1"/>
          </p:cNvPicPr>
          <p:nvPr/>
        </p:nvPicPr>
        <p:blipFill>
          <a:blip r:embed="rId2"/>
          <a:stretch>
            <a:fillRect/>
          </a:stretch>
        </p:blipFill>
        <p:spPr>
          <a:xfrm>
            <a:off x="395111" y="39021"/>
            <a:ext cx="5779911" cy="6779957"/>
          </a:xfrm>
          <a:prstGeom prst="rect">
            <a:avLst/>
          </a:prstGeom>
        </p:spPr>
      </p:pic>
      <p:sp>
        <p:nvSpPr>
          <p:cNvPr id="4" name="TextBox 3">
            <a:extLst>
              <a:ext uri="{FF2B5EF4-FFF2-40B4-BE49-F238E27FC236}">
                <a16:creationId xmlns:a16="http://schemas.microsoft.com/office/drawing/2014/main" id="{8D21CC1D-7F0B-49C4-8ED4-132F005EBA2D}"/>
              </a:ext>
            </a:extLst>
          </p:cNvPr>
          <p:cNvSpPr txBox="1"/>
          <p:nvPr/>
        </p:nvSpPr>
        <p:spPr>
          <a:xfrm>
            <a:off x="6587836" y="39021"/>
            <a:ext cx="5434831" cy="6801862"/>
          </a:xfrm>
          <a:prstGeom prst="rect">
            <a:avLst/>
          </a:prstGeom>
          <a:noFill/>
        </p:spPr>
        <p:txBody>
          <a:bodyPr wrap="square" rtlCol="0">
            <a:spAutoFit/>
          </a:bodyPr>
          <a:lstStyle/>
          <a:p>
            <a:r>
              <a:rPr lang="en-GB" sz="4000" dirty="0"/>
              <a:t>165 cities participated in </a:t>
            </a:r>
            <a:r>
              <a:rPr lang="en-US" sz="4000" dirty="0"/>
              <a:t>URBAN I and URBAN II</a:t>
            </a:r>
          </a:p>
          <a:p>
            <a:endParaRPr lang="en-GB" sz="4000" dirty="0"/>
          </a:p>
          <a:p>
            <a:r>
              <a:rPr lang="en-GB" sz="4000" b="1" dirty="0"/>
              <a:t>URBAN I 1994 – 1999: </a:t>
            </a:r>
          </a:p>
          <a:p>
            <a:r>
              <a:rPr lang="en-GB" sz="4000" dirty="0"/>
              <a:t>15 in UK, 1 in Wales (</a:t>
            </a:r>
            <a:r>
              <a:rPr lang="en-GB" sz="4000" dirty="0" err="1"/>
              <a:t>Townhill</a:t>
            </a:r>
            <a:r>
              <a:rPr lang="en-GB" sz="4000" dirty="0"/>
              <a:t>, Swansea)</a:t>
            </a:r>
          </a:p>
          <a:p>
            <a:endParaRPr lang="en-GB" sz="4000" dirty="0"/>
          </a:p>
          <a:p>
            <a:r>
              <a:rPr lang="en-GB" sz="4000" b="1" dirty="0"/>
              <a:t>URBAN II 2000 – 2006: </a:t>
            </a:r>
          </a:p>
          <a:p>
            <a:r>
              <a:rPr lang="en-GB" sz="4000" dirty="0"/>
              <a:t>11 in UK, 1 in Wales (West Wrexham)</a:t>
            </a:r>
          </a:p>
          <a:p>
            <a:endParaRPr lang="en-GB" dirty="0"/>
          </a:p>
          <a:p>
            <a:endParaRPr lang="en-GB" dirty="0"/>
          </a:p>
        </p:txBody>
      </p:sp>
    </p:spTree>
    <p:extLst>
      <p:ext uri="{BB962C8B-B14F-4D97-AF65-F5344CB8AC3E}">
        <p14:creationId xmlns:p14="http://schemas.microsoft.com/office/powerpoint/2010/main" val="1063397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CC8D912-BA58-4EBF-982F-1A4F98C942B0}"/>
              </a:ext>
            </a:extLst>
          </p:cNvPr>
          <p:cNvPicPr>
            <a:picLocks noChangeAspect="1"/>
          </p:cNvPicPr>
          <p:nvPr/>
        </p:nvPicPr>
        <p:blipFill>
          <a:blip r:embed="rId3"/>
          <a:stretch>
            <a:fillRect/>
          </a:stretch>
        </p:blipFill>
        <p:spPr>
          <a:xfrm>
            <a:off x="220085" y="352425"/>
            <a:ext cx="9553575" cy="6153150"/>
          </a:xfrm>
          <a:prstGeom prst="rect">
            <a:avLst/>
          </a:prstGeom>
        </p:spPr>
      </p:pic>
      <p:sp>
        <p:nvSpPr>
          <p:cNvPr id="4" name="TextBox 3">
            <a:extLst>
              <a:ext uri="{FF2B5EF4-FFF2-40B4-BE49-F238E27FC236}">
                <a16:creationId xmlns:a16="http://schemas.microsoft.com/office/drawing/2014/main" id="{20BD9AD3-6905-49C8-A8C0-34DF3C3C92D7}"/>
              </a:ext>
            </a:extLst>
          </p:cNvPr>
          <p:cNvSpPr txBox="1"/>
          <p:nvPr/>
        </p:nvSpPr>
        <p:spPr>
          <a:xfrm>
            <a:off x="9019712" y="62145"/>
            <a:ext cx="3092253" cy="2554545"/>
          </a:xfrm>
          <a:prstGeom prst="rect">
            <a:avLst/>
          </a:prstGeom>
          <a:solidFill>
            <a:schemeClr val="bg2"/>
          </a:solidFill>
        </p:spPr>
        <p:txBody>
          <a:bodyPr wrap="square" rtlCol="0">
            <a:spAutoFit/>
          </a:bodyPr>
          <a:lstStyle/>
          <a:p>
            <a:pPr algn="ctr"/>
            <a:r>
              <a:rPr lang="en-GB" sz="4000" dirty="0"/>
              <a:t>Welsh Index of Multiple Deprivation (WIMD)</a:t>
            </a:r>
          </a:p>
        </p:txBody>
      </p:sp>
    </p:spTree>
    <p:extLst>
      <p:ext uri="{BB962C8B-B14F-4D97-AF65-F5344CB8AC3E}">
        <p14:creationId xmlns:p14="http://schemas.microsoft.com/office/powerpoint/2010/main" val="3030817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close up of a map&#10;&#10;Description generated with very high confidence">
            <a:hlinkClick r:id="rId2"/>
            <a:extLst>
              <a:ext uri="{FF2B5EF4-FFF2-40B4-BE49-F238E27FC236}">
                <a16:creationId xmlns:a16="http://schemas.microsoft.com/office/drawing/2014/main" id="{A3D7AF2D-37A5-41A2-B576-ABEC9566C590}"/>
              </a:ext>
            </a:extLst>
          </p:cNvPr>
          <p:cNvPicPr>
            <a:picLocks noChangeAspect="1"/>
          </p:cNvPicPr>
          <p:nvPr/>
        </p:nvPicPr>
        <p:blipFill rotWithShape="1">
          <a:blip r:embed="rId3"/>
          <a:srcRect b="36080"/>
          <a:stretch/>
        </p:blipFill>
        <p:spPr>
          <a:xfrm>
            <a:off x="20" y="10"/>
            <a:ext cx="12191980" cy="6857990"/>
          </a:xfrm>
          <a:prstGeom prst="rect">
            <a:avLst/>
          </a:prstGeom>
        </p:spPr>
      </p:pic>
      <p:sp>
        <p:nvSpPr>
          <p:cNvPr id="3" name="Oval 2">
            <a:extLst>
              <a:ext uri="{FF2B5EF4-FFF2-40B4-BE49-F238E27FC236}">
                <a16:creationId xmlns:a16="http://schemas.microsoft.com/office/drawing/2014/main" id="{ED84A385-2D58-49F9-8749-20C9F646D1B6}"/>
              </a:ext>
            </a:extLst>
          </p:cNvPr>
          <p:cNvSpPr/>
          <p:nvPr/>
        </p:nvSpPr>
        <p:spPr>
          <a:xfrm>
            <a:off x="3771510" y="4162008"/>
            <a:ext cx="1468582" cy="1219200"/>
          </a:xfrm>
          <a:prstGeom prst="ellipse">
            <a:avLst/>
          </a:prstGeom>
          <a:no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4" name="Oval 3">
            <a:extLst>
              <a:ext uri="{FF2B5EF4-FFF2-40B4-BE49-F238E27FC236}">
                <a16:creationId xmlns:a16="http://schemas.microsoft.com/office/drawing/2014/main" id="{FFA7AEF9-C620-4DF5-9631-7BFDE38FD62C}"/>
              </a:ext>
            </a:extLst>
          </p:cNvPr>
          <p:cNvSpPr/>
          <p:nvPr/>
        </p:nvSpPr>
        <p:spPr>
          <a:xfrm>
            <a:off x="4505801" y="4608946"/>
            <a:ext cx="2707284" cy="1618417"/>
          </a:xfrm>
          <a:prstGeom prst="ellipse">
            <a:avLst/>
          </a:prstGeom>
          <a:noFill/>
          <a:ln w="76200" cmpd="sng">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6" name="TextBox 5"/>
          <p:cNvSpPr txBox="1"/>
          <p:nvPr/>
        </p:nvSpPr>
        <p:spPr>
          <a:xfrm>
            <a:off x="7876309" y="2805545"/>
            <a:ext cx="3969327" cy="2554545"/>
          </a:xfrm>
          <a:prstGeom prst="rect">
            <a:avLst/>
          </a:prstGeom>
          <a:solidFill>
            <a:schemeClr val="bg2"/>
          </a:solidFill>
        </p:spPr>
        <p:txBody>
          <a:bodyPr wrap="square" rtlCol="0">
            <a:spAutoFit/>
          </a:bodyPr>
          <a:lstStyle/>
          <a:p>
            <a:pPr algn="ctr"/>
            <a:r>
              <a:rPr lang="en-GB" sz="4000" dirty="0"/>
              <a:t>Welsh Index of Multiple Deprivation (WIMD)</a:t>
            </a:r>
          </a:p>
        </p:txBody>
      </p:sp>
    </p:spTree>
    <p:extLst>
      <p:ext uri="{BB962C8B-B14F-4D97-AF65-F5344CB8AC3E}">
        <p14:creationId xmlns:p14="http://schemas.microsoft.com/office/powerpoint/2010/main" val="934274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267" name="Picture 3"/>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0" y="0"/>
            <a:ext cx="12192000" cy="8563428"/>
          </a:xfrm>
        </p:spPr>
      </p:pic>
      <p:sp>
        <p:nvSpPr>
          <p:cNvPr id="2" name="Slide Number Placeholder 1"/>
          <p:cNvSpPr>
            <a:spLocks noGrp="1"/>
          </p:cNvSpPr>
          <p:nvPr>
            <p:ph type="sldNum" sz="quarter" idx="12"/>
          </p:nvPr>
        </p:nvSpPr>
        <p:spPr/>
        <p:txBody>
          <a:bodyPr/>
          <a:lstStyle/>
          <a:p>
            <a:pPr>
              <a:defRPr/>
            </a:pPr>
            <a:fld id="{29AA919F-794D-475A-983B-09871FFD68E2}" type="slidenum">
              <a:rPr lang="en-US" smtClean="0">
                <a:solidFill>
                  <a:prstClr val="black">
                    <a:tint val="75000"/>
                  </a:prstClr>
                </a:solidFill>
              </a:rPr>
              <a:pPr>
                <a:defRPr/>
              </a:pPr>
              <a:t>8</a:t>
            </a:fld>
            <a:endParaRPr lang="en-US">
              <a:solidFill>
                <a:prstClr val="black">
                  <a:tint val="75000"/>
                </a:prstClr>
              </a:solidFill>
            </a:endParaRPr>
          </a:p>
        </p:txBody>
      </p:sp>
    </p:spTree>
    <p:extLst>
      <p:ext uri="{BB962C8B-B14F-4D97-AF65-F5344CB8AC3E}">
        <p14:creationId xmlns:p14="http://schemas.microsoft.com/office/powerpoint/2010/main" val="2652925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B7D4D7-72FB-4325-A6DE-1C407CE6AC38}"/>
              </a:ext>
            </a:extLst>
          </p:cNvPr>
          <p:cNvPicPr>
            <a:picLocks noChangeAspect="1"/>
          </p:cNvPicPr>
          <p:nvPr/>
        </p:nvPicPr>
        <p:blipFill>
          <a:blip r:embed="rId2"/>
          <a:stretch>
            <a:fillRect/>
          </a:stretch>
        </p:blipFill>
        <p:spPr>
          <a:xfrm>
            <a:off x="4962143" y="0"/>
            <a:ext cx="7229857" cy="6858000"/>
          </a:xfrm>
          <a:prstGeom prst="rect">
            <a:avLst/>
          </a:prstGeom>
        </p:spPr>
      </p:pic>
      <p:pic>
        <p:nvPicPr>
          <p:cNvPr id="3" name="Picture 2">
            <a:extLst>
              <a:ext uri="{FF2B5EF4-FFF2-40B4-BE49-F238E27FC236}">
                <a16:creationId xmlns:a16="http://schemas.microsoft.com/office/drawing/2014/main" id="{479F3635-9E24-4954-A337-D958F633F622}"/>
              </a:ext>
            </a:extLst>
          </p:cNvPr>
          <p:cNvPicPr>
            <a:picLocks noChangeAspect="1"/>
          </p:cNvPicPr>
          <p:nvPr/>
        </p:nvPicPr>
        <p:blipFill>
          <a:blip r:embed="rId3"/>
          <a:stretch>
            <a:fillRect/>
          </a:stretch>
        </p:blipFill>
        <p:spPr>
          <a:xfrm>
            <a:off x="327553" y="237467"/>
            <a:ext cx="4517528" cy="6383065"/>
          </a:xfrm>
          <a:prstGeom prst="rect">
            <a:avLst/>
          </a:prstGeom>
        </p:spPr>
      </p:pic>
    </p:spTree>
    <p:extLst>
      <p:ext uri="{BB962C8B-B14F-4D97-AF65-F5344CB8AC3E}">
        <p14:creationId xmlns:p14="http://schemas.microsoft.com/office/powerpoint/2010/main" val="86321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C68A666C-599B-42EC-B89E-AFCDAD036909}"/>
              </a:ext>
            </a:extLst>
          </p:cNvPr>
          <p:cNvSpPr/>
          <p:nvPr/>
        </p:nvSpPr>
        <p:spPr>
          <a:xfrm>
            <a:off x="710416" y="1115159"/>
            <a:ext cx="6821976" cy="12450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1. Community Revitalisation</a:t>
            </a:r>
          </a:p>
        </p:txBody>
      </p:sp>
      <p:sp>
        <p:nvSpPr>
          <p:cNvPr id="10" name="Rectangle: Rounded Corners 9">
            <a:extLst>
              <a:ext uri="{FF2B5EF4-FFF2-40B4-BE49-F238E27FC236}">
                <a16:creationId xmlns:a16="http://schemas.microsoft.com/office/drawing/2014/main" id="{5652CF9D-4A8D-4000-9A5D-BCEDE2630B06}"/>
              </a:ext>
            </a:extLst>
          </p:cNvPr>
          <p:cNvSpPr/>
          <p:nvPr/>
        </p:nvSpPr>
        <p:spPr>
          <a:xfrm>
            <a:off x="2114344" y="2531656"/>
            <a:ext cx="6821976" cy="139749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2. Vocational Education &amp; training</a:t>
            </a:r>
          </a:p>
        </p:txBody>
      </p:sp>
      <p:sp>
        <p:nvSpPr>
          <p:cNvPr id="11" name="Rectangle: Rounded Corners 10">
            <a:extLst>
              <a:ext uri="{FF2B5EF4-FFF2-40B4-BE49-F238E27FC236}">
                <a16:creationId xmlns:a16="http://schemas.microsoft.com/office/drawing/2014/main" id="{CA6B5B28-701D-434A-90FB-08CEE482FAE0}"/>
              </a:ext>
            </a:extLst>
          </p:cNvPr>
          <p:cNvSpPr/>
          <p:nvPr/>
        </p:nvSpPr>
        <p:spPr>
          <a:xfrm>
            <a:off x="3472089" y="4100553"/>
            <a:ext cx="6821976" cy="1180324"/>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3. Economic Development</a:t>
            </a:r>
          </a:p>
        </p:txBody>
      </p:sp>
      <p:sp>
        <p:nvSpPr>
          <p:cNvPr id="12" name="Rectangle: Rounded Corners 11">
            <a:extLst>
              <a:ext uri="{FF2B5EF4-FFF2-40B4-BE49-F238E27FC236}">
                <a16:creationId xmlns:a16="http://schemas.microsoft.com/office/drawing/2014/main" id="{171DE05F-2E5B-460A-A525-A05D735603E5}"/>
              </a:ext>
            </a:extLst>
          </p:cNvPr>
          <p:cNvSpPr/>
          <p:nvPr/>
        </p:nvSpPr>
        <p:spPr>
          <a:xfrm>
            <a:off x="4774416" y="5525016"/>
            <a:ext cx="6821976" cy="1180324"/>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4. Environment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itle 12">
            <a:extLst>
              <a:ext uri="{FF2B5EF4-FFF2-40B4-BE49-F238E27FC236}">
                <a16:creationId xmlns:a16="http://schemas.microsoft.com/office/drawing/2014/main" id="{B5FF7F31-EF80-4F89-89B9-5C48D4FD3278}"/>
              </a:ext>
            </a:extLst>
          </p:cNvPr>
          <p:cNvSpPr>
            <a:spLocks noGrp="1"/>
          </p:cNvSpPr>
          <p:nvPr>
            <p:ph type="title"/>
          </p:nvPr>
        </p:nvSpPr>
        <p:spPr>
          <a:xfrm>
            <a:off x="1520227" y="152660"/>
            <a:ext cx="9754413" cy="791097"/>
          </a:xfrm>
          <a:ln w="76200">
            <a:solidFill>
              <a:schemeClr val="tx1"/>
            </a:solidFill>
          </a:ln>
        </p:spPr>
        <p:txBody>
          <a:bodyPr>
            <a:normAutofit/>
          </a:bodyPr>
          <a:lstStyle/>
          <a:p>
            <a:r>
              <a:rPr lang="en-GB" b="1" dirty="0"/>
              <a:t>4 URBAN Measures – 28 local projects</a:t>
            </a:r>
          </a:p>
        </p:txBody>
      </p:sp>
    </p:spTree>
    <p:extLst>
      <p:ext uri="{BB962C8B-B14F-4D97-AF65-F5344CB8AC3E}">
        <p14:creationId xmlns:p14="http://schemas.microsoft.com/office/powerpoint/2010/main" val="1975338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heel(1)">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heel(1)">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wheel(1)">
                                      <p:cBhvr>
                                        <p:cTn id="22"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3994" y="394855"/>
            <a:ext cx="12006110" cy="6130636"/>
          </a:xfrm>
          <a:prstGeom prst="rect">
            <a:avLst/>
          </a:prstGeom>
        </p:spPr>
      </p:pic>
      <p:sp>
        <p:nvSpPr>
          <p:cNvPr id="2" name="Oval 1">
            <a:extLst>
              <a:ext uri="{FF2B5EF4-FFF2-40B4-BE49-F238E27FC236}">
                <a16:creationId xmlns:a16="http://schemas.microsoft.com/office/drawing/2014/main" id="{D5FCE4FD-4211-495B-9F36-F84746E4F6D1}"/>
              </a:ext>
            </a:extLst>
          </p:cNvPr>
          <p:cNvSpPr/>
          <p:nvPr/>
        </p:nvSpPr>
        <p:spPr>
          <a:xfrm>
            <a:off x="0" y="758961"/>
            <a:ext cx="6754091" cy="5402424"/>
          </a:xfrm>
          <a:prstGeom prst="ellipse">
            <a:avLst/>
          </a:prstGeom>
          <a:solidFill>
            <a:srgbClr val="7030A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000" dirty="0"/>
              <a:t>A bottom-up rather than top-down approach to regenerating Europe’s most challenged localities</a:t>
            </a:r>
          </a:p>
        </p:txBody>
      </p:sp>
    </p:spTree>
    <p:extLst>
      <p:ext uri="{BB962C8B-B14F-4D97-AF65-F5344CB8AC3E}">
        <p14:creationId xmlns:p14="http://schemas.microsoft.com/office/powerpoint/2010/main" val="333031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27508" y="132917"/>
            <a:ext cx="7564492" cy="6336035"/>
          </a:xfrm>
          <a:prstGeom prst="rect">
            <a:avLst/>
          </a:prstGeom>
        </p:spPr>
      </p:pic>
      <p:sp>
        <p:nvSpPr>
          <p:cNvPr id="5" name="Title 4"/>
          <p:cNvSpPr>
            <a:spLocks noGrp="1"/>
          </p:cNvSpPr>
          <p:nvPr>
            <p:ph type="title"/>
          </p:nvPr>
        </p:nvSpPr>
        <p:spPr>
          <a:xfrm>
            <a:off x="300183" y="132917"/>
            <a:ext cx="7366000" cy="1520839"/>
          </a:xfrm>
        </p:spPr>
        <p:txBody>
          <a:bodyPr>
            <a:noAutofit/>
          </a:bodyPr>
          <a:lstStyle/>
          <a:p>
            <a:pPr algn="ctr"/>
            <a:r>
              <a:rPr lang="en-GB" sz="6000" b="1" dirty="0"/>
              <a:t>From National Strategy to Local Action</a:t>
            </a:r>
          </a:p>
        </p:txBody>
      </p:sp>
      <p:sp>
        <p:nvSpPr>
          <p:cNvPr id="6" name="Up-Down Arrow 5"/>
          <p:cNvSpPr/>
          <p:nvPr/>
        </p:nvSpPr>
        <p:spPr>
          <a:xfrm>
            <a:off x="4114800" y="1856510"/>
            <a:ext cx="785090" cy="4499840"/>
          </a:xfrm>
          <a:prstGeom prst="upDownArrow">
            <a:avLst/>
          </a:prstGeom>
          <a:solidFill>
            <a:srgbClr val="FF0000"/>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solidFill>
                <a:prstClr val="white"/>
              </a:solidFill>
            </a:endParaRPr>
          </a:p>
        </p:txBody>
      </p:sp>
      <p:sp>
        <p:nvSpPr>
          <p:cNvPr id="7" name="TextBox 6"/>
          <p:cNvSpPr txBox="1"/>
          <p:nvPr/>
        </p:nvSpPr>
        <p:spPr>
          <a:xfrm>
            <a:off x="99292" y="1989116"/>
            <a:ext cx="4015508" cy="4524315"/>
          </a:xfrm>
          <a:prstGeom prst="rect">
            <a:avLst/>
          </a:prstGeom>
          <a:noFill/>
        </p:spPr>
        <p:txBody>
          <a:bodyPr wrap="square" rtlCol="0">
            <a:spAutoFit/>
          </a:bodyPr>
          <a:lstStyle/>
          <a:p>
            <a:pPr algn="ctr"/>
            <a:r>
              <a:rPr lang="en-GB" sz="3600" b="1" dirty="0"/>
              <a:t>Politicians</a:t>
            </a:r>
            <a:r>
              <a:rPr lang="en-GB" sz="3600" dirty="0"/>
              <a:t> and high level power</a:t>
            </a:r>
          </a:p>
          <a:p>
            <a:pPr algn="ctr"/>
            <a:endParaRPr lang="en-GB" sz="3600" dirty="0"/>
          </a:p>
          <a:p>
            <a:pPr algn="ctr"/>
            <a:r>
              <a:rPr lang="en-GB" sz="3600" b="1" dirty="0"/>
              <a:t>Professionals</a:t>
            </a:r>
            <a:r>
              <a:rPr lang="en-GB" sz="3600" dirty="0"/>
              <a:t> &amp; implementation</a:t>
            </a:r>
          </a:p>
          <a:p>
            <a:pPr algn="ctr"/>
            <a:endParaRPr lang="en-GB" sz="3600" dirty="0"/>
          </a:p>
          <a:p>
            <a:pPr algn="ctr"/>
            <a:r>
              <a:rPr lang="en-GB" sz="3600" b="1" dirty="0"/>
              <a:t>People</a:t>
            </a:r>
            <a:r>
              <a:rPr lang="en-GB" sz="3600" dirty="0"/>
              <a:t> and grassroots action</a:t>
            </a:r>
          </a:p>
        </p:txBody>
      </p:sp>
      <p:sp>
        <p:nvSpPr>
          <p:cNvPr id="2" name="Slide Number Placeholder 1"/>
          <p:cNvSpPr>
            <a:spLocks noGrp="1"/>
          </p:cNvSpPr>
          <p:nvPr>
            <p:ph type="sldNum" sz="quarter" idx="12"/>
          </p:nvPr>
        </p:nvSpPr>
        <p:spPr/>
        <p:txBody>
          <a:bodyPr/>
          <a:lstStyle/>
          <a:p>
            <a:fld id="{B6F15528-21DE-4FAA-801E-634DDDAF4B2B}" type="slidenum">
              <a:rPr lang="en-US" smtClean="0">
                <a:solidFill>
                  <a:prstClr val="black">
                    <a:tint val="75000"/>
                  </a:prstClr>
                </a:solidFill>
              </a:rPr>
              <a:pPr/>
              <a:t>12</a:t>
            </a:fld>
            <a:endParaRPr lang="en-US">
              <a:solidFill>
                <a:prstClr val="black">
                  <a:tint val="75000"/>
                </a:prstClr>
              </a:solidFill>
            </a:endParaRPr>
          </a:p>
        </p:txBody>
      </p:sp>
    </p:spTree>
    <p:extLst>
      <p:ext uri="{BB962C8B-B14F-4D97-AF65-F5344CB8AC3E}">
        <p14:creationId xmlns:p14="http://schemas.microsoft.com/office/powerpoint/2010/main" val="16694903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Top Corners Rounded 7">
            <a:extLst>
              <a:ext uri="{FF2B5EF4-FFF2-40B4-BE49-F238E27FC236}">
                <a16:creationId xmlns:a16="http://schemas.microsoft.com/office/drawing/2014/main" id="{76E6212F-EB21-4328-8386-832840CB43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Top Corners Rounded 9">
            <a:extLst>
              <a:ext uri="{FF2B5EF4-FFF2-40B4-BE49-F238E27FC236}">
                <a16:creationId xmlns:a16="http://schemas.microsoft.com/office/drawing/2014/main" id="{9E74304E-CF2D-41E1-92CF-7FC508311B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4717401F-8127-4697-8085-3D6C69B5D2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4559531"/>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C0E1825E-6AAD-48F4-977B-EA1F4F0C22DB}"/>
              </a:ext>
            </a:extLst>
          </p:cNvPr>
          <p:cNvPicPr>
            <a:picLocks noChangeAspect="1"/>
          </p:cNvPicPr>
          <p:nvPr/>
        </p:nvPicPr>
        <p:blipFill>
          <a:blip r:embed="rId2"/>
          <a:stretch>
            <a:fillRect/>
          </a:stretch>
        </p:blipFill>
        <p:spPr>
          <a:xfrm>
            <a:off x="4754541" y="467256"/>
            <a:ext cx="7440569" cy="5766440"/>
          </a:xfrm>
          <a:prstGeom prst="rect">
            <a:avLst/>
          </a:prstGeom>
        </p:spPr>
      </p:pic>
      <p:sp>
        <p:nvSpPr>
          <p:cNvPr id="2" name="Title 1">
            <a:extLst>
              <a:ext uri="{FF2B5EF4-FFF2-40B4-BE49-F238E27FC236}">
                <a16:creationId xmlns:a16="http://schemas.microsoft.com/office/drawing/2014/main" id="{8DCC9674-741D-4A34-B92C-D9D1AD6B9EDC}"/>
              </a:ext>
            </a:extLst>
          </p:cNvPr>
          <p:cNvSpPr>
            <a:spLocks noGrp="1"/>
          </p:cNvSpPr>
          <p:nvPr>
            <p:ph type="title"/>
          </p:nvPr>
        </p:nvSpPr>
        <p:spPr>
          <a:xfrm>
            <a:off x="332314" y="1122362"/>
            <a:ext cx="4295669" cy="3280115"/>
          </a:xfrm>
        </p:spPr>
        <p:txBody>
          <a:bodyPr vert="horz" lIns="91440" tIns="45720" rIns="91440" bIns="45720" rtlCol="0" anchor="ctr">
            <a:normAutofit fontScale="90000"/>
          </a:bodyPr>
          <a:lstStyle/>
          <a:p>
            <a:r>
              <a:rPr lang="en-US" sz="6700" kern="1200" dirty="0" err="1">
                <a:solidFill>
                  <a:schemeClr val="bg1"/>
                </a:solidFill>
                <a:latin typeface="+mj-lt"/>
                <a:ea typeface="+mj-ea"/>
                <a:cs typeface="+mj-cs"/>
              </a:rPr>
              <a:t>Townhill</a:t>
            </a:r>
            <a:r>
              <a:rPr lang="en-US" sz="6700" kern="1200" dirty="0">
                <a:solidFill>
                  <a:schemeClr val="bg1"/>
                </a:solidFill>
                <a:latin typeface="+mj-lt"/>
                <a:ea typeface="+mj-ea"/>
                <a:cs typeface="+mj-cs"/>
              </a:rPr>
              <a:t>, Swansea:</a:t>
            </a:r>
            <a:br>
              <a:rPr lang="en-US" sz="5400" kern="1200" dirty="0">
                <a:solidFill>
                  <a:schemeClr val="bg1"/>
                </a:solidFill>
                <a:latin typeface="+mj-lt"/>
                <a:ea typeface="+mj-ea"/>
                <a:cs typeface="+mj-cs"/>
              </a:rPr>
            </a:br>
            <a:br>
              <a:rPr lang="en-US" sz="5400" kern="1200" dirty="0">
                <a:solidFill>
                  <a:schemeClr val="bg1"/>
                </a:solidFill>
                <a:latin typeface="+mj-lt"/>
                <a:ea typeface="+mj-ea"/>
                <a:cs typeface="+mj-cs"/>
              </a:rPr>
            </a:br>
            <a:r>
              <a:rPr lang="en-US" kern="1200" dirty="0">
                <a:solidFill>
                  <a:schemeClr val="bg1"/>
                </a:solidFill>
                <a:latin typeface="+mj-lt"/>
                <a:ea typeface="+mj-ea"/>
                <a:cs typeface="+mj-cs"/>
              </a:rPr>
              <a:t>many people sitting around many tables</a:t>
            </a:r>
          </a:p>
        </p:txBody>
      </p:sp>
      <p:sp>
        <p:nvSpPr>
          <p:cNvPr id="4" name="Oval 3">
            <a:extLst>
              <a:ext uri="{FF2B5EF4-FFF2-40B4-BE49-F238E27FC236}">
                <a16:creationId xmlns:a16="http://schemas.microsoft.com/office/drawing/2014/main" id="{B00EB70D-9A51-4D6D-BF2F-950652F0DBEA}"/>
              </a:ext>
            </a:extLst>
          </p:cNvPr>
          <p:cNvSpPr/>
          <p:nvPr/>
        </p:nvSpPr>
        <p:spPr>
          <a:xfrm>
            <a:off x="7859632" y="3275861"/>
            <a:ext cx="615193" cy="4887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a:t>
            </a:r>
          </a:p>
        </p:txBody>
      </p:sp>
      <p:sp>
        <p:nvSpPr>
          <p:cNvPr id="8" name="Oval 7">
            <a:extLst>
              <a:ext uri="{FF2B5EF4-FFF2-40B4-BE49-F238E27FC236}">
                <a16:creationId xmlns:a16="http://schemas.microsoft.com/office/drawing/2014/main" id="{BF129C19-322F-44DF-9F0E-B36ABC849786}"/>
              </a:ext>
            </a:extLst>
          </p:cNvPr>
          <p:cNvSpPr/>
          <p:nvPr/>
        </p:nvSpPr>
        <p:spPr>
          <a:xfrm>
            <a:off x="9660136" y="2345185"/>
            <a:ext cx="615193" cy="48876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t>
            </a:r>
          </a:p>
        </p:txBody>
      </p:sp>
    </p:spTree>
    <p:extLst>
      <p:ext uri="{BB962C8B-B14F-4D97-AF65-F5344CB8AC3E}">
        <p14:creationId xmlns:p14="http://schemas.microsoft.com/office/powerpoint/2010/main" val="1388063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8" name="Picture 7" descr="A group of people posing for the camera&#10;&#10;Description generated with very high confidence">
            <a:extLst>
              <a:ext uri="{FF2B5EF4-FFF2-40B4-BE49-F238E27FC236}">
                <a16:creationId xmlns:a16="http://schemas.microsoft.com/office/drawing/2014/main" id="{3537BAD0-5CAF-4BB7-99F1-B11F46CFDEEE}"/>
              </a:ext>
            </a:extLst>
          </p:cNvPr>
          <p:cNvPicPr>
            <a:picLocks noChangeAspect="1"/>
          </p:cNvPicPr>
          <p:nvPr/>
        </p:nvPicPr>
        <p:blipFill rotWithShape="1">
          <a:blip r:embed="rId2">
            <a:extLst>
              <a:ext uri="{28A0092B-C50C-407E-A947-70E740481C1C}">
                <a14:useLocalDpi xmlns:a14="http://schemas.microsoft.com/office/drawing/2010/main" val="0"/>
              </a:ext>
            </a:extLst>
          </a:blip>
          <a:srcRect t="2177" b="22823"/>
          <a:stretch/>
        </p:blipFill>
        <p:spPr>
          <a:xfrm>
            <a:off x="20" y="10"/>
            <a:ext cx="12191980" cy="4571990"/>
          </a:xfrm>
          <a:prstGeom prst="rect">
            <a:avLst/>
          </a:prstGeom>
        </p:spPr>
      </p:pic>
      <p:cxnSp>
        <p:nvCxnSpPr>
          <p:cNvPr id="14" name="Straight Connector 13">
            <a:extLst>
              <a:ext uri="{FF2B5EF4-FFF2-40B4-BE49-F238E27FC236}">
                <a16:creationId xmlns:a16="http://schemas.microsoft.com/office/drawing/2014/main" id="{E126E481-B945-4179-BD79-05E96E9B29E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DFEEE8-81C8-49C0-B7A5-0EADB82047B3}"/>
              </a:ext>
            </a:extLst>
          </p:cNvPr>
          <p:cNvSpPr>
            <a:spLocks noGrp="1"/>
          </p:cNvSpPr>
          <p:nvPr>
            <p:ph type="title"/>
          </p:nvPr>
        </p:nvSpPr>
        <p:spPr>
          <a:xfrm>
            <a:off x="433136" y="5091762"/>
            <a:ext cx="7953698" cy="1264588"/>
          </a:xfrm>
        </p:spPr>
        <p:txBody>
          <a:bodyPr vert="horz" lIns="91440" tIns="45720" rIns="91440" bIns="45720" rtlCol="0" anchor="ctr">
            <a:noAutofit/>
          </a:bodyPr>
          <a:lstStyle/>
          <a:p>
            <a:pPr algn="r"/>
            <a:r>
              <a:rPr lang="en-US" sz="4800" dirty="0"/>
              <a:t>The new £3m Mayhill Health, Well-being &amp; Family Centre</a:t>
            </a:r>
          </a:p>
        </p:txBody>
      </p:sp>
    </p:spTree>
    <p:extLst>
      <p:ext uri="{BB962C8B-B14F-4D97-AF65-F5344CB8AC3E}">
        <p14:creationId xmlns:p14="http://schemas.microsoft.com/office/powerpoint/2010/main" val="219498739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05D939-00C4-4F2E-9797-3170DD040D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EE4E44-1403-472B-8C01-D354CB8F5A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view of a city&#10;&#10;Description generated with very high confidence">
            <a:extLst>
              <a:ext uri="{FF2B5EF4-FFF2-40B4-BE49-F238E27FC236}">
                <a16:creationId xmlns:a16="http://schemas.microsoft.com/office/drawing/2014/main" id="{A9B9BDEF-826A-44E1-AB07-921C1947573A}"/>
              </a:ext>
            </a:extLst>
          </p:cNvPr>
          <p:cNvPicPr>
            <a:picLocks noChangeAspect="1"/>
          </p:cNvPicPr>
          <p:nvPr/>
        </p:nvPicPr>
        <p:blipFill rotWithShape="1">
          <a:blip r:embed="rId2"/>
          <a:srcRect l="5664" r="25275" b="-1"/>
          <a:stretch/>
        </p:blipFill>
        <p:spPr>
          <a:xfrm>
            <a:off x="6421035" y="643467"/>
            <a:ext cx="5129784" cy="5571066"/>
          </a:xfrm>
          <a:prstGeom prst="rect">
            <a:avLst/>
          </a:prstGeom>
        </p:spPr>
      </p:pic>
      <p:sp>
        <p:nvSpPr>
          <p:cNvPr id="12" name="Rectangle 11">
            <a:extLst>
              <a:ext uri="{FF2B5EF4-FFF2-40B4-BE49-F238E27FC236}">
                <a16:creationId xmlns:a16="http://schemas.microsoft.com/office/drawing/2014/main" id="{583CCE40-4C5F-42D3-86D9-7892AD1E98E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ooden park bench sitting in the grass&#10;&#10;Description generated with very high confidence">
            <a:extLst>
              <a:ext uri="{FF2B5EF4-FFF2-40B4-BE49-F238E27FC236}">
                <a16:creationId xmlns:a16="http://schemas.microsoft.com/office/drawing/2014/main" id="{5D99891C-1069-4AE7-A3EE-764C63A4C60A}"/>
              </a:ext>
            </a:extLst>
          </p:cNvPr>
          <p:cNvPicPr>
            <a:picLocks noChangeAspect="1"/>
          </p:cNvPicPr>
          <p:nvPr/>
        </p:nvPicPr>
        <p:blipFill rotWithShape="1">
          <a:blip r:embed="rId3"/>
          <a:srcRect l="6570" r="24370" b="-1"/>
          <a:stretch/>
        </p:blipFill>
        <p:spPr>
          <a:xfrm>
            <a:off x="641180" y="643467"/>
            <a:ext cx="5129784" cy="5571066"/>
          </a:xfrm>
          <a:prstGeom prst="rect">
            <a:avLst/>
          </a:prstGeom>
        </p:spPr>
      </p:pic>
      <p:sp>
        <p:nvSpPr>
          <p:cNvPr id="4" name="TextBox 3">
            <a:extLst>
              <a:ext uri="{FF2B5EF4-FFF2-40B4-BE49-F238E27FC236}">
                <a16:creationId xmlns:a16="http://schemas.microsoft.com/office/drawing/2014/main" id="{361F9162-1E82-48E5-B2CE-901418B41E16}"/>
              </a:ext>
            </a:extLst>
          </p:cNvPr>
          <p:cNvSpPr txBox="1"/>
          <p:nvPr/>
        </p:nvSpPr>
        <p:spPr>
          <a:xfrm>
            <a:off x="477012" y="480060"/>
            <a:ext cx="5467011" cy="2800767"/>
          </a:xfrm>
          <a:prstGeom prst="rect">
            <a:avLst/>
          </a:prstGeom>
          <a:noFill/>
        </p:spPr>
        <p:txBody>
          <a:bodyPr wrap="square" rtlCol="0">
            <a:spAutoFit/>
          </a:bodyPr>
          <a:lstStyle/>
          <a:p>
            <a:pPr marL="457200" indent="-457200">
              <a:buFont typeface="Arial" panose="020B0604020202020204" pitchFamily="34" charset="0"/>
              <a:buChar char="•"/>
            </a:pPr>
            <a:r>
              <a:rPr lang="en-GB" sz="3600" dirty="0"/>
              <a:t>3,800 households</a:t>
            </a:r>
          </a:p>
          <a:p>
            <a:pPr marL="457200" indent="-457200">
              <a:buFont typeface="Arial" panose="020B0604020202020204" pitchFamily="34" charset="0"/>
              <a:buChar char="•"/>
            </a:pPr>
            <a:r>
              <a:rPr lang="en-GB" sz="3600" dirty="0"/>
              <a:t>9,000 people</a:t>
            </a:r>
          </a:p>
          <a:p>
            <a:pPr marL="457200" indent="-457200">
              <a:buFont typeface="Arial" panose="020B0604020202020204" pitchFamily="34" charset="0"/>
              <a:buChar char="•"/>
            </a:pPr>
            <a:r>
              <a:rPr lang="en-GB" sz="3600" dirty="0"/>
              <a:t>By 1990s, 300 void Council properties</a:t>
            </a:r>
          </a:p>
          <a:p>
            <a:endParaRPr lang="en-GB" sz="3200" dirty="0"/>
          </a:p>
        </p:txBody>
      </p:sp>
      <p:sp>
        <p:nvSpPr>
          <p:cNvPr id="5" name="TextBox 4">
            <a:extLst>
              <a:ext uri="{FF2B5EF4-FFF2-40B4-BE49-F238E27FC236}">
                <a16:creationId xmlns:a16="http://schemas.microsoft.com/office/drawing/2014/main" id="{1ECB501E-7545-4C83-899A-FE887F9AE31C}"/>
              </a:ext>
            </a:extLst>
          </p:cNvPr>
          <p:cNvSpPr txBox="1"/>
          <p:nvPr/>
        </p:nvSpPr>
        <p:spPr>
          <a:xfrm>
            <a:off x="6338950" y="1526501"/>
            <a:ext cx="5293953" cy="1754326"/>
          </a:xfrm>
          <a:prstGeom prst="rect">
            <a:avLst/>
          </a:prstGeom>
          <a:noFill/>
        </p:spPr>
        <p:txBody>
          <a:bodyPr wrap="square" rtlCol="0">
            <a:spAutoFit/>
          </a:bodyPr>
          <a:lstStyle/>
          <a:p>
            <a:pPr algn="r"/>
            <a:r>
              <a:rPr lang="en-GB" sz="3600" i="1" dirty="0"/>
              <a:t>‘Where-ewe-from?’</a:t>
            </a:r>
          </a:p>
          <a:p>
            <a:pPr algn="r"/>
            <a:r>
              <a:rPr lang="en-GB" sz="3600" i="1" dirty="0" err="1"/>
              <a:t>Townhill</a:t>
            </a:r>
            <a:r>
              <a:rPr lang="en-GB" sz="3600" i="1" dirty="0"/>
              <a:t>, </a:t>
            </a:r>
            <a:r>
              <a:rPr lang="en-GB" sz="3600" i="1" dirty="0" err="1"/>
              <a:t>Mayhilll</a:t>
            </a:r>
            <a:r>
              <a:rPr lang="en-GB" sz="3600" i="1" dirty="0"/>
              <a:t>, </a:t>
            </a:r>
            <a:r>
              <a:rPr lang="en-GB" sz="3600" i="1" dirty="0" err="1"/>
              <a:t>Gors</a:t>
            </a:r>
            <a:endParaRPr lang="en-GB" sz="3600" i="1" dirty="0"/>
          </a:p>
          <a:p>
            <a:pPr algn="r"/>
            <a:r>
              <a:rPr lang="en-GB" sz="3600" i="1" dirty="0"/>
              <a:t>Stats and stories</a:t>
            </a:r>
          </a:p>
        </p:txBody>
      </p:sp>
    </p:spTree>
    <p:extLst>
      <p:ext uri="{BB962C8B-B14F-4D97-AF65-F5344CB8AC3E}">
        <p14:creationId xmlns:p14="http://schemas.microsoft.com/office/powerpoint/2010/main" val="274729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F1DBCA6-CC4D-4D92-8B98-4C2EEC5A7002}"/>
              </a:ext>
            </a:extLst>
          </p:cNvPr>
          <p:cNvPicPr>
            <a:picLocks noChangeAspect="1"/>
          </p:cNvPicPr>
          <p:nvPr/>
        </p:nvPicPr>
        <p:blipFill>
          <a:blip r:embed="rId2"/>
          <a:stretch>
            <a:fillRect/>
          </a:stretch>
        </p:blipFill>
        <p:spPr>
          <a:xfrm>
            <a:off x="0" y="-74437"/>
            <a:ext cx="12192000" cy="7006873"/>
          </a:xfrm>
          <a:prstGeom prst="rect">
            <a:avLst/>
          </a:prstGeom>
        </p:spPr>
      </p:pic>
      <p:sp>
        <p:nvSpPr>
          <p:cNvPr id="4" name="Rectangle 3">
            <a:extLst>
              <a:ext uri="{FF2B5EF4-FFF2-40B4-BE49-F238E27FC236}">
                <a16:creationId xmlns:a16="http://schemas.microsoft.com/office/drawing/2014/main" id="{F03C65D6-3522-4827-94AE-3AE5B940A3BF}"/>
              </a:ext>
            </a:extLst>
          </p:cNvPr>
          <p:cNvSpPr/>
          <p:nvPr/>
        </p:nvSpPr>
        <p:spPr>
          <a:xfrm>
            <a:off x="424872" y="221673"/>
            <a:ext cx="5754255" cy="6186309"/>
          </a:xfrm>
          <a:prstGeom prst="rect">
            <a:avLst/>
          </a:prstGeom>
        </p:spPr>
        <p:txBody>
          <a:bodyPr wrap="square">
            <a:spAutoFit/>
          </a:bodyPr>
          <a:lstStyle/>
          <a:p>
            <a:pPr marL="571500" indent="-571500">
              <a:buFont typeface="Wingdings" panose="05000000000000000000" pitchFamily="2" charset="2"/>
              <a:buChar char="ü"/>
            </a:pPr>
            <a:r>
              <a:rPr lang="en-GB" sz="4400" b="1" dirty="0"/>
              <a:t>£6.3m investment</a:t>
            </a:r>
          </a:p>
          <a:p>
            <a:pPr marL="571500" indent="-571500">
              <a:buFont typeface="Wingdings" panose="05000000000000000000" pitchFamily="2" charset="2"/>
              <a:buChar char="ü"/>
            </a:pPr>
            <a:r>
              <a:rPr lang="en-GB" sz="4400" b="1" dirty="0"/>
              <a:t>£2.7m match funded </a:t>
            </a:r>
            <a:r>
              <a:rPr lang="en-GB" sz="4400" dirty="0"/>
              <a:t>by C&amp;C Swansea</a:t>
            </a:r>
          </a:p>
          <a:p>
            <a:pPr marL="571500" indent="-571500">
              <a:buFont typeface="Wingdings" panose="05000000000000000000" pitchFamily="2" charset="2"/>
              <a:buChar char="ü"/>
            </a:pPr>
            <a:r>
              <a:rPr lang="en-GB" sz="4400" b="1" dirty="0"/>
              <a:t>28 local projects</a:t>
            </a:r>
            <a:br>
              <a:rPr lang="en-GB" sz="4400" dirty="0"/>
            </a:br>
            <a:r>
              <a:rPr lang="en-GB" sz="4400" b="1" dirty="0"/>
              <a:t>Multi-agency</a:t>
            </a:r>
            <a:r>
              <a:rPr lang="en-GB" sz="4400" dirty="0"/>
              <a:t> partnership &amp; collaboration</a:t>
            </a:r>
          </a:p>
          <a:p>
            <a:pPr marL="571500" indent="-571500">
              <a:buFont typeface="Wingdings" panose="05000000000000000000" pitchFamily="2" charset="2"/>
              <a:buChar char="ü"/>
            </a:pPr>
            <a:r>
              <a:rPr lang="en-GB" sz="4400" b="1" dirty="0"/>
              <a:t>Community</a:t>
            </a:r>
            <a:r>
              <a:rPr lang="en-GB" sz="4400" dirty="0"/>
              <a:t> design &amp; delivery</a:t>
            </a:r>
          </a:p>
        </p:txBody>
      </p:sp>
      <p:pic>
        <p:nvPicPr>
          <p:cNvPr id="11" name="Picture 10">
            <a:extLst>
              <a:ext uri="{FF2B5EF4-FFF2-40B4-BE49-F238E27FC236}">
                <a16:creationId xmlns:a16="http://schemas.microsoft.com/office/drawing/2014/main" id="{360F3140-F228-4F06-BB82-5777DF2DECCB}"/>
              </a:ext>
            </a:extLst>
          </p:cNvPr>
          <p:cNvPicPr>
            <a:picLocks noChangeAspect="1"/>
          </p:cNvPicPr>
          <p:nvPr/>
        </p:nvPicPr>
        <p:blipFill>
          <a:blip r:embed="rId3"/>
          <a:stretch>
            <a:fillRect/>
          </a:stretch>
        </p:blipFill>
        <p:spPr>
          <a:xfrm>
            <a:off x="9148074" y="-74437"/>
            <a:ext cx="3043926" cy="3043926"/>
          </a:xfrm>
          <a:prstGeom prst="rect">
            <a:avLst/>
          </a:prstGeom>
        </p:spPr>
      </p:pic>
    </p:spTree>
    <p:extLst>
      <p:ext uri="{BB962C8B-B14F-4D97-AF65-F5344CB8AC3E}">
        <p14:creationId xmlns:p14="http://schemas.microsoft.com/office/powerpoint/2010/main" val="1487499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down)">
                                      <p:cBhvr>
                                        <p:cTn id="3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outdoor, sky&#10;&#10;Description generated with very high confidence">
            <a:extLst>
              <a:ext uri="{FF2B5EF4-FFF2-40B4-BE49-F238E27FC236}">
                <a16:creationId xmlns:a16="http://schemas.microsoft.com/office/drawing/2014/main" id="{CD475E9F-33CC-41E4-8A68-F6E3BA1C25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9023"/>
            <a:ext cx="7803034" cy="6858000"/>
          </a:xfrm>
          <a:prstGeom prst="rect">
            <a:avLst/>
          </a:prstGeom>
        </p:spPr>
      </p:pic>
      <p:sp>
        <p:nvSpPr>
          <p:cNvPr id="6" name="TextBox 5">
            <a:extLst>
              <a:ext uri="{FF2B5EF4-FFF2-40B4-BE49-F238E27FC236}">
                <a16:creationId xmlns:a16="http://schemas.microsoft.com/office/drawing/2014/main" id="{4F8E7477-7B1F-4E64-A9AB-6C23069EC517}"/>
              </a:ext>
            </a:extLst>
          </p:cNvPr>
          <p:cNvSpPr txBox="1"/>
          <p:nvPr/>
        </p:nvSpPr>
        <p:spPr>
          <a:xfrm>
            <a:off x="4765964" y="345353"/>
            <a:ext cx="7313147" cy="1569660"/>
          </a:xfrm>
          <a:prstGeom prst="rect">
            <a:avLst/>
          </a:prstGeom>
          <a:noFill/>
        </p:spPr>
        <p:txBody>
          <a:bodyPr wrap="square" rtlCol="0">
            <a:spAutoFit/>
          </a:bodyPr>
          <a:lstStyle/>
          <a:p>
            <a:pPr algn="ctr"/>
            <a:r>
              <a:rPr lang="en-GB" sz="3200" dirty="0"/>
              <a:t>Erecting the Phoenix was the easy part</a:t>
            </a:r>
          </a:p>
          <a:p>
            <a:pPr algn="ctr"/>
            <a:r>
              <a:rPr lang="en-GB" sz="3200" dirty="0"/>
              <a:t>Making it busy was the initial challenge</a:t>
            </a:r>
          </a:p>
          <a:p>
            <a:pPr algn="ctr"/>
            <a:r>
              <a:rPr lang="en-GB" sz="3200" dirty="0"/>
              <a:t>Keeping it busy was seen as the Holy Grail</a:t>
            </a:r>
          </a:p>
        </p:txBody>
      </p:sp>
      <p:sp>
        <p:nvSpPr>
          <p:cNvPr id="7" name="TextBox 6">
            <a:extLst>
              <a:ext uri="{FF2B5EF4-FFF2-40B4-BE49-F238E27FC236}">
                <a16:creationId xmlns:a16="http://schemas.microsoft.com/office/drawing/2014/main" id="{933C5589-7A39-4034-9291-3525AD4D0D6E}"/>
              </a:ext>
            </a:extLst>
          </p:cNvPr>
          <p:cNvSpPr txBox="1"/>
          <p:nvPr/>
        </p:nvSpPr>
        <p:spPr>
          <a:xfrm>
            <a:off x="7654021" y="2692240"/>
            <a:ext cx="4425090" cy="3539430"/>
          </a:xfrm>
          <a:prstGeom prst="rect">
            <a:avLst/>
          </a:prstGeom>
          <a:noFill/>
        </p:spPr>
        <p:txBody>
          <a:bodyPr wrap="square" rtlCol="0">
            <a:spAutoFit/>
          </a:bodyPr>
          <a:lstStyle/>
          <a:p>
            <a:pPr algn="ctr"/>
            <a:r>
              <a:rPr lang="en-US" sz="3200" b="1" dirty="0"/>
              <a:t>Self-generated income</a:t>
            </a:r>
          </a:p>
          <a:p>
            <a:pPr algn="ctr"/>
            <a:r>
              <a:rPr lang="en-US" sz="3200" dirty="0"/>
              <a:t>£0.00 in 2001</a:t>
            </a:r>
          </a:p>
          <a:p>
            <a:pPr algn="ctr"/>
            <a:r>
              <a:rPr lang="en-US" sz="3200" dirty="0"/>
              <a:t>£80,000 pa by 2006</a:t>
            </a:r>
          </a:p>
          <a:p>
            <a:pPr algn="ctr"/>
            <a:r>
              <a:rPr lang="en-US" sz="3200" dirty="0"/>
              <a:t>£250,000 pa by 2008</a:t>
            </a:r>
          </a:p>
          <a:p>
            <a:pPr algn="ctr"/>
            <a:r>
              <a:rPr lang="en-US" sz="3200" dirty="0"/>
              <a:t>£285,000 last year</a:t>
            </a:r>
          </a:p>
          <a:p>
            <a:pPr algn="ctr"/>
            <a:endParaRPr lang="en-GB" sz="3200" dirty="0"/>
          </a:p>
          <a:p>
            <a:pPr algn="ctr"/>
            <a:endParaRPr lang="en-GB" sz="3200" dirty="0"/>
          </a:p>
        </p:txBody>
      </p:sp>
    </p:spTree>
    <p:extLst>
      <p:ext uri="{BB962C8B-B14F-4D97-AF65-F5344CB8AC3E}">
        <p14:creationId xmlns:p14="http://schemas.microsoft.com/office/powerpoint/2010/main" val="2547001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anim calcmode="lin" valueType="num">
                                      <p:cBhvr additive="base">
                                        <p:cTn id="3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3" end="3"/>
                                            </p:txEl>
                                          </p:spTgt>
                                        </p:tgtEl>
                                        <p:attrNameLst>
                                          <p:attrName>style.visibility</p:attrName>
                                        </p:attrNameLst>
                                      </p:cBhvr>
                                      <p:to>
                                        <p:strVal val="visible"/>
                                      </p:to>
                                    </p:set>
                                    <p:anim calcmode="lin" valueType="num">
                                      <p:cBhvr additive="base">
                                        <p:cTn id="4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xEl>
                                              <p:pRg st="4" end="4"/>
                                            </p:txEl>
                                          </p:spTgt>
                                        </p:tgtEl>
                                        <p:attrNameLst>
                                          <p:attrName>style.visibility</p:attrName>
                                        </p:attrNameLst>
                                      </p:cBhvr>
                                      <p:to>
                                        <p:strVal val="visible"/>
                                      </p:to>
                                    </p:set>
                                    <p:anim calcmode="lin" valueType="num">
                                      <p:cBhvr additive="base">
                                        <p:cTn id="4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0" y="0"/>
            <a:ext cx="12192000" cy="8563428"/>
          </a:xfr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AA919F-794D-475A-983B-09871FFD68E2}"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87B5050-A3FA-4FE7-AB38-62F3EE070179}"/>
              </a:ext>
            </a:extLst>
          </p:cNvPr>
          <p:cNvSpPr txBox="1"/>
          <p:nvPr/>
        </p:nvSpPr>
        <p:spPr>
          <a:xfrm>
            <a:off x="83126" y="136525"/>
            <a:ext cx="5394037" cy="3046988"/>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chemeClr val="bg1"/>
                </a:solidFill>
              </a:rPr>
              <a:t>A social enterprise </a:t>
            </a:r>
          </a:p>
          <a:p>
            <a:pPr marL="457200" indent="-457200">
              <a:buFont typeface="Arial" panose="020B0604020202020204" pitchFamily="34" charset="0"/>
              <a:buChar char="•"/>
            </a:pPr>
            <a:r>
              <a:rPr lang="en-GB" sz="3200" dirty="0">
                <a:solidFill>
                  <a:schemeClr val="bg1"/>
                </a:solidFill>
              </a:rPr>
              <a:t>Deliver community services</a:t>
            </a:r>
          </a:p>
          <a:p>
            <a:pPr marL="457200" indent="-457200">
              <a:buFont typeface="Arial" panose="020B0604020202020204" pitchFamily="34" charset="0"/>
              <a:buChar char="•"/>
            </a:pPr>
            <a:r>
              <a:rPr lang="en-GB" sz="3200" dirty="0">
                <a:solidFill>
                  <a:schemeClr val="bg1"/>
                </a:solidFill>
              </a:rPr>
              <a:t>Generate an independent income stream</a:t>
            </a:r>
          </a:p>
          <a:p>
            <a:pPr marL="457200" indent="-457200">
              <a:buFont typeface="Arial" panose="020B0604020202020204" pitchFamily="34" charset="0"/>
              <a:buChar char="•"/>
            </a:pPr>
            <a:r>
              <a:rPr lang="en-GB" sz="3200" dirty="0">
                <a:solidFill>
                  <a:schemeClr val="bg1"/>
                </a:solidFill>
              </a:rPr>
              <a:t>Reduce need for government grants</a:t>
            </a:r>
          </a:p>
        </p:txBody>
      </p:sp>
      <p:sp>
        <p:nvSpPr>
          <p:cNvPr id="5" name="TextBox 4">
            <a:extLst>
              <a:ext uri="{FF2B5EF4-FFF2-40B4-BE49-F238E27FC236}">
                <a16:creationId xmlns:a16="http://schemas.microsoft.com/office/drawing/2014/main" id="{EC622D5D-43DD-45EF-8A18-94500FF6DD0A}"/>
              </a:ext>
            </a:extLst>
          </p:cNvPr>
          <p:cNvSpPr txBox="1"/>
          <p:nvPr/>
        </p:nvSpPr>
        <p:spPr>
          <a:xfrm>
            <a:off x="7596909" y="462346"/>
            <a:ext cx="4595091" cy="2554545"/>
          </a:xfrm>
          <a:prstGeom prst="rect">
            <a:avLst/>
          </a:prstGeom>
          <a:noFill/>
        </p:spPr>
        <p:txBody>
          <a:bodyPr wrap="square" rtlCol="0">
            <a:spAutoFit/>
          </a:bodyPr>
          <a:lstStyle/>
          <a:p>
            <a:pPr marL="457200" indent="-457200">
              <a:buFont typeface="Arial" panose="020B0604020202020204" pitchFamily="34" charset="0"/>
              <a:buChar char="•"/>
            </a:pPr>
            <a:r>
              <a:rPr lang="en-US" sz="3200" dirty="0">
                <a:solidFill>
                  <a:schemeClr val="bg1"/>
                </a:solidFill>
              </a:rPr>
              <a:t>£1.3m facility</a:t>
            </a:r>
          </a:p>
          <a:p>
            <a:pPr marL="457200" indent="-457200">
              <a:buFont typeface="Arial" panose="020B0604020202020204" pitchFamily="34" charset="0"/>
              <a:buChar char="•"/>
            </a:pPr>
            <a:r>
              <a:rPr lang="en-US" sz="3200" dirty="0">
                <a:solidFill>
                  <a:schemeClr val="bg1"/>
                </a:solidFill>
              </a:rPr>
              <a:t>No debts</a:t>
            </a:r>
          </a:p>
          <a:p>
            <a:pPr marL="457200" indent="-457200">
              <a:buFont typeface="Arial" panose="020B0604020202020204" pitchFamily="34" charset="0"/>
              <a:buChar char="•"/>
            </a:pPr>
            <a:r>
              <a:rPr lang="en-US" sz="3200" dirty="0">
                <a:solidFill>
                  <a:schemeClr val="bg1"/>
                </a:solidFill>
              </a:rPr>
              <a:t>C&amp;C Swansea as landlord</a:t>
            </a:r>
          </a:p>
          <a:p>
            <a:pPr marL="457200" indent="-457200">
              <a:buFont typeface="Arial" panose="020B0604020202020204" pitchFamily="34" charset="0"/>
              <a:buChar char="•"/>
            </a:pPr>
            <a:r>
              <a:rPr lang="en-US" sz="3200" dirty="0">
                <a:solidFill>
                  <a:schemeClr val="bg1"/>
                </a:solidFill>
              </a:rPr>
              <a:t>Board of directors</a:t>
            </a:r>
          </a:p>
        </p:txBody>
      </p:sp>
    </p:spTree>
    <p:extLst>
      <p:ext uri="{BB962C8B-B14F-4D97-AF65-F5344CB8AC3E}">
        <p14:creationId xmlns:p14="http://schemas.microsoft.com/office/powerpoint/2010/main" val="370601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 calcmode="lin" valueType="num">
                                      <p:cBhvr additive="base">
                                        <p:cTn id="4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posing for the camera&#10;&#10;Description generated with very high confidence">
            <a:extLst>
              <a:ext uri="{FF2B5EF4-FFF2-40B4-BE49-F238E27FC236}">
                <a16:creationId xmlns:a16="http://schemas.microsoft.com/office/drawing/2014/main" id="{0B19E15E-4ADE-4CA2-BA3B-4D8ABDFFC10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4" name="Picture 3">
            <a:extLst>
              <a:ext uri="{FF2B5EF4-FFF2-40B4-BE49-F238E27FC236}">
                <a16:creationId xmlns:a16="http://schemas.microsoft.com/office/drawing/2014/main" id="{0E255EE0-9C4A-4742-AB28-6A686CD112DB}"/>
              </a:ext>
            </a:extLst>
          </p:cNvPr>
          <p:cNvPicPr>
            <a:picLocks noChangeAspect="1"/>
          </p:cNvPicPr>
          <p:nvPr/>
        </p:nvPicPr>
        <p:blipFill>
          <a:blip r:embed="rId3"/>
          <a:stretch>
            <a:fillRect/>
          </a:stretch>
        </p:blipFill>
        <p:spPr>
          <a:xfrm>
            <a:off x="5039037" y="1376624"/>
            <a:ext cx="7022333" cy="4702629"/>
          </a:xfrm>
          <a:prstGeom prst="rect">
            <a:avLst/>
          </a:prstGeom>
        </p:spPr>
      </p:pic>
    </p:spTree>
    <p:extLst>
      <p:ext uri="{BB962C8B-B14F-4D97-AF65-F5344CB8AC3E}">
        <p14:creationId xmlns:p14="http://schemas.microsoft.com/office/powerpoint/2010/main" val="154186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74" name="Title 1"/>
          <p:cNvSpPr>
            <a:spLocks noGrp="1"/>
          </p:cNvSpPr>
          <p:nvPr>
            <p:ph type="title"/>
          </p:nvPr>
        </p:nvSpPr>
        <p:spPr>
          <a:xfrm>
            <a:off x="640079" y="2053641"/>
            <a:ext cx="3669161" cy="2760098"/>
          </a:xfrm>
        </p:spPr>
        <p:txBody>
          <a:bodyPr>
            <a:normAutofit/>
          </a:bodyPr>
          <a:lstStyle/>
          <a:p>
            <a:pPr>
              <a:defRPr/>
            </a:pPr>
            <a:r>
              <a:rPr lang="en-GB" altLang="en-US" dirty="0">
                <a:solidFill>
                  <a:srgbClr val="FFFFFF"/>
                </a:solidFill>
              </a:rPr>
              <a:t>Elements of social </a:t>
            </a:r>
            <a:r>
              <a:rPr lang="en-GB" altLang="en-US" dirty="0" err="1">
                <a:solidFill>
                  <a:srgbClr val="FFFFFF"/>
                </a:solidFill>
              </a:rPr>
              <a:t>enterpise</a:t>
            </a:r>
            <a:endParaRPr lang="en-GB" altLang="en-US" dirty="0">
              <a:solidFill>
                <a:srgbClr val="FFFFFF"/>
              </a:solidFill>
            </a:endParaRPr>
          </a:p>
        </p:txBody>
      </p:sp>
      <p:sp>
        <p:nvSpPr>
          <p:cNvPr id="12290" name="Content Placeholder 2"/>
          <p:cNvSpPr>
            <a:spLocks noGrp="1"/>
          </p:cNvSpPr>
          <p:nvPr>
            <p:ph idx="1"/>
          </p:nvPr>
        </p:nvSpPr>
        <p:spPr>
          <a:xfrm>
            <a:off x="6090574" y="801866"/>
            <a:ext cx="5306084" cy="5230634"/>
          </a:xfrm>
        </p:spPr>
        <p:txBody>
          <a:bodyPr anchor="ctr">
            <a:normAutofit/>
          </a:bodyPr>
          <a:lstStyle/>
          <a:p>
            <a:r>
              <a:rPr lang="en-GB" altLang="en-US" sz="3200" dirty="0">
                <a:solidFill>
                  <a:srgbClr val="000000"/>
                </a:solidFill>
              </a:rPr>
              <a:t>There are alternatives to the traditional top-down approach to public service delivery </a:t>
            </a:r>
          </a:p>
          <a:p>
            <a:r>
              <a:rPr lang="en-GB" altLang="en-US" sz="3200" dirty="0">
                <a:solidFill>
                  <a:srgbClr val="000000"/>
                </a:solidFill>
              </a:rPr>
              <a:t>If we can explore these potentials together then we can make some transformational improvements</a:t>
            </a:r>
          </a:p>
        </p:txBody>
      </p:sp>
      <p:sp>
        <p:nvSpPr>
          <p:cNvPr id="2" name="Slide Number Placeholder 1"/>
          <p:cNvSpPr>
            <a:spLocks noGrp="1"/>
          </p:cNvSpPr>
          <p:nvPr>
            <p:ph type="sldNum" sz="quarter" idx="12"/>
          </p:nvPr>
        </p:nvSpPr>
        <p:spPr>
          <a:xfrm>
            <a:off x="10825930" y="6223702"/>
            <a:ext cx="570728" cy="314067"/>
          </a:xfrm>
        </p:spPr>
        <p:txBody>
          <a:bodyPr>
            <a:normAutofit/>
          </a:bodyPr>
          <a:lstStyle/>
          <a:p>
            <a:pPr>
              <a:spcAft>
                <a:spcPts val="600"/>
              </a:spcAft>
              <a:defRPr/>
            </a:pPr>
            <a:fld id="{071D1DB5-CF3D-4071-B5D1-8BE8E26A20CA}" type="slidenum">
              <a:rPr lang="en-US" altLang="en-US" sz="1000">
                <a:solidFill>
                  <a:srgbClr val="898989"/>
                </a:solidFill>
              </a:rPr>
              <a:pPr>
                <a:spcAft>
                  <a:spcPts val="600"/>
                </a:spcAft>
                <a:defRPr/>
              </a:pPr>
              <a:t>20</a:t>
            </a:fld>
            <a:endParaRPr lang="en-US" altLang="en-US" sz="10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0">
                                            <p:txEl>
                                              <p:pRg st="1" end="1"/>
                                            </p:txEl>
                                          </p:spTgt>
                                        </p:tgtEl>
                                        <p:attrNameLst>
                                          <p:attrName>style.visibility</p:attrName>
                                        </p:attrNameLst>
                                      </p:cBhvr>
                                      <p:to>
                                        <p:strVal val="visible"/>
                                      </p:to>
                                    </p:set>
                                    <p:anim calcmode="lin" valueType="num">
                                      <p:cBhvr additive="base">
                                        <p:cTn id="13"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1179226" y="826680"/>
            <a:ext cx="9833548" cy="1325563"/>
          </a:xfrm>
        </p:spPr>
        <p:txBody>
          <a:bodyPr>
            <a:normAutofit/>
          </a:bodyPr>
          <a:lstStyle/>
          <a:p>
            <a:pPr algn="ctr"/>
            <a:r>
              <a:rPr lang="en-GB" sz="4000">
                <a:solidFill>
                  <a:srgbClr val="FFFFFF"/>
                </a:solidFill>
              </a:rPr>
              <a:t>What makes a social enterprise and social enterprise</a:t>
            </a:r>
          </a:p>
        </p:txBody>
      </p:sp>
      <p:sp>
        <p:nvSpPr>
          <p:cNvPr id="2" name="Content Placeholder 1"/>
          <p:cNvSpPr>
            <a:spLocks noGrp="1"/>
          </p:cNvSpPr>
          <p:nvPr>
            <p:ph idx="1"/>
          </p:nvPr>
        </p:nvSpPr>
        <p:spPr>
          <a:xfrm>
            <a:off x="1179226" y="2977152"/>
            <a:ext cx="9833548" cy="2693976"/>
          </a:xfrm>
        </p:spPr>
        <p:txBody>
          <a:bodyPr>
            <a:normAutofit/>
          </a:bodyPr>
          <a:lstStyle/>
          <a:p>
            <a:endParaRPr lang="en-GB" sz="2000" dirty="0">
              <a:solidFill>
                <a:srgbClr val="000000"/>
              </a:solidFill>
            </a:endParaRPr>
          </a:p>
          <a:p>
            <a:r>
              <a:rPr lang="en-GB" sz="3200" dirty="0">
                <a:solidFill>
                  <a:srgbClr val="000000"/>
                </a:solidFill>
              </a:rPr>
              <a:t>The term ‘social enterprise’ came about from recognition that in the UK and across the world, there were organisations using the power of business to bring about social and environmental change without a single term to unite them.</a:t>
            </a:r>
          </a:p>
        </p:txBody>
      </p:sp>
      <p:sp>
        <p:nvSpPr>
          <p:cNvPr id="5" name="Slide Number Placeholder 4"/>
          <p:cNvSpPr>
            <a:spLocks noGrp="1"/>
          </p:cNvSpPr>
          <p:nvPr>
            <p:ph type="sldNum" sz="quarter" idx="12"/>
          </p:nvPr>
        </p:nvSpPr>
        <p:spPr>
          <a:xfrm>
            <a:off x="10825930" y="6223702"/>
            <a:ext cx="570728" cy="314067"/>
          </a:xfrm>
        </p:spPr>
        <p:txBody>
          <a:bodyPr>
            <a:normAutofit/>
          </a:bodyPr>
          <a:lstStyle/>
          <a:p>
            <a:pPr>
              <a:spcAft>
                <a:spcPts val="600"/>
              </a:spcAft>
              <a:defRPr/>
            </a:pPr>
            <a:fld id="{071D1DB5-CF3D-4071-B5D1-8BE8E26A20CA}" type="slidenum">
              <a:rPr lang="en-US" altLang="en-US" sz="1000">
                <a:solidFill>
                  <a:srgbClr val="898989"/>
                </a:solidFill>
              </a:rPr>
              <a:pPr>
                <a:spcAft>
                  <a:spcPts val="600"/>
                </a:spcAft>
                <a:defRPr/>
              </a:pPr>
              <a:t>21</a:t>
            </a:fld>
            <a:endParaRPr lang="en-US" altLang="en-US" sz="1000">
              <a:solidFill>
                <a:srgbClr val="898989"/>
              </a:solidFill>
            </a:endParaRPr>
          </a:p>
        </p:txBody>
      </p:sp>
    </p:spTree>
    <p:extLst>
      <p:ext uri="{BB962C8B-B14F-4D97-AF65-F5344CB8AC3E}">
        <p14:creationId xmlns:p14="http://schemas.microsoft.com/office/powerpoint/2010/main" val="50117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019800" y="457200"/>
            <a:ext cx="4343400" cy="6169100"/>
          </a:xfrm>
          <a:prstGeom prst="rect">
            <a:avLst/>
          </a:prstGeom>
        </p:spPr>
      </p:pic>
      <p:pic>
        <p:nvPicPr>
          <p:cNvPr id="5" name="Picture 4"/>
          <p:cNvPicPr>
            <a:picLocks noChangeAspect="1"/>
          </p:cNvPicPr>
          <p:nvPr/>
        </p:nvPicPr>
        <p:blipFill>
          <a:blip r:embed="rId3"/>
          <a:stretch>
            <a:fillRect/>
          </a:stretch>
        </p:blipFill>
        <p:spPr>
          <a:xfrm rot="21422654">
            <a:off x="2173128" y="766107"/>
            <a:ext cx="3232727" cy="4572000"/>
          </a:xfrm>
          <a:prstGeom prst="rect">
            <a:avLst/>
          </a:prstGeom>
          <a:ln w="25400">
            <a:solidFill>
              <a:schemeClr val="accent1"/>
            </a:solidFill>
          </a:ln>
          <a:effectLst/>
        </p:spPr>
      </p:pic>
      <p:sp>
        <p:nvSpPr>
          <p:cNvPr id="2" name="Slide Number Placeholder 1"/>
          <p:cNvSpPr>
            <a:spLocks noGrp="1"/>
          </p:cNvSpPr>
          <p:nvPr>
            <p:ph type="sldNum" sz="quarter" idx="12"/>
          </p:nvPr>
        </p:nvSpPr>
        <p:spPr/>
        <p:txBody>
          <a:bodyPr/>
          <a:lstStyle/>
          <a:p>
            <a:pPr>
              <a:defRPr/>
            </a:pPr>
            <a:fld id="{81C97C68-435B-492A-92E4-27E07C6E35BB}" type="slidenum">
              <a:rPr lang="en-US" altLang="en-US" smtClean="0"/>
              <a:pPr>
                <a:defRPr/>
              </a:pPr>
              <a:t>22</a:t>
            </a:fld>
            <a:endParaRPr lang="en-US" altLang="en-US"/>
          </a:p>
        </p:txBody>
      </p:sp>
      <p:sp>
        <p:nvSpPr>
          <p:cNvPr id="7" name="TextBox 6">
            <a:extLst>
              <a:ext uri="{FF2B5EF4-FFF2-40B4-BE49-F238E27FC236}">
                <a16:creationId xmlns:a16="http://schemas.microsoft.com/office/drawing/2014/main" id="{E98E10B3-59F4-4BF2-951D-E9FE270F0FC3}"/>
              </a:ext>
            </a:extLst>
          </p:cNvPr>
          <p:cNvSpPr txBox="1"/>
          <p:nvPr/>
        </p:nvSpPr>
        <p:spPr>
          <a:xfrm>
            <a:off x="1828800" y="6105834"/>
            <a:ext cx="4572000" cy="369332"/>
          </a:xfrm>
          <a:prstGeom prst="rect">
            <a:avLst/>
          </a:prstGeom>
          <a:noFill/>
        </p:spPr>
        <p:txBody>
          <a:bodyPr wrap="square">
            <a:spAutoFit/>
          </a:bodyPr>
          <a:lstStyle/>
          <a:p>
            <a:r>
              <a:rPr lang="en-GB" dirty="0">
                <a:hlinkClick r:id="rId4"/>
              </a:rPr>
              <a:t>https://www.socialenterprise.org.uk/</a:t>
            </a:r>
            <a:r>
              <a:rPr lang="en-GB" dirty="0"/>
              <a:t> </a:t>
            </a:r>
          </a:p>
        </p:txBody>
      </p:sp>
    </p:spTree>
    <p:extLst>
      <p:ext uri="{BB962C8B-B14F-4D97-AF65-F5344CB8AC3E}">
        <p14:creationId xmlns:p14="http://schemas.microsoft.com/office/powerpoint/2010/main" val="338865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p:cNvSpPr>
            <a:spLocks noGrp="1"/>
          </p:cNvSpPr>
          <p:nvPr>
            <p:ph type="title"/>
          </p:nvPr>
        </p:nvSpPr>
        <p:spPr>
          <a:xfrm>
            <a:off x="640079" y="2053641"/>
            <a:ext cx="3669161" cy="2760098"/>
          </a:xfrm>
        </p:spPr>
        <p:txBody>
          <a:bodyPr>
            <a:normAutofit/>
          </a:bodyPr>
          <a:lstStyle/>
          <a:p>
            <a:r>
              <a:rPr lang="en-GB" sz="5400" dirty="0">
                <a:solidFill>
                  <a:srgbClr val="FFFFFF"/>
                </a:solidFill>
              </a:rPr>
              <a:t>Social enterprises:</a:t>
            </a:r>
          </a:p>
        </p:txBody>
      </p:sp>
      <p:sp>
        <p:nvSpPr>
          <p:cNvPr id="2" name="Content Placeholder 1"/>
          <p:cNvSpPr>
            <a:spLocks noGrp="1"/>
          </p:cNvSpPr>
          <p:nvPr>
            <p:ph idx="1"/>
          </p:nvPr>
        </p:nvSpPr>
        <p:spPr>
          <a:xfrm>
            <a:off x="6096000" y="487799"/>
            <a:ext cx="5816723" cy="5735903"/>
          </a:xfrm>
        </p:spPr>
        <p:txBody>
          <a:bodyPr anchor="ctr">
            <a:noAutofit/>
          </a:bodyPr>
          <a:lstStyle/>
          <a:p>
            <a:r>
              <a:rPr lang="en-GB" sz="3200" dirty="0">
                <a:solidFill>
                  <a:srgbClr val="000000"/>
                </a:solidFill>
              </a:rPr>
              <a:t>Have a clear social and/or environmental mission set out in their governing documents</a:t>
            </a:r>
          </a:p>
          <a:p>
            <a:r>
              <a:rPr lang="en-GB" sz="3200" dirty="0">
                <a:solidFill>
                  <a:srgbClr val="000000"/>
                </a:solidFill>
              </a:rPr>
              <a:t>Generate the majority of their income through trade</a:t>
            </a:r>
          </a:p>
          <a:p>
            <a:r>
              <a:rPr lang="en-GB" sz="3200" dirty="0">
                <a:solidFill>
                  <a:srgbClr val="000000"/>
                </a:solidFill>
              </a:rPr>
              <a:t>Reinvest the majority of their profits</a:t>
            </a:r>
          </a:p>
          <a:p>
            <a:r>
              <a:rPr lang="en-GB" sz="3200" dirty="0">
                <a:solidFill>
                  <a:srgbClr val="000000"/>
                </a:solidFill>
              </a:rPr>
              <a:t>Be autonomous of state</a:t>
            </a:r>
          </a:p>
          <a:p>
            <a:r>
              <a:rPr lang="en-GB" sz="3200" dirty="0">
                <a:solidFill>
                  <a:srgbClr val="000000"/>
                </a:solidFill>
              </a:rPr>
              <a:t>Be majority controlled in the interests of the social mission</a:t>
            </a:r>
          </a:p>
          <a:p>
            <a:r>
              <a:rPr lang="en-GB" sz="3200" dirty="0">
                <a:solidFill>
                  <a:srgbClr val="000000"/>
                </a:solidFill>
              </a:rPr>
              <a:t>Be accountable and transparent</a:t>
            </a:r>
          </a:p>
        </p:txBody>
      </p:sp>
      <p:sp>
        <p:nvSpPr>
          <p:cNvPr id="5" name="Slide Number Placeholder 4"/>
          <p:cNvSpPr>
            <a:spLocks noGrp="1"/>
          </p:cNvSpPr>
          <p:nvPr>
            <p:ph type="sldNum" sz="quarter" idx="12"/>
          </p:nvPr>
        </p:nvSpPr>
        <p:spPr>
          <a:xfrm>
            <a:off x="10825930" y="6223702"/>
            <a:ext cx="570728" cy="314067"/>
          </a:xfrm>
        </p:spPr>
        <p:txBody>
          <a:bodyPr>
            <a:normAutofit/>
          </a:bodyPr>
          <a:lstStyle/>
          <a:p>
            <a:pPr>
              <a:spcAft>
                <a:spcPts val="600"/>
              </a:spcAft>
              <a:defRPr/>
            </a:pPr>
            <a:fld id="{071D1DB5-CF3D-4071-B5D1-8BE8E26A20CA}" type="slidenum">
              <a:rPr lang="en-US" altLang="en-US" sz="1000">
                <a:solidFill>
                  <a:srgbClr val="898989"/>
                </a:solidFill>
              </a:rPr>
              <a:pPr>
                <a:spcAft>
                  <a:spcPts val="600"/>
                </a:spcAft>
                <a:defRPr/>
              </a:pPr>
              <a:t>23</a:t>
            </a:fld>
            <a:endParaRPr lang="en-US" altLang="en-US" sz="1000">
              <a:solidFill>
                <a:srgbClr val="898989"/>
              </a:solidFill>
            </a:endParaRPr>
          </a:p>
        </p:txBody>
      </p:sp>
    </p:spTree>
    <p:extLst>
      <p:ext uri="{BB962C8B-B14F-4D97-AF65-F5344CB8AC3E}">
        <p14:creationId xmlns:p14="http://schemas.microsoft.com/office/powerpoint/2010/main" val="254026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891E32A-A2FC-483E-8E64-1D043EAF1DD5}"/>
              </a:ext>
            </a:extLst>
          </p:cNvPr>
          <p:cNvSpPr txBox="1"/>
          <p:nvPr/>
        </p:nvSpPr>
        <p:spPr>
          <a:xfrm>
            <a:off x="9282545" y="442833"/>
            <a:ext cx="2743201" cy="6278642"/>
          </a:xfrm>
          <a:prstGeom prst="rect">
            <a:avLst/>
          </a:prstGeom>
          <a:noFill/>
        </p:spPr>
        <p:txBody>
          <a:bodyPr wrap="square" rtlCol="0">
            <a:spAutoFit/>
          </a:bodyPr>
          <a:lstStyle/>
          <a:p>
            <a:r>
              <a:rPr lang="en-GB" sz="3200" dirty="0"/>
              <a:t>Sport &amp; health</a:t>
            </a:r>
          </a:p>
          <a:p>
            <a:r>
              <a:rPr lang="en-GB" sz="3200" dirty="0"/>
              <a:t>Business units</a:t>
            </a:r>
          </a:p>
          <a:p>
            <a:r>
              <a:rPr lang="en-GB" sz="3200" dirty="0"/>
              <a:t>Community café</a:t>
            </a:r>
          </a:p>
          <a:p>
            <a:r>
              <a:rPr lang="en-GB" sz="3200" dirty="0"/>
              <a:t>Catering service</a:t>
            </a:r>
          </a:p>
          <a:p>
            <a:r>
              <a:rPr lang="en-GB" sz="3200" dirty="0"/>
              <a:t>Conference rooms</a:t>
            </a:r>
          </a:p>
          <a:p>
            <a:r>
              <a:rPr lang="en-GB" sz="3200" dirty="0"/>
              <a:t>Children’s nursery</a:t>
            </a:r>
          </a:p>
          <a:p>
            <a:r>
              <a:rPr lang="en-GB" sz="3200" dirty="0" err="1"/>
              <a:t>Townhill</a:t>
            </a:r>
            <a:r>
              <a:rPr lang="en-GB" sz="3200" dirty="0"/>
              <a:t> library</a:t>
            </a:r>
          </a:p>
          <a:p>
            <a:r>
              <a:rPr lang="en-GB" sz="3200" dirty="0"/>
              <a:t>Playground</a:t>
            </a:r>
          </a:p>
          <a:p>
            <a:endParaRPr lang="en-GB" dirty="0"/>
          </a:p>
        </p:txBody>
      </p:sp>
      <p:sp>
        <p:nvSpPr>
          <p:cNvPr id="5" name="TextBox 4"/>
          <p:cNvSpPr txBox="1"/>
          <p:nvPr/>
        </p:nvSpPr>
        <p:spPr>
          <a:xfrm>
            <a:off x="378555" y="1230993"/>
            <a:ext cx="8834718" cy="1015663"/>
          </a:xfrm>
          <a:prstGeom prst="rect">
            <a:avLst/>
          </a:prstGeom>
          <a:noFill/>
        </p:spPr>
        <p:txBody>
          <a:bodyPr wrap="square" rtlCol="0">
            <a:spAutoFit/>
          </a:bodyPr>
          <a:lstStyle/>
          <a:p>
            <a:r>
              <a:rPr lang="en-GB" sz="6000" b="1" dirty="0">
                <a:solidFill>
                  <a:schemeClr val="bg1"/>
                </a:solidFill>
              </a:rPr>
              <a:t>Jobs …Education … Health</a:t>
            </a:r>
          </a:p>
        </p:txBody>
      </p:sp>
    </p:spTree>
    <p:extLst>
      <p:ext uri="{BB962C8B-B14F-4D97-AF65-F5344CB8AC3E}">
        <p14:creationId xmlns:p14="http://schemas.microsoft.com/office/powerpoint/2010/main" val="3241394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3BFBCDEA-92F7-4B43-B757-FFED49D6A34F}"/>
              </a:ext>
            </a:extLst>
          </p:cNvPr>
          <p:cNvSpPr/>
          <p:nvPr/>
        </p:nvSpPr>
        <p:spPr>
          <a:xfrm>
            <a:off x="258618" y="258618"/>
            <a:ext cx="6973455" cy="3408218"/>
          </a:xfrm>
          <a:prstGeom prst="ellipse">
            <a:avLst/>
          </a:prstGeom>
          <a:solidFill>
            <a:srgbClr val="7030A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800" dirty="0"/>
              <a:t>Without the money there’s no activity</a:t>
            </a:r>
          </a:p>
        </p:txBody>
      </p:sp>
      <p:sp>
        <p:nvSpPr>
          <p:cNvPr id="4" name="Oval 3">
            <a:extLst>
              <a:ext uri="{FF2B5EF4-FFF2-40B4-BE49-F238E27FC236}">
                <a16:creationId xmlns:a16="http://schemas.microsoft.com/office/drawing/2014/main" id="{1DD81C3A-7AE1-4D7D-AE6A-A1B17812DA8E}"/>
              </a:ext>
            </a:extLst>
          </p:cNvPr>
          <p:cNvSpPr/>
          <p:nvPr/>
        </p:nvSpPr>
        <p:spPr>
          <a:xfrm>
            <a:off x="4959927" y="3052618"/>
            <a:ext cx="6973455" cy="3408218"/>
          </a:xfrm>
          <a:prstGeom prst="ellipse">
            <a:avLst/>
          </a:prstGeom>
          <a:solidFill>
            <a:srgbClr val="7030A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4800" dirty="0"/>
              <a:t>High-level strategy without </a:t>
            </a:r>
            <a:r>
              <a:rPr lang="en-GB" sz="4800" b="1" u="sng" dirty="0"/>
              <a:t>very</a:t>
            </a:r>
            <a:r>
              <a:rPr lang="en-GB" sz="4800" dirty="0"/>
              <a:t> local action is pointless</a:t>
            </a:r>
          </a:p>
        </p:txBody>
      </p:sp>
    </p:spTree>
    <p:extLst>
      <p:ext uri="{BB962C8B-B14F-4D97-AF65-F5344CB8AC3E}">
        <p14:creationId xmlns:p14="http://schemas.microsoft.com/office/powerpoint/2010/main" val="402826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A15857-5A33-47BF-9562-8AE26498CB7D}"/>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291730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A691EAB-AE82-476A-A60D-FBB210DBBE8F}"/>
              </a:ext>
            </a:extLst>
          </p:cNvPr>
          <p:cNvPicPr>
            <a:picLocks noChangeAspect="1"/>
          </p:cNvPicPr>
          <p:nvPr/>
        </p:nvPicPr>
        <p:blipFill>
          <a:blip r:embed="rId2"/>
          <a:stretch>
            <a:fillRect/>
          </a:stretch>
        </p:blipFill>
        <p:spPr>
          <a:xfrm>
            <a:off x="1603193" y="186431"/>
            <a:ext cx="2462192" cy="1776840"/>
          </a:xfrm>
          <a:prstGeom prst="rect">
            <a:avLst/>
          </a:prstGeom>
        </p:spPr>
      </p:pic>
      <p:sp>
        <p:nvSpPr>
          <p:cNvPr id="6" name="Content Placeholder 5">
            <a:extLst>
              <a:ext uri="{FF2B5EF4-FFF2-40B4-BE49-F238E27FC236}">
                <a16:creationId xmlns:a16="http://schemas.microsoft.com/office/drawing/2014/main" id="{B559751D-B529-4DEA-BAA5-98E8BD95E990}"/>
              </a:ext>
            </a:extLst>
          </p:cNvPr>
          <p:cNvSpPr>
            <a:spLocks noGrp="1"/>
          </p:cNvSpPr>
          <p:nvPr>
            <p:ph sz="half" idx="2"/>
          </p:nvPr>
        </p:nvSpPr>
        <p:spPr>
          <a:xfrm>
            <a:off x="362895" y="2178424"/>
            <a:ext cx="5594151" cy="4336739"/>
          </a:xfrm>
        </p:spPr>
        <p:txBody>
          <a:bodyPr>
            <a:normAutofit/>
          </a:bodyPr>
          <a:lstStyle/>
          <a:p>
            <a:r>
              <a:rPr lang="en-GB" sz="3200" dirty="0"/>
              <a:t>Political leadership at all levels</a:t>
            </a:r>
          </a:p>
          <a:p>
            <a:r>
              <a:rPr lang="en-GB" sz="3200" dirty="0"/>
              <a:t>Officer vision</a:t>
            </a:r>
          </a:p>
          <a:p>
            <a:r>
              <a:rPr lang="en-GB" sz="3200" dirty="0"/>
              <a:t>Partner engagement</a:t>
            </a:r>
          </a:p>
          <a:p>
            <a:r>
              <a:rPr lang="en-GB" sz="3200" dirty="0"/>
              <a:t>Commercial expertise</a:t>
            </a:r>
          </a:p>
          <a:p>
            <a:r>
              <a:rPr lang="en-GB" sz="3200" dirty="0"/>
              <a:t>Financial management</a:t>
            </a:r>
          </a:p>
          <a:p>
            <a:r>
              <a:rPr lang="en-GB" sz="3200" dirty="0"/>
              <a:t>Ongoing local dialogue</a:t>
            </a:r>
          </a:p>
          <a:p>
            <a:r>
              <a:rPr lang="en-GB" sz="3200" dirty="0"/>
              <a:t>Principle of no surprises</a:t>
            </a:r>
          </a:p>
          <a:p>
            <a:endParaRPr lang="en-GB" sz="3200" dirty="0"/>
          </a:p>
          <a:p>
            <a:endParaRPr lang="en-GB" dirty="0"/>
          </a:p>
          <a:p>
            <a:endParaRPr lang="en-GB" dirty="0"/>
          </a:p>
        </p:txBody>
      </p:sp>
      <p:pic>
        <p:nvPicPr>
          <p:cNvPr id="10" name="Picture 9">
            <a:extLst>
              <a:ext uri="{FF2B5EF4-FFF2-40B4-BE49-F238E27FC236}">
                <a16:creationId xmlns:a16="http://schemas.microsoft.com/office/drawing/2014/main" id="{988564C7-0144-4934-B921-020391BBDA77}"/>
              </a:ext>
            </a:extLst>
          </p:cNvPr>
          <p:cNvPicPr>
            <a:picLocks noChangeAspect="1"/>
          </p:cNvPicPr>
          <p:nvPr/>
        </p:nvPicPr>
        <p:blipFill>
          <a:blip r:embed="rId3"/>
          <a:stretch>
            <a:fillRect/>
          </a:stretch>
        </p:blipFill>
        <p:spPr>
          <a:xfrm>
            <a:off x="7525974" y="186431"/>
            <a:ext cx="2169356" cy="1518549"/>
          </a:xfrm>
          <a:prstGeom prst="rect">
            <a:avLst/>
          </a:prstGeom>
        </p:spPr>
      </p:pic>
      <p:sp>
        <p:nvSpPr>
          <p:cNvPr id="8" name="Content Placeholder 7">
            <a:extLst>
              <a:ext uri="{FF2B5EF4-FFF2-40B4-BE49-F238E27FC236}">
                <a16:creationId xmlns:a16="http://schemas.microsoft.com/office/drawing/2014/main" id="{3A9AB5B7-7A33-473A-9892-EE07499F8F82}"/>
              </a:ext>
            </a:extLst>
          </p:cNvPr>
          <p:cNvSpPr>
            <a:spLocks noGrp="1"/>
          </p:cNvSpPr>
          <p:nvPr>
            <p:ph sz="quarter" idx="4"/>
          </p:nvPr>
        </p:nvSpPr>
        <p:spPr>
          <a:xfrm>
            <a:off x="6118412" y="2178424"/>
            <a:ext cx="5849469" cy="4649550"/>
          </a:xfrm>
        </p:spPr>
        <p:txBody>
          <a:bodyPr>
            <a:normAutofit/>
          </a:bodyPr>
          <a:lstStyle/>
          <a:p>
            <a:r>
              <a:rPr lang="en-GB" sz="3200" dirty="0"/>
              <a:t>Political distance</a:t>
            </a:r>
          </a:p>
          <a:p>
            <a:r>
              <a:rPr lang="en-GB" sz="3200" dirty="0"/>
              <a:t>Strategic distance</a:t>
            </a:r>
          </a:p>
          <a:p>
            <a:r>
              <a:rPr lang="en-GB" sz="3200" dirty="0"/>
              <a:t>Empire-builders!</a:t>
            </a:r>
          </a:p>
          <a:p>
            <a:r>
              <a:rPr lang="en-GB" sz="3200" dirty="0"/>
              <a:t>Failure to see the big picture</a:t>
            </a:r>
          </a:p>
          <a:p>
            <a:r>
              <a:rPr lang="en-GB" sz="3200" dirty="0"/>
              <a:t>Fear of change </a:t>
            </a:r>
          </a:p>
          <a:p>
            <a:r>
              <a:rPr lang="en-GB" sz="3200" dirty="0"/>
              <a:t>Perceived lack of control</a:t>
            </a:r>
          </a:p>
          <a:p>
            <a:r>
              <a:rPr lang="en-GB" sz="3200" dirty="0"/>
              <a:t>Council competition for tenders</a:t>
            </a:r>
          </a:p>
        </p:txBody>
      </p:sp>
    </p:spTree>
    <p:extLst>
      <p:ext uri="{BB962C8B-B14F-4D97-AF65-F5344CB8AC3E}">
        <p14:creationId xmlns:p14="http://schemas.microsoft.com/office/powerpoint/2010/main" val="347337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0" end="0"/>
                                            </p:txEl>
                                          </p:spTgt>
                                        </p:tgtEl>
                                        <p:attrNameLst>
                                          <p:attrName>style.visibility</p:attrName>
                                        </p:attrNameLst>
                                      </p:cBhvr>
                                      <p:to>
                                        <p:strVal val="visible"/>
                                      </p:to>
                                    </p:set>
                                    <p:anim calcmode="lin" valueType="num">
                                      <p:cBhvr additive="base">
                                        <p:cTn id="4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xEl>
                                              <p:pRg st="1" end="1"/>
                                            </p:txEl>
                                          </p:spTgt>
                                        </p:tgtEl>
                                        <p:attrNameLst>
                                          <p:attrName>style.visibility</p:attrName>
                                        </p:attrNameLst>
                                      </p:cBhvr>
                                      <p:to>
                                        <p:strVal val="visible"/>
                                      </p:to>
                                    </p:set>
                                    <p:anim calcmode="lin" valueType="num">
                                      <p:cBhvr additive="base">
                                        <p:cTn id="5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 calcmode="lin" valueType="num">
                                      <p:cBhvr additive="base">
                                        <p:cTn id="6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8">
                                            <p:txEl>
                                              <p:pRg st="3" end="3"/>
                                            </p:txEl>
                                          </p:spTgt>
                                        </p:tgtEl>
                                        <p:attrNameLst>
                                          <p:attrName>style.visibility</p:attrName>
                                        </p:attrNameLst>
                                      </p:cBhvr>
                                      <p:to>
                                        <p:strVal val="visible"/>
                                      </p:to>
                                    </p:set>
                                    <p:anim calcmode="lin" valueType="num">
                                      <p:cBhvr additive="base">
                                        <p:cTn id="6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8">
                                            <p:txEl>
                                              <p:pRg st="4" end="4"/>
                                            </p:txEl>
                                          </p:spTgt>
                                        </p:tgtEl>
                                        <p:attrNameLst>
                                          <p:attrName>style.visibility</p:attrName>
                                        </p:attrNameLst>
                                      </p:cBhvr>
                                      <p:to>
                                        <p:strVal val="visible"/>
                                      </p:to>
                                    </p:set>
                                    <p:anim calcmode="lin" valueType="num">
                                      <p:cBhvr additive="base">
                                        <p:cTn id="7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8">
                                            <p:txEl>
                                              <p:pRg st="5" end="5"/>
                                            </p:txEl>
                                          </p:spTgt>
                                        </p:tgtEl>
                                        <p:attrNameLst>
                                          <p:attrName>style.visibility</p:attrName>
                                        </p:attrNameLst>
                                      </p:cBhvr>
                                      <p:to>
                                        <p:strVal val="visible"/>
                                      </p:to>
                                    </p:set>
                                    <p:anim calcmode="lin" valueType="num">
                                      <p:cBhvr additive="base">
                                        <p:cTn id="79"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8">
                                            <p:txEl>
                                              <p:pRg st="6" end="6"/>
                                            </p:txEl>
                                          </p:spTgt>
                                        </p:tgtEl>
                                        <p:attrNameLst>
                                          <p:attrName>style.visibility</p:attrName>
                                        </p:attrNameLst>
                                      </p:cBhvr>
                                      <p:to>
                                        <p:strVal val="visible"/>
                                      </p:to>
                                    </p:set>
                                    <p:anim calcmode="lin" valueType="num">
                                      <p:cBhvr additive="base">
                                        <p:cTn id="85"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006" y="493432"/>
            <a:ext cx="11274910" cy="968189"/>
          </a:xfrm>
        </p:spPr>
        <p:txBody>
          <a:bodyPr>
            <a:normAutofit/>
          </a:bodyPr>
          <a:lstStyle/>
          <a:p>
            <a:r>
              <a:rPr lang="en-GB" sz="6000" b="1" dirty="0"/>
              <a:t>The logic of community practice</a:t>
            </a:r>
          </a:p>
        </p:txBody>
      </p:sp>
      <p:sp>
        <p:nvSpPr>
          <p:cNvPr id="3" name="Content Placeholder 2"/>
          <p:cNvSpPr>
            <a:spLocks noGrp="1"/>
          </p:cNvSpPr>
          <p:nvPr>
            <p:ph idx="1"/>
          </p:nvPr>
        </p:nvSpPr>
        <p:spPr>
          <a:xfrm>
            <a:off x="582804" y="2019526"/>
            <a:ext cx="8822453" cy="3294825"/>
          </a:xfrm>
        </p:spPr>
        <p:txBody>
          <a:bodyPr>
            <a:noAutofit/>
          </a:bodyPr>
          <a:lstStyle/>
          <a:p>
            <a:pPr marL="514350" indent="-514350">
              <a:buFont typeface="+mj-lt"/>
              <a:buAutoNum type="arabicPeriod"/>
            </a:pPr>
            <a:r>
              <a:rPr lang="en-GB" sz="3200" dirty="0"/>
              <a:t>Inactive residents, and communities, contribute to poverty, exclusion and disadvantage</a:t>
            </a:r>
          </a:p>
          <a:p>
            <a:pPr marL="514350" indent="-514350">
              <a:buFont typeface="+mj-lt"/>
              <a:buAutoNum type="arabicPeriod"/>
            </a:pPr>
            <a:r>
              <a:rPr lang="en-GB" sz="3200" dirty="0"/>
              <a:t>Active, vibrant communities help to reduce poverty, exclusion and disadvantage</a:t>
            </a:r>
          </a:p>
          <a:p>
            <a:pPr marL="514350" indent="-514350">
              <a:buFont typeface="+mj-lt"/>
              <a:buAutoNum type="arabicPeriod"/>
            </a:pPr>
            <a:r>
              <a:rPr lang="en-GB" sz="3200" dirty="0"/>
              <a:t>Multiple deprivation places significant disproportionate pressure on public services</a:t>
            </a:r>
          </a:p>
        </p:txBody>
      </p:sp>
      <p:sp>
        <p:nvSpPr>
          <p:cNvPr id="4" name="Slide Number Placeholder 3"/>
          <p:cNvSpPr>
            <a:spLocks noGrp="1"/>
          </p:cNvSpPr>
          <p:nvPr>
            <p:ph type="sldNum" sz="quarter" idx="12"/>
          </p:nvPr>
        </p:nvSpPr>
        <p:spPr/>
        <p:txBody>
          <a:bodyPr/>
          <a:lstStyle/>
          <a:p>
            <a:fld id="{A9066AF5-86CC-4159-855A-C057236591EC}" type="slidenum">
              <a:rPr lang="en-GB" smtClean="0"/>
              <a:pPr/>
              <a:t>28</a:t>
            </a:fld>
            <a:endParaRPr lang="en-GB"/>
          </a:p>
        </p:txBody>
      </p:sp>
      <p:sp>
        <p:nvSpPr>
          <p:cNvPr id="5" name="TextBox 4">
            <a:extLst>
              <a:ext uri="{FF2B5EF4-FFF2-40B4-BE49-F238E27FC236}">
                <a16:creationId xmlns:a16="http://schemas.microsoft.com/office/drawing/2014/main" id="{E99A6E1F-AE8A-47F7-A17B-D171C6B50ACF}"/>
              </a:ext>
            </a:extLst>
          </p:cNvPr>
          <p:cNvSpPr txBox="1"/>
          <p:nvPr/>
        </p:nvSpPr>
        <p:spPr>
          <a:xfrm>
            <a:off x="168576" y="5650684"/>
            <a:ext cx="3065930" cy="369332"/>
          </a:xfrm>
          <a:prstGeom prst="rect">
            <a:avLst/>
          </a:prstGeom>
          <a:noFill/>
        </p:spPr>
        <p:txBody>
          <a:bodyPr wrap="square" rtlCol="0">
            <a:spAutoFit/>
          </a:bodyPr>
          <a:lstStyle/>
          <a:p>
            <a:r>
              <a:rPr lang="en-GB" dirty="0" err="1"/>
              <a:t>Chanan</a:t>
            </a:r>
            <a:r>
              <a:rPr lang="en-GB" dirty="0"/>
              <a:t> and Miller (2013)</a:t>
            </a:r>
          </a:p>
        </p:txBody>
      </p:sp>
    </p:spTree>
    <p:extLst>
      <p:ext uri="{BB962C8B-B14F-4D97-AF65-F5344CB8AC3E}">
        <p14:creationId xmlns:p14="http://schemas.microsoft.com/office/powerpoint/2010/main" val="2962599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567" y="691935"/>
            <a:ext cx="11274910" cy="968189"/>
          </a:xfrm>
        </p:spPr>
        <p:txBody>
          <a:bodyPr>
            <a:normAutofit/>
          </a:bodyPr>
          <a:lstStyle/>
          <a:p>
            <a:r>
              <a:rPr lang="en-GB" sz="6000" b="1" dirty="0"/>
              <a:t>The logic of community practice</a:t>
            </a:r>
          </a:p>
        </p:txBody>
      </p:sp>
      <p:sp>
        <p:nvSpPr>
          <p:cNvPr id="3" name="Content Placeholder 2"/>
          <p:cNvSpPr>
            <a:spLocks noGrp="1"/>
          </p:cNvSpPr>
          <p:nvPr>
            <p:ph idx="1"/>
          </p:nvPr>
        </p:nvSpPr>
        <p:spPr>
          <a:xfrm>
            <a:off x="1136342" y="2414726"/>
            <a:ext cx="10217458" cy="2654423"/>
          </a:xfrm>
        </p:spPr>
        <p:txBody>
          <a:bodyPr>
            <a:noAutofit/>
          </a:bodyPr>
          <a:lstStyle/>
          <a:p>
            <a:pPr marL="514350" indent="-514350">
              <a:buFont typeface="+mj-lt"/>
              <a:buAutoNum type="arabicPeriod" startAt="4"/>
            </a:pPr>
            <a:r>
              <a:rPr lang="en-GB" sz="3200" dirty="0"/>
              <a:t>Community practice mobilises communities</a:t>
            </a:r>
          </a:p>
          <a:p>
            <a:pPr marL="514350" indent="-514350">
              <a:buFont typeface="+mj-lt"/>
              <a:buAutoNum type="arabicPeriod" startAt="4"/>
            </a:pPr>
            <a:r>
              <a:rPr lang="en-GB" sz="3200" dirty="0"/>
              <a:t>This has intrinsic and extrinsic value: internal community value and external value for public services</a:t>
            </a:r>
          </a:p>
          <a:p>
            <a:pPr marL="514350" indent="-514350">
              <a:buFont typeface="+mj-lt"/>
              <a:buAutoNum type="arabicPeriod" startAt="4"/>
            </a:pPr>
            <a:r>
              <a:rPr lang="en-GB" sz="3200" dirty="0"/>
              <a:t>These improvements reduce the costs to the public purse</a:t>
            </a:r>
          </a:p>
        </p:txBody>
      </p:sp>
      <p:sp>
        <p:nvSpPr>
          <p:cNvPr id="4" name="Slide Number Placeholder 3"/>
          <p:cNvSpPr>
            <a:spLocks noGrp="1"/>
          </p:cNvSpPr>
          <p:nvPr>
            <p:ph type="sldNum" sz="quarter" idx="12"/>
          </p:nvPr>
        </p:nvSpPr>
        <p:spPr/>
        <p:txBody>
          <a:bodyPr/>
          <a:lstStyle/>
          <a:p>
            <a:fld id="{A9066AF5-86CC-4159-855A-C057236591EC}" type="slidenum">
              <a:rPr lang="en-GB" smtClean="0"/>
              <a:pPr/>
              <a:t>29</a:t>
            </a:fld>
            <a:endParaRPr lang="en-GB"/>
          </a:p>
        </p:txBody>
      </p:sp>
      <p:sp>
        <p:nvSpPr>
          <p:cNvPr id="5" name="TextBox 4">
            <a:extLst>
              <a:ext uri="{FF2B5EF4-FFF2-40B4-BE49-F238E27FC236}">
                <a16:creationId xmlns:a16="http://schemas.microsoft.com/office/drawing/2014/main" id="{E99A6E1F-AE8A-47F7-A17B-D171C6B50ACF}"/>
              </a:ext>
            </a:extLst>
          </p:cNvPr>
          <p:cNvSpPr txBox="1"/>
          <p:nvPr/>
        </p:nvSpPr>
        <p:spPr>
          <a:xfrm>
            <a:off x="198233" y="5895295"/>
            <a:ext cx="3065930" cy="369332"/>
          </a:xfrm>
          <a:prstGeom prst="rect">
            <a:avLst/>
          </a:prstGeom>
          <a:noFill/>
        </p:spPr>
        <p:txBody>
          <a:bodyPr wrap="square" rtlCol="0">
            <a:spAutoFit/>
          </a:bodyPr>
          <a:lstStyle/>
          <a:p>
            <a:r>
              <a:rPr lang="en-GB" dirty="0" err="1"/>
              <a:t>Chanan</a:t>
            </a:r>
            <a:r>
              <a:rPr lang="en-GB" dirty="0"/>
              <a:t> and Miller (2013)</a:t>
            </a:r>
          </a:p>
        </p:txBody>
      </p:sp>
    </p:spTree>
    <p:extLst>
      <p:ext uri="{BB962C8B-B14F-4D97-AF65-F5344CB8AC3E}">
        <p14:creationId xmlns:p14="http://schemas.microsoft.com/office/powerpoint/2010/main" val="177116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9543" y="0"/>
            <a:ext cx="4918472" cy="6858000"/>
          </a:xfrm>
          <a:prstGeom prst="rect">
            <a:avLst/>
          </a:prstGeom>
        </p:spPr>
      </p:pic>
      <p:pic>
        <p:nvPicPr>
          <p:cNvPr id="5" name="Picture 4"/>
          <p:cNvPicPr>
            <a:picLocks noChangeAspect="1"/>
          </p:cNvPicPr>
          <p:nvPr/>
        </p:nvPicPr>
        <p:blipFill>
          <a:blip r:embed="rId3"/>
          <a:stretch>
            <a:fillRect/>
          </a:stretch>
        </p:blipFill>
        <p:spPr>
          <a:xfrm>
            <a:off x="6634353" y="0"/>
            <a:ext cx="4464558" cy="6858000"/>
          </a:xfrm>
          <a:prstGeom prst="rect">
            <a:avLst/>
          </a:prstGeom>
          <a:ln w="25400">
            <a:solidFill>
              <a:schemeClr val="tx1"/>
            </a:solidFill>
          </a:ln>
        </p:spPr>
      </p:pic>
    </p:spTree>
    <p:extLst>
      <p:ext uri="{BB962C8B-B14F-4D97-AF65-F5344CB8AC3E}">
        <p14:creationId xmlns:p14="http://schemas.microsoft.com/office/powerpoint/2010/main" val="446268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287C1F-F141-4DF8-9738-21A51914973B}"/>
              </a:ext>
            </a:extLst>
          </p:cNvPr>
          <p:cNvSpPr/>
          <p:nvPr/>
        </p:nvSpPr>
        <p:spPr>
          <a:xfrm>
            <a:off x="489304" y="4967416"/>
            <a:ext cx="8802255" cy="1384995"/>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In the deepest sense, it is not giving but taking their dignity. Denial of opportunity for participation is the denial of human dignity and democracy. It will not work.</a:t>
            </a:r>
            <a:endParaRPr lang="en-GB" sz="2800" dirty="0"/>
          </a:p>
        </p:txBody>
      </p:sp>
      <p:sp>
        <p:nvSpPr>
          <p:cNvPr id="3" name="Rectangle 2">
            <a:extLst>
              <a:ext uri="{FF2B5EF4-FFF2-40B4-BE49-F238E27FC236}">
                <a16:creationId xmlns:a16="http://schemas.microsoft.com/office/drawing/2014/main" id="{F075476B-905B-4761-BF48-357A7AC505BC}"/>
              </a:ext>
            </a:extLst>
          </p:cNvPr>
          <p:cNvSpPr/>
          <p:nvPr/>
        </p:nvSpPr>
        <p:spPr>
          <a:xfrm>
            <a:off x="461495" y="298380"/>
            <a:ext cx="4886036" cy="2677656"/>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We learn, when we respect the dignity of the people, that they cannot be denied the elementary right to participate fully in the solutions to their own problems. </a:t>
            </a:r>
            <a:endParaRPr lang="en-GB" sz="2800" dirty="0"/>
          </a:p>
        </p:txBody>
      </p:sp>
      <p:sp>
        <p:nvSpPr>
          <p:cNvPr id="4" name="Rectangle 3">
            <a:extLst>
              <a:ext uri="{FF2B5EF4-FFF2-40B4-BE49-F238E27FC236}">
                <a16:creationId xmlns:a16="http://schemas.microsoft.com/office/drawing/2014/main" id="{529D25F2-5D3D-4781-BD60-BEF5541D508D}"/>
              </a:ext>
            </a:extLst>
          </p:cNvPr>
          <p:cNvSpPr/>
          <p:nvPr/>
        </p:nvSpPr>
        <p:spPr>
          <a:xfrm>
            <a:off x="6206836" y="298380"/>
            <a:ext cx="5421746" cy="2677656"/>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Self-respect arises only out of people who play an active role in solving their own crises and who are not helpless, passive puppet-like recipients of private or public services. </a:t>
            </a:r>
            <a:endParaRPr lang="en-GB" sz="2800" dirty="0"/>
          </a:p>
        </p:txBody>
      </p:sp>
      <p:sp>
        <p:nvSpPr>
          <p:cNvPr id="5" name="Rectangle 4">
            <a:extLst>
              <a:ext uri="{FF2B5EF4-FFF2-40B4-BE49-F238E27FC236}">
                <a16:creationId xmlns:a16="http://schemas.microsoft.com/office/drawing/2014/main" id="{7C47FEFA-A869-47D5-A393-C2148F2DD6CF}"/>
              </a:ext>
            </a:extLst>
          </p:cNvPr>
          <p:cNvSpPr/>
          <p:nvPr/>
        </p:nvSpPr>
        <p:spPr>
          <a:xfrm>
            <a:off x="489526" y="3277129"/>
            <a:ext cx="9162473" cy="1384995"/>
          </a:xfrm>
          <a:prstGeom prst="rect">
            <a:avLst/>
          </a:prstGeom>
          <a:solidFill>
            <a:srgbClr val="FFFF00"/>
          </a:solidFill>
          <a:ln w="25400">
            <a:solidFill>
              <a:schemeClr val="accent1">
                <a:shade val="50000"/>
              </a:schemeClr>
            </a:solidFill>
          </a:ln>
        </p:spPr>
        <p:txBody>
          <a:bodyPr wrap="square">
            <a:spAutoFit/>
          </a:bodyPr>
          <a:lstStyle/>
          <a:p>
            <a:pPr algn="ctr"/>
            <a:r>
              <a:rPr lang="en-US" sz="2800" dirty="0"/>
              <a:t>To give people help, while denying them a significant part of the action, contributes nothing to the development of the individual. </a:t>
            </a:r>
            <a:endParaRPr lang="en-GB" sz="2800" dirty="0"/>
          </a:p>
        </p:txBody>
      </p:sp>
      <p:pic>
        <p:nvPicPr>
          <p:cNvPr id="7" name="Picture 6" descr="A close up of a sign&#10;&#10;Description generated with very high confidence">
            <a:extLst>
              <a:ext uri="{FF2B5EF4-FFF2-40B4-BE49-F238E27FC236}">
                <a16:creationId xmlns:a16="http://schemas.microsoft.com/office/drawing/2014/main" id="{B1699AEC-1983-454B-918B-DE09552AA9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3494" y="3277128"/>
            <a:ext cx="2187597" cy="3339731"/>
          </a:xfrm>
          <a:prstGeom prst="rect">
            <a:avLst/>
          </a:prstGeom>
        </p:spPr>
      </p:pic>
    </p:spTree>
    <p:extLst>
      <p:ext uri="{BB962C8B-B14F-4D97-AF65-F5344CB8AC3E}">
        <p14:creationId xmlns:p14="http://schemas.microsoft.com/office/powerpoint/2010/main" val="2120551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heel(1)">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wheel(1)">
                                      <p:cBhvr>
                                        <p:cTn id="22" dur="20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90EBA-68DB-45BC-AA4F-8CE7E23CF7D3}"/>
              </a:ext>
            </a:extLst>
          </p:cNvPr>
          <p:cNvPicPr>
            <a:picLocks noChangeAspect="1"/>
          </p:cNvPicPr>
          <p:nvPr/>
        </p:nvPicPr>
        <p:blipFill>
          <a:blip r:embed="rId2"/>
          <a:stretch>
            <a:fillRect/>
          </a:stretch>
        </p:blipFill>
        <p:spPr>
          <a:xfrm>
            <a:off x="2156700" y="0"/>
            <a:ext cx="5145024" cy="6858000"/>
          </a:xfrm>
          <a:prstGeom prst="rect">
            <a:avLst/>
          </a:prstGeom>
        </p:spPr>
      </p:pic>
      <p:sp>
        <p:nvSpPr>
          <p:cNvPr id="5" name="Subtitle 2">
            <a:extLst>
              <a:ext uri="{FF2B5EF4-FFF2-40B4-BE49-F238E27FC236}">
                <a16:creationId xmlns:a16="http://schemas.microsoft.com/office/drawing/2014/main" id="{37309E3A-B920-40BC-8B93-E69CFFD2707F}"/>
              </a:ext>
            </a:extLst>
          </p:cNvPr>
          <p:cNvSpPr txBox="1">
            <a:spLocks/>
          </p:cNvSpPr>
          <p:nvPr/>
        </p:nvSpPr>
        <p:spPr>
          <a:xfrm>
            <a:off x="1231015" y="5588546"/>
            <a:ext cx="6996393" cy="1762852"/>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4100" b="0" i="0" u="none" strike="noStrike" kern="1200" cap="none" spc="0" normalizeH="0" baseline="0" noProof="0" dirty="0">
                <a:ln>
                  <a:noFill/>
                </a:ln>
                <a:solidFill>
                  <a:schemeClr val="bg1"/>
                </a:solidFill>
                <a:effectLst/>
                <a:uLnTx/>
                <a:uFillTx/>
                <a:latin typeface="Myriad Pro"/>
                <a:ea typeface="+mn-ea"/>
                <a:cs typeface="+mn-cs"/>
              </a:rPr>
              <a:t>Mike Durke</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0" i="0" u="none" strike="noStrike" kern="1200" cap="none" spc="0" normalizeH="0" baseline="0" noProof="0" dirty="0">
                <a:ln>
                  <a:noFill/>
                </a:ln>
                <a:solidFill>
                  <a:schemeClr val="bg1"/>
                </a:solidFill>
                <a:effectLst/>
                <a:uLnTx/>
                <a:uFillTx/>
                <a:latin typeface="Myriad Pro"/>
                <a:ea typeface="+mn-ea"/>
                <a:cs typeface="+mn-cs"/>
                <a:hlinkClick r:id="rId3">
                  <a:extLst>
                    <a:ext uri="{A12FA001-AC4F-418D-AE19-62706E023703}">
                      <ahyp:hlinkClr xmlns:ahyp="http://schemas.microsoft.com/office/drawing/2018/hyperlinkcolor" val="tx"/>
                    </a:ext>
                  </a:extLst>
                </a:hlinkClick>
              </a:rPr>
              <a:t>Mike.durke@uwtsd.ac.uk</a:t>
            </a:r>
            <a:r>
              <a:rPr kumimoji="0" lang="en-GB" sz="2000" b="0" i="0" u="none" strike="noStrike" kern="1200" cap="none" spc="0" normalizeH="0" baseline="0" noProof="0" dirty="0">
                <a:ln>
                  <a:noFill/>
                </a:ln>
                <a:solidFill>
                  <a:schemeClr val="bg1"/>
                </a:solidFill>
                <a:effectLst/>
                <a:uLnTx/>
                <a:uFillTx/>
                <a:latin typeface="Myriad Pro"/>
                <a:ea typeface="+mn-ea"/>
                <a:cs typeface="+mn-cs"/>
              </a:rPr>
              <a:t> </a:t>
            </a:r>
          </a:p>
        </p:txBody>
      </p:sp>
      <p:sp>
        <p:nvSpPr>
          <p:cNvPr id="6" name="Rectangle 5">
            <a:extLst>
              <a:ext uri="{FF2B5EF4-FFF2-40B4-BE49-F238E27FC236}">
                <a16:creationId xmlns:a16="http://schemas.microsoft.com/office/drawing/2014/main" id="{8E651128-A0A6-499D-95B6-57C18F25CCA3}"/>
              </a:ext>
            </a:extLst>
          </p:cNvPr>
          <p:cNvSpPr/>
          <p:nvPr/>
        </p:nvSpPr>
        <p:spPr>
          <a:xfrm>
            <a:off x="7301724" y="2357609"/>
            <a:ext cx="4635527" cy="2607860"/>
          </a:xfrm>
          <a:prstGeom prst="rect">
            <a:avLst/>
          </a:prstGeom>
          <a:solidFill>
            <a:srgbClr val="7030A0"/>
          </a:solidFill>
        </p:spPr>
        <p:txBody>
          <a:bodyPr wrap="square">
            <a:spAutoFit/>
          </a:bodyPr>
          <a:lstStyle/>
          <a:p>
            <a:r>
              <a:rPr lang="en-GB" sz="8000" dirty="0">
                <a:solidFill>
                  <a:schemeClr val="bg1"/>
                </a:solidFill>
              </a:rPr>
              <a:t>Councillor leadership</a:t>
            </a:r>
          </a:p>
        </p:txBody>
      </p:sp>
    </p:spTree>
    <p:extLst>
      <p:ext uri="{BB962C8B-B14F-4D97-AF65-F5344CB8AC3E}">
        <p14:creationId xmlns:p14="http://schemas.microsoft.com/office/powerpoint/2010/main" val="98329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6858E-F425-428E-A637-04F844F0C4C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0D4C062-ED7F-4D21-AB77-5186FBE2FDED}"/>
              </a:ext>
            </a:extLst>
          </p:cNvPr>
          <p:cNvSpPr>
            <a:spLocks noGrp="1"/>
          </p:cNvSpPr>
          <p:nvPr>
            <p:ph idx="1"/>
          </p:nvPr>
        </p:nvSpPr>
        <p:spPr/>
        <p:txBody>
          <a:bodyPr>
            <a:normAutofit fontScale="70000" lnSpcReduction="20000"/>
          </a:bodyPr>
          <a:lstStyle/>
          <a:p>
            <a:pPr>
              <a:lnSpc>
                <a:spcPct val="107000"/>
              </a:lnSpc>
              <a:spcAft>
                <a:spcPts val="800"/>
              </a:spcAft>
            </a:pPr>
            <a:r>
              <a:rPr lang="en-GB" dirty="0" err="1"/>
              <a:t>Chanan</a:t>
            </a:r>
            <a:r>
              <a:rPr lang="en-GB" dirty="0"/>
              <a:t> G and Miller C (2013) Rethinking Community Practice: developing transformative neighbourhoods. Bristol: Policy Press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European Union (2003) </a:t>
            </a:r>
            <a:r>
              <a:rPr lang="en-US" dirty="0">
                <a:latin typeface="Calibri" panose="020F0502020204030204" pitchFamily="34" charset="0"/>
                <a:ea typeface="Calibri" panose="020F0502020204030204" pitchFamily="34" charset="0"/>
                <a:cs typeface="Times New Roman" panose="02020603050405020304" pitchFamily="18" charset="0"/>
              </a:rPr>
              <a:t>Partnership with the Cities: the URBAN Community Initiative, available at </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hlinkClick r:id="rId2"/>
              </a:rPr>
              <a:t>http://ec.europa.eu/regional_policy/sources/docgener/presenta/cities/cities_en.pdf</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Seal, M (2008) ‘Saul Alinsky, community organizing and rules for radicals’, the encyclopaedia of informal education,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www.infed.org/thinkers/alinsky.htm</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Thomas S (2017) '12-year-old joyriders, police chases and vehicles set alight' When Swansea was the UK car crime capital,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http://www.walesonline.co.uk/news/wales-news/12-year-old-cushion-who-13005163</a:t>
            </a:r>
            <a:r>
              <a:rPr lang="en-GB" dirty="0">
                <a:latin typeface="Calibri" panose="020F0502020204030204" pitchFamily="34" charset="0"/>
                <a:ea typeface="Calibri" panose="020F0502020204030204" pitchFamily="34" charset="0"/>
                <a:cs typeface="Times New Roman" panose="02020603050405020304" pitchFamily="18" charset="0"/>
              </a:rPr>
              <a:t> </a:t>
            </a:r>
            <a:endParaRPr lang="en-US" dirty="0"/>
          </a:p>
          <a:p>
            <a:r>
              <a:rPr lang="en-US" dirty="0"/>
              <a:t>Wheal (1998) Adolescence: Positive approaches for working with young people. Russell House Publishing, page vii, from Alinsky SD (1971) Rules for Radicals, Vintage Books.</a:t>
            </a:r>
          </a:p>
          <a:p>
            <a:endParaRPr lang="en-GB" dirty="0"/>
          </a:p>
        </p:txBody>
      </p:sp>
    </p:spTree>
    <p:extLst>
      <p:ext uri="{BB962C8B-B14F-4D97-AF65-F5344CB8AC3E}">
        <p14:creationId xmlns:p14="http://schemas.microsoft.com/office/powerpoint/2010/main" val="20345461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962</Words>
  <Application>Microsoft Office PowerPoint</Application>
  <PresentationFormat>Widescreen</PresentationFormat>
  <Paragraphs>142</Paragraphs>
  <Slides>33</Slides>
  <Notes>3</Notes>
  <HiddenSlides>2</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Arial</vt:lpstr>
      <vt:lpstr>Calibri</vt:lpstr>
      <vt:lpstr>Calibri Light</vt:lpstr>
      <vt:lpstr>Myriad Pro</vt:lpstr>
      <vt:lpstr>Wingdings</vt:lpstr>
      <vt:lpstr>Office Theme</vt:lpstr>
      <vt:lpstr>20140311PresentationUWTSDTemplate</vt:lpstr>
      <vt:lpstr>Harmony Conference</vt:lpstr>
      <vt:lpstr>PowerPoint Presentation</vt:lpstr>
      <vt:lpstr>PowerPoint Presentation</vt:lpstr>
      <vt:lpstr>The Townhill estate had degenerated over time</vt:lpstr>
      <vt:lpstr>PowerPoint Presentation</vt:lpstr>
      <vt:lpstr>PowerPoint Presentation</vt:lpstr>
      <vt:lpstr>PowerPoint Presentation</vt:lpstr>
      <vt:lpstr>PowerPoint Presentation</vt:lpstr>
      <vt:lpstr>PowerPoint Presentation</vt:lpstr>
      <vt:lpstr>4 URBAN Measures – 28 local projects</vt:lpstr>
      <vt:lpstr>PowerPoint Presentation</vt:lpstr>
      <vt:lpstr>From National Strategy to Local Action</vt:lpstr>
      <vt:lpstr>Townhill, Swansea:  many people sitting around many tables</vt:lpstr>
      <vt:lpstr>The new £3m Mayhill Health, Well-being &amp; Family Centre</vt:lpstr>
      <vt:lpstr>PowerPoint Presentation</vt:lpstr>
      <vt:lpstr>PowerPoint Presentation</vt:lpstr>
      <vt:lpstr>PowerPoint Presentation</vt:lpstr>
      <vt:lpstr>PowerPoint Presentation</vt:lpstr>
      <vt:lpstr>PowerPoint Presentation</vt:lpstr>
      <vt:lpstr>Elements of social enterpise</vt:lpstr>
      <vt:lpstr>What makes a social enterprise and social enterprise</vt:lpstr>
      <vt:lpstr>PowerPoint Presentation</vt:lpstr>
      <vt:lpstr>Social enterprises:</vt:lpstr>
      <vt:lpstr>PowerPoint Presentation</vt:lpstr>
      <vt:lpstr>PowerPoint Presentation</vt:lpstr>
      <vt:lpstr>PowerPoint Presentation</vt:lpstr>
      <vt:lpstr>PowerPoint Presentation</vt:lpstr>
      <vt:lpstr>The logic of community practice</vt:lpstr>
      <vt:lpstr>The logic of community practice</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Harmony Conference</dc:title>
  <dc:creator>Mike Durke</dc:creator>
  <cp:lastModifiedBy>Mike Durke</cp:lastModifiedBy>
  <cp:revision>2</cp:revision>
  <dcterms:created xsi:type="dcterms:W3CDTF">2020-09-17T11:15:43Z</dcterms:created>
  <dcterms:modified xsi:type="dcterms:W3CDTF">2020-09-17T12:51:31Z</dcterms:modified>
</cp:coreProperties>
</file>