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6"/>
  </p:notesMasterIdLst>
  <p:sldIdLst>
    <p:sldId id="258" r:id="rId5"/>
    <p:sldId id="256" r:id="rId6"/>
    <p:sldId id="257" r:id="rId7"/>
    <p:sldId id="259" r:id="rId8"/>
    <p:sldId id="260" r:id="rId9"/>
    <p:sldId id="261" r:id="rId10"/>
    <p:sldId id="262" r:id="rId11"/>
    <p:sldId id="264" r:id="rId12"/>
    <p:sldId id="263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F7DBF2-CFD2-4C0B-8A82-063F16AEF2D8}" v="64" dt="2024-06-15T17:56:13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3563" autoAdjust="0"/>
  </p:normalViewPr>
  <p:slideViewPr>
    <p:cSldViewPr snapToGrid="0">
      <p:cViewPr>
        <p:scale>
          <a:sx n="83" d="100"/>
          <a:sy n="83" d="100"/>
        </p:scale>
        <p:origin x="45" y="3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742135-57C7-456A-83A3-AA86126CB56F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2481DC-1376-4D40-9A02-E525BEBED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87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2481DC-1376-4D40-9A02-E525BEBEDB2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48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2481DC-1376-4D40-9A02-E525BEBEDB2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45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09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772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535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69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32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380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349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5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76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92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108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906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202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6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1886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178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948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8AB235C-D4B1-4184-ABA9-CAD56316C27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5D800F8-D540-418F-B740-85B4481AE0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126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A40740B-1A6E-6D64-332B-0BFB5240948D}"/>
              </a:ext>
            </a:extLst>
          </p:cNvPr>
          <p:cNvSpPr txBox="1"/>
          <p:nvPr/>
        </p:nvSpPr>
        <p:spPr>
          <a:xfrm>
            <a:off x="3755308" y="310028"/>
            <a:ext cx="61390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89F317-2E7A-164F-BE97-1F1A315ED48A}"/>
              </a:ext>
            </a:extLst>
          </p:cNvPr>
          <p:cNvSpPr txBox="1"/>
          <p:nvPr/>
        </p:nvSpPr>
        <p:spPr>
          <a:xfrm>
            <a:off x="2868591" y="2462981"/>
            <a:ext cx="6290505" cy="16418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Eras Light ITC" panose="020B04020305040208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Name: Tanya Georgieva</a:t>
            </a:r>
            <a:endParaRPr lang="en-GB" sz="2800" b="1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Eras Light ITC" panose="020B04020305040208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Eras Light ITC" panose="020B04020305040208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Number:2028228</a:t>
            </a:r>
            <a:endParaRPr lang="en-GB" sz="2800" b="1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Eras Light ITC" panose="020B04020305040208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Eras Light ITC" panose="020B0402030504020804" pitchFamily="34" charset="0"/>
                <a:ea typeface="Arial" panose="020B0604020202020204" pitchFamily="34" charset="0"/>
              </a:rPr>
              <a:t>Lecturer </a:t>
            </a:r>
            <a:r>
              <a:rPr lang="en-GB" sz="2800" b="1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Eras Light ITC" panose="020B0402030504020804" pitchFamily="34" charset="0"/>
                <a:ea typeface="Arial" panose="020B0604020202020204" pitchFamily="34" charset="0"/>
              </a:rPr>
              <a:t>Name</a:t>
            </a:r>
            <a:r>
              <a:rPr lang="en-GB" sz="2800" b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Eras Light ITC" panose="020B0402030504020804" pitchFamily="34" charset="0"/>
                <a:ea typeface="Arial" panose="020B0604020202020204" pitchFamily="34" charset="0"/>
              </a:rPr>
              <a:t>: Zahra </a:t>
            </a:r>
            <a:r>
              <a:rPr lang="en-GB" sz="2800" b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Eras Light ITC" panose="020B0402030504020804" pitchFamily="34" charset="0"/>
                <a:ea typeface="Arial" panose="020B0604020202020204" pitchFamily="34" charset="0"/>
              </a:rPr>
              <a:t>Mohammadnazari</a:t>
            </a:r>
            <a:endParaRPr lang="en-GB" sz="2800" b="1" dirty="0">
              <a:solidFill>
                <a:schemeClr val="accent1">
                  <a:lumMod val="60000"/>
                  <a:lumOff val="40000"/>
                </a:schemeClr>
              </a:solidFill>
              <a:latin typeface="Eras Light ITC" panose="020B04020305040208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348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6C98C-0BCA-7AE8-A736-0DC09C73BB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471947"/>
            <a:ext cx="10508225" cy="3328081"/>
          </a:xfrm>
        </p:spPr>
        <p:txBody>
          <a:bodyPr>
            <a:prstTxWarp prst="textWave1">
              <a:avLst>
                <a:gd name="adj1" fmla="val 12500"/>
                <a:gd name="adj2" fmla="val 355"/>
              </a:avLst>
            </a:prstTxWarp>
          </a:bodyPr>
          <a:lstStyle/>
          <a:p>
            <a:r>
              <a:rPr lang="en-GB" dirty="0">
                <a:blipFill>
                  <a:blip r:embed="rId2"/>
                  <a:stretch>
                    <a:fillRect/>
                  </a:stretch>
                </a:blipFill>
                <a:latin typeface="Abadi" panose="020F0502020204030204" pitchFamily="34" charset="0"/>
              </a:rPr>
              <a:t>------------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E72A43-69FD-ACB1-6C0B-0D4A4348BB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7645"/>
            <a:ext cx="9144000" cy="1681315"/>
          </a:xfrm>
        </p:spPr>
        <p:txBody>
          <a:bodyPr>
            <a:normAutofit lnSpcReduction="10000"/>
          </a:bodyPr>
          <a:lstStyle/>
          <a:p>
            <a:r>
              <a:rPr lang="en-GB" sz="5400" dirty="0">
                <a:latin typeface="Chiller" panose="04020404031007020602" pitchFamily="82" charset="0"/>
              </a:rPr>
              <a:t>Managing people and the  HR Management</a:t>
            </a:r>
          </a:p>
        </p:txBody>
      </p:sp>
    </p:spTree>
    <p:extLst>
      <p:ext uri="{BB962C8B-B14F-4D97-AF65-F5344CB8AC3E}">
        <p14:creationId xmlns:p14="http://schemas.microsoft.com/office/powerpoint/2010/main" val="104417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C260B-5F6A-8B98-99CA-2C3D8AF37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851" y="1044676"/>
            <a:ext cx="2793158" cy="1927123"/>
          </a:xfrm>
        </p:spPr>
        <p:txBody>
          <a:bodyPr/>
          <a:lstStyle/>
          <a:p>
            <a:r>
              <a:rPr lang="en-GB" sz="40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  <a:t>What are the key responsibilities of a HR Manager?</a:t>
            </a:r>
            <a:endParaRPr lang="en-GB" sz="4000" dirty="0">
              <a:solidFill>
                <a:schemeClr val="accent1">
                  <a:lumMod val="60000"/>
                  <a:lumOff val="40000"/>
                </a:schemeClr>
              </a:solidFill>
              <a:latin typeface="Chiller" panose="040204040310070206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029F8-BEF9-AF1C-A482-5EE46D15D12B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10508226" y="6019798"/>
            <a:ext cx="462986" cy="59484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F2A552-EE6B-F260-C4C4-3A68186F584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altLang="en-US" sz="18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</a:rPr>
              <a:t> Taylor, J offers in-depth analysis of human resource management techniques and solutions for efficient staff supervision.</a:t>
            </a:r>
            <a:br>
              <a:rPr lang="en-US" altLang="en-US" sz="18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</a:rPr>
            </a:br>
            <a:b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84D0E06-D9CF-81C6-8A30-190D25F7FC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5212" y="1261100"/>
            <a:ext cx="216726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3FC2B2-0316-E55B-D7C1-4A7694102BD4}"/>
              </a:ext>
            </a:extLst>
          </p:cNvPr>
          <p:cNvSpPr txBox="1"/>
          <p:nvPr/>
        </p:nvSpPr>
        <p:spPr>
          <a:xfrm>
            <a:off x="5110316" y="914400"/>
            <a:ext cx="660727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masis MT Pro Medium" panose="02040604050005020304" pitchFamily="18" charset="0"/>
              </a:rPr>
              <a:t>1</a:t>
            </a:r>
            <a:r>
              <a:rPr lang="en-GB" sz="2000" dirty="0">
                <a:latin typeface="Amasis MT Pro Medium" panose="02040604050005020304" pitchFamily="18" charset="0"/>
              </a:rPr>
              <a:t>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Recruitment and Staffing</a:t>
            </a:r>
            <a:r>
              <a:rPr lang="en-GB" sz="2000" dirty="0">
                <a:latin typeface="Amasis MT Pro Medium" panose="02040604050005020304" pitchFamily="18" charset="0"/>
              </a:rPr>
              <a:t>: Being in charge of the hiring process, from offering jobs to choosing candidates.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2</a:t>
            </a:r>
            <a:r>
              <a:rPr lang="en-GB" sz="2000" dirty="0">
                <a:latin typeface="Amasis MT Pro Medium" panose="02040604050005020304" pitchFamily="18" charset="0"/>
              </a:rPr>
              <a:t>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Employee relations</a:t>
            </a:r>
            <a:r>
              <a:rPr lang="en-GB" sz="2000" dirty="0">
                <a:latin typeface="Amasis MT Pro Medium" panose="02040604050005020304" pitchFamily="18" charset="0"/>
              </a:rPr>
              <a:t> include handling disagreements at work, getting workers involved, and making the workplace a good place to be.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3</a:t>
            </a:r>
            <a:r>
              <a:rPr lang="en-GB" sz="2000" dirty="0">
                <a:latin typeface="Amasis MT Pro Medium" panose="02040604050005020304" pitchFamily="18" charset="0"/>
              </a:rPr>
              <a:t>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Training and Development </a:t>
            </a:r>
            <a:r>
              <a:rPr lang="en-GB" sz="2000" dirty="0">
                <a:latin typeface="Amasis MT Pro Medium" panose="02040604050005020304" pitchFamily="18" charset="0"/>
              </a:rPr>
              <a:t>:Making training programmes, putting them into action ,and helping workers advance in their careers.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4</a:t>
            </a:r>
            <a:r>
              <a:rPr lang="en-GB" sz="2000" dirty="0">
                <a:latin typeface="Amasis MT Pro Medium" panose="02040604050005020304" pitchFamily="18" charset="0"/>
              </a:rPr>
              <a:t>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Performance management </a:t>
            </a:r>
            <a:r>
              <a:rPr lang="en-GB" sz="2000" dirty="0">
                <a:latin typeface="Amasis MT Pro Medium" panose="02040604050005020304" pitchFamily="18" charset="0"/>
              </a:rPr>
              <a:t>includes evaluating workers’ work , giving them feedback , and coaching them.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5</a:t>
            </a:r>
            <a:r>
              <a:rPr lang="en-GB" sz="2000" dirty="0">
                <a:latin typeface="Amasis MT Pro Medium" panose="02040604050005020304" pitchFamily="18" charset="0"/>
              </a:rPr>
              <a:t>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Pay and Benefits</a:t>
            </a:r>
            <a:r>
              <a:rPr lang="en-GB" sz="2000" dirty="0">
                <a:latin typeface="Amasis MT Pro Medium" panose="02040604050005020304" pitchFamily="18" charset="0"/>
              </a:rPr>
              <a:t>: Taking care of payroll, benefits, and reward programmes.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6</a:t>
            </a:r>
            <a:r>
              <a:rPr lang="en-GB" sz="2000" dirty="0">
                <a:latin typeface="Amasis MT Pro Medium" panose="02040604050005020304" pitchFamily="18" charset="0"/>
              </a:rPr>
              <a:t>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Compliance and Legal</a:t>
            </a:r>
            <a:r>
              <a:rPr lang="en-GB" sz="2000" dirty="0">
                <a:latin typeface="Amasis MT Pro Medium" panose="02040604050005020304" pitchFamily="18" charset="0"/>
              </a:rPr>
              <a:t>: Making sure that labour laws are followed and coming up with  the HR policies.</a:t>
            </a:r>
          </a:p>
          <a:p>
            <a:r>
              <a:rPr lang="en-GB" sz="2000" b="1" dirty="0">
                <a:latin typeface="Amasis MT Pro Medium" panose="02040604050005020304" pitchFamily="18" charset="0"/>
              </a:rPr>
              <a:t>7.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Leadership of change management </a:t>
            </a:r>
            <a:r>
              <a:rPr lang="en-GB" sz="2000" dirty="0">
                <a:latin typeface="Amasis MT Pro Medium" panose="02040604050005020304" pitchFamily="18" charset="0"/>
              </a:rPr>
              <a:t>projects and building a strong  organisational culture are examples of organisational development. </a:t>
            </a: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485F176D-1D50-A709-7523-18A606CE36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461665"/>
            <a:ext cx="18473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1782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1FCF0-B101-AEAC-BB02-DB7707AC7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980" y="833121"/>
            <a:ext cx="3446542" cy="2595879"/>
          </a:xfrm>
        </p:spPr>
        <p:txBody>
          <a:bodyPr/>
          <a:lstStyle/>
          <a:p>
            <a: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  <a:t>  </a:t>
            </a: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b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  <a:t>How can the HR department facilitate a positive relationship between employees at different levels/departments in organisation?</a:t>
            </a:r>
            <a:b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Chiller" panose="04020404031007020602" pitchFamily="82" charset="0"/>
                <a:ea typeface="Arial" panose="020B0604020202020204" pitchFamily="34" charset="0"/>
              </a:rPr>
            </a:b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  <a:latin typeface="Chiller" panose="04020404031007020602" pitchFamily="82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8A8607-3307-4F71-C7A3-819A37AF5F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5324168"/>
            <a:ext cx="2793158" cy="700711"/>
          </a:xfrm>
        </p:spPr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D72D1A0-66EE-F347-4590-BAFE7D53FD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06311" y="-28838"/>
            <a:ext cx="7006252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masis MT Pro Medium" panose="02040604050005020304" pitchFamily="18" charset="0"/>
              </a:rPr>
              <a:t>Encourage Open Communication Channels of Communication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: Create well-defined channels of communication, such as scheduled meetings, internal newsletters, and suggestion boxes.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Feedback Systems: Establish and implement well-organized feedback mechanisms that provide a secure platform for employees to express their issues and suggestions.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EC0972-BB4B-56B1-64F5-848E8E9FC016}"/>
              </a:ext>
            </a:extLst>
          </p:cNvPr>
          <p:cNvSpPr txBox="1"/>
          <p:nvPr/>
        </p:nvSpPr>
        <p:spPr>
          <a:xfrm>
            <a:off x="5386466" y="2646879"/>
            <a:ext cx="624594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masis MT Pro Medium" panose="02040604050005020304" pitchFamily="18" charset="0"/>
              </a:rPr>
              <a:t>2.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Promote and facilitate team building exercises. </a:t>
            </a:r>
            <a:r>
              <a:rPr lang="en-GB" sz="2000" dirty="0">
                <a:latin typeface="Amasis MT Pro Medium" panose="02040604050005020304" pitchFamily="18" charset="0"/>
              </a:rPr>
              <a:t>Conduct workshops and retreats to facilitate team building’s and enhance interpersonal relationships through social events. Promote cross-departmental initiatives by fostering collaborative projects that involve individuals from many departments .</a:t>
            </a:r>
          </a:p>
          <a:p>
            <a:r>
              <a:rPr lang="en-GB" sz="2000" dirty="0">
                <a:latin typeface="Amasis MT Pro Medium" panose="02040604050005020304" pitchFamily="18" charset="0"/>
              </a:rPr>
              <a:t>3.Establish Mentorship programmes </a:t>
            </a:r>
          </a:p>
          <a:p>
            <a:r>
              <a:rPr lang="en-GB" sz="2000" dirty="0">
                <a:latin typeface="Amasis MT Pro Medium" panose="02040604050005020304" pitchFamily="18" charset="0"/>
              </a:rPr>
              <a:t>-implement a mentor-mentee programme by pairing experienced employees with less experienced staff members .This will facilitate the exchange of knowledge and promote relationships between employees of different levels.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B47235-6590-D3D3-8DD0-776B635C17A9}"/>
              </a:ext>
            </a:extLst>
          </p:cNvPr>
          <p:cNvSpPr txBox="1"/>
          <p:nvPr/>
        </p:nvSpPr>
        <p:spPr>
          <a:xfrm>
            <a:off x="1154954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FB4B6906-8D90-B535-5345-3037418FAE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4954" y="2972169"/>
            <a:ext cx="3204839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The article by Dowling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Chamge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(2023) explores current human resources (HR) practices, specifically examining the difficulties faced by HR practitioners in today's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organisations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and providing potential answers.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924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D3D30-6627-721C-C851-DFC526A7C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F9ED9D-78AE-15B1-03C8-C4BF252F3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9823" y="2079523"/>
            <a:ext cx="3147009" cy="1100241"/>
          </a:xfrm>
        </p:spPr>
        <p:txBody>
          <a:bodyPr/>
          <a:lstStyle/>
          <a:p>
            <a:r>
              <a:rPr lang="en-GB" dirty="0">
                <a:latin typeface="Amasis MT Pro Medium" panose="02040604050005020304" pitchFamily="18" charset="0"/>
              </a:rPr>
              <a:t>4.Foster a robust organisational culture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C2A2AB-34F2-0212-9654-089C416B7FC5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haroni" panose="02010803020104030203" pitchFamily="2" charset="-79"/>
                <a:cs typeface="Aharoni" panose="02010803020104030203" pitchFamily="2" charset="-79"/>
              </a:rPr>
              <a:t>Clearly articulate the company’s principles and mission to all personnel. Establish a recognition programmes that commemorate accomplishment throughout all levels and divisions.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0E993B-1951-25F7-88E5-0B0CA5C785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87359" y="1680632"/>
            <a:ext cx="3147009" cy="2176071"/>
          </a:xfrm>
        </p:spPr>
        <p:txBody>
          <a:bodyPr/>
          <a:lstStyle/>
          <a:p>
            <a:r>
              <a:rPr lang="en-GB" dirty="0">
                <a:latin typeface="Amasis MT Pro Medium" panose="02040604050005020304" pitchFamily="18" charset="0"/>
              </a:rPr>
              <a:t>5.Provide opportunities for professional development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E4EBA37-76C0-4745-EC58-4D5FCDBF70EF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387359" y="3731342"/>
            <a:ext cx="3147009" cy="3016046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masis MT Pro Medium" panose="02040604050005020304" pitchFamily="18" charset="0"/>
                <a:cs typeface="Aldhabi" panose="020F0502020204030204" pitchFamily="2" charset="-78"/>
              </a:rPr>
              <a:t>Training Programmes :Offer inclusive training and development programmes that are easily available to employees of all hierarchical positions .Career Pathing-assist employees in comprehending possible </a:t>
            </a:r>
            <a:r>
              <a:rPr lang="en-GB" sz="1800" dirty="0" err="1">
                <a:latin typeface="Amasis MT Pro Medium" panose="02040604050005020304" pitchFamily="18" charset="0"/>
                <a:cs typeface="Aldhabi" panose="020F0502020204030204" pitchFamily="2" charset="-78"/>
              </a:rPr>
              <a:t>carrer</a:t>
            </a:r>
            <a:r>
              <a:rPr lang="en-GB" sz="1800" dirty="0">
                <a:latin typeface="Amasis MT Pro Medium" panose="02040604050005020304" pitchFamily="18" charset="0"/>
                <a:cs typeface="Aldhabi" panose="020F0502020204030204" pitchFamily="2" charset="-78"/>
              </a:rPr>
              <a:t> trajectories inside the organisational ,fostering advancement and progress.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A4011A1-986B-A477-66B7-66454136E54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888135" y="1319981"/>
            <a:ext cx="3145730" cy="1859782"/>
          </a:xfrm>
        </p:spPr>
        <p:txBody>
          <a:bodyPr/>
          <a:lstStyle/>
          <a:p>
            <a:r>
              <a:rPr lang="en-GB" dirty="0"/>
              <a:t>6.</a:t>
            </a:r>
            <a:r>
              <a:rPr lang="en-GB" dirty="0">
                <a:latin typeface="Amasis MT Pro Medium" panose="02040604050005020304" pitchFamily="18" charset="0"/>
              </a:rPr>
              <a:t>Enhance and streamline communication between different departments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1422283-410B-9450-0DD7-42BDFA2C7383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3221038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masis MT Pro Medium" panose="02040604050005020304" pitchFamily="18" charset="0"/>
              </a:rPr>
              <a:t>Regular interdepartmental meetings should be scheduled to facilitate discussions across various departments regarding shared objectives and obstacles, and to -Establish cross-functional teams for targeted to foster collaboration and enhance comprehension.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8D8EDE89-FF64-0116-3A56-42AFB7C2B7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90" y="5656754"/>
            <a:ext cx="3935896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Cand, A., and Fletcher, B. (2019). The author's work delves into inventive approaches in HR management, with a focus on fostering creative and strategic thought in the administration of human resources.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9802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CF3DC-4406-DB86-9727-8A5356E33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773" y="110613"/>
            <a:ext cx="4351025" cy="1806678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7.Adjudicate disputes equitably and expeditiously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0B5F2-FDD1-28DF-8BE3-B5B823B29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78469" y="406392"/>
            <a:ext cx="3757545" cy="861969"/>
          </a:xfrm>
        </p:spPr>
        <p:txBody>
          <a:bodyPr/>
          <a:lstStyle/>
          <a:p>
            <a:r>
              <a:rPr lang="en-GB" dirty="0">
                <a:latin typeface="Amasis MT Pro Medium" panose="02040604050005020304" pitchFamily="18" charset="0"/>
              </a:rPr>
              <a:t>8.Foster inclusivity and diversity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A8D7E9-49F3-4C12-2709-F3714E06B748}"/>
              </a:ext>
            </a:extLst>
          </p:cNvPr>
          <p:cNvSpPr txBox="1"/>
          <p:nvPr/>
        </p:nvSpPr>
        <p:spPr>
          <a:xfrm>
            <a:off x="464574" y="1629698"/>
            <a:ext cx="55085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Conflict resolution training: Provide comprehensive </a:t>
            </a:r>
          </a:p>
          <a:p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Training to employees and management on</a:t>
            </a:r>
          </a:p>
          <a:p>
            <a:r>
              <a:rPr lang="en-GB" sz="2400" dirty="0">
                <a:solidFill>
                  <a:schemeClr val="bg1"/>
                </a:solidFill>
                <a:latin typeface="Amasis MT Pro Medium" panose="02040604050005020304" pitchFamily="18" charset="0"/>
              </a:rPr>
              <a:t>Effective conflict resolution approaches.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45F168-8CE9-CABF-E471-70C68A23F7E2}"/>
              </a:ext>
            </a:extLst>
          </p:cNvPr>
          <p:cNvSpPr txBox="1"/>
          <p:nvPr/>
        </p:nvSpPr>
        <p:spPr>
          <a:xfrm>
            <a:off x="6681019" y="1917291"/>
            <a:ext cx="46531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Diversity Training :Provide comprehensive training on diversity , equity, and inclusion to cultivate an inclusive organisational culture. Implement inclusive policies that promote workforce diversity and foster a sense of worth and inclusion among all employees , and to promote and foster social engagement .Design break areas and social spaces that are welcoming and encourage employees to unwind and engage in casual interactions.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AC0334E-D084-54D2-A293-C707811100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1579" y="4274641"/>
            <a:ext cx="3697357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2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</a:rPr>
              <a:t>Research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of Kogan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M,.Winfield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was, P. W., and Bishop, R. (2015). Human Resource Management: Theoretical and Practical Approaches. Melbourne, Victoria provides a combination of theoretical principles and practical implementations in HR management, specifically designed for the Australian environment.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9343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DF1FD-AF7A-45DC-FCFE-9C081F728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463" y="1232303"/>
            <a:ext cx="4351025" cy="4438452"/>
          </a:xfrm>
        </p:spPr>
        <p:txBody>
          <a:bodyPr/>
          <a:lstStyle/>
          <a:p>
            <a:r>
              <a:rPr lang="en-GB" dirty="0"/>
              <a:t>9.</a:t>
            </a:r>
            <a:r>
              <a:rPr lang="en-GB" sz="1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masis MT Pro Medium" panose="02040604050005020304" pitchFamily="18" charset="0"/>
              </a:rPr>
              <a:t>Corporate events</a:t>
            </a:r>
            <a:br>
              <a:rPr lang="en-GB" sz="1800" dirty="0"/>
            </a:br>
            <a:r>
              <a:rPr lang="en-GB" sz="1800" dirty="0">
                <a:solidFill>
                  <a:schemeClr val="bg1"/>
                </a:solidFill>
              </a:rPr>
              <a:t>Organise frequent corporate events, such as luncheons,</a:t>
            </a: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festivities ,and post work get togethers to foster a sense of camaraderie among employees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B7E84-2620-DF1D-FECA-40D1471F5E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95559" y="2182761"/>
            <a:ext cx="3757545" cy="2778707"/>
          </a:xfrm>
        </p:spPr>
        <p:txBody>
          <a:bodyPr>
            <a:noAutofit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10.Set a positive example for others to follow</a:t>
            </a:r>
          </a:p>
          <a:p>
            <a:r>
              <a:rPr lang="en-GB" sz="1800" dirty="0">
                <a:latin typeface="Amasis MT Pro Medium" panose="02040604050005020304" pitchFamily="18" charset="0"/>
              </a:rPr>
              <a:t>-</a:t>
            </a:r>
            <a:r>
              <a:rPr lang="en-GB" sz="1800" dirty="0">
                <a:solidFill>
                  <a:schemeClr val="bg2">
                    <a:lumMod val="25000"/>
                  </a:schemeClr>
                </a:solidFill>
                <a:latin typeface="Amasis MT Pro Medium" panose="02040604050005020304" pitchFamily="18" charset="0"/>
              </a:rPr>
              <a:t>Leadership Engagement :ensure that leaders are actively involved in advocating and participating in programmes that foster positive connections .</a:t>
            </a:r>
          </a:p>
          <a:p>
            <a:r>
              <a:rPr lang="en-GB" sz="1800" dirty="0">
                <a:solidFill>
                  <a:schemeClr val="bg2">
                    <a:lumMod val="25000"/>
                  </a:schemeClr>
                </a:solidFill>
                <a:latin typeface="Amasis MT Pro Medium" panose="02040604050005020304" pitchFamily="18" charset="0"/>
              </a:rPr>
              <a:t>-Transparent leadership :foster  transparency at the highest level by promoting leaders who are accessible and receptive to discussion with all employees</a:t>
            </a:r>
            <a:r>
              <a:rPr lang="en-GB" sz="1800" dirty="0">
                <a:latin typeface="Amasis MT Pro Medium" panose="02040604050005020304" pitchFamily="18" charset="0"/>
              </a:rPr>
              <a:t>.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F634E74-B917-C648-D825-F0C60248D9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" y="4653506"/>
            <a:ext cx="468066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Potter, M.,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Eigenhuis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, A., and Disc, J. (Year). The topic of discussion is the seven elements of managerial HR strategy.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12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</a:rPr>
              <a:t> Potter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offers a comprehensive framework for strategic human resources management, highlighting seven essential elements that are vital for achieving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success.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94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858B7-C1DD-0C1D-9105-69525F79C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CIPD HR Management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EFF60-AB05-3112-E321-FA5DA3BB65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B14D65-5B7C-2C6D-64C9-4651DE8484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 flipV="1">
            <a:off x="6208712" y="2202679"/>
            <a:ext cx="4825159" cy="400821"/>
          </a:xfrm>
        </p:spPr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CB86489-788B-DCC7-13D2-8E878916CE8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461778" y="3073317"/>
            <a:ext cx="4692783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A Human Resources Manager who possesses a Chartered Institution of Personnel and Development, or CIPD, certification plays a crucial role in establishing the human resources department of an organization. This role is characterized by a combination of strategic acumen and practical proficiency in overseeing personnel and fostering a positive work environment. Below is a concise overview of the main elements and duties: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AD4C7F9E-FC47-7B92-C264-127FE519B1C2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 bwMode="auto">
          <a:xfrm>
            <a:off x="5915072" y="2470139"/>
            <a:ext cx="4692784" cy="6463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Effect on the Organization: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Enhanced HR Practices: Implements superior methods and strategies to optimize HR procedures and regulations inside the organization.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Employee Engagement: Enhances satisfaction and engagement with work by implementing successful HR initiatives.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Following through and Risk Administration: Ensures that the organization adheres to employment rules, hence minimizing legal risks.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Organizational Growth: Enhances overall organizational expansion and advancement by cultivating a favorable and efficient working culture.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A Human Resources Manager possessing a CIPD certification is adequately prepared to manage the intricate requirements of contemporary HR administration, effectively promoting the achievements of both employees and the organization.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138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5BFFA0-81D1-8BBF-4B13-E7D4FF65D425}"/>
              </a:ext>
            </a:extLst>
          </p:cNvPr>
          <p:cNvSpPr txBox="1"/>
          <p:nvPr/>
        </p:nvSpPr>
        <p:spPr>
          <a:xfrm>
            <a:off x="4709082" y="530942"/>
            <a:ext cx="138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Summarise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E2753FA-005D-397E-D011-7DBAF39895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6367" y="1429630"/>
            <a:ext cx="7102136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An HR Manager is a crucial figure in an organization, tasked with overseeing multiple facets of human resources in order to guarantee an efficient and favorable work atmosphere. Their primary duties encompass: A Human Resources Manager who holds a CIPD certificate possesses the necessary expertise and abilities to efficiently oversee human resources, hence promoting the achievement of both employee and organizational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  <a:t>objectives.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 panose="02040604050005020304" pitchFamily="18" charset="0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574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E09A9-A22B-3ED9-8053-AA62CDFE3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649" y="973668"/>
            <a:ext cx="5681718" cy="706964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A17D98-1B0C-01E0-F446-FEB1F158A129}"/>
              </a:ext>
            </a:extLst>
          </p:cNvPr>
          <p:cNvSpPr txBox="1"/>
          <p:nvPr/>
        </p:nvSpPr>
        <p:spPr>
          <a:xfrm>
            <a:off x="470517" y="2396050"/>
            <a:ext cx="8893205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Taylor, S. (2022) </a:t>
            </a:r>
            <a:r>
              <a:rPr lang="en-GB" i="1" dirty="0"/>
              <a:t>Studying human resource management : a guide to the study, context and practice of HR</a:t>
            </a:r>
            <a:r>
              <a:rPr lang="en-GB" dirty="0"/>
              <a:t>. Third edition. Edited by S. Taylor and C. Woodhams. London: </a:t>
            </a:r>
            <a:r>
              <a:rPr lang="en-GB" dirty="0" err="1"/>
              <a:t>KoganPage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Dowling, P. (no date) </a:t>
            </a:r>
            <a:r>
              <a:rPr lang="en-GB" i="1" dirty="0"/>
              <a:t>International HR management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i="1" dirty="0"/>
              <a:t> Change Management for HR</a:t>
            </a:r>
            <a:r>
              <a:rPr lang="en-GB" dirty="0"/>
              <a:t> (2023). </a:t>
            </a:r>
            <a:r>
              <a:rPr lang="en-GB" dirty="0" err="1"/>
              <a:t>Carpenteria</a:t>
            </a:r>
            <a:r>
              <a:rPr lang="en-GB" dirty="0"/>
              <a:t>, CA: linkedin.com.</a:t>
            </a:r>
          </a:p>
          <a:p>
            <a:endParaRPr lang="en-GB" dirty="0"/>
          </a:p>
          <a:p>
            <a:r>
              <a:rPr lang="en-GB" dirty="0"/>
              <a:t> Leatherbarrow, C. and Fletcher, J. (2019) </a:t>
            </a:r>
            <a:r>
              <a:rPr lang="en-GB" i="1" dirty="0"/>
              <a:t>Introduction to human resource management : a guide to HR in practice</a:t>
            </a:r>
            <a:r>
              <a:rPr lang="en-GB" dirty="0"/>
              <a:t>. Fourth edition. London, England ; Kogan Page.</a:t>
            </a:r>
          </a:p>
          <a:p>
            <a:r>
              <a:rPr lang="en-GB" dirty="0"/>
              <a:t> Winfield, P.W., Bishop, R. and Porter, K. (2004) </a:t>
            </a:r>
            <a:r>
              <a:rPr lang="en-GB" i="1" dirty="0"/>
              <a:t>Core management for HR students and practitioners</a:t>
            </a:r>
            <a:r>
              <a:rPr lang="en-GB" dirty="0"/>
              <a:t>. 2nd ed. Amsterdam ; Elsevier/Butterworth Heinemann.</a:t>
            </a:r>
          </a:p>
          <a:p>
            <a:r>
              <a:rPr lang="en-GB" i="1" dirty="0"/>
              <a:t>Insights and strategies. HR strategy and management</a:t>
            </a:r>
            <a:r>
              <a:rPr lang="en-GB" dirty="0"/>
              <a:t> (2015). Melbourne, Victoria: Seven Dimensions.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373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C2976-7C90-F74E-2124-F06ACFED3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2808" y="973668"/>
            <a:ext cx="5983559" cy="706964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0EAABA-1AA4-0BDA-7CCB-FFE5C9437946}"/>
              </a:ext>
            </a:extLst>
          </p:cNvPr>
          <p:cNvSpPr txBox="1"/>
          <p:nvPr/>
        </p:nvSpPr>
        <p:spPr>
          <a:xfrm>
            <a:off x="479394" y="3099177"/>
            <a:ext cx="866238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Porter, K. </a:t>
            </a:r>
            <a:r>
              <a:rPr lang="en-GB" i="1" dirty="0"/>
              <a:t>et al.</a:t>
            </a:r>
            <a:r>
              <a:rPr lang="en-GB" dirty="0"/>
              <a:t> (2006) </a:t>
            </a:r>
            <a:r>
              <a:rPr lang="en-GB" i="1" dirty="0"/>
              <a:t>Leadership and management for HR professionals</a:t>
            </a:r>
            <a:r>
              <a:rPr lang="en-GB" dirty="0"/>
              <a:t>. 3rd ed. Amsterdam ; Elsevier.</a:t>
            </a:r>
          </a:p>
          <a:p>
            <a:r>
              <a:rPr lang="en-GB" dirty="0"/>
              <a:t> </a:t>
            </a:r>
            <a:r>
              <a:rPr lang="en-GB" dirty="0" err="1"/>
              <a:t>Eigenhuis</a:t>
            </a:r>
            <a:r>
              <a:rPr lang="en-GB" dirty="0"/>
              <a:t>, A. and Dijk, R. van (2008) </a:t>
            </a:r>
            <a:r>
              <a:rPr lang="en-GB" i="1" dirty="0"/>
              <a:t>HR strategy for the high performing business : inspiring success through effective human resource management</a:t>
            </a:r>
            <a:r>
              <a:rPr lang="en-GB" dirty="0"/>
              <a:t>. London ; Kogan Page. Daniels, K. (2022) </a:t>
            </a:r>
            <a:r>
              <a:rPr lang="en-GB" i="1" dirty="0"/>
              <a:t>Introduction to Employment Law: Fundamentals for HR and Business Students</a:t>
            </a:r>
            <a:r>
              <a:rPr lang="en-GB" dirty="0"/>
              <a:t>. Sixth edition. London: Kogan Page.</a:t>
            </a:r>
          </a:p>
          <a:p>
            <a:r>
              <a:rPr lang="en-GB" dirty="0"/>
              <a:t> ‘CIPD’ (2016) </a:t>
            </a:r>
            <a:r>
              <a:rPr lang="en-GB" i="1" dirty="0"/>
              <a:t>A Dictionary of Business and Management</a:t>
            </a:r>
            <a:r>
              <a:rPr lang="en-GB" dirty="0"/>
              <a:t>. 6th </a:t>
            </a:r>
            <a:r>
              <a:rPr lang="en-GB" dirty="0" err="1"/>
              <a:t>edn</a:t>
            </a:r>
            <a:r>
              <a:rPr lang="en-GB" dirty="0"/>
              <a:t>. Oxford University Press.</a:t>
            </a:r>
            <a:r>
              <a:rPr lang="en-GB" i="1" dirty="0"/>
              <a:t> Skill sumo. Future proof. Lee </a:t>
            </a:r>
            <a:r>
              <a:rPr lang="en-GB" i="1" dirty="0" err="1"/>
              <a:t>Panglea</a:t>
            </a:r>
            <a:r>
              <a:rPr lang="en-GB" i="1" dirty="0"/>
              <a:t>, Head of Scotland &amp; Northern Ireland, CIPD</a:t>
            </a:r>
            <a:r>
              <a:rPr lang="en-GB" dirty="0"/>
              <a:t> (2019). Derry, Northern Ireland: </a:t>
            </a:r>
            <a:r>
              <a:rPr lang="en-GB" dirty="0" err="1"/>
              <a:t>Makematic</a:t>
            </a:r>
            <a:r>
              <a:rPr lang="en-GB" dirty="0"/>
              <a:t>.</a:t>
            </a:r>
          </a:p>
          <a:p>
            <a:r>
              <a:rPr lang="en-GB" dirty="0"/>
              <a:t> ‘CIPD’ (2011) </a:t>
            </a:r>
            <a:r>
              <a:rPr lang="en-GB" i="1" dirty="0"/>
              <a:t>A Dictionary of Abbreviations</a:t>
            </a:r>
            <a:r>
              <a:rPr lang="en-GB" dirty="0"/>
              <a:t>. 1st </a:t>
            </a:r>
            <a:r>
              <a:rPr lang="en-GB" dirty="0" err="1"/>
              <a:t>edn</a:t>
            </a:r>
            <a:r>
              <a:rPr lang="en-GB" dirty="0"/>
              <a:t>. Oxford University Press.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7914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13" ma:contentTypeDescription="Create a new document." ma:contentTypeScope="" ma:versionID="467d402b8c17d7c5c92112f754f50736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af66dc8de749f52b0ac76f37ff8884d5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5818A01-01FC-4A9C-8B39-385E6537377F}">
  <ds:schemaRefs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e9586b6e-d655-4ea8-9b46-aa323587a11f"/>
    <ds:schemaRef ds:uri="72e6e00a-7fea-48f1-b1b6-00c90b4ff77b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985EE5D-B3D3-40AD-AFB5-81090E82C3B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10A749-5A9D-41FA-A113-8FD7ABB21B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586b6e-d655-4ea8-9b46-aa323587a11f"/>
    <ds:schemaRef ds:uri="72e6e00a-7fea-48f1-b1b6-00c90b4ff7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1636</TotalTime>
  <Words>1436</Words>
  <Application>Microsoft Office PowerPoint</Application>
  <PresentationFormat>Widescreen</PresentationFormat>
  <Paragraphs>76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Abadi</vt:lpstr>
      <vt:lpstr>Aharoni</vt:lpstr>
      <vt:lpstr>Amasis MT Pro Medium</vt:lpstr>
      <vt:lpstr>Aptos</vt:lpstr>
      <vt:lpstr>Arial</vt:lpstr>
      <vt:lpstr>Century Gothic</vt:lpstr>
      <vt:lpstr>Chiller</vt:lpstr>
      <vt:lpstr>Eras Light ITC</vt:lpstr>
      <vt:lpstr>Wingdings 3</vt:lpstr>
      <vt:lpstr>Ion Boardroom</vt:lpstr>
      <vt:lpstr>PowerPoint Presentation</vt:lpstr>
      <vt:lpstr>------------</vt:lpstr>
      <vt:lpstr>What are the key responsibilities of a HR Manager?</vt:lpstr>
      <vt:lpstr>            How can the HR department facilitate a positive relationship between employees at different levels/departments in organisation? </vt:lpstr>
      <vt:lpstr>.</vt:lpstr>
      <vt:lpstr>7.Adjudicate disputes equitably and expeditiously </vt:lpstr>
      <vt:lpstr>9.Corporate events Organise frequent corporate events, such as luncheons, festivities ,and post work get togethers to foster a sense of camaraderie among employees</vt:lpstr>
      <vt:lpstr>CIPD HR Management </vt:lpstr>
      <vt:lpstr>PowerPoint Presentation</vt:lpstr>
      <vt:lpstr>Reference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Tanya Georgieva</dc:creator>
  <cp:lastModifiedBy>Tanya Georgieva</cp:lastModifiedBy>
  <cp:revision>2</cp:revision>
  <dcterms:created xsi:type="dcterms:W3CDTF">2024-06-14T14:42:08Z</dcterms:created>
  <dcterms:modified xsi:type="dcterms:W3CDTF">2024-06-15T18:10:02Z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