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82" r:id="rId1"/>
  </p:sldMasterIdLst>
  <p:notesMasterIdLst>
    <p:notesMasterId r:id="rId13"/>
  </p:notesMasterIdLst>
  <p:sldIdLst>
    <p:sldId id="266" r:id="rId2"/>
    <p:sldId id="256" r:id="rId3"/>
    <p:sldId id="257" r:id="rId4"/>
    <p:sldId id="258" r:id="rId5"/>
    <p:sldId id="259" r:id="rId6"/>
    <p:sldId id="260" r:id="rId7"/>
    <p:sldId id="261" r:id="rId8"/>
    <p:sldId id="262" r:id="rId9"/>
    <p:sldId id="267" r:id="rId10"/>
    <p:sldId id="264" r:id="rId11"/>
    <p:sldId id="265" r:id="rId12"/>
  </p:sldIdLst>
  <p:sldSz cx="18288000" cy="10287000"/>
  <p:notesSz cx="10287000" cy="1828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40AB7C-6BA5-CD45-BB11-F4D88FB60A00}" v="149" dt="2026-07-11T17:07:52.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88" autoAdjust="0"/>
    <p:restoredTop sz="91027" autoAdjust="0"/>
  </p:normalViewPr>
  <p:slideViewPr>
    <p:cSldViewPr snapToGrid="0" snapToObjects="1">
      <p:cViewPr varScale="1">
        <p:scale>
          <a:sx n="72" d="100"/>
          <a:sy n="72" d="100"/>
        </p:scale>
        <p:origin x="488"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8064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aim of this presentation is to analyse the most important factors which led to the reduction in Basil's Bakery's sales and profit margins. The analysis will be conducted by identifying whether the problems Basil's Bakery faces are temporary or structural by means of using 5W2H, PESTLE, and Fishbone Diagram.</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Basil’s Bakery had become popular through its unique products and organically grown produce because of its high retail traffic before 2020. Basil’s Bakery, however, is struggling due to its dependence on its physical customers. The demand for bakery products is high but Basil’s Bakery is failing to adapt to customer needs.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Based on the results of 5W2H analysis, the issue faced by Basil's is more complicated than just sales downturn. Low number of customers visiting the shop, high expenses, and lack of digitalization contribute to reducing the profits. Thus, Basil should change his strategy since the combination of external and internal factors leads to problems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PESTLE analysis shows that the environment of Basil's Bakery becomes tougher. Due to the rise in inflation rates, regulation compliance, and change in consumer's lifestyle, there are more pressures put on businesses. Although the demand for artisan bakeries remains high, companies need to be flexible and oriented towards customers in order to succeed.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Technology creates the biggest opportunity for development in Basil. Technologies used in ordering, marketing, and automation are beneficial both in terms of efficiency and convenience for customers. However, technological, legal, and environmental demands increase the costs. The difficulty of Basil is finding the balance between investment in innovations and preservation of artisan uniqueness.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Basil’s Bakery is facing poor performance because of the transformational changes in the retail industry. The only means of surviving and competing in the future is through combining their strengths with technological advancements and flexibility. The findings of this analysis will be of help in making future business decisions.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2400300" y="3580116"/>
            <a:ext cx="13487400" cy="2468880"/>
          </a:xfrm>
          <a:solidFill>
            <a:srgbClr val="FFFFFF"/>
          </a:solidFill>
          <a:ln w="38100">
            <a:solidFill>
              <a:srgbClr val="404040"/>
            </a:solidFill>
          </a:ln>
        </p:spPr>
        <p:txBody>
          <a:bodyPr lIns="274320" rIns="274320" anchor="ctr" anchorCtr="1">
            <a:normAutofit/>
          </a:bodyPr>
          <a:lstStyle>
            <a:lvl1pPr algn="ctr">
              <a:defRPr sz="57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4042791" y="6528816"/>
            <a:ext cx="10202418" cy="1859841"/>
          </a:xfrm>
          <a:noFill/>
        </p:spPr>
        <p:txBody>
          <a:bodyPr>
            <a:normAutofit/>
          </a:bodyPr>
          <a:lstStyle>
            <a:lvl1pPr marL="0" indent="0" algn="ctr">
              <a:buNone/>
              <a:defRPr sz="3000">
                <a:solidFill>
                  <a:schemeClr val="tx1">
                    <a:lumMod val="75000"/>
                    <a:lumOff val="25000"/>
                  </a:schemeClr>
                </a:solidFill>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DA51639-B2D6-4652-B8C3-1B4C224A7BAF}" type="datetimeFigureOut">
              <a:rPr lang="en-US" smtClean="0"/>
              <a:t>7/11/26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9027262"/>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C48EC7-AF6A-48D3-8284-14BACBEBDD84}" type="datetimeFigureOut">
              <a:rPr lang="en-US" smtClean="0"/>
              <a:t>7/11/26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8222197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2400300" y="3580116"/>
            <a:ext cx="13487400" cy="2468880"/>
          </a:xfrm>
          <a:solidFill>
            <a:srgbClr val="FFFFFF"/>
          </a:solidFill>
          <a:ln w="38100">
            <a:solidFill>
              <a:srgbClr val="404040"/>
            </a:solidFill>
          </a:ln>
        </p:spPr>
        <p:txBody>
          <a:bodyPr lIns="274320" rIns="274320" anchor="ctr" anchorCtr="1">
            <a:normAutofit/>
          </a:bodyPr>
          <a:lstStyle>
            <a:lvl1pPr>
              <a:defRPr sz="57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4042791" y="6528698"/>
            <a:ext cx="10202418" cy="1897623"/>
          </a:xfrm>
        </p:spPr>
        <p:txBody>
          <a:bodyPr anchor="t" anchorCtr="1">
            <a:normAutofit/>
          </a:bodyPr>
          <a:lstStyle>
            <a:lvl1pPr marL="0" indent="0">
              <a:buNone/>
              <a:defRPr sz="3000">
                <a:solidFill>
                  <a:schemeClr val="tx1"/>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C44961B7-6B89-48AB-966F-622E2788EECC}" type="datetimeFigureOut">
              <a:rPr lang="en-US" smtClean="0"/>
              <a:t>7/11/26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42801809"/>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372868" y="3957066"/>
            <a:ext cx="6407657" cy="4652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507473" y="3957066"/>
            <a:ext cx="6405371" cy="4652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BC48EC7-AF6A-48D3-8284-14BACBEBDD84}" type="datetimeFigureOut">
              <a:rPr lang="en-US" smtClean="0"/>
              <a:t>7/11/26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7194872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375154" y="3470150"/>
            <a:ext cx="6405372" cy="1056131"/>
          </a:xfrm>
        </p:spPr>
        <p:txBody>
          <a:bodyPr anchor="b" anchorCtr="1">
            <a:normAutofit/>
          </a:bodyPr>
          <a:lstStyle>
            <a:lvl1pPr marL="0" indent="0" algn="ctr">
              <a:buNone/>
              <a:defRPr sz="2850" b="0" cap="all" spc="150" baseline="0">
                <a:solidFill>
                  <a:schemeClr val="accent2">
                    <a:lumMod val="75000"/>
                  </a:schemeClr>
                </a:solidFill>
              </a:defRPr>
            </a:lvl1pPr>
            <a:lvl2pPr marL="685800" indent="0">
              <a:buNone/>
              <a:defRPr sz="285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2375154" y="4714875"/>
            <a:ext cx="6405372" cy="38951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9507474" y="4714875"/>
            <a:ext cx="6380226" cy="3895164"/>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9507474" y="3470150"/>
            <a:ext cx="6405372" cy="1056131"/>
          </a:xfrm>
        </p:spPr>
        <p:txBody>
          <a:bodyPr anchor="b" anchorCtr="1">
            <a:normAutofit/>
          </a:bodyPr>
          <a:lstStyle>
            <a:lvl1pPr marL="0" indent="0" algn="ctr">
              <a:buNone/>
              <a:defRPr sz="2850" b="0" cap="all" spc="150" baseline="0">
                <a:solidFill>
                  <a:schemeClr val="accent2">
                    <a:lumMod val="75000"/>
                  </a:schemeClr>
                </a:solidFill>
              </a:defRPr>
            </a:lvl1pPr>
            <a:lvl2pPr marL="685800" indent="0">
              <a:buNone/>
              <a:defRPr sz="285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7" name="Date Placeholder 6"/>
          <p:cNvSpPr>
            <a:spLocks noGrp="1"/>
          </p:cNvSpPr>
          <p:nvPr>
            <p:ph type="dt" sz="half" idx="10"/>
          </p:nvPr>
        </p:nvSpPr>
        <p:spPr/>
        <p:txBody>
          <a:bodyPr/>
          <a:lstStyle/>
          <a:p>
            <a:fld id="{CBC48EC7-AF6A-48D3-8284-14BACBEBDD84}" type="datetimeFigureOut">
              <a:rPr lang="en-US" smtClean="0"/>
              <a:t>7/11/26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27706470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7/11/26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4637879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7/11/26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7857422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9144000" cy="10287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1207008" y="3365743"/>
            <a:ext cx="6729984" cy="1712246"/>
          </a:xfrm>
          <a:solidFill>
            <a:srgbClr val="FFFFFF"/>
          </a:solidFill>
          <a:ln>
            <a:solidFill>
              <a:srgbClr val="404040"/>
            </a:solidFill>
          </a:ln>
        </p:spPr>
        <p:txBody>
          <a:bodyPr anchor="ctr" anchorCtr="1">
            <a:normAutofit/>
          </a:bodyPr>
          <a:lstStyle>
            <a:lvl1pPr>
              <a:defRPr sz="33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10104120" y="1207008"/>
            <a:ext cx="7223760" cy="7872984"/>
          </a:xfrm>
        </p:spPr>
        <p:txBody>
          <a:bodyPr>
            <a:normAutofit/>
          </a:bodyPr>
          <a:lstStyle>
            <a:lvl1pPr>
              <a:defRPr sz="2850">
                <a:solidFill>
                  <a:schemeClr val="tx1"/>
                </a:solidFill>
              </a:defRPr>
            </a:lvl1pPr>
            <a:lvl2pPr>
              <a:defRPr sz="2400">
                <a:solidFill>
                  <a:schemeClr val="tx1"/>
                </a:solidFill>
              </a:defRPr>
            </a:lvl2pPr>
            <a:lvl3pPr>
              <a:defRPr sz="2400">
                <a:solidFill>
                  <a:schemeClr val="tx1"/>
                </a:solidFill>
              </a:defRPr>
            </a:lvl3pPr>
            <a:lvl4pPr>
              <a:defRPr sz="2400">
                <a:solidFill>
                  <a:schemeClr val="tx1"/>
                </a:solidFill>
              </a:defRPr>
            </a:lvl4pPr>
            <a:lvl5pPr>
              <a:defRPr sz="2400">
                <a:solidFill>
                  <a:schemeClr val="tx1"/>
                </a:solidFill>
              </a:defRPr>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73352" y="5324877"/>
            <a:ext cx="5692140" cy="3291054"/>
          </a:xfrm>
        </p:spPr>
        <p:txBody>
          <a:bodyPr anchor="t" anchorCtr="1">
            <a:normAutofit/>
          </a:bodyPr>
          <a:lstStyle>
            <a:lvl1pPr marL="0" indent="0" algn="ctr">
              <a:buNone/>
              <a:defRPr sz="2250">
                <a:solidFill>
                  <a:srgbClr val="FFFFFF"/>
                </a:soli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9" name="Date Placeholder 8"/>
          <p:cNvSpPr>
            <a:spLocks noGrp="1"/>
          </p:cNvSpPr>
          <p:nvPr>
            <p:ph type="dt" sz="half" idx="10"/>
          </p:nvPr>
        </p:nvSpPr>
        <p:spPr/>
        <p:txBody>
          <a:bodyPr/>
          <a:lstStyle/>
          <a:p>
            <a:fld id="{CBC48EC7-AF6A-48D3-8284-14BACBEBDD84}" type="datetimeFigureOut">
              <a:rPr lang="en-US" smtClean="0"/>
              <a:t>7/11/26</a:t>
            </a:fld>
            <a:endParaRPr lang="en-US" dirty="0"/>
          </a:p>
        </p:txBody>
      </p:sp>
      <p:sp>
        <p:nvSpPr>
          <p:cNvPr id="10" name="Footer Placeholder 9"/>
          <p:cNvSpPr>
            <a:spLocks noGrp="1"/>
          </p:cNvSpPr>
          <p:nvPr>
            <p:ph type="ftr" sz="quarter" idx="11"/>
          </p:nvPr>
        </p:nvSpPr>
        <p:spPr>
          <a:xfrm>
            <a:off x="1207009" y="9354312"/>
            <a:ext cx="7687196" cy="48006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7958397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9143999" cy="10287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1212785" y="3365742"/>
            <a:ext cx="6742497" cy="1701960"/>
          </a:xfrm>
          <a:solidFill>
            <a:srgbClr val="FFFFFF"/>
          </a:solidFill>
          <a:ln>
            <a:solidFill>
              <a:srgbClr val="404040"/>
            </a:solidFill>
          </a:ln>
        </p:spPr>
        <p:txBody>
          <a:bodyPr anchor="ctr" anchorCtr="1">
            <a:noAutofit/>
          </a:bodyPr>
          <a:lstStyle>
            <a:lvl1pPr>
              <a:defRPr sz="33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9143999" y="0"/>
            <a:ext cx="9153146" cy="10287000"/>
          </a:xfrm>
          <a:solidFill>
            <a:schemeClr val="bg1">
              <a:lumMod val="75000"/>
            </a:schemeClr>
          </a:solidFill>
        </p:spPr>
        <p:txBody>
          <a:bodyPr anchor="t"/>
          <a:lstStyle>
            <a:lvl1pPr marL="0" indent="0">
              <a:buNone/>
              <a:defRPr sz="4800">
                <a:solidFill>
                  <a:schemeClr val="bg1">
                    <a:lumMod val="85000"/>
                    <a:lumOff val="15000"/>
                  </a:schemeClr>
                </a:solidFill>
              </a:defRPr>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673352" y="5324878"/>
            <a:ext cx="5692140" cy="3291056"/>
          </a:xfrm>
        </p:spPr>
        <p:txBody>
          <a:bodyPr anchor="t" anchorCtr="1">
            <a:normAutofit/>
          </a:bodyPr>
          <a:lstStyle>
            <a:lvl1pPr marL="0" indent="0" algn="ctr">
              <a:buNone/>
              <a:defRPr sz="2250">
                <a:solidFill>
                  <a:srgbClr val="FFFFFF"/>
                </a:soli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BC48EC7-AF6A-48D3-8284-14BACBEBDD84}" type="datetimeFigureOut">
              <a:rPr lang="en-US" smtClean="0"/>
              <a:t>7/11/26</a:t>
            </a:fld>
            <a:endParaRPr lang="en-US" dirty="0"/>
          </a:p>
        </p:txBody>
      </p:sp>
      <p:sp>
        <p:nvSpPr>
          <p:cNvPr id="9" name="Footer Placeholder 8"/>
          <p:cNvSpPr>
            <a:spLocks noGrp="1"/>
          </p:cNvSpPr>
          <p:nvPr>
            <p:ph type="ftr" sz="quarter" idx="11"/>
          </p:nvPr>
        </p:nvSpPr>
        <p:spPr>
          <a:xfrm>
            <a:off x="1207009" y="9354312"/>
            <a:ext cx="7687196" cy="48006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2624141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C48EC7-AF6A-48D3-8284-14BACBEBDD84}" type="datetimeFigureOut">
              <a:rPr lang="en-US" smtClean="0"/>
              <a:t>7/11/26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5236949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79668" y="1405890"/>
            <a:ext cx="1947912" cy="74752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346705" y="1405890"/>
            <a:ext cx="9297734" cy="74752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C48EC7-AF6A-48D3-8284-14BACBEBDD84}" type="datetimeFigureOut">
              <a:rPr lang="en-US" smtClean="0"/>
              <a:t>7/11/26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9562094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6645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3346704" y="1447038"/>
            <a:ext cx="11594592" cy="178308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346704" y="3957067"/>
            <a:ext cx="11594592" cy="46529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732144" y="9358224"/>
            <a:ext cx="4130619" cy="485952"/>
          </a:xfrm>
          <a:prstGeom prst="rect">
            <a:avLst/>
          </a:prstGeom>
        </p:spPr>
        <p:txBody>
          <a:bodyPr vert="horz" lIns="91440" tIns="45720" rIns="91440" bIns="45720" rtlCol="0" anchor="ctr"/>
          <a:lstStyle>
            <a:lvl1pPr algn="r">
              <a:defRPr sz="1575">
                <a:solidFill>
                  <a:schemeClr val="tx1">
                    <a:alpha val="70000"/>
                  </a:schemeClr>
                </a:solidFill>
              </a:defRPr>
            </a:lvl1pPr>
          </a:lstStyle>
          <a:p>
            <a:fld id="{CBC48EC7-AF6A-48D3-8284-14BACBEBDD84}" type="datetimeFigureOut">
              <a:rPr lang="en-US" smtClean="0"/>
              <a:t>7/11/26</a:t>
            </a:fld>
            <a:endParaRPr lang="en-US" dirty="0"/>
          </a:p>
        </p:txBody>
      </p:sp>
      <p:sp>
        <p:nvSpPr>
          <p:cNvPr id="5" name="Footer Placeholder 4"/>
          <p:cNvSpPr>
            <a:spLocks noGrp="1"/>
          </p:cNvSpPr>
          <p:nvPr>
            <p:ph type="ftr" sz="quarter" idx="3"/>
          </p:nvPr>
        </p:nvSpPr>
        <p:spPr>
          <a:xfrm>
            <a:off x="2400301" y="9354312"/>
            <a:ext cx="8851784" cy="480060"/>
          </a:xfrm>
          <a:prstGeom prst="rect">
            <a:avLst/>
          </a:prstGeom>
        </p:spPr>
        <p:txBody>
          <a:bodyPr vert="horz" lIns="91440" tIns="45720" rIns="91440" bIns="45720" rtlCol="0" anchor="ctr"/>
          <a:lstStyle>
            <a:lvl1pPr algn="l">
              <a:defRPr sz="1575">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6138383" y="9326880"/>
            <a:ext cx="548640" cy="548640"/>
          </a:xfrm>
          <a:prstGeom prst="ellipse">
            <a:avLst/>
          </a:prstGeom>
          <a:solidFill>
            <a:srgbClr val="1D1D1D">
              <a:alpha val="70000"/>
            </a:srgbClr>
          </a:solidFill>
        </p:spPr>
        <p:txBody>
          <a:bodyPr vert="horz" lIns="18288" tIns="45720" rIns="18288" bIns="45720" rtlCol="0" anchor="ctr">
            <a:noAutofit/>
          </a:bodyPr>
          <a:lstStyle>
            <a:lvl1pPr algn="ctr">
              <a:defRPr sz="1650" spc="0" baseline="0">
                <a:solidFill>
                  <a:srgbClr val="FF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96919295"/>
      </p:ext>
    </p:extLst>
  </p:cSld>
  <p:clrMap bg1="lt1" tx1="dk1" bg2="lt2" tx2="dk2" accent1="accent1" accent2="accent2" accent3="accent3" accent4="accent4" accent5="accent5" accent6="accent6" hlink="hlink" folHlink="folHlink"/>
  <p:sldLayoutIdLst>
    <p:sldLayoutId id="2147484283" r:id="rId1"/>
    <p:sldLayoutId id="2147484284" r:id="rId2"/>
    <p:sldLayoutId id="2147484285" r:id="rId3"/>
    <p:sldLayoutId id="2147484286" r:id="rId4"/>
    <p:sldLayoutId id="2147484287" r:id="rId5"/>
    <p:sldLayoutId id="2147484288" r:id="rId6"/>
    <p:sldLayoutId id="2147484289" r:id="rId7"/>
    <p:sldLayoutId id="2147484290" r:id="rId8"/>
    <p:sldLayoutId id="2147484291" r:id="rId9"/>
    <p:sldLayoutId id="2147484292" r:id="rId10"/>
    <p:sldLayoutId id="2147484293" r:id="rId11"/>
    <p:sldLayoutId id="2147484294" r:id="rId12"/>
  </p:sldLayoutIdLst>
  <p:hf sldNum="0" hdr="0" ftr="0" dt="0"/>
  <p:txStyles>
    <p:titleStyle>
      <a:lvl1pPr algn="ctr" defTabSz="1371600" rtl="0" eaLnBrk="1" latinLnBrk="0" hangingPunct="1">
        <a:lnSpc>
          <a:spcPct val="90000"/>
        </a:lnSpc>
        <a:spcBef>
          <a:spcPct val="0"/>
        </a:spcBef>
        <a:buNone/>
        <a:defRPr sz="4200" kern="1200" cap="all" spc="300" baseline="0">
          <a:solidFill>
            <a:srgbClr val="262626"/>
          </a:solidFill>
          <a:latin typeface="+mj-lt"/>
          <a:ea typeface="+mj-ea"/>
          <a:cs typeface="+mj-cs"/>
        </a:defRPr>
      </a:lvl1pPr>
    </p:titleStyle>
    <p:bodyStyle>
      <a:lvl1pPr marL="342900" indent="-342900" algn="l" defTabSz="1371600" rtl="0" eaLnBrk="1" latinLnBrk="0" hangingPunct="1">
        <a:lnSpc>
          <a:spcPct val="100000"/>
        </a:lnSpc>
        <a:spcBef>
          <a:spcPts val="1500"/>
        </a:spcBef>
        <a:buClr>
          <a:schemeClr val="accent2"/>
        </a:buClr>
        <a:buFont typeface="Arial" panose="020B0604020202020204" pitchFamily="34" charset="0"/>
        <a:buChar char="•"/>
        <a:defRPr sz="2700" kern="1200">
          <a:solidFill>
            <a:schemeClr val="tx1">
              <a:lumMod val="85000"/>
              <a:lumOff val="15000"/>
            </a:schemeClr>
          </a:solidFill>
          <a:latin typeface="+mn-lt"/>
          <a:ea typeface="+mn-ea"/>
          <a:cs typeface="+mn-cs"/>
        </a:defRPr>
      </a:lvl1pPr>
      <a:lvl2pPr marL="685800" indent="-342900" algn="l" defTabSz="1371600" rtl="0" eaLnBrk="1" latinLnBrk="0" hangingPunct="1">
        <a:lnSpc>
          <a:spcPct val="100000"/>
        </a:lnSpc>
        <a:spcBef>
          <a:spcPts val="15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028700" indent="-342900" algn="l" defTabSz="1371600" rtl="0" eaLnBrk="1" latinLnBrk="0" hangingPunct="1">
        <a:lnSpc>
          <a:spcPct val="100000"/>
        </a:lnSpc>
        <a:spcBef>
          <a:spcPts val="15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3pPr>
      <a:lvl4pPr marL="1371600" indent="-342900" algn="l" defTabSz="1371600" rtl="0" eaLnBrk="1" latinLnBrk="0" hangingPunct="1">
        <a:lnSpc>
          <a:spcPct val="100000"/>
        </a:lnSpc>
        <a:spcBef>
          <a:spcPts val="15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4pPr>
      <a:lvl5pPr marL="1714500" indent="-342900" algn="l" defTabSz="1371600" rtl="0" eaLnBrk="1" latinLnBrk="0" hangingPunct="1">
        <a:lnSpc>
          <a:spcPct val="100000"/>
        </a:lnSpc>
        <a:spcBef>
          <a:spcPts val="15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5pPr>
      <a:lvl6pPr marL="1969295" indent="-342900" algn="l" defTabSz="1371600" rtl="0" eaLnBrk="1" latinLnBrk="0" hangingPunct="1">
        <a:lnSpc>
          <a:spcPct val="100000"/>
        </a:lnSpc>
        <a:spcBef>
          <a:spcPts val="15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2226470" indent="-342900" algn="l" defTabSz="1371600" rtl="0" eaLnBrk="1" latinLnBrk="0" hangingPunct="1">
        <a:lnSpc>
          <a:spcPct val="100000"/>
        </a:lnSpc>
        <a:spcBef>
          <a:spcPts val="15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2486025" indent="-342900" algn="l" defTabSz="1371600" rtl="0" eaLnBrk="1" latinLnBrk="0" hangingPunct="1">
        <a:lnSpc>
          <a:spcPct val="100000"/>
        </a:lnSpc>
        <a:spcBef>
          <a:spcPts val="1500"/>
        </a:spcBef>
        <a:buClr>
          <a:schemeClr val="accent2"/>
        </a:buClr>
        <a:buFont typeface="Arial" panose="020B0604020202020204" pitchFamily="34" charset="0"/>
        <a:buChar char="•"/>
        <a:defRPr sz="2400" kern="1200" baseline="0">
          <a:solidFill>
            <a:schemeClr val="tx1"/>
          </a:solidFill>
          <a:latin typeface="+mn-lt"/>
          <a:ea typeface="+mn-ea"/>
          <a:cs typeface="+mn-cs"/>
        </a:defRPr>
      </a:lvl8pPr>
      <a:lvl9pPr marL="2824163" indent="-342900" algn="l" defTabSz="1371600" rtl="0" eaLnBrk="1" latinLnBrk="0" hangingPunct="1">
        <a:lnSpc>
          <a:spcPct val="100000"/>
        </a:lnSpc>
        <a:spcBef>
          <a:spcPts val="1500"/>
        </a:spcBef>
        <a:buClr>
          <a:schemeClr val="accent2"/>
        </a:buClr>
        <a:buFont typeface="Arial" panose="020B0604020202020204" pitchFamily="34" charset="0"/>
        <a:buChar char="•"/>
        <a:defRPr sz="2400" kern="1200" baseline="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hyperlink" Target="https://www.ncbi.nlm.nih.gov/books/NBK607994/" TargetMode="External"/><Relationship Id="rId3" Type="http://schemas.openxmlformats.org/officeDocument/2006/relationships/hyperlink" Target="https://www.retail-insight-network.com/features/retails-future-according-to-the-latest-studies/" TargetMode="External"/><Relationship Id="rId7" Type="http://schemas.openxmlformats.org/officeDocument/2006/relationships/hyperlink" Target="https://doi.org/10.3390/foods14030526"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hyperlink" Target="https://doi.org/10.36401/JQSH-23-42" TargetMode="External"/><Relationship Id="rId5" Type="http://schemas.openxmlformats.org/officeDocument/2006/relationships/hyperlink" Target="https://doi.org/10.3390/su14052743" TargetMode="External"/><Relationship Id="rId4" Type="http://schemas.openxmlformats.org/officeDocument/2006/relationships/hyperlink" Target="https://www.researchgate.net/publication/396401414_The_role_of_consumer_behaviour_in_motivating_traditional_artisans_to_enter_the_online_mark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5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42C7ACC-368F-53D6-40CE-BE22F9F8F9F2}"/>
              </a:ext>
            </a:extLst>
          </p:cNvPr>
          <p:cNvSpPr txBox="1"/>
          <p:nvPr/>
        </p:nvSpPr>
        <p:spPr>
          <a:xfrm>
            <a:off x="1267691" y="872836"/>
            <a:ext cx="15461673" cy="7201972"/>
          </a:xfrm>
          <a:prstGeom prst="rect">
            <a:avLst/>
          </a:prstGeom>
          <a:noFill/>
        </p:spPr>
        <p:txBody>
          <a:bodyPr wrap="square" rtlCol="0">
            <a:spAutoFit/>
          </a:bodyPr>
          <a:lstStyle/>
          <a:p>
            <a:r>
              <a:rPr lang="en-GB" sz="6600" dirty="0">
                <a:latin typeface="A"/>
              </a:rPr>
              <a:t>MODULE NAME ; PROBLEM SOLVING AND DECISION MAKING</a:t>
            </a:r>
            <a:br>
              <a:rPr lang="en-GB" sz="6600" dirty="0">
                <a:latin typeface="A"/>
              </a:rPr>
            </a:br>
            <a:r>
              <a:rPr lang="en-GB" sz="6600" dirty="0">
                <a:latin typeface="A"/>
              </a:rPr>
              <a:t>MODULE CODE ; LCLM4004 LOL</a:t>
            </a:r>
            <a:br>
              <a:rPr lang="en-GB" sz="6600" dirty="0">
                <a:latin typeface="A"/>
              </a:rPr>
            </a:br>
            <a:r>
              <a:rPr lang="en-GB" sz="6600" dirty="0">
                <a:latin typeface="A"/>
              </a:rPr>
              <a:t>STUDENT NAME ; DOINA BOSNA</a:t>
            </a:r>
            <a:br>
              <a:rPr lang="en-GB" sz="6600" dirty="0">
                <a:latin typeface="A"/>
              </a:rPr>
            </a:br>
            <a:r>
              <a:rPr lang="en-GB" sz="6600" dirty="0">
                <a:latin typeface="A"/>
              </a:rPr>
              <a:t>STUDENT ID ;2025241561</a:t>
            </a:r>
            <a:br>
              <a:rPr lang="en-GB" sz="6600" dirty="0">
                <a:latin typeface="A"/>
              </a:rPr>
            </a:br>
            <a:r>
              <a:rPr lang="en-GB" sz="6600" dirty="0">
                <a:latin typeface="A"/>
              </a:rPr>
              <a:t>LECTURER; ANITA</a:t>
            </a:r>
            <a:br>
              <a:rPr lang="en-GB" sz="6600" dirty="0">
                <a:latin typeface="A"/>
              </a:rPr>
            </a:br>
            <a:r>
              <a:rPr lang="en-GB" sz="6600" dirty="0">
                <a:latin typeface="A"/>
              </a:rPr>
              <a:t>Assignment 1: Presentation</a:t>
            </a:r>
            <a:endParaRPr lang="en-US" sz="6600" dirty="0"/>
          </a:p>
        </p:txBody>
      </p:sp>
    </p:spTree>
    <p:extLst>
      <p:ext uri="{BB962C8B-B14F-4D97-AF65-F5344CB8AC3E}">
        <p14:creationId xmlns:p14="http://schemas.microsoft.com/office/powerpoint/2010/main" val="662534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A2740"/>
        </a:solidFill>
        <a:effectLst/>
      </p:bgPr>
    </p:bg>
    <p:spTree>
      <p:nvGrpSpPr>
        <p:cNvPr id="1" name=""/>
        <p:cNvGrpSpPr/>
        <p:nvPr/>
      </p:nvGrpSpPr>
      <p:grpSpPr>
        <a:xfrm>
          <a:off x="0" y="0"/>
          <a:ext cx="0" cy="0"/>
          <a:chOff x="0" y="0"/>
          <a:chExt cx="0" cy="0"/>
        </a:xfrm>
      </p:grpSpPr>
      <p:sp>
        <p:nvSpPr>
          <p:cNvPr id="2" name="Shape 0"/>
          <p:cNvSpPr/>
          <p:nvPr/>
        </p:nvSpPr>
        <p:spPr>
          <a:xfrm>
            <a:off x="13906500" y="-1714500"/>
            <a:ext cx="5905500" cy="5905500"/>
          </a:xfrm>
          <a:prstGeom prst="ellipse">
            <a:avLst/>
          </a:prstGeom>
          <a:ln w="9525">
            <a:solidFill>
              <a:srgbClr val="B58A2A">
                <a:alpha val="28000"/>
              </a:srgbClr>
            </a:solidFill>
            <a:prstDash val="solid"/>
          </a:ln>
        </p:spPr>
        <p:txBody>
          <a:bodyPr/>
          <a:lstStyle/>
          <a:p>
            <a:endParaRPr lang="en-US"/>
          </a:p>
        </p:txBody>
      </p:sp>
      <p:sp>
        <p:nvSpPr>
          <p:cNvPr id="3" name="Shape 1"/>
          <p:cNvSpPr/>
          <p:nvPr/>
        </p:nvSpPr>
        <p:spPr>
          <a:xfrm>
            <a:off x="14763750" y="-857250"/>
            <a:ext cx="4191000" cy="4191000"/>
          </a:xfrm>
          <a:prstGeom prst="ellipse">
            <a:avLst/>
          </a:prstGeom>
          <a:ln w="9525">
            <a:solidFill>
              <a:srgbClr val="B58A2A">
                <a:alpha val="18000"/>
              </a:srgbClr>
            </a:solidFill>
            <a:prstDash val="solid"/>
          </a:ln>
        </p:spPr>
        <p:txBody>
          <a:bodyPr/>
          <a:lstStyle/>
          <a:p>
            <a:endParaRPr lang="en-US"/>
          </a:p>
        </p:txBody>
      </p:sp>
      <p:sp>
        <p:nvSpPr>
          <p:cNvPr id="4" name="Text 2"/>
          <p:cNvSpPr/>
          <p:nvPr/>
        </p:nvSpPr>
        <p:spPr>
          <a:xfrm>
            <a:off x="1143000" y="3078063"/>
            <a:ext cx="9630951" cy="295275"/>
          </a:xfrm>
          <a:prstGeom prst="rect">
            <a:avLst/>
          </a:prstGeom>
          <a:noFill/>
          <a:ln/>
        </p:spPr>
        <p:txBody>
          <a:bodyPr wrap="square" lIns="25400" tIns="25400" rIns="25400" bIns="25400" rtlCol="0" anchor="t">
            <a:noAutofit/>
          </a:bodyPr>
          <a:lstStyle/>
          <a:p>
            <a:pPr marL="0" indent="0" algn="l">
              <a:buNone/>
            </a:pPr>
            <a:r>
              <a:rPr lang="en-US" sz="2000" b="1" kern="0" spc="375" dirty="0">
                <a:solidFill>
                  <a:srgbClr val="CBB272"/>
                </a:solidFill>
                <a:latin typeface="Times New Roman" pitchFamily="34" charset="0"/>
                <a:ea typeface="Times New Roman" pitchFamily="34" charset="-122"/>
                <a:cs typeface="Times New Roman" pitchFamily="34" charset="-120"/>
              </a:rPr>
              <a:t>PROBLEM SOLVING AND DECISION MAKING · LCLM4004</a:t>
            </a:r>
            <a:endParaRPr lang="en-US" sz="2000" dirty="0"/>
          </a:p>
        </p:txBody>
      </p:sp>
      <p:sp>
        <p:nvSpPr>
          <p:cNvPr id="5" name="Shape 3"/>
          <p:cNvSpPr/>
          <p:nvPr/>
        </p:nvSpPr>
        <p:spPr>
          <a:xfrm>
            <a:off x="16344900" y="914400"/>
            <a:ext cx="800100" cy="800100"/>
          </a:xfrm>
          <a:prstGeom prst="ellipse">
            <a:avLst/>
          </a:prstGeom>
          <a:ln w="19050">
            <a:solidFill>
              <a:srgbClr val="B58A2A"/>
            </a:solidFill>
            <a:prstDash val="solid"/>
          </a:ln>
        </p:spPr>
        <p:txBody>
          <a:bodyPr/>
          <a:lstStyle/>
          <a:p>
            <a:endParaRPr lang="en-US"/>
          </a:p>
        </p:txBody>
      </p:sp>
      <p:sp>
        <p:nvSpPr>
          <p:cNvPr id="7" name="Text 5"/>
          <p:cNvSpPr/>
          <p:nvPr/>
        </p:nvSpPr>
        <p:spPr>
          <a:xfrm>
            <a:off x="1143000" y="3982938"/>
            <a:ext cx="17602200" cy="323850"/>
          </a:xfrm>
          <a:prstGeom prst="rect">
            <a:avLst/>
          </a:prstGeom>
          <a:noFill/>
          <a:ln/>
        </p:spPr>
        <p:txBody>
          <a:bodyPr wrap="square" lIns="25400" tIns="25400" rIns="25400" bIns="25400" rtlCol="0" anchor="t">
            <a:normAutofit lnSpcReduction="10000"/>
          </a:bodyPr>
          <a:lstStyle/>
          <a:p>
            <a:pPr marL="0" indent="0" algn="l">
              <a:buNone/>
            </a:pPr>
            <a:r>
              <a:rPr lang="en-US" sz="1950" kern="0" spc="225" dirty="0">
                <a:solidFill>
                  <a:srgbClr val="9AA6BD"/>
                </a:solidFill>
                <a:latin typeface="Times New Roman" pitchFamily="34" charset="0"/>
                <a:ea typeface="Times New Roman" pitchFamily="34" charset="-122"/>
                <a:cs typeface="Times New Roman" pitchFamily="34" charset="-120"/>
              </a:rPr>
              <a:t>ASSESSMENT 1: INDIVIDUAL PRESENTATION</a:t>
            </a:r>
            <a:endParaRPr lang="en-US" sz="1950" dirty="0"/>
          </a:p>
        </p:txBody>
      </p:sp>
      <p:sp>
        <p:nvSpPr>
          <p:cNvPr id="8" name="Text 6"/>
          <p:cNvSpPr/>
          <p:nvPr/>
        </p:nvSpPr>
        <p:spPr>
          <a:xfrm>
            <a:off x="1143000" y="4516338"/>
            <a:ext cx="17602200" cy="1184523"/>
          </a:xfrm>
          <a:prstGeom prst="rect">
            <a:avLst/>
          </a:prstGeom>
          <a:noFill/>
          <a:ln/>
        </p:spPr>
        <p:txBody>
          <a:bodyPr wrap="square" lIns="25400" tIns="25400" rIns="25400" bIns="25400" rtlCol="0" anchor="t">
            <a:normAutofit fontScale="92500" lnSpcReduction="20000"/>
          </a:bodyPr>
          <a:lstStyle/>
          <a:p>
            <a:pPr marL="0" indent="0" algn="l">
              <a:lnSpc>
                <a:spcPct val="102000"/>
              </a:lnSpc>
              <a:buNone/>
            </a:pPr>
            <a:r>
              <a:rPr lang="en-US" sz="8850" b="1" kern="0" spc="-75" dirty="0">
                <a:solidFill>
                  <a:srgbClr val="FBF8F1"/>
                </a:solidFill>
                <a:latin typeface="Times New Roman" pitchFamily="34" charset="0"/>
                <a:ea typeface="Times New Roman" pitchFamily="34" charset="-122"/>
                <a:cs typeface="Times New Roman" pitchFamily="34" charset="-120"/>
              </a:rPr>
              <a:t>Basil's Bakery</a:t>
            </a:r>
            <a:endParaRPr lang="en-US" sz="8850" dirty="0"/>
          </a:p>
        </p:txBody>
      </p:sp>
      <p:sp>
        <p:nvSpPr>
          <p:cNvPr id="9" name="Shape 7"/>
          <p:cNvSpPr/>
          <p:nvPr/>
        </p:nvSpPr>
        <p:spPr>
          <a:xfrm>
            <a:off x="1143000" y="5986611"/>
            <a:ext cx="1143000" cy="38100"/>
          </a:xfrm>
          <a:prstGeom prst="rect">
            <a:avLst/>
          </a:prstGeom>
          <a:solidFill>
            <a:srgbClr val="B58A2A"/>
          </a:solidFill>
          <a:ln/>
        </p:spPr>
        <p:txBody>
          <a:bodyPr/>
          <a:lstStyle/>
          <a:p>
            <a:endParaRPr lang="en-US"/>
          </a:p>
        </p:txBody>
      </p:sp>
      <p:sp>
        <p:nvSpPr>
          <p:cNvPr id="10" name="Text 8"/>
          <p:cNvSpPr/>
          <p:nvPr/>
        </p:nvSpPr>
        <p:spPr>
          <a:xfrm>
            <a:off x="1143000" y="6310461"/>
            <a:ext cx="12363450" cy="574477"/>
          </a:xfrm>
          <a:prstGeom prst="rect">
            <a:avLst/>
          </a:prstGeom>
          <a:noFill/>
          <a:ln/>
        </p:spPr>
        <p:txBody>
          <a:bodyPr wrap="square" lIns="25400" tIns="25400" rIns="25400" bIns="25400" rtlCol="0" anchor="t">
            <a:noAutofit/>
          </a:bodyPr>
          <a:lstStyle/>
          <a:p>
            <a:pPr marL="0" indent="0" algn="l">
              <a:lnSpc>
                <a:spcPct val="128000"/>
              </a:lnSpc>
              <a:buNone/>
            </a:pPr>
            <a:r>
              <a:rPr lang="en-US" sz="2800" dirty="0">
                <a:solidFill>
                  <a:srgbClr val="E7E2D6"/>
                </a:solidFill>
                <a:latin typeface="Times New Roman" pitchFamily="34" charset="0"/>
                <a:ea typeface="Times New Roman" pitchFamily="34" charset="-122"/>
                <a:cs typeface="Times New Roman" pitchFamily="34" charset="-120"/>
              </a:rPr>
              <a:t>Investigating the Causes of Declining Sales and Profitability</a:t>
            </a:r>
            <a:endParaRPr lang="en-US" sz="2800" dirty="0"/>
          </a:p>
        </p:txBody>
      </p:sp>
      <p:sp>
        <p:nvSpPr>
          <p:cNvPr id="12" name="Text 10"/>
          <p:cNvSpPr/>
          <p:nvPr/>
        </p:nvSpPr>
        <p:spPr>
          <a:xfrm>
            <a:off x="1143000" y="7346900"/>
            <a:ext cx="5441097" cy="295275"/>
          </a:xfrm>
          <a:prstGeom prst="rect">
            <a:avLst/>
          </a:prstGeom>
          <a:noFill/>
          <a:ln/>
        </p:spPr>
        <p:txBody>
          <a:bodyPr wrap="square" lIns="25400" tIns="25400" rIns="25400" bIns="25400" rtlCol="0" anchor="t">
            <a:normAutofit fontScale="92500" lnSpcReduction="10000"/>
          </a:bodyPr>
          <a:lstStyle/>
          <a:p>
            <a:pPr marL="0" indent="0" algn="l">
              <a:buNone/>
            </a:pPr>
            <a:r>
              <a:rPr lang="en-US" sz="1800" kern="0" spc="225" dirty="0">
                <a:solidFill>
                  <a:srgbClr val="9AA6BD"/>
                </a:solidFill>
                <a:latin typeface="Times New Roman" pitchFamily="34" charset="0"/>
                <a:ea typeface="Times New Roman" pitchFamily="34" charset="-122"/>
                <a:cs typeface="Times New Roman" pitchFamily="34" charset="-120"/>
              </a:rPr>
              <a:t>EVIDENCE-BASED DECISION MAKING</a:t>
            </a:r>
            <a:endParaRPr lang="en-US" sz="1800" dirty="0"/>
          </a:p>
        </p:txBody>
      </p:sp>
      <p:pic>
        <p:nvPicPr>
          <p:cNvPr id="6" name="Picture 2" descr="Story Pin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3951" y="0"/>
            <a:ext cx="7514049" cy="10287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BF8F1"/>
        </a:solidFill>
        <a:effectLst/>
      </p:bgPr>
    </p:bg>
    <p:spTree>
      <p:nvGrpSpPr>
        <p:cNvPr id="1" name=""/>
        <p:cNvGrpSpPr/>
        <p:nvPr/>
      </p:nvGrpSpPr>
      <p:grpSpPr>
        <a:xfrm>
          <a:off x="0" y="0"/>
          <a:ext cx="0" cy="0"/>
          <a:chOff x="0" y="0"/>
          <a:chExt cx="0" cy="0"/>
        </a:xfrm>
      </p:grpSpPr>
      <p:pic>
        <p:nvPicPr>
          <p:cNvPr id="2050" name="Picture 2" descr="Story Pin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8288000" cy="1032588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0" y="0"/>
            <a:ext cx="18288000" cy="10325880"/>
          </a:xfrm>
          <a:prstGeom prst="rect">
            <a:avLst/>
          </a:prstGeom>
          <a:solidFill>
            <a:schemeClr val="bg1">
              <a:alpha val="47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ext 0"/>
          <p:cNvSpPr/>
          <p:nvPr/>
        </p:nvSpPr>
        <p:spPr>
          <a:xfrm>
            <a:off x="1143000" y="1317686"/>
            <a:ext cx="17602200" cy="295275"/>
          </a:xfrm>
          <a:prstGeom prst="rect">
            <a:avLst/>
          </a:prstGeom>
          <a:noFill/>
          <a:ln/>
        </p:spPr>
        <p:txBody>
          <a:bodyPr wrap="square" lIns="25400" tIns="25400" rIns="25400" bIns="25400" rtlCol="0" anchor="t">
            <a:normAutofit fontScale="92500" lnSpcReduction="10000"/>
          </a:bodyPr>
          <a:lstStyle/>
          <a:p>
            <a:pPr marL="0" indent="0" algn="l">
              <a:buNone/>
            </a:pPr>
            <a:r>
              <a:rPr lang="en-US" sz="1800" b="1" kern="0" spc="375" dirty="0">
                <a:latin typeface="Times New Roman" pitchFamily="34" charset="0"/>
                <a:ea typeface="Times New Roman" pitchFamily="34" charset="-122"/>
                <a:cs typeface="Times New Roman" pitchFamily="34" charset="-120"/>
              </a:rPr>
              <a:t>PRESENTATION ROADMAP</a:t>
            </a:r>
            <a:endParaRPr lang="en-US" sz="1800" dirty="0"/>
          </a:p>
        </p:txBody>
      </p:sp>
      <p:sp>
        <p:nvSpPr>
          <p:cNvPr id="3" name="Text 1"/>
          <p:cNvSpPr/>
          <p:nvPr/>
        </p:nvSpPr>
        <p:spPr>
          <a:xfrm>
            <a:off x="1143000" y="1651061"/>
            <a:ext cx="17602200" cy="828675"/>
          </a:xfrm>
          <a:prstGeom prst="rect">
            <a:avLst/>
          </a:prstGeom>
          <a:noFill/>
          <a:ln/>
        </p:spPr>
        <p:txBody>
          <a:bodyPr wrap="square" lIns="25400" tIns="25400" rIns="25400" bIns="25400" rtlCol="0" anchor="t">
            <a:normAutofit lnSpcReduction="10000"/>
          </a:bodyPr>
          <a:lstStyle/>
          <a:p>
            <a:pPr marL="0" indent="0" algn="l">
              <a:buNone/>
            </a:pPr>
            <a:r>
              <a:rPr lang="en-US" sz="5400" b="1" dirty="0">
                <a:latin typeface="Times New Roman" pitchFamily="34" charset="0"/>
                <a:ea typeface="Times New Roman" pitchFamily="34" charset="-122"/>
                <a:cs typeface="Times New Roman" pitchFamily="34" charset="-120"/>
              </a:rPr>
              <a:t>Overview</a:t>
            </a:r>
            <a:endParaRPr lang="en-US" sz="5400" dirty="0"/>
          </a:p>
        </p:txBody>
      </p:sp>
      <p:sp>
        <p:nvSpPr>
          <p:cNvPr id="4" name="Shape 2"/>
          <p:cNvSpPr/>
          <p:nvPr/>
        </p:nvSpPr>
        <p:spPr>
          <a:xfrm>
            <a:off x="1143000" y="2689286"/>
            <a:ext cx="1143000" cy="38100"/>
          </a:xfrm>
          <a:prstGeom prst="rect">
            <a:avLst/>
          </a:prstGeom>
          <a:solidFill>
            <a:srgbClr val="1A2740"/>
          </a:solidFill>
          <a:ln/>
        </p:spPr>
        <p:txBody>
          <a:bodyPr/>
          <a:lstStyle/>
          <a:p>
            <a:endParaRPr lang="en-US"/>
          </a:p>
        </p:txBody>
      </p:sp>
      <p:sp>
        <p:nvSpPr>
          <p:cNvPr id="7" name="Text 5"/>
          <p:cNvSpPr/>
          <p:nvPr/>
        </p:nvSpPr>
        <p:spPr>
          <a:xfrm>
            <a:off x="1143000" y="3505199"/>
            <a:ext cx="685800" cy="600075"/>
          </a:xfrm>
          <a:prstGeom prst="rect">
            <a:avLst/>
          </a:prstGeom>
          <a:noFill/>
          <a:ln/>
        </p:spPr>
        <p:txBody>
          <a:bodyPr wrap="square" lIns="25400" tIns="25400" rIns="25400" bIns="25400" rtlCol="0" anchor="t">
            <a:normAutofit lnSpcReduction="10000"/>
          </a:bodyPr>
          <a:lstStyle/>
          <a:p>
            <a:pPr marL="0" indent="0" algn="l">
              <a:buNone/>
            </a:pPr>
            <a:r>
              <a:rPr lang="en-US" sz="3900" b="1" dirty="0">
                <a:latin typeface="Times New Roman" pitchFamily="34" charset="0"/>
                <a:ea typeface="Times New Roman" pitchFamily="34" charset="-122"/>
                <a:cs typeface="Times New Roman" pitchFamily="34" charset="-120"/>
              </a:rPr>
              <a:t>01</a:t>
            </a:r>
            <a:endParaRPr lang="en-US" sz="3900" dirty="0"/>
          </a:p>
        </p:txBody>
      </p:sp>
      <p:sp>
        <p:nvSpPr>
          <p:cNvPr id="8" name="Text 6"/>
          <p:cNvSpPr/>
          <p:nvPr/>
        </p:nvSpPr>
        <p:spPr>
          <a:xfrm>
            <a:off x="2019300" y="3576637"/>
            <a:ext cx="1968297" cy="457200"/>
          </a:xfrm>
          <a:prstGeom prst="rect">
            <a:avLst/>
          </a:prstGeom>
          <a:noFill/>
          <a:ln/>
        </p:spPr>
        <p:txBody>
          <a:bodyPr wrap="square" lIns="25400" tIns="25400" rIns="25400" bIns="25400" rtlCol="0" anchor="t">
            <a:normAutofit lnSpcReduction="10000"/>
          </a:bodyPr>
          <a:lstStyle/>
          <a:p>
            <a:pPr marL="0" indent="0" algn="l">
              <a:buNone/>
            </a:pPr>
            <a:r>
              <a:rPr lang="en-US" sz="2850" dirty="0">
                <a:latin typeface="Times New Roman" pitchFamily="34" charset="0"/>
                <a:ea typeface="Times New Roman" pitchFamily="34" charset="-122"/>
                <a:cs typeface="Times New Roman" pitchFamily="34" charset="-120"/>
              </a:rPr>
              <a:t>Introduction</a:t>
            </a:r>
            <a:endParaRPr lang="en-US" sz="2850" dirty="0"/>
          </a:p>
        </p:txBody>
      </p:sp>
      <p:sp>
        <p:nvSpPr>
          <p:cNvPr id="10" name="Text 8"/>
          <p:cNvSpPr/>
          <p:nvPr/>
        </p:nvSpPr>
        <p:spPr>
          <a:xfrm>
            <a:off x="9486900" y="3505199"/>
            <a:ext cx="685800" cy="600075"/>
          </a:xfrm>
          <a:prstGeom prst="rect">
            <a:avLst/>
          </a:prstGeom>
          <a:noFill/>
          <a:ln/>
        </p:spPr>
        <p:txBody>
          <a:bodyPr wrap="square" lIns="25400" tIns="25400" rIns="25400" bIns="25400" rtlCol="0" anchor="t">
            <a:normAutofit lnSpcReduction="10000"/>
          </a:bodyPr>
          <a:lstStyle/>
          <a:p>
            <a:pPr marL="0" indent="0" algn="l">
              <a:buNone/>
            </a:pPr>
            <a:r>
              <a:rPr lang="en-US" sz="3900" b="1" dirty="0">
                <a:latin typeface="Times New Roman" pitchFamily="34" charset="0"/>
                <a:ea typeface="Times New Roman" pitchFamily="34" charset="-122"/>
                <a:cs typeface="Times New Roman" pitchFamily="34" charset="-120"/>
              </a:rPr>
              <a:t>02</a:t>
            </a:r>
            <a:endParaRPr lang="en-US" sz="3900" dirty="0"/>
          </a:p>
        </p:txBody>
      </p:sp>
      <p:sp>
        <p:nvSpPr>
          <p:cNvPr id="11" name="Text 9"/>
          <p:cNvSpPr/>
          <p:nvPr/>
        </p:nvSpPr>
        <p:spPr>
          <a:xfrm>
            <a:off x="10363200" y="3576637"/>
            <a:ext cx="3593946" cy="457200"/>
          </a:xfrm>
          <a:prstGeom prst="rect">
            <a:avLst/>
          </a:prstGeom>
          <a:noFill/>
          <a:ln/>
        </p:spPr>
        <p:txBody>
          <a:bodyPr wrap="square" lIns="25400" tIns="25400" rIns="25400" bIns="25400" rtlCol="0" anchor="t">
            <a:normAutofit lnSpcReduction="10000"/>
          </a:bodyPr>
          <a:lstStyle/>
          <a:p>
            <a:pPr marL="0" indent="0" algn="l">
              <a:buNone/>
            </a:pPr>
            <a:r>
              <a:rPr lang="en-US" sz="2850" dirty="0">
                <a:latin typeface="Times New Roman" pitchFamily="34" charset="0"/>
                <a:ea typeface="Times New Roman" pitchFamily="34" charset="-122"/>
                <a:cs typeface="Times New Roman" pitchFamily="34" charset="-120"/>
              </a:rPr>
              <a:t>Company Background</a:t>
            </a:r>
            <a:endParaRPr lang="en-US" sz="2850" dirty="0"/>
          </a:p>
        </p:txBody>
      </p:sp>
      <p:sp>
        <p:nvSpPr>
          <p:cNvPr id="13" name="Text 11"/>
          <p:cNvSpPr/>
          <p:nvPr/>
        </p:nvSpPr>
        <p:spPr>
          <a:xfrm>
            <a:off x="1143000" y="4533900"/>
            <a:ext cx="685800" cy="600075"/>
          </a:xfrm>
          <a:prstGeom prst="rect">
            <a:avLst/>
          </a:prstGeom>
          <a:noFill/>
          <a:ln/>
        </p:spPr>
        <p:txBody>
          <a:bodyPr wrap="square" lIns="25400" tIns="25400" rIns="25400" bIns="25400" rtlCol="0" anchor="t">
            <a:normAutofit lnSpcReduction="10000"/>
          </a:bodyPr>
          <a:lstStyle/>
          <a:p>
            <a:pPr marL="0" indent="0" algn="l">
              <a:buNone/>
            </a:pPr>
            <a:r>
              <a:rPr lang="en-US" sz="3900" b="1" dirty="0">
                <a:latin typeface="Times New Roman" pitchFamily="34" charset="0"/>
                <a:ea typeface="Times New Roman" pitchFamily="34" charset="-122"/>
                <a:cs typeface="Times New Roman" pitchFamily="34" charset="-120"/>
              </a:rPr>
              <a:t>03</a:t>
            </a:r>
            <a:endParaRPr lang="en-US" sz="3900" dirty="0"/>
          </a:p>
        </p:txBody>
      </p:sp>
      <p:sp>
        <p:nvSpPr>
          <p:cNvPr id="14" name="Text 12"/>
          <p:cNvSpPr/>
          <p:nvPr/>
        </p:nvSpPr>
        <p:spPr>
          <a:xfrm>
            <a:off x="2019300" y="4605337"/>
            <a:ext cx="4389581" cy="457200"/>
          </a:xfrm>
          <a:prstGeom prst="rect">
            <a:avLst/>
          </a:prstGeom>
          <a:noFill/>
          <a:ln/>
        </p:spPr>
        <p:txBody>
          <a:bodyPr wrap="square" lIns="25400" tIns="25400" rIns="25400" bIns="25400" rtlCol="0" anchor="t">
            <a:normAutofit lnSpcReduction="10000"/>
          </a:bodyPr>
          <a:lstStyle/>
          <a:p>
            <a:pPr marL="0" indent="0" algn="l">
              <a:buNone/>
            </a:pPr>
            <a:r>
              <a:rPr lang="en-US" sz="2850" dirty="0">
                <a:latin typeface="Times New Roman" pitchFamily="34" charset="0"/>
                <a:ea typeface="Times New Roman" pitchFamily="34" charset="-122"/>
                <a:cs typeface="Times New Roman" pitchFamily="34" charset="-120"/>
              </a:rPr>
              <a:t>Problem: Nature and Scope</a:t>
            </a:r>
            <a:endParaRPr lang="en-US" sz="2850" dirty="0"/>
          </a:p>
        </p:txBody>
      </p:sp>
      <p:sp>
        <p:nvSpPr>
          <p:cNvPr id="16" name="Text 14"/>
          <p:cNvSpPr/>
          <p:nvPr/>
        </p:nvSpPr>
        <p:spPr>
          <a:xfrm>
            <a:off x="9486900" y="4533900"/>
            <a:ext cx="685800" cy="600075"/>
          </a:xfrm>
          <a:prstGeom prst="rect">
            <a:avLst/>
          </a:prstGeom>
          <a:noFill/>
          <a:ln/>
        </p:spPr>
        <p:txBody>
          <a:bodyPr wrap="square" lIns="25400" tIns="25400" rIns="25400" bIns="25400" rtlCol="0" anchor="t">
            <a:normAutofit lnSpcReduction="10000"/>
          </a:bodyPr>
          <a:lstStyle/>
          <a:p>
            <a:pPr marL="0" indent="0" algn="l">
              <a:buNone/>
            </a:pPr>
            <a:r>
              <a:rPr lang="en-US" sz="3900" b="1" dirty="0">
                <a:latin typeface="Times New Roman" pitchFamily="34" charset="0"/>
                <a:ea typeface="Times New Roman" pitchFamily="34" charset="-122"/>
                <a:cs typeface="Times New Roman" pitchFamily="34" charset="-120"/>
              </a:rPr>
              <a:t>04</a:t>
            </a:r>
            <a:endParaRPr lang="en-US" sz="3900" dirty="0"/>
          </a:p>
        </p:txBody>
      </p:sp>
      <p:sp>
        <p:nvSpPr>
          <p:cNvPr id="17" name="Text 15"/>
          <p:cNvSpPr/>
          <p:nvPr/>
        </p:nvSpPr>
        <p:spPr>
          <a:xfrm>
            <a:off x="10363200" y="4605337"/>
            <a:ext cx="2871981" cy="457200"/>
          </a:xfrm>
          <a:prstGeom prst="rect">
            <a:avLst/>
          </a:prstGeom>
          <a:noFill/>
          <a:ln/>
        </p:spPr>
        <p:txBody>
          <a:bodyPr wrap="square" lIns="25400" tIns="25400" rIns="25400" bIns="25400" rtlCol="0" anchor="t">
            <a:normAutofit lnSpcReduction="10000"/>
          </a:bodyPr>
          <a:lstStyle/>
          <a:p>
            <a:pPr marL="0" indent="0" algn="l">
              <a:buNone/>
            </a:pPr>
            <a:r>
              <a:rPr lang="en-US" sz="2850" dirty="0">
                <a:latin typeface="Times New Roman" pitchFamily="34" charset="0"/>
                <a:ea typeface="Times New Roman" pitchFamily="34" charset="-122"/>
                <a:cs typeface="Times New Roman" pitchFamily="34" charset="-120"/>
              </a:rPr>
              <a:t>PESTEL Analysis</a:t>
            </a:r>
            <a:endParaRPr lang="en-US" sz="2850" dirty="0"/>
          </a:p>
        </p:txBody>
      </p:sp>
      <p:sp>
        <p:nvSpPr>
          <p:cNvPr id="19" name="Text 17"/>
          <p:cNvSpPr/>
          <p:nvPr/>
        </p:nvSpPr>
        <p:spPr>
          <a:xfrm>
            <a:off x="1143000" y="5648953"/>
            <a:ext cx="685800" cy="600075"/>
          </a:xfrm>
          <a:prstGeom prst="rect">
            <a:avLst/>
          </a:prstGeom>
          <a:noFill/>
          <a:ln/>
        </p:spPr>
        <p:txBody>
          <a:bodyPr wrap="square" lIns="25400" tIns="25400" rIns="25400" bIns="25400" rtlCol="0" anchor="t">
            <a:normAutofit lnSpcReduction="10000"/>
          </a:bodyPr>
          <a:lstStyle/>
          <a:p>
            <a:pPr marL="0" indent="0" algn="l">
              <a:buNone/>
            </a:pPr>
            <a:r>
              <a:rPr lang="en-US" sz="3900" b="1" dirty="0">
                <a:latin typeface="Times New Roman" pitchFamily="34" charset="0"/>
                <a:ea typeface="Times New Roman" pitchFamily="34" charset="-122"/>
                <a:cs typeface="Times New Roman" pitchFamily="34" charset="-120"/>
              </a:rPr>
              <a:t>05</a:t>
            </a:r>
            <a:endParaRPr lang="en-US" sz="3900" dirty="0"/>
          </a:p>
        </p:txBody>
      </p:sp>
      <p:sp>
        <p:nvSpPr>
          <p:cNvPr id="20" name="Text 18"/>
          <p:cNvSpPr/>
          <p:nvPr/>
        </p:nvSpPr>
        <p:spPr>
          <a:xfrm>
            <a:off x="2019300" y="5648324"/>
            <a:ext cx="6985254" cy="876300"/>
          </a:xfrm>
          <a:prstGeom prst="rect">
            <a:avLst/>
          </a:prstGeom>
          <a:noFill/>
          <a:ln/>
        </p:spPr>
        <p:txBody>
          <a:bodyPr wrap="square" lIns="25400" tIns="25400" rIns="25400" bIns="25400" rtlCol="0" anchor="t">
            <a:normAutofit/>
          </a:bodyPr>
          <a:lstStyle/>
          <a:p>
            <a:pPr marL="0" indent="0" algn="l">
              <a:buNone/>
            </a:pPr>
            <a:r>
              <a:rPr lang="en-US" sz="2850" dirty="0">
                <a:latin typeface="Times New Roman" pitchFamily="34" charset="0"/>
                <a:ea typeface="Times New Roman" pitchFamily="34" charset="-122"/>
                <a:cs typeface="Times New Roman" pitchFamily="34" charset="-120"/>
              </a:rPr>
              <a:t>Cause and Effect Analysis (Fishbone Diagram)</a:t>
            </a:r>
            <a:endParaRPr lang="en-US" sz="2850" dirty="0"/>
          </a:p>
        </p:txBody>
      </p:sp>
      <p:sp>
        <p:nvSpPr>
          <p:cNvPr id="22" name="Text 20"/>
          <p:cNvSpPr/>
          <p:nvPr/>
        </p:nvSpPr>
        <p:spPr>
          <a:xfrm>
            <a:off x="9486900" y="5648953"/>
            <a:ext cx="685800" cy="600075"/>
          </a:xfrm>
          <a:prstGeom prst="rect">
            <a:avLst/>
          </a:prstGeom>
          <a:noFill/>
          <a:ln/>
        </p:spPr>
        <p:txBody>
          <a:bodyPr wrap="square" lIns="25400" tIns="25400" rIns="25400" bIns="25400" rtlCol="0" anchor="t">
            <a:normAutofit lnSpcReduction="10000"/>
          </a:bodyPr>
          <a:lstStyle/>
          <a:p>
            <a:pPr marL="0" indent="0" algn="l">
              <a:buNone/>
            </a:pPr>
            <a:r>
              <a:rPr lang="en-US" sz="3900" b="1" dirty="0">
                <a:latin typeface="Times New Roman" pitchFamily="34" charset="0"/>
                <a:ea typeface="Times New Roman" pitchFamily="34" charset="-122"/>
                <a:cs typeface="Times New Roman" pitchFamily="34" charset="-120"/>
              </a:rPr>
              <a:t>06</a:t>
            </a:r>
            <a:endParaRPr lang="en-US" sz="3900" dirty="0"/>
          </a:p>
        </p:txBody>
      </p:sp>
      <p:sp>
        <p:nvSpPr>
          <p:cNvPr id="23" name="Text 21"/>
          <p:cNvSpPr/>
          <p:nvPr/>
        </p:nvSpPr>
        <p:spPr>
          <a:xfrm>
            <a:off x="10363200" y="5720391"/>
            <a:ext cx="1813917" cy="457200"/>
          </a:xfrm>
          <a:prstGeom prst="rect">
            <a:avLst/>
          </a:prstGeom>
          <a:noFill/>
          <a:ln/>
        </p:spPr>
        <p:txBody>
          <a:bodyPr wrap="square" lIns="25400" tIns="25400" rIns="25400" bIns="25400" rtlCol="0" anchor="t">
            <a:normAutofit lnSpcReduction="10000"/>
          </a:bodyPr>
          <a:lstStyle/>
          <a:p>
            <a:pPr marL="0" indent="0" algn="l">
              <a:buNone/>
            </a:pPr>
            <a:r>
              <a:rPr lang="en-US" sz="2850" dirty="0">
                <a:latin typeface="Times New Roman" pitchFamily="34" charset="0"/>
                <a:ea typeface="Times New Roman" pitchFamily="34" charset="-122"/>
                <a:cs typeface="Times New Roman" pitchFamily="34" charset="-120"/>
              </a:rPr>
              <a:t>Conclusion</a:t>
            </a:r>
            <a:endParaRPr lang="en-US" sz="2850" dirty="0"/>
          </a:p>
        </p:txBody>
      </p:sp>
      <p:sp>
        <p:nvSpPr>
          <p:cNvPr id="25" name="Text 23"/>
          <p:cNvSpPr/>
          <p:nvPr/>
        </p:nvSpPr>
        <p:spPr>
          <a:xfrm>
            <a:off x="1143000" y="6743067"/>
            <a:ext cx="685800" cy="600075"/>
          </a:xfrm>
          <a:prstGeom prst="rect">
            <a:avLst/>
          </a:prstGeom>
          <a:noFill/>
          <a:ln/>
        </p:spPr>
        <p:txBody>
          <a:bodyPr wrap="square" lIns="25400" tIns="25400" rIns="25400" bIns="25400" rtlCol="0" anchor="t">
            <a:normAutofit lnSpcReduction="10000"/>
          </a:bodyPr>
          <a:lstStyle/>
          <a:p>
            <a:pPr marL="0" indent="0" algn="l">
              <a:buNone/>
            </a:pPr>
            <a:r>
              <a:rPr lang="en-US" sz="3900" b="1" dirty="0">
                <a:latin typeface="Times New Roman" pitchFamily="34" charset="0"/>
                <a:ea typeface="Times New Roman" pitchFamily="34" charset="-122"/>
                <a:cs typeface="Times New Roman" pitchFamily="34" charset="-120"/>
              </a:rPr>
              <a:t>07</a:t>
            </a:r>
            <a:endParaRPr lang="en-US" sz="3900" dirty="0"/>
          </a:p>
        </p:txBody>
      </p:sp>
      <p:sp>
        <p:nvSpPr>
          <p:cNvPr id="26" name="Text 24"/>
          <p:cNvSpPr/>
          <p:nvPr/>
        </p:nvSpPr>
        <p:spPr>
          <a:xfrm>
            <a:off x="2019300" y="6814505"/>
            <a:ext cx="1768406" cy="457200"/>
          </a:xfrm>
          <a:prstGeom prst="rect">
            <a:avLst/>
          </a:prstGeom>
          <a:noFill/>
          <a:ln/>
        </p:spPr>
        <p:txBody>
          <a:bodyPr wrap="square" lIns="25400" tIns="25400" rIns="25400" bIns="25400" rtlCol="0" anchor="t">
            <a:normAutofit lnSpcReduction="10000"/>
          </a:bodyPr>
          <a:lstStyle/>
          <a:p>
            <a:pPr marL="0" indent="0" algn="l">
              <a:buNone/>
            </a:pPr>
            <a:r>
              <a:rPr lang="en-US" sz="2850" dirty="0">
                <a:latin typeface="Times New Roman" pitchFamily="34" charset="0"/>
                <a:ea typeface="Times New Roman" pitchFamily="34" charset="-122"/>
                <a:cs typeface="Times New Roman" pitchFamily="34" charset="-120"/>
              </a:rPr>
              <a:t>References</a:t>
            </a:r>
            <a:endParaRPr lang="en-US" sz="2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BF8F1"/>
        </a:solidFill>
        <a:effectLst/>
      </p:bgPr>
    </p:bg>
    <p:spTree>
      <p:nvGrpSpPr>
        <p:cNvPr id="1" name=""/>
        <p:cNvGrpSpPr/>
        <p:nvPr/>
      </p:nvGrpSpPr>
      <p:grpSpPr>
        <a:xfrm>
          <a:off x="0" y="0"/>
          <a:ext cx="0" cy="0"/>
          <a:chOff x="0" y="0"/>
          <a:chExt cx="0" cy="0"/>
        </a:xfrm>
      </p:grpSpPr>
      <p:sp>
        <p:nvSpPr>
          <p:cNvPr id="3" name="Text 1"/>
          <p:cNvSpPr/>
          <p:nvPr/>
        </p:nvSpPr>
        <p:spPr>
          <a:xfrm>
            <a:off x="16376600" y="762000"/>
            <a:ext cx="844600" cy="295275"/>
          </a:xfrm>
          <a:prstGeom prst="rect">
            <a:avLst/>
          </a:prstGeom>
          <a:noFill/>
          <a:ln/>
        </p:spPr>
        <p:txBody>
          <a:bodyPr wrap="square" lIns="25400" tIns="25400" rIns="25400" bIns="25400" rtlCol="0" anchor="t">
            <a:normAutofit fontScale="92500" lnSpcReduction="10000"/>
          </a:bodyPr>
          <a:lstStyle/>
          <a:p>
            <a:pPr marL="0" indent="0" algn="l">
              <a:buNone/>
            </a:pPr>
            <a:r>
              <a:rPr lang="en-US" sz="1800" kern="0" spc="150" dirty="0">
                <a:solidFill>
                  <a:srgbClr val="8A8676"/>
                </a:solidFill>
                <a:latin typeface="Times New Roman" pitchFamily="34" charset="0"/>
                <a:ea typeface="Times New Roman" pitchFamily="34" charset="-122"/>
                <a:cs typeface="Times New Roman" pitchFamily="34" charset="-120"/>
              </a:rPr>
              <a:t>01 / 07</a:t>
            </a:r>
            <a:endParaRPr lang="en-US" sz="1800" dirty="0"/>
          </a:p>
        </p:txBody>
      </p:sp>
      <p:sp>
        <p:nvSpPr>
          <p:cNvPr id="4" name="Text 2"/>
          <p:cNvSpPr/>
          <p:nvPr/>
        </p:nvSpPr>
        <p:spPr>
          <a:xfrm>
            <a:off x="1143000" y="1076325"/>
            <a:ext cx="17602200" cy="762000"/>
          </a:xfrm>
          <a:prstGeom prst="rect">
            <a:avLst/>
          </a:prstGeom>
          <a:noFill/>
          <a:ln/>
        </p:spPr>
        <p:txBody>
          <a:bodyPr wrap="square" lIns="25400" tIns="25400" rIns="25400" bIns="25400" rtlCol="0" anchor="t">
            <a:normAutofit lnSpcReduction="10000"/>
          </a:bodyPr>
          <a:lstStyle/>
          <a:p>
            <a:pPr marL="0" indent="0" algn="l">
              <a:buNone/>
            </a:pPr>
            <a:r>
              <a:rPr lang="en-US" sz="4950" b="1" dirty="0">
                <a:solidFill>
                  <a:srgbClr val="1A2740"/>
                </a:solidFill>
                <a:latin typeface="Times New Roman" pitchFamily="34" charset="0"/>
                <a:ea typeface="Times New Roman" pitchFamily="34" charset="-122"/>
                <a:cs typeface="Times New Roman" pitchFamily="34" charset="-120"/>
              </a:rPr>
              <a:t>Introduction</a:t>
            </a:r>
            <a:endParaRPr lang="en-US" sz="4950" dirty="0"/>
          </a:p>
        </p:txBody>
      </p:sp>
      <p:sp>
        <p:nvSpPr>
          <p:cNvPr id="5" name="Shape 3"/>
          <p:cNvSpPr/>
          <p:nvPr/>
        </p:nvSpPr>
        <p:spPr>
          <a:xfrm>
            <a:off x="1143000" y="2009775"/>
            <a:ext cx="1143000" cy="38100"/>
          </a:xfrm>
          <a:prstGeom prst="rect">
            <a:avLst/>
          </a:prstGeom>
          <a:solidFill>
            <a:srgbClr val="1A2740"/>
          </a:solidFill>
          <a:ln/>
        </p:spPr>
        <p:txBody>
          <a:bodyPr/>
          <a:lstStyle/>
          <a:p>
            <a:endParaRPr lang="en-US"/>
          </a:p>
        </p:txBody>
      </p:sp>
      <p:sp>
        <p:nvSpPr>
          <p:cNvPr id="6" name="Shape 4"/>
          <p:cNvSpPr/>
          <p:nvPr/>
        </p:nvSpPr>
        <p:spPr>
          <a:xfrm>
            <a:off x="2419350" y="2024062"/>
            <a:ext cx="7845177" cy="45719"/>
          </a:xfrm>
          <a:prstGeom prst="rect">
            <a:avLst/>
          </a:prstGeom>
          <a:solidFill>
            <a:srgbClr val="D9D2C4"/>
          </a:solidFill>
          <a:ln/>
        </p:spPr>
        <p:txBody>
          <a:bodyPr/>
          <a:lstStyle/>
          <a:p>
            <a:endParaRPr lang="en-US"/>
          </a:p>
        </p:txBody>
      </p:sp>
      <p:sp>
        <p:nvSpPr>
          <p:cNvPr id="7" name="Text 5"/>
          <p:cNvSpPr/>
          <p:nvPr/>
        </p:nvSpPr>
        <p:spPr>
          <a:xfrm>
            <a:off x="1143000" y="2428875"/>
            <a:ext cx="9782220" cy="390525"/>
          </a:xfrm>
          <a:prstGeom prst="rect">
            <a:avLst/>
          </a:prstGeom>
          <a:noFill/>
          <a:ln/>
        </p:spPr>
        <p:txBody>
          <a:bodyPr wrap="square" lIns="25400" tIns="25400" rIns="25400" bIns="25400" rtlCol="0" anchor="t">
            <a:normAutofit lnSpcReduction="10000"/>
          </a:bodyPr>
          <a:lstStyle/>
          <a:p>
            <a:pPr marL="0" indent="0" algn="l">
              <a:buNone/>
            </a:pPr>
            <a:r>
              <a:rPr lang="en-US" sz="2400" b="1" dirty="0">
                <a:solidFill>
                  <a:srgbClr val="1A2740"/>
                </a:solidFill>
                <a:latin typeface="Times New Roman" pitchFamily="34" charset="0"/>
                <a:ea typeface="Times New Roman" pitchFamily="34" charset="-122"/>
                <a:cs typeface="Times New Roman" pitchFamily="34" charset="-120"/>
              </a:rPr>
              <a:t>What is the presentation about?</a:t>
            </a:r>
            <a:endParaRPr lang="en-US" sz="2400" b="1" dirty="0"/>
          </a:p>
        </p:txBody>
      </p:sp>
      <p:sp>
        <p:nvSpPr>
          <p:cNvPr id="8" name="Text 6"/>
          <p:cNvSpPr/>
          <p:nvPr/>
        </p:nvSpPr>
        <p:spPr>
          <a:xfrm>
            <a:off x="1143000" y="3028950"/>
            <a:ext cx="315069" cy="452438"/>
          </a:xfrm>
          <a:prstGeom prst="rect">
            <a:avLst/>
          </a:prstGeom>
          <a:noFill/>
          <a:ln/>
        </p:spPr>
        <p:txBody>
          <a:bodyPr wrap="square" lIns="25400" tIns="25400" rIns="25400" bIns="25400" rtlCol="0" anchor="t">
            <a:normAutofit fontScale="92500" lnSpcReduction="10000"/>
          </a:bodyPr>
          <a:lstStyle/>
          <a:p>
            <a:pPr marL="0" indent="0" algn="l">
              <a:lnSpc>
                <a:spcPct val="145000"/>
              </a:lnSpc>
              <a:buNone/>
            </a:pPr>
            <a:r>
              <a:rPr lang="en-US" sz="2250" dirty="0">
                <a:solidFill>
                  <a:srgbClr val="B58A2A"/>
                </a:solidFill>
                <a:latin typeface="Times New Roman" pitchFamily="34" charset="0"/>
                <a:ea typeface="Times New Roman" pitchFamily="34" charset="-122"/>
                <a:cs typeface="Times New Roman" pitchFamily="34" charset="-120"/>
              </a:rPr>
              <a:t>▸</a:t>
            </a:r>
            <a:endParaRPr lang="en-US" sz="2250" dirty="0"/>
          </a:p>
        </p:txBody>
      </p:sp>
      <p:sp>
        <p:nvSpPr>
          <p:cNvPr id="9" name="Text 7"/>
          <p:cNvSpPr/>
          <p:nvPr/>
        </p:nvSpPr>
        <p:spPr>
          <a:xfrm>
            <a:off x="1553318" y="3028950"/>
            <a:ext cx="14823281" cy="866775"/>
          </a:xfrm>
          <a:prstGeom prst="rect">
            <a:avLst/>
          </a:prstGeom>
          <a:noFill/>
          <a:ln/>
        </p:spPr>
        <p:txBody>
          <a:bodyPr wrap="square" lIns="25400" tIns="25400" rIns="25400" bIns="25400" rtlCol="0" anchor="t">
            <a:noAutofit/>
          </a:bodyPr>
          <a:lstStyle/>
          <a:p>
            <a:pPr marL="0" indent="0" algn="l">
              <a:lnSpc>
                <a:spcPct val="145000"/>
              </a:lnSpc>
              <a:buNone/>
            </a:pPr>
            <a:r>
              <a:rPr lang="en-US" sz="2200" dirty="0">
                <a:solidFill>
                  <a:srgbClr val="283655"/>
                </a:solidFill>
                <a:latin typeface="Times New Roman" pitchFamily="34" charset="0"/>
                <a:ea typeface="Times New Roman" pitchFamily="34" charset="-122"/>
                <a:cs typeface="Times New Roman" pitchFamily="34" charset="-120"/>
              </a:rPr>
              <a:t>Discuss the business issues at Basil's Bakery, which is an independent artisan bakery located in Coventry, United Kingdom.</a:t>
            </a:r>
            <a:endParaRPr lang="en-US" sz="2200" dirty="0"/>
          </a:p>
        </p:txBody>
      </p:sp>
      <p:sp>
        <p:nvSpPr>
          <p:cNvPr id="10" name="Text 8"/>
          <p:cNvSpPr/>
          <p:nvPr/>
        </p:nvSpPr>
        <p:spPr>
          <a:xfrm>
            <a:off x="1143000" y="4067175"/>
            <a:ext cx="315069" cy="452438"/>
          </a:xfrm>
          <a:prstGeom prst="rect">
            <a:avLst/>
          </a:prstGeom>
          <a:noFill/>
          <a:ln/>
        </p:spPr>
        <p:txBody>
          <a:bodyPr wrap="square" lIns="25400" tIns="25400" rIns="25400" bIns="25400" rtlCol="0" anchor="t">
            <a:normAutofit fontScale="92500" lnSpcReduction="10000"/>
          </a:bodyPr>
          <a:lstStyle/>
          <a:p>
            <a:pPr marL="0" indent="0" algn="l">
              <a:lnSpc>
                <a:spcPct val="145000"/>
              </a:lnSpc>
              <a:buNone/>
            </a:pPr>
            <a:r>
              <a:rPr lang="en-US" sz="2250" dirty="0">
                <a:solidFill>
                  <a:srgbClr val="B58A2A"/>
                </a:solidFill>
                <a:latin typeface="Times New Roman" pitchFamily="34" charset="0"/>
                <a:ea typeface="Times New Roman" pitchFamily="34" charset="-122"/>
                <a:cs typeface="Times New Roman" pitchFamily="34" charset="-120"/>
              </a:rPr>
              <a:t>▸</a:t>
            </a:r>
            <a:endParaRPr lang="en-US" sz="2250" dirty="0"/>
          </a:p>
        </p:txBody>
      </p:sp>
      <p:sp>
        <p:nvSpPr>
          <p:cNvPr id="11" name="Text 9"/>
          <p:cNvSpPr/>
          <p:nvPr/>
        </p:nvSpPr>
        <p:spPr>
          <a:xfrm>
            <a:off x="1553318" y="4067175"/>
            <a:ext cx="13937693" cy="866775"/>
          </a:xfrm>
          <a:prstGeom prst="rect">
            <a:avLst/>
          </a:prstGeom>
          <a:noFill/>
          <a:ln/>
        </p:spPr>
        <p:txBody>
          <a:bodyPr wrap="square" lIns="25400" tIns="25400" rIns="25400" bIns="25400" rtlCol="0" anchor="t">
            <a:noAutofit/>
          </a:bodyPr>
          <a:lstStyle/>
          <a:p>
            <a:pPr marL="0" indent="0" algn="l">
              <a:lnSpc>
                <a:spcPct val="145000"/>
              </a:lnSpc>
              <a:buNone/>
            </a:pPr>
            <a:r>
              <a:rPr lang="en-US" sz="2200" dirty="0">
                <a:solidFill>
                  <a:srgbClr val="283655"/>
                </a:solidFill>
                <a:latin typeface="Times New Roman" pitchFamily="34" charset="0"/>
                <a:ea typeface="Times New Roman" pitchFamily="34" charset="-122"/>
                <a:cs typeface="Times New Roman" pitchFamily="34" charset="-120"/>
              </a:rPr>
              <a:t>Discuss reasons for the decline in sales by about 25% compared to 2019 levels following the recovery from COVID-19.</a:t>
            </a:r>
            <a:endParaRPr lang="en-US" sz="2200" dirty="0"/>
          </a:p>
        </p:txBody>
      </p:sp>
      <p:sp>
        <p:nvSpPr>
          <p:cNvPr id="12" name="Text 10"/>
          <p:cNvSpPr/>
          <p:nvPr/>
        </p:nvSpPr>
        <p:spPr>
          <a:xfrm>
            <a:off x="1143000" y="5105400"/>
            <a:ext cx="315069" cy="452438"/>
          </a:xfrm>
          <a:prstGeom prst="rect">
            <a:avLst/>
          </a:prstGeom>
          <a:noFill/>
          <a:ln/>
        </p:spPr>
        <p:txBody>
          <a:bodyPr wrap="square" lIns="25400" tIns="25400" rIns="25400" bIns="25400" rtlCol="0" anchor="t">
            <a:normAutofit fontScale="92500" lnSpcReduction="10000"/>
          </a:bodyPr>
          <a:lstStyle/>
          <a:p>
            <a:pPr marL="0" indent="0" algn="l">
              <a:lnSpc>
                <a:spcPct val="145000"/>
              </a:lnSpc>
              <a:buNone/>
            </a:pPr>
            <a:r>
              <a:rPr lang="en-US" sz="2250" dirty="0">
                <a:solidFill>
                  <a:srgbClr val="B58A2A"/>
                </a:solidFill>
                <a:latin typeface="Times New Roman" pitchFamily="34" charset="0"/>
                <a:ea typeface="Times New Roman" pitchFamily="34" charset="-122"/>
                <a:cs typeface="Times New Roman" pitchFamily="34" charset="-120"/>
              </a:rPr>
              <a:t>▸</a:t>
            </a:r>
            <a:endParaRPr lang="en-US" sz="2250" dirty="0"/>
          </a:p>
        </p:txBody>
      </p:sp>
      <p:sp>
        <p:nvSpPr>
          <p:cNvPr id="13" name="Text 11"/>
          <p:cNvSpPr/>
          <p:nvPr/>
        </p:nvSpPr>
        <p:spPr>
          <a:xfrm>
            <a:off x="1553319" y="5105400"/>
            <a:ext cx="13363952" cy="866775"/>
          </a:xfrm>
          <a:prstGeom prst="rect">
            <a:avLst/>
          </a:prstGeom>
          <a:noFill/>
          <a:ln/>
        </p:spPr>
        <p:txBody>
          <a:bodyPr wrap="square" lIns="25400" tIns="25400" rIns="25400" bIns="25400" rtlCol="0" anchor="t">
            <a:noAutofit/>
          </a:bodyPr>
          <a:lstStyle/>
          <a:p>
            <a:pPr marL="0" indent="0" algn="l">
              <a:lnSpc>
                <a:spcPct val="145000"/>
              </a:lnSpc>
              <a:buNone/>
            </a:pPr>
            <a:r>
              <a:rPr lang="en-US" sz="2200" dirty="0">
                <a:solidFill>
                  <a:srgbClr val="283655"/>
                </a:solidFill>
                <a:latin typeface="Times New Roman" pitchFamily="34" charset="0"/>
                <a:ea typeface="Times New Roman" pitchFamily="34" charset="-122"/>
                <a:cs typeface="Times New Roman" pitchFamily="34" charset="-120"/>
              </a:rPr>
              <a:t>Determine the internal and external issues that cause declining sales and profits.</a:t>
            </a:r>
            <a:endParaRPr lang="en-US" sz="2200" dirty="0"/>
          </a:p>
        </p:txBody>
      </p:sp>
      <p:sp>
        <p:nvSpPr>
          <p:cNvPr id="14" name="Text 12"/>
          <p:cNvSpPr/>
          <p:nvPr/>
        </p:nvSpPr>
        <p:spPr>
          <a:xfrm>
            <a:off x="1117122" y="6143625"/>
            <a:ext cx="315069" cy="452438"/>
          </a:xfrm>
          <a:prstGeom prst="rect">
            <a:avLst/>
          </a:prstGeom>
          <a:noFill/>
          <a:ln/>
        </p:spPr>
        <p:txBody>
          <a:bodyPr wrap="square" lIns="25400" tIns="25400" rIns="25400" bIns="25400" rtlCol="0" anchor="t">
            <a:noAutofit/>
          </a:bodyPr>
          <a:lstStyle/>
          <a:p>
            <a:pPr marL="0" indent="0" algn="l">
              <a:lnSpc>
                <a:spcPct val="145000"/>
              </a:lnSpc>
              <a:buNone/>
            </a:pPr>
            <a:r>
              <a:rPr lang="en-US" sz="2200" dirty="0">
                <a:solidFill>
                  <a:srgbClr val="B58A2A"/>
                </a:solidFill>
                <a:latin typeface="Times New Roman" pitchFamily="34" charset="0"/>
                <a:ea typeface="Times New Roman" pitchFamily="34" charset="-122"/>
                <a:cs typeface="Times New Roman" pitchFamily="34" charset="-120"/>
              </a:rPr>
              <a:t>▸</a:t>
            </a:r>
            <a:endParaRPr lang="en-US" sz="2200" dirty="0"/>
          </a:p>
        </p:txBody>
      </p:sp>
      <p:sp>
        <p:nvSpPr>
          <p:cNvPr id="15" name="Text 13"/>
          <p:cNvSpPr/>
          <p:nvPr/>
        </p:nvSpPr>
        <p:spPr>
          <a:xfrm>
            <a:off x="1527441" y="6143625"/>
            <a:ext cx="13389830" cy="866775"/>
          </a:xfrm>
          <a:prstGeom prst="rect">
            <a:avLst/>
          </a:prstGeom>
          <a:noFill/>
          <a:ln/>
        </p:spPr>
        <p:txBody>
          <a:bodyPr wrap="square" lIns="25400" tIns="25400" rIns="25400" bIns="25400" rtlCol="0" anchor="t">
            <a:noAutofit/>
          </a:bodyPr>
          <a:lstStyle/>
          <a:p>
            <a:pPr marL="0" indent="0" algn="l">
              <a:lnSpc>
                <a:spcPct val="145000"/>
              </a:lnSpc>
              <a:buNone/>
            </a:pPr>
            <a:r>
              <a:rPr lang="en-US" sz="2200" dirty="0">
                <a:solidFill>
                  <a:srgbClr val="283655"/>
                </a:solidFill>
                <a:latin typeface="Times New Roman" pitchFamily="34" charset="0"/>
                <a:ea typeface="Times New Roman" pitchFamily="34" charset="-122"/>
                <a:cs typeface="Times New Roman" pitchFamily="34" charset="-120"/>
              </a:rPr>
              <a:t>Use 5W2H, PESTLE, and Fishbone analysis for evidence-based decision making.</a:t>
            </a:r>
            <a:endParaRPr lang="en-US" sz="2200" dirty="0"/>
          </a:p>
        </p:txBody>
      </p:sp>
      <p:sp>
        <p:nvSpPr>
          <p:cNvPr id="16" name="Text 14"/>
          <p:cNvSpPr/>
          <p:nvPr/>
        </p:nvSpPr>
        <p:spPr>
          <a:xfrm>
            <a:off x="1117122" y="7187242"/>
            <a:ext cx="315069" cy="452438"/>
          </a:xfrm>
          <a:prstGeom prst="rect">
            <a:avLst/>
          </a:prstGeom>
          <a:noFill/>
          <a:ln/>
        </p:spPr>
        <p:txBody>
          <a:bodyPr wrap="square" lIns="25400" tIns="25400" rIns="25400" bIns="25400" rtlCol="0" anchor="t">
            <a:normAutofit fontScale="92500" lnSpcReduction="10000"/>
          </a:bodyPr>
          <a:lstStyle/>
          <a:p>
            <a:pPr marL="0" indent="0" algn="l">
              <a:lnSpc>
                <a:spcPct val="145000"/>
              </a:lnSpc>
              <a:buNone/>
            </a:pPr>
            <a:r>
              <a:rPr lang="en-US" sz="2250" dirty="0">
                <a:solidFill>
                  <a:srgbClr val="B58A2A"/>
                </a:solidFill>
                <a:latin typeface="Times New Roman" pitchFamily="34" charset="0"/>
                <a:ea typeface="Times New Roman" pitchFamily="34" charset="-122"/>
                <a:cs typeface="Times New Roman" pitchFamily="34" charset="-120"/>
              </a:rPr>
              <a:t>▸</a:t>
            </a:r>
            <a:endParaRPr lang="en-US" sz="2250" dirty="0"/>
          </a:p>
        </p:txBody>
      </p:sp>
      <p:sp>
        <p:nvSpPr>
          <p:cNvPr id="17" name="Text 15"/>
          <p:cNvSpPr/>
          <p:nvPr/>
        </p:nvSpPr>
        <p:spPr>
          <a:xfrm>
            <a:off x="1527441" y="7187242"/>
            <a:ext cx="13389830" cy="452438"/>
          </a:xfrm>
          <a:prstGeom prst="rect">
            <a:avLst/>
          </a:prstGeom>
          <a:noFill/>
          <a:ln/>
        </p:spPr>
        <p:txBody>
          <a:bodyPr wrap="square" lIns="25400" tIns="25400" rIns="25400" bIns="25400" rtlCol="0" anchor="t">
            <a:noAutofit/>
          </a:bodyPr>
          <a:lstStyle/>
          <a:p>
            <a:pPr marL="0" indent="0" algn="l">
              <a:lnSpc>
                <a:spcPct val="145000"/>
              </a:lnSpc>
              <a:buNone/>
            </a:pPr>
            <a:r>
              <a:rPr lang="en-US" sz="2200" dirty="0">
                <a:solidFill>
                  <a:srgbClr val="283655"/>
                </a:solidFill>
                <a:latin typeface="Times New Roman" pitchFamily="34" charset="0"/>
                <a:ea typeface="Times New Roman" pitchFamily="34" charset="-122"/>
                <a:cs typeface="Times New Roman" pitchFamily="34" charset="-120"/>
              </a:rPr>
              <a:t>Make recommendations on ways to improve business performance.</a:t>
            </a:r>
            <a:endParaRPr lang="en-US"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BF8F1"/>
        </a:solidFill>
        <a:effectLst/>
      </p:bgPr>
    </p:bg>
    <p:spTree>
      <p:nvGrpSpPr>
        <p:cNvPr id="1" name=""/>
        <p:cNvGrpSpPr/>
        <p:nvPr/>
      </p:nvGrpSpPr>
      <p:grpSpPr>
        <a:xfrm>
          <a:off x="0" y="0"/>
          <a:ext cx="0" cy="0"/>
          <a:chOff x="0" y="0"/>
          <a:chExt cx="0" cy="0"/>
        </a:xfrm>
      </p:grpSpPr>
      <p:sp>
        <p:nvSpPr>
          <p:cNvPr id="3" name="Text 1"/>
          <p:cNvSpPr/>
          <p:nvPr/>
        </p:nvSpPr>
        <p:spPr>
          <a:xfrm>
            <a:off x="16376600" y="685800"/>
            <a:ext cx="844600" cy="295275"/>
          </a:xfrm>
          <a:prstGeom prst="rect">
            <a:avLst/>
          </a:prstGeom>
          <a:noFill/>
          <a:ln/>
        </p:spPr>
        <p:txBody>
          <a:bodyPr wrap="square" lIns="25400" tIns="25400" rIns="25400" bIns="25400" rtlCol="0" anchor="t">
            <a:normAutofit fontScale="92500" lnSpcReduction="10000"/>
          </a:bodyPr>
          <a:lstStyle/>
          <a:p>
            <a:pPr marL="0" indent="0" algn="l">
              <a:buNone/>
            </a:pPr>
            <a:r>
              <a:rPr lang="en-US" sz="1800" kern="0" spc="150" dirty="0">
                <a:solidFill>
                  <a:srgbClr val="8A8676"/>
                </a:solidFill>
                <a:latin typeface="Times New Roman" pitchFamily="34" charset="0"/>
                <a:ea typeface="Times New Roman" pitchFamily="34" charset="-122"/>
                <a:cs typeface="Times New Roman" pitchFamily="34" charset="-120"/>
              </a:rPr>
              <a:t>02 / 07</a:t>
            </a:r>
            <a:endParaRPr lang="en-US" sz="1800" dirty="0"/>
          </a:p>
        </p:txBody>
      </p:sp>
      <p:sp>
        <p:nvSpPr>
          <p:cNvPr id="4" name="Text 2"/>
          <p:cNvSpPr/>
          <p:nvPr/>
        </p:nvSpPr>
        <p:spPr>
          <a:xfrm>
            <a:off x="1143000" y="1000125"/>
            <a:ext cx="17602200" cy="762000"/>
          </a:xfrm>
          <a:prstGeom prst="rect">
            <a:avLst/>
          </a:prstGeom>
          <a:noFill/>
          <a:ln/>
        </p:spPr>
        <p:txBody>
          <a:bodyPr wrap="square" lIns="25400" tIns="25400" rIns="25400" bIns="25400" rtlCol="0" anchor="t">
            <a:normAutofit lnSpcReduction="10000"/>
          </a:bodyPr>
          <a:lstStyle/>
          <a:p>
            <a:pPr marL="0" indent="0" algn="l">
              <a:buNone/>
            </a:pPr>
            <a:r>
              <a:rPr lang="en-US" sz="4950" b="1" dirty="0">
                <a:solidFill>
                  <a:srgbClr val="1A2740"/>
                </a:solidFill>
                <a:latin typeface="Times New Roman" pitchFamily="34" charset="0"/>
                <a:ea typeface="Times New Roman" pitchFamily="34" charset="-122"/>
                <a:cs typeface="Times New Roman" pitchFamily="34" charset="-120"/>
              </a:rPr>
              <a:t>Company Background</a:t>
            </a:r>
            <a:endParaRPr lang="en-US" sz="4950" dirty="0"/>
          </a:p>
        </p:txBody>
      </p:sp>
      <p:sp>
        <p:nvSpPr>
          <p:cNvPr id="5" name="Shape 3"/>
          <p:cNvSpPr/>
          <p:nvPr/>
        </p:nvSpPr>
        <p:spPr>
          <a:xfrm>
            <a:off x="1143000" y="1895475"/>
            <a:ext cx="1143000" cy="38100"/>
          </a:xfrm>
          <a:prstGeom prst="rect">
            <a:avLst/>
          </a:prstGeom>
          <a:solidFill>
            <a:srgbClr val="1A2740"/>
          </a:solidFill>
          <a:ln/>
        </p:spPr>
        <p:txBody>
          <a:bodyPr/>
          <a:lstStyle/>
          <a:p>
            <a:endParaRPr lang="en-US"/>
          </a:p>
        </p:txBody>
      </p:sp>
      <p:sp>
        <p:nvSpPr>
          <p:cNvPr id="6" name="Shape 4"/>
          <p:cNvSpPr/>
          <p:nvPr/>
        </p:nvSpPr>
        <p:spPr>
          <a:xfrm>
            <a:off x="2419350" y="1909762"/>
            <a:ext cx="14725650" cy="9525"/>
          </a:xfrm>
          <a:prstGeom prst="rect">
            <a:avLst/>
          </a:prstGeom>
          <a:solidFill>
            <a:srgbClr val="D9D2C4"/>
          </a:solidFill>
          <a:ln/>
        </p:spPr>
        <p:txBody>
          <a:bodyPr/>
          <a:lstStyle/>
          <a:p>
            <a:endParaRPr lang="en-US"/>
          </a:p>
        </p:txBody>
      </p:sp>
      <p:sp>
        <p:nvSpPr>
          <p:cNvPr id="7" name="Text 5"/>
          <p:cNvSpPr/>
          <p:nvPr/>
        </p:nvSpPr>
        <p:spPr>
          <a:xfrm>
            <a:off x="1143000" y="2238375"/>
            <a:ext cx="8715315" cy="361950"/>
          </a:xfrm>
          <a:prstGeom prst="rect">
            <a:avLst/>
          </a:prstGeom>
          <a:noFill/>
          <a:ln/>
        </p:spPr>
        <p:txBody>
          <a:bodyPr wrap="square" lIns="25400" tIns="25400" rIns="25400" bIns="25400" rtlCol="0" anchor="t">
            <a:normAutofit lnSpcReduction="10000"/>
          </a:bodyPr>
          <a:lstStyle/>
          <a:p>
            <a:pPr marL="0" indent="0" algn="l">
              <a:buNone/>
            </a:pPr>
            <a:r>
              <a:rPr lang="en-US" sz="2250" b="1" dirty="0">
                <a:solidFill>
                  <a:srgbClr val="1A2740"/>
                </a:solidFill>
                <a:latin typeface="Times New Roman" pitchFamily="34" charset="0"/>
                <a:ea typeface="Times New Roman" pitchFamily="34" charset="-122"/>
                <a:cs typeface="Times New Roman" pitchFamily="34" charset="-120"/>
              </a:rPr>
              <a:t>Business Profile</a:t>
            </a:r>
            <a:endParaRPr lang="en-US" sz="2250" dirty="0"/>
          </a:p>
        </p:txBody>
      </p:sp>
      <p:sp>
        <p:nvSpPr>
          <p:cNvPr id="8" name="Text 6"/>
          <p:cNvSpPr/>
          <p:nvPr/>
        </p:nvSpPr>
        <p:spPr>
          <a:xfrm>
            <a:off x="1143000" y="2752725"/>
            <a:ext cx="291108" cy="398115"/>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025" dirty="0">
                <a:solidFill>
                  <a:srgbClr val="B58A2A"/>
                </a:solidFill>
                <a:latin typeface="Times New Roman" pitchFamily="34" charset="0"/>
                <a:ea typeface="Times New Roman" pitchFamily="34" charset="-122"/>
                <a:cs typeface="Times New Roman" pitchFamily="34" charset="-120"/>
              </a:rPr>
              <a:t>▸</a:t>
            </a:r>
            <a:endParaRPr lang="en-US" sz="2025" dirty="0"/>
          </a:p>
        </p:txBody>
      </p:sp>
      <p:sp>
        <p:nvSpPr>
          <p:cNvPr id="9" name="Text 7"/>
          <p:cNvSpPr/>
          <p:nvPr/>
        </p:nvSpPr>
        <p:spPr>
          <a:xfrm>
            <a:off x="1510308" y="2752725"/>
            <a:ext cx="7782377" cy="758130"/>
          </a:xfrm>
          <a:prstGeom prst="rect">
            <a:avLst/>
          </a:prstGeom>
          <a:noFill/>
          <a:ln/>
        </p:spPr>
        <p:txBody>
          <a:bodyPr wrap="square" lIns="25400" tIns="25400" rIns="25400" bIns="25400" rtlCol="0" anchor="t">
            <a:noAutofit/>
          </a:bodyPr>
          <a:lstStyle/>
          <a:p>
            <a:pPr marL="0" indent="0" algn="l">
              <a:lnSpc>
                <a:spcPct val="140000"/>
              </a:lnSpc>
              <a:buNone/>
            </a:pPr>
            <a:r>
              <a:rPr lang="en-US" sz="2000" dirty="0">
                <a:solidFill>
                  <a:srgbClr val="283655"/>
                </a:solidFill>
                <a:latin typeface="Times New Roman" pitchFamily="34" charset="0"/>
                <a:ea typeface="Times New Roman" pitchFamily="34" charset="-122"/>
                <a:cs typeface="Times New Roman" pitchFamily="34" charset="-120"/>
              </a:rPr>
              <a:t>Independent artisan bakery that was founded in 2015 at Coventry Retail Park in the UK.</a:t>
            </a:r>
            <a:endParaRPr lang="en-US" sz="2000" dirty="0"/>
          </a:p>
        </p:txBody>
      </p:sp>
      <p:sp>
        <p:nvSpPr>
          <p:cNvPr id="10" name="Text 8"/>
          <p:cNvSpPr/>
          <p:nvPr/>
        </p:nvSpPr>
        <p:spPr>
          <a:xfrm>
            <a:off x="1143000" y="3644205"/>
            <a:ext cx="291108" cy="398115"/>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025" dirty="0">
                <a:solidFill>
                  <a:srgbClr val="B58A2A"/>
                </a:solidFill>
                <a:latin typeface="Times New Roman" pitchFamily="34" charset="0"/>
                <a:ea typeface="Times New Roman" pitchFamily="34" charset="-122"/>
                <a:cs typeface="Times New Roman" pitchFamily="34" charset="-120"/>
              </a:rPr>
              <a:t>▸</a:t>
            </a:r>
            <a:endParaRPr lang="en-US" sz="2025" dirty="0"/>
          </a:p>
        </p:txBody>
      </p:sp>
      <p:sp>
        <p:nvSpPr>
          <p:cNvPr id="11" name="Text 9"/>
          <p:cNvSpPr/>
          <p:nvPr/>
        </p:nvSpPr>
        <p:spPr>
          <a:xfrm>
            <a:off x="1510308" y="3644205"/>
            <a:ext cx="7782377" cy="758130"/>
          </a:xfrm>
          <a:prstGeom prst="rect">
            <a:avLst/>
          </a:prstGeom>
          <a:noFill/>
          <a:ln/>
        </p:spPr>
        <p:txBody>
          <a:bodyPr wrap="square" lIns="25400" tIns="25400" rIns="25400" bIns="25400" rtlCol="0" anchor="t">
            <a:noAutofit/>
          </a:bodyPr>
          <a:lstStyle/>
          <a:p>
            <a:pPr marL="0" indent="0" algn="l">
              <a:lnSpc>
                <a:spcPct val="140000"/>
              </a:lnSpc>
              <a:buNone/>
            </a:pPr>
            <a:r>
              <a:rPr lang="en-US" sz="2000" dirty="0">
                <a:solidFill>
                  <a:srgbClr val="283655"/>
                </a:solidFill>
                <a:latin typeface="Times New Roman" pitchFamily="34" charset="0"/>
                <a:ea typeface="Times New Roman" pitchFamily="34" charset="-122"/>
                <a:cs typeface="Times New Roman" pitchFamily="34" charset="-120"/>
              </a:rPr>
              <a:t>Produces only organic products such as bread, cakes, and pastries aimed at locals, retail and office staff.</a:t>
            </a:r>
            <a:endParaRPr lang="en-US" sz="2000" dirty="0"/>
          </a:p>
        </p:txBody>
      </p:sp>
      <p:sp>
        <p:nvSpPr>
          <p:cNvPr id="12" name="Text 10"/>
          <p:cNvSpPr/>
          <p:nvPr/>
        </p:nvSpPr>
        <p:spPr>
          <a:xfrm>
            <a:off x="1143000" y="4535686"/>
            <a:ext cx="291108" cy="398115"/>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025" dirty="0">
                <a:solidFill>
                  <a:srgbClr val="B58A2A"/>
                </a:solidFill>
                <a:latin typeface="Times New Roman" pitchFamily="34" charset="0"/>
                <a:ea typeface="Times New Roman" pitchFamily="34" charset="-122"/>
                <a:cs typeface="Times New Roman" pitchFamily="34" charset="-120"/>
              </a:rPr>
              <a:t>▸</a:t>
            </a:r>
            <a:endParaRPr lang="en-US" sz="2025" dirty="0"/>
          </a:p>
        </p:txBody>
      </p:sp>
      <p:sp>
        <p:nvSpPr>
          <p:cNvPr id="13" name="Text 11"/>
          <p:cNvSpPr/>
          <p:nvPr/>
        </p:nvSpPr>
        <p:spPr>
          <a:xfrm>
            <a:off x="1510308" y="4535686"/>
            <a:ext cx="7782377" cy="758130"/>
          </a:xfrm>
          <a:prstGeom prst="rect">
            <a:avLst/>
          </a:prstGeom>
          <a:noFill/>
          <a:ln/>
        </p:spPr>
        <p:txBody>
          <a:bodyPr wrap="square" lIns="25400" tIns="25400" rIns="25400" bIns="25400" rtlCol="0" anchor="t">
            <a:noAutofit/>
          </a:bodyPr>
          <a:lstStyle/>
          <a:p>
            <a:pPr marL="0" indent="0" algn="l">
              <a:lnSpc>
                <a:spcPct val="140000"/>
              </a:lnSpc>
              <a:buNone/>
            </a:pPr>
            <a:r>
              <a:rPr lang="en-US" sz="2000" dirty="0">
                <a:solidFill>
                  <a:srgbClr val="283655"/>
                </a:solidFill>
                <a:latin typeface="Times New Roman" pitchFamily="34" charset="0"/>
                <a:ea typeface="Times New Roman" pitchFamily="34" charset="-122"/>
                <a:cs typeface="Times New Roman" pitchFamily="34" charset="-120"/>
              </a:rPr>
              <a:t>Gained its competitive advantage through quality products, skilled artisans and convenient location.</a:t>
            </a:r>
            <a:endParaRPr lang="en-US" sz="2000" dirty="0"/>
          </a:p>
        </p:txBody>
      </p:sp>
      <p:sp>
        <p:nvSpPr>
          <p:cNvPr id="18" name="Text 16"/>
          <p:cNvSpPr/>
          <p:nvPr/>
        </p:nvSpPr>
        <p:spPr>
          <a:xfrm>
            <a:off x="9599414" y="2238375"/>
            <a:ext cx="8300145" cy="361950"/>
          </a:xfrm>
          <a:prstGeom prst="rect">
            <a:avLst/>
          </a:prstGeom>
          <a:noFill/>
          <a:ln/>
        </p:spPr>
        <p:txBody>
          <a:bodyPr wrap="square" lIns="25400" tIns="25400" rIns="25400" bIns="25400" rtlCol="0" anchor="t">
            <a:normAutofit lnSpcReduction="10000"/>
          </a:bodyPr>
          <a:lstStyle/>
          <a:p>
            <a:pPr marL="0" indent="0" algn="l">
              <a:buNone/>
            </a:pPr>
            <a:r>
              <a:rPr lang="en-US" sz="2250" b="1" dirty="0">
                <a:solidFill>
                  <a:srgbClr val="1A2740"/>
                </a:solidFill>
                <a:latin typeface="Times New Roman" pitchFamily="34" charset="0"/>
                <a:ea typeface="Times New Roman" pitchFamily="34" charset="-122"/>
                <a:cs typeface="Times New Roman" pitchFamily="34" charset="-120"/>
              </a:rPr>
              <a:t>Business Performance</a:t>
            </a:r>
            <a:endParaRPr lang="en-US" sz="2250" dirty="0"/>
          </a:p>
        </p:txBody>
      </p:sp>
      <p:sp>
        <p:nvSpPr>
          <p:cNvPr id="19" name="Shape 17"/>
          <p:cNvSpPr/>
          <p:nvPr/>
        </p:nvSpPr>
        <p:spPr>
          <a:xfrm>
            <a:off x="9599414" y="2752725"/>
            <a:ext cx="7545586" cy="9525"/>
          </a:xfrm>
          <a:prstGeom prst="rect">
            <a:avLst/>
          </a:prstGeom>
          <a:solidFill>
            <a:srgbClr val="CDD2D8"/>
          </a:solidFill>
          <a:ln/>
        </p:spPr>
        <p:txBody>
          <a:bodyPr/>
          <a:lstStyle/>
          <a:p>
            <a:endParaRPr lang="en-US"/>
          </a:p>
        </p:txBody>
      </p:sp>
      <p:sp>
        <p:nvSpPr>
          <p:cNvPr id="20" name="Shape 18"/>
          <p:cNvSpPr/>
          <p:nvPr/>
        </p:nvSpPr>
        <p:spPr>
          <a:xfrm>
            <a:off x="9599414" y="2752725"/>
            <a:ext cx="9525" cy="3502819"/>
          </a:xfrm>
          <a:prstGeom prst="rect">
            <a:avLst/>
          </a:prstGeom>
          <a:solidFill>
            <a:srgbClr val="CDD2D8"/>
          </a:solidFill>
          <a:ln/>
        </p:spPr>
        <p:txBody>
          <a:bodyPr/>
          <a:lstStyle/>
          <a:p>
            <a:endParaRPr lang="en-US"/>
          </a:p>
        </p:txBody>
      </p:sp>
      <p:sp>
        <p:nvSpPr>
          <p:cNvPr id="21" name="Shape 19"/>
          <p:cNvSpPr/>
          <p:nvPr/>
        </p:nvSpPr>
        <p:spPr>
          <a:xfrm>
            <a:off x="17135475" y="2752725"/>
            <a:ext cx="9525" cy="3502819"/>
          </a:xfrm>
          <a:prstGeom prst="rect">
            <a:avLst/>
          </a:prstGeom>
          <a:solidFill>
            <a:srgbClr val="CDD2D8"/>
          </a:solidFill>
          <a:ln/>
        </p:spPr>
        <p:txBody>
          <a:bodyPr/>
          <a:lstStyle/>
          <a:p>
            <a:endParaRPr lang="en-US"/>
          </a:p>
        </p:txBody>
      </p:sp>
      <p:sp>
        <p:nvSpPr>
          <p:cNvPr id="22" name="Shape 20"/>
          <p:cNvSpPr/>
          <p:nvPr/>
        </p:nvSpPr>
        <p:spPr>
          <a:xfrm>
            <a:off x="9608939" y="2762250"/>
            <a:ext cx="3763268" cy="600075"/>
          </a:xfrm>
          <a:prstGeom prst="rect">
            <a:avLst/>
          </a:prstGeom>
          <a:solidFill>
            <a:srgbClr val="1A2740"/>
          </a:solidFill>
          <a:ln/>
        </p:spPr>
        <p:txBody>
          <a:bodyPr/>
          <a:lstStyle/>
          <a:p>
            <a:endParaRPr lang="en-US"/>
          </a:p>
        </p:txBody>
      </p:sp>
      <p:sp>
        <p:nvSpPr>
          <p:cNvPr id="23" name="Text 21"/>
          <p:cNvSpPr/>
          <p:nvPr/>
        </p:nvSpPr>
        <p:spPr>
          <a:xfrm>
            <a:off x="9818489" y="2933700"/>
            <a:ext cx="3457066" cy="295275"/>
          </a:xfrm>
          <a:prstGeom prst="rect">
            <a:avLst/>
          </a:prstGeom>
          <a:noFill/>
          <a:ln/>
        </p:spPr>
        <p:txBody>
          <a:bodyPr wrap="square" lIns="25400" tIns="25400" rIns="25400" bIns="25400" rtlCol="0" anchor="t">
            <a:noAutofit/>
          </a:bodyPr>
          <a:lstStyle/>
          <a:p>
            <a:pPr marL="0" indent="0" algn="l">
              <a:buNone/>
            </a:pPr>
            <a:r>
              <a:rPr lang="en-US" sz="2000" b="1" kern="0" spc="75" dirty="0">
                <a:solidFill>
                  <a:srgbClr val="FBF8F1"/>
                </a:solidFill>
                <a:latin typeface="Times New Roman" pitchFamily="34" charset="0"/>
                <a:ea typeface="Times New Roman" pitchFamily="34" charset="-122"/>
                <a:cs typeface="Times New Roman" pitchFamily="34" charset="-120"/>
              </a:rPr>
              <a:t>Before 2020</a:t>
            </a:r>
            <a:endParaRPr lang="en-US" sz="2000" dirty="0"/>
          </a:p>
        </p:txBody>
      </p:sp>
      <p:sp>
        <p:nvSpPr>
          <p:cNvPr id="24" name="Shape 22"/>
          <p:cNvSpPr/>
          <p:nvPr/>
        </p:nvSpPr>
        <p:spPr>
          <a:xfrm>
            <a:off x="13372207" y="2762250"/>
            <a:ext cx="3763268" cy="600075"/>
          </a:xfrm>
          <a:prstGeom prst="rect">
            <a:avLst/>
          </a:prstGeom>
          <a:solidFill>
            <a:srgbClr val="283655"/>
          </a:solidFill>
          <a:ln/>
        </p:spPr>
        <p:txBody>
          <a:bodyPr/>
          <a:lstStyle/>
          <a:p>
            <a:endParaRPr lang="en-US"/>
          </a:p>
        </p:txBody>
      </p:sp>
      <p:sp>
        <p:nvSpPr>
          <p:cNvPr id="25" name="Text 23"/>
          <p:cNvSpPr/>
          <p:nvPr/>
        </p:nvSpPr>
        <p:spPr>
          <a:xfrm>
            <a:off x="13581757" y="2933700"/>
            <a:ext cx="3457066" cy="295275"/>
          </a:xfrm>
          <a:prstGeom prst="rect">
            <a:avLst/>
          </a:prstGeom>
          <a:noFill/>
          <a:ln/>
        </p:spPr>
        <p:txBody>
          <a:bodyPr wrap="square" lIns="25400" tIns="25400" rIns="25400" bIns="25400" rtlCol="0" anchor="t">
            <a:noAutofit/>
          </a:bodyPr>
          <a:lstStyle/>
          <a:p>
            <a:pPr marL="0" indent="0" algn="l">
              <a:buNone/>
            </a:pPr>
            <a:r>
              <a:rPr lang="en-US" b="1" kern="0" spc="75" dirty="0">
                <a:solidFill>
                  <a:srgbClr val="FBF8F1"/>
                </a:solidFill>
                <a:latin typeface="Times New Roman" pitchFamily="34" charset="0"/>
                <a:ea typeface="Times New Roman" pitchFamily="34" charset="-122"/>
                <a:cs typeface="Times New Roman" pitchFamily="34" charset="-120"/>
              </a:rPr>
              <a:t>Current Situation (2023-2025)</a:t>
            </a:r>
            <a:endParaRPr lang="en-US" dirty="0"/>
          </a:p>
        </p:txBody>
      </p:sp>
      <p:sp>
        <p:nvSpPr>
          <p:cNvPr id="26" name="Shape 24"/>
          <p:cNvSpPr/>
          <p:nvPr/>
        </p:nvSpPr>
        <p:spPr>
          <a:xfrm>
            <a:off x="9608939" y="3362325"/>
            <a:ext cx="3763268" cy="1071563"/>
          </a:xfrm>
          <a:prstGeom prst="rect">
            <a:avLst/>
          </a:prstGeom>
          <a:solidFill>
            <a:srgbClr val="FFFFFF"/>
          </a:solidFill>
          <a:ln/>
        </p:spPr>
        <p:txBody>
          <a:bodyPr/>
          <a:lstStyle/>
          <a:p>
            <a:endParaRPr lang="en-US"/>
          </a:p>
        </p:txBody>
      </p:sp>
      <p:sp>
        <p:nvSpPr>
          <p:cNvPr id="27" name="Shape 25"/>
          <p:cNvSpPr/>
          <p:nvPr/>
        </p:nvSpPr>
        <p:spPr>
          <a:xfrm>
            <a:off x="9608939" y="4424363"/>
            <a:ext cx="3763268" cy="9525"/>
          </a:xfrm>
          <a:prstGeom prst="rect">
            <a:avLst/>
          </a:prstGeom>
          <a:solidFill>
            <a:srgbClr val="E2E5E9"/>
          </a:solidFill>
          <a:ln/>
        </p:spPr>
        <p:txBody>
          <a:bodyPr/>
          <a:lstStyle/>
          <a:p>
            <a:endParaRPr lang="en-US"/>
          </a:p>
        </p:txBody>
      </p:sp>
      <p:sp>
        <p:nvSpPr>
          <p:cNvPr id="28" name="Text 26"/>
          <p:cNvSpPr/>
          <p:nvPr/>
        </p:nvSpPr>
        <p:spPr>
          <a:xfrm>
            <a:off x="9818489" y="3571875"/>
            <a:ext cx="3457066"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Consistent year-on-year sales growth</a:t>
            </a:r>
            <a:endParaRPr lang="en-US" sz="2000" dirty="0"/>
          </a:p>
        </p:txBody>
      </p:sp>
      <p:sp>
        <p:nvSpPr>
          <p:cNvPr id="29" name="Shape 27"/>
          <p:cNvSpPr/>
          <p:nvPr/>
        </p:nvSpPr>
        <p:spPr>
          <a:xfrm>
            <a:off x="13372207" y="3362325"/>
            <a:ext cx="3763268" cy="1071563"/>
          </a:xfrm>
          <a:prstGeom prst="rect">
            <a:avLst/>
          </a:prstGeom>
          <a:solidFill>
            <a:srgbClr val="FBF6F0"/>
          </a:solidFill>
          <a:ln/>
        </p:spPr>
        <p:txBody>
          <a:bodyPr/>
          <a:lstStyle/>
          <a:p>
            <a:endParaRPr lang="en-US"/>
          </a:p>
        </p:txBody>
      </p:sp>
      <p:sp>
        <p:nvSpPr>
          <p:cNvPr id="30" name="Shape 28"/>
          <p:cNvSpPr/>
          <p:nvPr/>
        </p:nvSpPr>
        <p:spPr>
          <a:xfrm>
            <a:off x="13372207" y="4424363"/>
            <a:ext cx="3763268" cy="9525"/>
          </a:xfrm>
          <a:prstGeom prst="rect">
            <a:avLst/>
          </a:prstGeom>
          <a:solidFill>
            <a:srgbClr val="E2E5E9"/>
          </a:solidFill>
          <a:ln/>
        </p:spPr>
        <p:txBody>
          <a:bodyPr/>
          <a:lstStyle/>
          <a:p>
            <a:endParaRPr lang="en-US"/>
          </a:p>
        </p:txBody>
      </p:sp>
      <p:sp>
        <p:nvSpPr>
          <p:cNvPr id="31" name="Text 29"/>
          <p:cNvSpPr/>
          <p:nvPr/>
        </p:nvSpPr>
        <p:spPr>
          <a:xfrm>
            <a:off x="13581757" y="3571875"/>
            <a:ext cx="3457066"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B53A3A"/>
                </a:solidFill>
                <a:latin typeface="Times New Roman" pitchFamily="34" charset="0"/>
                <a:ea typeface="Times New Roman" pitchFamily="34" charset="-122"/>
                <a:cs typeface="Times New Roman" pitchFamily="34" charset="-120"/>
              </a:rPr>
              <a:t>Sales remain 25% below 2019 levels</a:t>
            </a:r>
            <a:endParaRPr lang="en-US" sz="2000" dirty="0"/>
          </a:p>
        </p:txBody>
      </p:sp>
      <p:sp>
        <p:nvSpPr>
          <p:cNvPr id="32" name="Shape 30"/>
          <p:cNvSpPr/>
          <p:nvPr/>
        </p:nvSpPr>
        <p:spPr>
          <a:xfrm>
            <a:off x="9608939" y="4433888"/>
            <a:ext cx="3763268" cy="750094"/>
          </a:xfrm>
          <a:prstGeom prst="rect">
            <a:avLst/>
          </a:prstGeom>
          <a:solidFill>
            <a:srgbClr val="FFFFFF"/>
          </a:solidFill>
          <a:ln/>
        </p:spPr>
        <p:txBody>
          <a:bodyPr/>
          <a:lstStyle/>
          <a:p>
            <a:endParaRPr lang="en-US"/>
          </a:p>
        </p:txBody>
      </p:sp>
      <p:sp>
        <p:nvSpPr>
          <p:cNvPr id="33" name="Shape 31"/>
          <p:cNvSpPr/>
          <p:nvPr/>
        </p:nvSpPr>
        <p:spPr>
          <a:xfrm>
            <a:off x="9608939" y="5174456"/>
            <a:ext cx="3763268" cy="9525"/>
          </a:xfrm>
          <a:prstGeom prst="rect">
            <a:avLst/>
          </a:prstGeom>
          <a:solidFill>
            <a:srgbClr val="E2E5E9"/>
          </a:solidFill>
          <a:ln/>
        </p:spPr>
        <p:txBody>
          <a:bodyPr/>
          <a:lstStyle/>
          <a:p>
            <a:endParaRPr lang="en-US"/>
          </a:p>
        </p:txBody>
      </p:sp>
      <p:sp>
        <p:nvSpPr>
          <p:cNvPr id="34" name="Text 32"/>
          <p:cNvSpPr/>
          <p:nvPr/>
        </p:nvSpPr>
        <p:spPr>
          <a:xfrm>
            <a:off x="9818489" y="4643438"/>
            <a:ext cx="3457066" cy="359569"/>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Strong retail park footfall</a:t>
            </a:r>
            <a:endParaRPr lang="en-US" sz="2000" dirty="0"/>
          </a:p>
        </p:txBody>
      </p:sp>
      <p:sp>
        <p:nvSpPr>
          <p:cNvPr id="35" name="Shape 33"/>
          <p:cNvSpPr/>
          <p:nvPr/>
        </p:nvSpPr>
        <p:spPr>
          <a:xfrm>
            <a:off x="13372207" y="4433888"/>
            <a:ext cx="3763268" cy="750094"/>
          </a:xfrm>
          <a:prstGeom prst="rect">
            <a:avLst/>
          </a:prstGeom>
          <a:solidFill>
            <a:srgbClr val="FBF6F0"/>
          </a:solidFill>
          <a:ln/>
        </p:spPr>
        <p:txBody>
          <a:bodyPr/>
          <a:lstStyle/>
          <a:p>
            <a:endParaRPr lang="en-US"/>
          </a:p>
        </p:txBody>
      </p:sp>
      <p:sp>
        <p:nvSpPr>
          <p:cNvPr id="36" name="Shape 34"/>
          <p:cNvSpPr/>
          <p:nvPr/>
        </p:nvSpPr>
        <p:spPr>
          <a:xfrm>
            <a:off x="13372207" y="5174456"/>
            <a:ext cx="3763268" cy="9525"/>
          </a:xfrm>
          <a:prstGeom prst="rect">
            <a:avLst/>
          </a:prstGeom>
          <a:solidFill>
            <a:srgbClr val="E2E5E9"/>
          </a:solidFill>
          <a:ln/>
        </p:spPr>
        <p:txBody>
          <a:bodyPr/>
          <a:lstStyle/>
          <a:p>
            <a:endParaRPr lang="en-US"/>
          </a:p>
        </p:txBody>
      </p:sp>
      <p:sp>
        <p:nvSpPr>
          <p:cNvPr id="37" name="Text 35"/>
          <p:cNvSpPr/>
          <p:nvPr/>
        </p:nvSpPr>
        <p:spPr>
          <a:xfrm>
            <a:off x="13581757" y="4643438"/>
            <a:ext cx="3457066" cy="359569"/>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B53A3A"/>
                </a:solidFill>
                <a:latin typeface="Times New Roman" pitchFamily="34" charset="0"/>
                <a:ea typeface="Times New Roman" pitchFamily="34" charset="-122"/>
                <a:cs typeface="Times New Roman" pitchFamily="34" charset="-120"/>
              </a:rPr>
              <a:t>Declining customer footfall</a:t>
            </a:r>
            <a:endParaRPr lang="en-US" sz="2000" dirty="0"/>
          </a:p>
        </p:txBody>
      </p:sp>
      <p:sp>
        <p:nvSpPr>
          <p:cNvPr id="38" name="Shape 36"/>
          <p:cNvSpPr/>
          <p:nvPr/>
        </p:nvSpPr>
        <p:spPr>
          <a:xfrm>
            <a:off x="9608939" y="5183981"/>
            <a:ext cx="3763268" cy="1071563"/>
          </a:xfrm>
          <a:prstGeom prst="rect">
            <a:avLst/>
          </a:prstGeom>
          <a:solidFill>
            <a:srgbClr val="FFFFFF"/>
          </a:solidFill>
          <a:ln/>
        </p:spPr>
        <p:txBody>
          <a:bodyPr/>
          <a:lstStyle/>
          <a:p>
            <a:endParaRPr lang="en-US"/>
          </a:p>
        </p:txBody>
      </p:sp>
      <p:sp>
        <p:nvSpPr>
          <p:cNvPr id="39" name="Shape 37"/>
          <p:cNvSpPr/>
          <p:nvPr/>
        </p:nvSpPr>
        <p:spPr>
          <a:xfrm>
            <a:off x="9608939" y="6246019"/>
            <a:ext cx="3763268" cy="9525"/>
          </a:xfrm>
          <a:prstGeom prst="rect">
            <a:avLst/>
          </a:prstGeom>
          <a:solidFill>
            <a:srgbClr val="CDD2D8"/>
          </a:solidFill>
          <a:ln/>
        </p:spPr>
        <p:txBody>
          <a:bodyPr/>
          <a:lstStyle/>
          <a:p>
            <a:endParaRPr lang="en-US"/>
          </a:p>
        </p:txBody>
      </p:sp>
      <p:sp>
        <p:nvSpPr>
          <p:cNvPr id="40" name="Text 38"/>
          <p:cNvSpPr/>
          <p:nvPr/>
        </p:nvSpPr>
        <p:spPr>
          <a:xfrm>
            <a:off x="9818489" y="5393531"/>
            <a:ext cx="3457066" cy="681038"/>
          </a:xfrm>
          <a:prstGeom prst="rect">
            <a:avLst/>
          </a:prstGeom>
          <a:noFill/>
          <a:ln/>
        </p:spPr>
        <p:txBody>
          <a:bodyPr wrap="square" lIns="25400" tIns="25400" rIns="25400" bIns="25400" rtlCol="0" anchor="t">
            <a:norm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Stable customer base</a:t>
            </a:r>
            <a:endParaRPr lang="en-US" sz="2000" dirty="0"/>
          </a:p>
        </p:txBody>
      </p:sp>
      <p:sp>
        <p:nvSpPr>
          <p:cNvPr id="41" name="Shape 39"/>
          <p:cNvSpPr/>
          <p:nvPr/>
        </p:nvSpPr>
        <p:spPr>
          <a:xfrm>
            <a:off x="13372207" y="5183981"/>
            <a:ext cx="3763268" cy="1071563"/>
          </a:xfrm>
          <a:prstGeom prst="rect">
            <a:avLst/>
          </a:prstGeom>
          <a:solidFill>
            <a:srgbClr val="FBF6F0"/>
          </a:solidFill>
          <a:ln/>
        </p:spPr>
        <p:txBody>
          <a:bodyPr/>
          <a:lstStyle/>
          <a:p>
            <a:endParaRPr lang="en-US"/>
          </a:p>
        </p:txBody>
      </p:sp>
      <p:sp>
        <p:nvSpPr>
          <p:cNvPr id="43" name="Text 41"/>
          <p:cNvSpPr/>
          <p:nvPr/>
        </p:nvSpPr>
        <p:spPr>
          <a:xfrm>
            <a:off x="13581757" y="5393531"/>
            <a:ext cx="3457066"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B53A3A"/>
                </a:solidFill>
                <a:latin typeface="Times New Roman" pitchFamily="34" charset="0"/>
                <a:ea typeface="Times New Roman" pitchFamily="34" charset="-122"/>
                <a:cs typeface="Times New Roman" pitchFamily="34" charset="-120"/>
              </a:rPr>
              <a:t>Hybrid working and store closures reduce demand</a:t>
            </a:r>
            <a:endParaRPr lang="en-US" sz="2000" dirty="0"/>
          </a:p>
        </p:txBody>
      </p:sp>
      <p:pic>
        <p:nvPicPr>
          <p:cNvPr id="2050" name="Picture 2" descr="This may contain: a sign that says bakery shop hanging from the side of a building with bread on 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8811" y="5719762"/>
            <a:ext cx="7933104" cy="4203401"/>
          </a:xfrm>
          <a:prstGeom prst="round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BF8F1"/>
        </a:solidFill>
        <a:effectLst/>
      </p:bgPr>
    </p:bg>
    <p:spTree>
      <p:nvGrpSpPr>
        <p:cNvPr id="1" name=""/>
        <p:cNvGrpSpPr/>
        <p:nvPr/>
      </p:nvGrpSpPr>
      <p:grpSpPr>
        <a:xfrm>
          <a:off x="0" y="0"/>
          <a:ext cx="0" cy="0"/>
          <a:chOff x="0" y="0"/>
          <a:chExt cx="0" cy="0"/>
        </a:xfrm>
      </p:grpSpPr>
      <p:pic>
        <p:nvPicPr>
          <p:cNvPr id="4100" name="Picture 4" descr="This may contain: a display case filled with lots of different types of cak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744" y="19050"/>
            <a:ext cx="18288000" cy="10287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 1"/>
          <p:cNvSpPr/>
          <p:nvPr/>
        </p:nvSpPr>
        <p:spPr>
          <a:xfrm>
            <a:off x="16376600" y="685800"/>
            <a:ext cx="844600" cy="295275"/>
          </a:xfrm>
          <a:prstGeom prst="rect">
            <a:avLst/>
          </a:prstGeom>
          <a:noFill/>
          <a:ln/>
        </p:spPr>
        <p:txBody>
          <a:bodyPr wrap="square" lIns="25400" tIns="25400" rIns="25400" bIns="25400" rtlCol="0" anchor="t">
            <a:normAutofit fontScale="92500" lnSpcReduction="10000"/>
          </a:bodyPr>
          <a:lstStyle/>
          <a:p>
            <a:pPr marL="0" indent="0" algn="l">
              <a:buNone/>
            </a:pPr>
            <a:r>
              <a:rPr lang="en-US" sz="1800" kern="0" spc="150" dirty="0">
                <a:solidFill>
                  <a:srgbClr val="8A8676"/>
                </a:solidFill>
                <a:latin typeface="Times New Roman" pitchFamily="34" charset="0"/>
                <a:ea typeface="Times New Roman" pitchFamily="34" charset="-122"/>
                <a:cs typeface="Times New Roman" pitchFamily="34" charset="-120"/>
              </a:rPr>
              <a:t>03 / 07</a:t>
            </a:r>
            <a:endParaRPr lang="en-US" sz="1800" dirty="0"/>
          </a:p>
        </p:txBody>
      </p:sp>
      <p:sp>
        <p:nvSpPr>
          <p:cNvPr id="4" name="Text 2"/>
          <p:cNvSpPr/>
          <p:nvPr/>
        </p:nvSpPr>
        <p:spPr>
          <a:xfrm>
            <a:off x="1143000" y="1000125"/>
            <a:ext cx="17602200" cy="714375"/>
          </a:xfrm>
          <a:prstGeom prst="rect">
            <a:avLst/>
          </a:prstGeom>
          <a:noFill/>
          <a:ln/>
        </p:spPr>
        <p:txBody>
          <a:bodyPr wrap="square" lIns="25400" tIns="25400" rIns="25400" bIns="25400" rtlCol="0" anchor="t">
            <a:normAutofit lnSpcReduction="10000"/>
          </a:bodyPr>
          <a:lstStyle/>
          <a:p>
            <a:pPr marL="0" indent="0" algn="l">
              <a:buNone/>
            </a:pPr>
            <a:r>
              <a:rPr lang="en-US" sz="4650" b="1" dirty="0">
                <a:solidFill>
                  <a:schemeClr val="bg1"/>
                </a:solidFill>
                <a:latin typeface="Times New Roman" pitchFamily="34" charset="0"/>
                <a:ea typeface="Times New Roman" pitchFamily="34" charset="-122"/>
                <a:cs typeface="Times New Roman" pitchFamily="34" charset="-120"/>
              </a:rPr>
              <a:t>Problem: Nature and Scope </a:t>
            </a:r>
            <a:r>
              <a:rPr lang="en-US" sz="2850" dirty="0">
                <a:solidFill>
                  <a:schemeClr val="bg1"/>
                </a:solidFill>
                <a:latin typeface="Times New Roman" pitchFamily="34" charset="0"/>
                <a:ea typeface="Times New Roman" pitchFamily="34" charset="-122"/>
                <a:cs typeface="Times New Roman" pitchFamily="34" charset="-120"/>
              </a:rPr>
              <a:t>(5W2H)</a:t>
            </a:r>
            <a:endParaRPr lang="en-US" sz="4650" dirty="0">
              <a:solidFill>
                <a:schemeClr val="bg1"/>
              </a:solidFill>
            </a:endParaRPr>
          </a:p>
        </p:txBody>
      </p:sp>
      <p:sp>
        <p:nvSpPr>
          <p:cNvPr id="5" name="Shape 3"/>
          <p:cNvSpPr/>
          <p:nvPr/>
        </p:nvSpPr>
        <p:spPr>
          <a:xfrm>
            <a:off x="1143000" y="1847850"/>
            <a:ext cx="1143000" cy="38100"/>
          </a:xfrm>
          <a:prstGeom prst="rect">
            <a:avLst/>
          </a:prstGeom>
          <a:solidFill>
            <a:srgbClr val="1A2740"/>
          </a:solidFill>
          <a:ln/>
        </p:spPr>
        <p:txBody>
          <a:bodyPr/>
          <a:lstStyle/>
          <a:p>
            <a:endParaRPr lang="en-US"/>
          </a:p>
        </p:txBody>
      </p:sp>
      <p:sp>
        <p:nvSpPr>
          <p:cNvPr id="6" name="Shape 4"/>
          <p:cNvSpPr/>
          <p:nvPr/>
        </p:nvSpPr>
        <p:spPr>
          <a:xfrm>
            <a:off x="2419350" y="1862138"/>
            <a:ext cx="14725650" cy="9525"/>
          </a:xfrm>
          <a:prstGeom prst="rect">
            <a:avLst/>
          </a:prstGeom>
          <a:solidFill>
            <a:srgbClr val="D9D2C4"/>
          </a:solidFill>
          <a:ln/>
        </p:spPr>
        <p:txBody>
          <a:bodyPr/>
          <a:lstStyle/>
          <a:p>
            <a:endParaRPr lang="en-US"/>
          </a:p>
        </p:txBody>
      </p:sp>
      <p:sp>
        <p:nvSpPr>
          <p:cNvPr id="7" name="Text 5"/>
          <p:cNvSpPr/>
          <p:nvPr/>
        </p:nvSpPr>
        <p:spPr>
          <a:xfrm>
            <a:off x="1143000" y="2171700"/>
            <a:ext cx="7827184" cy="361950"/>
          </a:xfrm>
          <a:prstGeom prst="rect">
            <a:avLst/>
          </a:prstGeom>
          <a:noFill/>
          <a:ln/>
        </p:spPr>
        <p:txBody>
          <a:bodyPr wrap="square" lIns="25400" tIns="25400" rIns="25400" bIns="25400" rtlCol="0" anchor="t">
            <a:normAutofit lnSpcReduction="10000"/>
          </a:bodyPr>
          <a:lstStyle/>
          <a:p>
            <a:pPr marL="0" indent="0" algn="l">
              <a:buNone/>
            </a:pPr>
            <a:r>
              <a:rPr lang="en-US" sz="2250" b="1" dirty="0">
                <a:solidFill>
                  <a:schemeClr val="bg1"/>
                </a:solidFill>
                <a:latin typeface="Times New Roman" pitchFamily="34" charset="0"/>
                <a:ea typeface="Times New Roman" pitchFamily="34" charset="-122"/>
                <a:cs typeface="Times New Roman" pitchFamily="34" charset="-120"/>
              </a:rPr>
              <a:t>Nature of the Problem</a:t>
            </a:r>
            <a:endParaRPr lang="en-US" sz="2250" dirty="0">
              <a:solidFill>
                <a:schemeClr val="bg1"/>
              </a:solidFill>
            </a:endParaRPr>
          </a:p>
        </p:txBody>
      </p:sp>
      <p:sp>
        <p:nvSpPr>
          <p:cNvPr id="8" name="Text 6"/>
          <p:cNvSpPr/>
          <p:nvPr/>
        </p:nvSpPr>
        <p:spPr>
          <a:xfrm>
            <a:off x="1143000" y="2686050"/>
            <a:ext cx="299145" cy="411361"/>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10" name="Text 8"/>
          <p:cNvSpPr/>
          <p:nvPr/>
        </p:nvSpPr>
        <p:spPr>
          <a:xfrm>
            <a:off x="1143000" y="3623072"/>
            <a:ext cx="299145" cy="411361"/>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12" name="Text 10"/>
          <p:cNvSpPr/>
          <p:nvPr/>
        </p:nvSpPr>
        <p:spPr>
          <a:xfrm>
            <a:off x="1143000" y="4560094"/>
            <a:ext cx="299145" cy="411361"/>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18" name="Text 16"/>
          <p:cNvSpPr/>
          <p:nvPr/>
        </p:nvSpPr>
        <p:spPr>
          <a:xfrm>
            <a:off x="8792021" y="2171700"/>
            <a:ext cx="9188276" cy="361950"/>
          </a:xfrm>
          <a:prstGeom prst="rect">
            <a:avLst/>
          </a:prstGeom>
          <a:noFill/>
          <a:ln/>
        </p:spPr>
        <p:txBody>
          <a:bodyPr wrap="square" lIns="25400" tIns="25400" rIns="25400" bIns="25400" rtlCol="0" anchor="t">
            <a:normAutofit lnSpcReduction="10000"/>
          </a:bodyPr>
          <a:lstStyle/>
          <a:p>
            <a:pPr marL="0" indent="0" algn="l">
              <a:buNone/>
            </a:pPr>
            <a:r>
              <a:rPr lang="en-US" sz="2250" b="1" dirty="0">
                <a:solidFill>
                  <a:srgbClr val="1A2740"/>
                </a:solidFill>
                <a:latin typeface="Times New Roman" pitchFamily="34" charset="0"/>
                <a:ea typeface="Times New Roman" pitchFamily="34" charset="-122"/>
                <a:cs typeface="Times New Roman" pitchFamily="34" charset="-120"/>
              </a:rPr>
              <a:t>5W2H Analysis</a:t>
            </a:r>
            <a:endParaRPr lang="en-US" sz="2250" dirty="0"/>
          </a:p>
        </p:txBody>
      </p:sp>
      <p:sp>
        <p:nvSpPr>
          <p:cNvPr id="19" name="Shape 17"/>
          <p:cNvSpPr/>
          <p:nvPr/>
        </p:nvSpPr>
        <p:spPr>
          <a:xfrm>
            <a:off x="8792021" y="2686050"/>
            <a:ext cx="8352978" cy="5076825"/>
          </a:xfrm>
          <a:prstGeom prst="rect">
            <a:avLst/>
          </a:prstGeom>
          <a:ln w="9525">
            <a:solidFill>
              <a:srgbClr val="CDD2D8"/>
            </a:solidFill>
            <a:prstDash val="solid"/>
          </a:ln>
        </p:spPr>
        <p:txBody>
          <a:bodyPr/>
          <a:lstStyle/>
          <a:p>
            <a:pPr algn="ctr"/>
            <a:endParaRPr lang="en-US" dirty="0"/>
          </a:p>
        </p:txBody>
      </p:sp>
      <p:sp>
        <p:nvSpPr>
          <p:cNvPr id="20" name="Shape 18"/>
          <p:cNvSpPr/>
          <p:nvPr/>
        </p:nvSpPr>
        <p:spPr>
          <a:xfrm>
            <a:off x="8801546" y="2695575"/>
            <a:ext cx="2464891" cy="514350"/>
          </a:xfrm>
          <a:prstGeom prst="rect">
            <a:avLst/>
          </a:prstGeom>
          <a:solidFill>
            <a:srgbClr val="1A2740"/>
          </a:solidFill>
          <a:ln/>
        </p:spPr>
        <p:txBody>
          <a:bodyPr>
            <a:normAutofit/>
          </a:bodyPr>
          <a:lstStyle/>
          <a:p>
            <a:endParaRPr lang="en-US" dirty="0"/>
          </a:p>
        </p:txBody>
      </p:sp>
      <p:sp>
        <p:nvSpPr>
          <p:cNvPr id="21" name="Text 19"/>
          <p:cNvSpPr/>
          <p:nvPr/>
        </p:nvSpPr>
        <p:spPr>
          <a:xfrm>
            <a:off x="9011096" y="2828925"/>
            <a:ext cx="2121991" cy="285750"/>
          </a:xfrm>
          <a:prstGeom prst="rect">
            <a:avLst/>
          </a:prstGeom>
          <a:noFill/>
          <a:ln/>
        </p:spPr>
        <p:txBody>
          <a:bodyPr wrap="square" lIns="25400" tIns="25400" rIns="25400" bIns="25400" rtlCol="0" anchor="t">
            <a:normAutofit fontScale="92500" lnSpcReduction="20000"/>
          </a:bodyPr>
          <a:lstStyle/>
          <a:p>
            <a:pPr marL="0" indent="0" algn="l">
              <a:buNone/>
            </a:pPr>
            <a:r>
              <a:rPr lang="en-US" sz="2000" b="1" kern="0" spc="75" dirty="0">
                <a:solidFill>
                  <a:srgbClr val="FBF8F1"/>
                </a:solidFill>
                <a:latin typeface="Times New Roman" pitchFamily="34" charset="0"/>
                <a:ea typeface="Times New Roman" pitchFamily="34" charset="-122"/>
                <a:cs typeface="Times New Roman" pitchFamily="34" charset="-120"/>
              </a:rPr>
              <a:t>Question</a:t>
            </a:r>
            <a:endParaRPr lang="en-US" sz="2000" dirty="0"/>
          </a:p>
        </p:txBody>
      </p:sp>
      <p:sp>
        <p:nvSpPr>
          <p:cNvPr id="22" name="Shape 20"/>
          <p:cNvSpPr/>
          <p:nvPr/>
        </p:nvSpPr>
        <p:spPr>
          <a:xfrm>
            <a:off x="11368182" y="2714625"/>
            <a:ext cx="5869037" cy="514350"/>
          </a:xfrm>
          <a:prstGeom prst="rect">
            <a:avLst/>
          </a:prstGeom>
          <a:solidFill>
            <a:srgbClr val="283655"/>
          </a:solidFill>
          <a:ln/>
        </p:spPr>
        <p:txBody>
          <a:bodyPr/>
          <a:lstStyle/>
          <a:p>
            <a:endParaRPr lang="en-US"/>
          </a:p>
        </p:txBody>
      </p:sp>
      <p:sp>
        <p:nvSpPr>
          <p:cNvPr id="23" name="Text 21"/>
          <p:cNvSpPr/>
          <p:nvPr/>
        </p:nvSpPr>
        <p:spPr>
          <a:xfrm>
            <a:off x="11475988" y="2828925"/>
            <a:ext cx="5626008" cy="285750"/>
          </a:xfrm>
          <a:prstGeom prst="rect">
            <a:avLst/>
          </a:prstGeom>
          <a:noFill/>
          <a:ln/>
        </p:spPr>
        <p:txBody>
          <a:bodyPr wrap="square" lIns="25400" tIns="25400" rIns="25400" bIns="25400" rtlCol="0" anchor="t">
            <a:noAutofit/>
          </a:bodyPr>
          <a:lstStyle/>
          <a:p>
            <a:pPr marL="0" indent="0" algn="l">
              <a:buNone/>
            </a:pPr>
            <a:r>
              <a:rPr lang="en-US" sz="2000" b="1" kern="0" spc="75" dirty="0">
                <a:solidFill>
                  <a:srgbClr val="FBF8F1"/>
                </a:solidFill>
                <a:latin typeface="Times New Roman" pitchFamily="34" charset="0"/>
                <a:ea typeface="Times New Roman" pitchFamily="34" charset="-122"/>
                <a:cs typeface="Times New Roman" pitchFamily="34" charset="-120"/>
              </a:rPr>
              <a:t>Application to Basil's Bakery</a:t>
            </a:r>
            <a:endParaRPr lang="en-US" sz="2000" dirty="0"/>
          </a:p>
        </p:txBody>
      </p:sp>
      <p:sp>
        <p:nvSpPr>
          <p:cNvPr id="24" name="Shape 22"/>
          <p:cNvSpPr/>
          <p:nvPr/>
        </p:nvSpPr>
        <p:spPr>
          <a:xfrm>
            <a:off x="8801546" y="3209925"/>
            <a:ext cx="2464891" cy="604838"/>
          </a:xfrm>
          <a:prstGeom prst="rect">
            <a:avLst/>
          </a:prstGeom>
          <a:solidFill>
            <a:srgbClr val="FFFFFF"/>
          </a:solidFill>
          <a:ln/>
        </p:spPr>
        <p:txBody>
          <a:bodyPr/>
          <a:lstStyle/>
          <a:p>
            <a:endParaRPr lang="en-US"/>
          </a:p>
        </p:txBody>
      </p:sp>
      <p:sp>
        <p:nvSpPr>
          <p:cNvPr id="25" name="Shape 23"/>
          <p:cNvSpPr/>
          <p:nvPr/>
        </p:nvSpPr>
        <p:spPr>
          <a:xfrm>
            <a:off x="8801546" y="3209925"/>
            <a:ext cx="2464891" cy="9525"/>
          </a:xfrm>
          <a:prstGeom prst="rect">
            <a:avLst/>
          </a:prstGeom>
          <a:solidFill>
            <a:srgbClr val="E2E5E9"/>
          </a:solidFill>
          <a:ln/>
        </p:spPr>
        <p:txBody>
          <a:bodyPr/>
          <a:lstStyle/>
          <a:p>
            <a:endParaRPr lang="en-US"/>
          </a:p>
        </p:txBody>
      </p:sp>
      <p:sp>
        <p:nvSpPr>
          <p:cNvPr id="26" name="Text 24"/>
          <p:cNvSpPr/>
          <p:nvPr/>
        </p:nvSpPr>
        <p:spPr>
          <a:xfrm>
            <a:off x="9011096" y="3362325"/>
            <a:ext cx="2121991" cy="347663"/>
          </a:xfrm>
          <a:prstGeom prst="rect">
            <a:avLst/>
          </a:prstGeom>
          <a:noFill/>
          <a:ln/>
        </p:spPr>
        <p:txBody>
          <a:bodyPr wrap="square" lIns="25400" tIns="25400" rIns="25400" bIns="25400" rtlCol="0" anchor="t">
            <a:normAutofit lnSpcReduction="10000"/>
          </a:bodyPr>
          <a:lstStyle/>
          <a:p>
            <a:pPr marL="0" indent="0" algn="l">
              <a:buNone/>
            </a:pPr>
            <a:r>
              <a:rPr lang="en-US" sz="2000" b="1" dirty="0">
                <a:solidFill>
                  <a:srgbClr val="1A2740"/>
                </a:solidFill>
                <a:latin typeface="Times New Roman" pitchFamily="34" charset="0"/>
                <a:ea typeface="Times New Roman" pitchFamily="34" charset="-122"/>
                <a:cs typeface="Times New Roman" pitchFamily="34" charset="-120"/>
              </a:rPr>
              <a:t>What</a:t>
            </a:r>
            <a:r>
              <a:rPr lang="en-US" sz="1950" b="1" dirty="0">
                <a:solidFill>
                  <a:srgbClr val="1A2740"/>
                </a:solidFill>
                <a:latin typeface="Times New Roman" pitchFamily="34" charset="0"/>
                <a:ea typeface="Times New Roman" pitchFamily="34" charset="-122"/>
                <a:cs typeface="Times New Roman" pitchFamily="34" charset="-120"/>
              </a:rPr>
              <a:t>?</a:t>
            </a:r>
            <a:endParaRPr lang="en-US" sz="1950" dirty="0"/>
          </a:p>
        </p:txBody>
      </p:sp>
      <p:sp>
        <p:nvSpPr>
          <p:cNvPr id="27" name="Shape 25"/>
          <p:cNvSpPr/>
          <p:nvPr/>
        </p:nvSpPr>
        <p:spPr>
          <a:xfrm>
            <a:off x="11266438" y="3209925"/>
            <a:ext cx="5869037" cy="604838"/>
          </a:xfrm>
          <a:prstGeom prst="rect">
            <a:avLst/>
          </a:prstGeom>
          <a:solidFill>
            <a:srgbClr val="FFFFFF"/>
          </a:solidFill>
          <a:ln/>
        </p:spPr>
        <p:txBody>
          <a:bodyPr vert="wordArtVert" wrap="none" anchor="t" anchorCtr="1"/>
          <a:lstStyle/>
          <a:p>
            <a:endParaRPr lang="en-US"/>
          </a:p>
        </p:txBody>
      </p:sp>
      <p:sp>
        <p:nvSpPr>
          <p:cNvPr id="28" name="Shape 26"/>
          <p:cNvSpPr/>
          <p:nvPr/>
        </p:nvSpPr>
        <p:spPr>
          <a:xfrm>
            <a:off x="11266438" y="3209925"/>
            <a:ext cx="5869037" cy="9525"/>
          </a:xfrm>
          <a:prstGeom prst="rect">
            <a:avLst/>
          </a:prstGeom>
          <a:solidFill>
            <a:srgbClr val="E2E5E9"/>
          </a:solidFill>
          <a:ln/>
        </p:spPr>
        <p:txBody>
          <a:bodyPr/>
          <a:lstStyle/>
          <a:p>
            <a:endParaRPr lang="en-US"/>
          </a:p>
        </p:txBody>
      </p:sp>
      <p:sp>
        <p:nvSpPr>
          <p:cNvPr id="29" name="Text 27"/>
          <p:cNvSpPr/>
          <p:nvPr/>
        </p:nvSpPr>
        <p:spPr>
          <a:xfrm>
            <a:off x="11475988" y="3362325"/>
            <a:ext cx="5626008" cy="347663"/>
          </a:xfrm>
          <a:prstGeom prst="rect">
            <a:avLst/>
          </a:prstGeom>
          <a:noFill/>
          <a:ln/>
        </p:spPr>
        <p:txBody>
          <a:bodyPr wrap="square" lIns="25400" tIns="25400" rIns="25400" bIns="25400" rtlCol="0" anchor="t">
            <a:noAutofit/>
          </a:bodyPr>
          <a:lstStyle/>
          <a:p>
            <a:pPr marL="0" indent="0" algn="l">
              <a:lnSpc>
                <a:spcPct val="130000"/>
              </a:lnSpc>
              <a:buNone/>
            </a:pPr>
            <a:r>
              <a:rPr lang="en-US" sz="2000" dirty="0">
                <a:solidFill>
                  <a:srgbClr val="283655"/>
                </a:solidFill>
                <a:latin typeface="Times New Roman" pitchFamily="34" charset="0"/>
                <a:ea typeface="Times New Roman" pitchFamily="34" charset="-122"/>
                <a:cs typeface="Times New Roman" pitchFamily="34" charset="-120"/>
              </a:rPr>
              <a:t>Declining sales and profitability</a:t>
            </a:r>
            <a:endParaRPr lang="en-US" sz="2000" dirty="0"/>
          </a:p>
        </p:txBody>
      </p:sp>
      <p:sp>
        <p:nvSpPr>
          <p:cNvPr id="30" name="Shape 28"/>
          <p:cNvSpPr/>
          <p:nvPr/>
        </p:nvSpPr>
        <p:spPr>
          <a:xfrm>
            <a:off x="8801546" y="3814763"/>
            <a:ext cx="2464891" cy="604838"/>
          </a:xfrm>
          <a:prstGeom prst="rect">
            <a:avLst/>
          </a:prstGeom>
          <a:solidFill>
            <a:srgbClr val="FAF7F0"/>
          </a:solidFill>
          <a:ln/>
        </p:spPr>
        <p:txBody>
          <a:bodyPr/>
          <a:lstStyle/>
          <a:p>
            <a:endParaRPr lang="en-US"/>
          </a:p>
        </p:txBody>
      </p:sp>
      <p:sp>
        <p:nvSpPr>
          <p:cNvPr id="31" name="Shape 29"/>
          <p:cNvSpPr/>
          <p:nvPr/>
        </p:nvSpPr>
        <p:spPr>
          <a:xfrm>
            <a:off x="8801546" y="3814763"/>
            <a:ext cx="2464891" cy="9525"/>
          </a:xfrm>
          <a:prstGeom prst="rect">
            <a:avLst/>
          </a:prstGeom>
          <a:solidFill>
            <a:srgbClr val="E2E5E9"/>
          </a:solidFill>
          <a:ln/>
        </p:spPr>
        <p:txBody>
          <a:bodyPr/>
          <a:lstStyle/>
          <a:p>
            <a:endParaRPr lang="en-US"/>
          </a:p>
        </p:txBody>
      </p:sp>
      <p:sp>
        <p:nvSpPr>
          <p:cNvPr id="32" name="Text 30"/>
          <p:cNvSpPr/>
          <p:nvPr/>
        </p:nvSpPr>
        <p:spPr>
          <a:xfrm>
            <a:off x="9011096" y="3967163"/>
            <a:ext cx="2121991" cy="347663"/>
          </a:xfrm>
          <a:prstGeom prst="rect">
            <a:avLst/>
          </a:prstGeom>
          <a:noFill/>
          <a:ln/>
        </p:spPr>
        <p:txBody>
          <a:bodyPr wrap="square" lIns="25400" tIns="25400" rIns="25400" bIns="25400" rtlCol="0" anchor="t">
            <a:noAutofit/>
          </a:bodyPr>
          <a:lstStyle/>
          <a:p>
            <a:pPr marL="0" indent="0" algn="l">
              <a:buNone/>
            </a:pPr>
            <a:r>
              <a:rPr lang="en-US" sz="2000" b="1" dirty="0">
                <a:solidFill>
                  <a:srgbClr val="1A2740"/>
                </a:solidFill>
                <a:latin typeface="Times New Roman" pitchFamily="34" charset="0"/>
                <a:ea typeface="Times New Roman" pitchFamily="34" charset="-122"/>
                <a:cs typeface="Times New Roman" pitchFamily="34" charset="-120"/>
              </a:rPr>
              <a:t>Why?</a:t>
            </a:r>
            <a:endParaRPr lang="en-US" sz="2000" dirty="0"/>
          </a:p>
        </p:txBody>
      </p:sp>
      <p:sp>
        <p:nvSpPr>
          <p:cNvPr id="33" name="Shape 31"/>
          <p:cNvSpPr/>
          <p:nvPr/>
        </p:nvSpPr>
        <p:spPr>
          <a:xfrm>
            <a:off x="11266438" y="3814763"/>
            <a:ext cx="5869037" cy="604838"/>
          </a:xfrm>
          <a:prstGeom prst="rect">
            <a:avLst/>
          </a:prstGeom>
          <a:solidFill>
            <a:srgbClr val="FAF7F0"/>
          </a:solidFill>
          <a:ln/>
        </p:spPr>
        <p:txBody>
          <a:bodyPr/>
          <a:lstStyle/>
          <a:p>
            <a:endParaRPr lang="en-US"/>
          </a:p>
        </p:txBody>
      </p:sp>
      <p:sp>
        <p:nvSpPr>
          <p:cNvPr id="34" name="Shape 32"/>
          <p:cNvSpPr/>
          <p:nvPr/>
        </p:nvSpPr>
        <p:spPr>
          <a:xfrm>
            <a:off x="11266438" y="3814763"/>
            <a:ext cx="5869037" cy="9525"/>
          </a:xfrm>
          <a:prstGeom prst="rect">
            <a:avLst/>
          </a:prstGeom>
          <a:solidFill>
            <a:srgbClr val="E2E5E9"/>
          </a:solidFill>
          <a:ln/>
        </p:spPr>
        <p:txBody>
          <a:bodyPr/>
          <a:lstStyle/>
          <a:p>
            <a:endParaRPr lang="en-US"/>
          </a:p>
        </p:txBody>
      </p:sp>
      <p:sp>
        <p:nvSpPr>
          <p:cNvPr id="35" name="Text 33"/>
          <p:cNvSpPr/>
          <p:nvPr/>
        </p:nvSpPr>
        <p:spPr>
          <a:xfrm>
            <a:off x="11475988" y="3967163"/>
            <a:ext cx="5626008" cy="347663"/>
          </a:xfrm>
          <a:prstGeom prst="rect">
            <a:avLst/>
          </a:prstGeom>
          <a:noFill/>
          <a:ln/>
        </p:spPr>
        <p:txBody>
          <a:bodyPr wrap="square" lIns="25400" tIns="25400" rIns="25400" bIns="25400" rtlCol="0" anchor="t">
            <a:noAutofit/>
          </a:bodyPr>
          <a:lstStyle/>
          <a:p>
            <a:pPr marL="0" indent="0" algn="l">
              <a:lnSpc>
                <a:spcPct val="130000"/>
              </a:lnSpc>
              <a:buNone/>
            </a:pPr>
            <a:r>
              <a:rPr lang="en-US" sz="2000" dirty="0">
                <a:solidFill>
                  <a:srgbClr val="283655"/>
                </a:solidFill>
                <a:latin typeface="Times New Roman" pitchFamily="34" charset="0"/>
                <a:ea typeface="Times New Roman" pitchFamily="34" charset="-122"/>
                <a:cs typeface="Times New Roman" pitchFamily="34" charset="-120"/>
              </a:rPr>
              <a:t>Reduced footfall, higher costs, limited digital services</a:t>
            </a:r>
            <a:endParaRPr lang="en-US" sz="2000" dirty="0"/>
          </a:p>
        </p:txBody>
      </p:sp>
      <p:sp>
        <p:nvSpPr>
          <p:cNvPr id="36" name="Shape 34"/>
          <p:cNvSpPr/>
          <p:nvPr/>
        </p:nvSpPr>
        <p:spPr>
          <a:xfrm>
            <a:off x="8801546" y="4419600"/>
            <a:ext cx="2464891" cy="604838"/>
          </a:xfrm>
          <a:prstGeom prst="rect">
            <a:avLst/>
          </a:prstGeom>
          <a:solidFill>
            <a:srgbClr val="FFFFFF"/>
          </a:solidFill>
          <a:ln/>
        </p:spPr>
        <p:txBody>
          <a:bodyPr/>
          <a:lstStyle/>
          <a:p>
            <a:endParaRPr lang="en-US"/>
          </a:p>
        </p:txBody>
      </p:sp>
      <p:sp>
        <p:nvSpPr>
          <p:cNvPr id="37" name="Shape 35"/>
          <p:cNvSpPr/>
          <p:nvPr/>
        </p:nvSpPr>
        <p:spPr>
          <a:xfrm>
            <a:off x="8801546" y="4419600"/>
            <a:ext cx="2464891" cy="9525"/>
          </a:xfrm>
          <a:prstGeom prst="rect">
            <a:avLst/>
          </a:prstGeom>
          <a:solidFill>
            <a:srgbClr val="E2E5E9"/>
          </a:solidFill>
          <a:ln/>
        </p:spPr>
        <p:txBody>
          <a:bodyPr/>
          <a:lstStyle/>
          <a:p>
            <a:endParaRPr lang="en-US"/>
          </a:p>
        </p:txBody>
      </p:sp>
      <p:sp>
        <p:nvSpPr>
          <p:cNvPr id="38" name="Text 36"/>
          <p:cNvSpPr/>
          <p:nvPr/>
        </p:nvSpPr>
        <p:spPr>
          <a:xfrm>
            <a:off x="9011096" y="4572000"/>
            <a:ext cx="2121991" cy="347663"/>
          </a:xfrm>
          <a:prstGeom prst="rect">
            <a:avLst/>
          </a:prstGeom>
          <a:noFill/>
          <a:ln/>
        </p:spPr>
        <p:txBody>
          <a:bodyPr wrap="square" lIns="25400" tIns="25400" rIns="25400" bIns="25400" rtlCol="0" anchor="t">
            <a:noAutofit/>
          </a:bodyPr>
          <a:lstStyle/>
          <a:p>
            <a:pPr marL="0" indent="0" algn="l">
              <a:buNone/>
            </a:pPr>
            <a:r>
              <a:rPr lang="en-US" sz="2000" b="1" dirty="0">
                <a:solidFill>
                  <a:srgbClr val="1A2740"/>
                </a:solidFill>
                <a:latin typeface="Times New Roman" pitchFamily="34" charset="0"/>
                <a:ea typeface="Times New Roman" pitchFamily="34" charset="-122"/>
                <a:cs typeface="Times New Roman" pitchFamily="34" charset="-120"/>
              </a:rPr>
              <a:t>Who?</a:t>
            </a:r>
            <a:endParaRPr lang="en-US" sz="2000" dirty="0"/>
          </a:p>
        </p:txBody>
      </p:sp>
      <p:sp>
        <p:nvSpPr>
          <p:cNvPr id="39" name="Shape 37"/>
          <p:cNvSpPr/>
          <p:nvPr/>
        </p:nvSpPr>
        <p:spPr>
          <a:xfrm>
            <a:off x="11266438" y="4419600"/>
            <a:ext cx="5869037" cy="604838"/>
          </a:xfrm>
          <a:prstGeom prst="rect">
            <a:avLst/>
          </a:prstGeom>
          <a:solidFill>
            <a:srgbClr val="FFFFFF"/>
          </a:solidFill>
          <a:ln/>
        </p:spPr>
        <p:txBody>
          <a:bodyPr/>
          <a:lstStyle/>
          <a:p>
            <a:endParaRPr lang="en-US"/>
          </a:p>
        </p:txBody>
      </p:sp>
      <p:sp>
        <p:nvSpPr>
          <p:cNvPr id="40" name="Shape 38"/>
          <p:cNvSpPr/>
          <p:nvPr/>
        </p:nvSpPr>
        <p:spPr>
          <a:xfrm>
            <a:off x="11266438" y="4419600"/>
            <a:ext cx="5869037" cy="9525"/>
          </a:xfrm>
          <a:prstGeom prst="rect">
            <a:avLst/>
          </a:prstGeom>
          <a:solidFill>
            <a:srgbClr val="E2E5E9"/>
          </a:solidFill>
          <a:ln/>
        </p:spPr>
        <p:txBody>
          <a:bodyPr/>
          <a:lstStyle/>
          <a:p>
            <a:endParaRPr lang="en-US"/>
          </a:p>
        </p:txBody>
      </p:sp>
      <p:sp>
        <p:nvSpPr>
          <p:cNvPr id="41" name="Text 39"/>
          <p:cNvSpPr/>
          <p:nvPr/>
        </p:nvSpPr>
        <p:spPr>
          <a:xfrm>
            <a:off x="11475988" y="4572000"/>
            <a:ext cx="5626008" cy="347663"/>
          </a:xfrm>
          <a:prstGeom prst="rect">
            <a:avLst/>
          </a:prstGeom>
          <a:noFill/>
          <a:ln/>
        </p:spPr>
        <p:txBody>
          <a:bodyPr wrap="square" lIns="25400" tIns="25400" rIns="25400" bIns="25400" rtlCol="0" anchor="t">
            <a:noAutofit/>
          </a:bodyPr>
          <a:lstStyle/>
          <a:p>
            <a:pPr marL="0" indent="0" algn="l">
              <a:lnSpc>
                <a:spcPct val="130000"/>
              </a:lnSpc>
              <a:buNone/>
            </a:pPr>
            <a:r>
              <a:rPr lang="en-US" sz="2000" dirty="0">
                <a:solidFill>
                  <a:srgbClr val="283655"/>
                </a:solidFill>
                <a:latin typeface="Times New Roman" pitchFamily="34" charset="0"/>
                <a:ea typeface="Times New Roman" pitchFamily="34" charset="-122"/>
                <a:cs typeface="Times New Roman" pitchFamily="34" charset="-120"/>
              </a:rPr>
              <a:t>Owner, employees, suppliers and customers</a:t>
            </a:r>
            <a:endParaRPr lang="en-US" sz="2000" dirty="0"/>
          </a:p>
        </p:txBody>
      </p:sp>
      <p:sp>
        <p:nvSpPr>
          <p:cNvPr id="42" name="Shape 40"/>
          <p:cNvSpPr/>
          <p:nvPr/>
        </p:nvSpPr>
        <p:spPr>
          <a:xfrm>
            <a:off x="8801546" y="5024438"/>
            <a:ext cx="2464891" cy="604838"/>
          </a:xfrm>
          <a:prstGeom prst="rect">
            <a:avLst/>
          </a:prstGeom>
          <a:solidFill>
            <a:srgbClr val="FAF7F0"/>
          </a:solidFill>
          <a:ln/>
        </p:spPr>
        <p:txBody>
          <a:bodyPr/>
          <a:lstStyle/>
          <a:p>
            <a:endParaRPr lang="en-US"/>
          </a:p>
        </p:txBody>
      </p:sp>
      <p:sp>
        <p:nvSpPr>
          <p:cNvPr id="43" name="Shape 41"/>
          <p:cNvSpPr/>
          <p:nvPr/>
        </p:nvSpPr>
        <p:spPr>
          <a:xfrm>
            <a:off x="8801546" y="5024438"/>
            <a:ext cx="2464891" cy="9525"/>
          </a:xfrm>
          <a:prstGeom prst="rect">
            <a:avLst/>
          </a:prstGeom>
          <a:solidFill>
            <a:srgbClr val="E2E5E9"/>
          </a:solidFill>
          <a:ln/>
        </p:spPr>
        <p:txBody>
          <a:bodyPr/>
          <a:lstStyle/>
          <a:p>
            <a:endParaRPr lang="en-US"/>
          </a:p>
        </p:txBody>
      </p:sp>
      <p:sp>
        <p:nvSpPr>
          <p:cNvPr id="44" name="Text 42"/>
          <p:cNvSpPr/>
          <p:nvPr/>
        </p:nvSpPr>
        <p:spPr>
          <a:xfrm>
            <a:off x="9011096" y="5176838"/>
            <a:ext cx="2121991" cy="347663"/>
          </a:xfrm>
          <a:prstGeom prst="rect">
            <a:avLst/>
          </a:prstGeom>
          <a:noFill/>
          <a:ln/>
        </p:spPr>
        <p:txBody>
          <a:bodyPr wrap="square" lIns="25400" tIns="25400" rIns="25400" bIns="25400" rtlCol="0" anchor="t">
            <a:noAutofit/>
          </a:bodyPr>
          <a:lstStyle/>
          <a:p>
            <a:pPr marL="0" indent="0" algn="l">
              <a:buNone/>
            </a:pPr>
            <a:r>
              <a:rPr lang="en-US" sz="2000" b="1" dirty="0">
                <a:solidFill>
                  <a:srgbClr val="1A2740"/>
                </a:solidFill>
                <a:latin typeface="Times New Roman" pitchFamily="34" charset="0"/>
                <a:ea typeface="Times New Roman" pitchFamily="34" charset="-122"/>
                <a:cs typeface="Times New Roman" pitchFamily="34" charset="-120"/>
              </a:rPr>
              <a:t>Where?</a:t>
            </a:r>
            <a:endParaRPr lang="en-US" sz="2000" dirty="0"/>
          </a:p>
        </p:txBody>
      </p:sp>
      <p:sp>
        <p:nvSpPr>
          <p:cNvPr id="45" name="Shape 43"/>
          <p:cNvSpPr/>
          <p:nvPr/>
        </p:nvSpPr>
        <p:spPr>
          <a:xfrm>
            <a:off x="11266438" y="5024438"/>
            <a:ext cx="5869037" cy="604838"/>
          </a:xfrm>
          <a:prstGeom prst="rect">
            <a:avLst/>
          </a:prstGeom>
          <a:solidFill>
            <a:srgbClr val="FAF7F0"/>
          </a:solidFill>
          <a:ln/>
        </p:spPr>
        <p:txBody>
          <a:bodyPr/>
          <a:lstStyle/>
          <a:p>
            <a:endParaRPr lang="en-US"/>
          </a:p>
        </p:txBody>
      </p:sp>
      <p:sp>
        <p:nvSpPr>
          <p:cNvPr id="46" name="Shape 44"/>
          <p:cNvSpPr/>
          <p:nvPr/>
        </p:nvSpPr>
        <p:spPr>
          <a:xfrm>
            <a:off x="11266438" y="5024438"/>
            <a:ext cx="5869037" cy="9525"/>
          </a:xfrm>
          <a:prstGeom prst="rect">
            <a:avLst/>
          </a:prstGeom>
          <a:solidFill>
            <a:srgbClr val="E2E5E9"/>
          </a:solidFill>
          <a:ln/>
        </p:spPr>
        <p:txBody>
          <a:bodyPr/>
          <a:lstStyle/>
          <a:p>
            <a:endParaRPr lang="en-US"/>
          </a:p>
        </p:txBody>
      </p:sp>
      <p:sp>
        <p:nvSpPr>
          <p:cNvPr id="47" name="Text 45"/>
          <p:cNvSpPr/>
          <p:nvPr/>
        </p:nvSpPr>
        <p:spPr>
          <a:xfrm>
            <a:off x="11475988" y="5176838"/>
            <a:ext cx="5626008" cy="347663"/>
          </a:xfrm>
          <a:prstGeom prst="rect">
            <a:avLst/>
          </a:prstGeom>
          <a:noFill/>
          <a:ln/>
        </p:spPr>
        <p:txBody>
          <a:bodyPr wrap="square" lIns="25400" tIns="25400" rIns="25400" bIns="25400" rtlCol="0" anchor="t">
            <a:noAutofit/>
          </a:bodyPr>
          <a:lstStyle/>
          <a:p>
            <a:pPr marL="0" indent="0" algn="l">
              <a:lnSpc>
                <a:spcPct val="130000"/>
              </a:lnSpc>
              <a:buNone/>
            </a:pPr>
            <a:r>
              <a:rPr lang="en-US" dirty="0">
                <a:solidFill>
                  <a:srgbClr val="283655"/>
                </a:solidFill>
                <a:latin typeface="Times New Roman" pitchFamily="34" charset="0"/>
                <a:ea typeface="Times New Roman" pitchFamily="34" charset="-122"/>
                <a:cs typeface="Times New Roman" pitchFamily="34" charset="-120"/>
              </a:rPr>
              <a:t>Coventry Retail Park</a:t>
            </a:r>
            <a:endParaRPr lang="en-US" dirty="0"/>
          </a:p>
        </p:txBody>
      </p:sp>
      <p:sp>
        <p:nvSpPr>
          <p:cNvPr id="48" name="Shape 46"/>
          <p:cNvSpPr/>
          <p:nvPr/>
        </p:nvSpPr>
        <p:spPr>
          <a:xfrm>
            <a:off x="8801546" y="5629275"/>
            <a:ext cx="2464891" cy="604838"/>
          </a:xfrm>
          <a:prstGeom prst="rect">
            <a:avLst/>
          </a:prstGeom>
          <a:solidFill>
            <a:srgbClr val="FFFFFF"/>
          </a:solidFill>
          <a:ln/>
        </p:spPr>
        <p:txBody>
          <a:bodyPr/>
          <a:lstStyle/>
          <a:p>
            <a:endParaRPr lang="en-US"/>
          </a:p>
        </p:txBody>
      </p:sp>
      <p:sp>
        <p:nvSpPr>
          <p:cNvPr id="49" name="Shape 47"/>
          <p:cNvSpPr/>
          <p:nvPr/>
        </p:nvSpPr>
        <p:spPr>
          <a:xfrm>
            <a:off x="8801546" y="5629275"/>
            <a:ext cx="2464891" cy="9525"/>
          </a:xfrm>
          <a:prstGeom prst="rect">
            <a:avLst/>
          </a:prstGeom>
          <a:solidFill>
            <a:srgbClr val="E2E5E9"/>
          </a:solidFill>
          <a:ln/>
        </p:spPr>
        <p:txBody>
          <a:bodyPr/>
          <a:lstStyle/>
          <a:p>
            <a:endParaRPr lang="en-US"/>
          </a:p>
        </p:txBody>
      </p:sp>
      <p:sp>
        <p:nvSpPr>
          <p:cNvPr id="50" name="Text 48"/>
          <p:cNvSpPr/>
          <p:nvPr/>
        </p:nvSpPr>
        <p:spPr>
          <a:xfrm>
            <a:off x="9011096" y="5781675"/>
            <a:ext cx="2121991" cy="347663"/>
          </a:xfrm>
          <a:prstGeom prst="rect">
            <a:avLst/>
          </a:prstGeom>
          <a:noFill/>
          <a:ln/>
        </p:spPr>
        <p:txBody>
          <a:bodyPr wrap="square" lIns="25400" tIns="25400" rIns="25400" bIns="25400" rtlCol="0" anchor="t">
            <a:noAutofit/>
          </a:bodyPr>
          <a:lstStyle/>
          <a:p>
            <a:pPr marL="0" indent="0" algn="l">
              <a:buNone/>
            </a:pPr>
            <a:r>
              <a:rPr lang="en-US" sz="2000" b="1" dirty="0">
                <a:solidFill>
                  <a:srgbClr val="1A2740"/>
                </a:solidFill>
                <a:latin typeface="Times New Roman" pitchFamily="34" charset="0"/>
                <a:ea typeface="Times New Roman" pitchFamily="34" charset="-122"/>
                <a:cs typeface="Times New Roman" pitchFamily="34" charset="-120"/>
              </a:rPr>
              <a:t>When?</a:t>
            </a:r>
            <a:endParaRPr lang="en-US" sz="2000" dirty="0"/>
          </a:p>
        </p:txBody>
      </p:sp>
      <p:sp>
        <p:nvSpPr>
          <p:cNvPr id="51" name="Shape 49"/>
          <p:cNvSpPr/>
          <p:nvPr/>
        </p:nvSpPr>
        <p:spPr>
          <a:xfrm>
            <a:off x="11266438" y="5629275"/>
            <a:ext cx="5869037" cy="604838"/>
          </a:xfrm>
          <a:prstGeom prst="rect">
            <a:avLst/>
          </a:prstGeom>
          <a:solidFill>
            <a:srgbClr val="FFFFFF"/>
          </a:solidFill>
          <a:ln/>
        </p:spPr>
        <p:txBody>
          <a:bodyPr/>
          <a:lstStyle/>
          <a:p>
            <a:endParaRPr lang="en-US"/>
          </a:p>
        </p:txBody>
      </p:sp>
      <p:sp>
        <p:nvSpPr>
          <p:cNvPr id="52" name="Shape 50"/>
          <p:cNvSpPr/>
          <p:nvPr/>
        </p:nvSpPr>
        <p:spPr>
          <a:xfrm>
            <a:off x="11266438" y="5629275"/>
            <a:ext cx="5869037" cy="9525"/>
          </a:xfrm>
          <a:prstGeom prst="rect">
            <a:avLst/>
          </a:prstGeom>
          <a:solidFill>
            <a:srgbClr val="E2E5E9"/>
          </a:solidFill>
          <a:ln/>
        </p:spPr>
        <p:txBody>
          <a:bodyPr/>
          <a:lstStyle/>
          <a:p>
            <a:endParaRPr lang="en-US"/>
          </a:p>
        </p:txBody>
      </p:sp>
      <p:sp>
        <p:nvSpPr>
          <p:cNvPr id="53" name="Text 51"/>
          <p:cNvSpPr/>
          <p:nvPr/>
        </p:nvSpPr>
        <p:spPr>
          <a:xfrm>
            <a:off x="11475988" y="5781675"/>
            <a:ext cx="5626008" cy="347663"/>
          </a:xfrm>
          <a:prstGeom prst="rect">
            <a:avLst/>
          </a:prstGeom>
          <a:noFill/>
          <a:ln/>
        </p:spPr>
        <p:txBody>
          <a:bodyPr wrap="square" lIns="25400" tIns="25400" rIns="25400" bIns="25400" rtlCol="0" anchor="t">
            <a:noAutofit/>
          </a:bodyPr>
          <a:lstStyle/>
          <a:p>
            <a:pPr marL="0" indent="0" algn="l">
              <a:lnSpc>
                <a:spcPct val="130000"/>
              </a:lnSpc>
              <a:buNone/>
            </a:pPr>
            <a:r>
              <a:rPr lang="en-US" sz="2000" dirty="0">
                <a:solidFill>
                  <a:srgbClr val="283655"/>
                </a:solidFill>
                <a:latin typeface="Times New Roman" pitchFamily="34" charset="0"/>
                <a:ea typeface="Times New Roman" pitchFamily="34" charset="-122"/>
                <a:cs typeface="Times New Roman" pitchFamily="34" charset="-120"/>
              </a:rPr>
              <a:t>Since 2020; continuing through 2023-2025</a:t>
            </a:r>
            <a:endParaRPr lang="en-US" sz="2000" dirty="0"/>
          </a:p>
        </p:txBody>
      </p:sp>
      <p:sp>
        <p:nvSpPr>
          <p:cNvPr id="54" name="Shape 52"/>
          <p:cNvSpPr/>
          <p:nvPr/>
        </p:nvSpPr>
        <p:spPr>
          <a:xfrm>
            <a:off x="8801546" y="6234113"/>
            <a:ext cx="2464891" cy="914400"/>
          </a:xfrm>
          <a:prstGeom prst="rect">
            <a:avLst/>
          </a:prstGeom>
          <a:solidFill>
            <a:srgbClr val="FAF7F0"/>
          </a:solidFill>
          <a:ln/>
        </p:spPr>
        <p:txBody>
          <a:bodyPr/>
          <a:lstStyle/>
          <a:p>
            <a:endParaRPr lang="en-US"/>
          </a:p>
        </p:txBody>
      </p:sp>
      <p:sp>
        <p:nvSpPr>
          <p:cNvPr id="55" name="Shape 53"/>
          <p:cNvSpPr/>
          <p:nvPr/>
        </p:nvSpPr>
        <p:spPr>
          <a:xfrm>
            <a:off x="8801546" y="6234113"/>
            <a:ext cx="2464891" cy="9525"/>
          </a:xfrm>
          <a:prstGeom prst="rect">
            <a:avLst/>
          </a:prstGeom>
          <a:solidFill>
            <a:srgbClr val="E2E5E9"/>
          </a:solidFill>
          <a:ln/>
        </p:spPr>
        <p:txBody>
          <a:bodyPr/>
          <a:lstStyle/>
          <a:p>
            <a:endParaRPr lang="en-US"/>
          </a:p>
        </p:txBody>
      </p:sp>
      <p:sp>
        <p:nvSpPr>
          <p:cNvPr id="56" name="Text 54"/>
          <p:cNvSpPr/>
          <p:nvPr/>
        </p:nvSpPr>
        <p:spPr>
          <a:xfrm>
            <a:off x="9011096" y="6386513"/>
            <a:ext cx="2121991" cy="657225"/>
          </a:xfrm>
          <a:prstGeom prst="rect">
            <a:avLst/>
          </a:prstGeom>
          <a:noFill/>
          <a:ln/>
        </p:spPr>
        <p:txBody>
          <a:bodyPr wrap="square" lIns="25400" tIns="25400" rIns="25400" bIns="25400" rtlCol="0" anchor="t">
            <a:normAutofit/>
          </a:bodyPr>
          <a:lstStyle/>
          <a:p>
            <a:pPr marL="0" indent="0" algn="l">
              <a:buNone/>
            </a:pPr>
            <a:r>
              <a:rPr lang="en-US" sz="2000" b="1" dirty="0">
                <a:solidFill>
                  <a:srgbClr val="1A2740"/>
                </a:solidFill>
                <a:latin typeface="Times New Roman" pitchFamily="34" charset="0"/>
                <a:ea typeface="Times New Roman" pitchFamily="34" charset="-122"/>
                <a:cs typeface="Times New Roman" pitchFamily="34" charset="-120"/>
              </a:rPr>
              <a:t>How?</a:t>
            </a:r>
            <a:endParaRPr lang="en-US" sz="2000" dirty="0"/>
          </a:p>
        </p:txBody>
      </p:sp>
      <p:sp>
        <p:nvSpPr>
          <p:cNvPr id="57" name="Shape 55"/>
          <p:cNvSpPr/>
          <p:nvPr/>
        </p:nvSpPr>
        <p:spPr>
          <a:xfrm>
            <a:off x="11266438" y="6234113"/>
            <a:ext cx="5869037" cy="914400"/>
          </a:xfrm>
          <a:prstGeom prst="rect">
            <a:avLst/>
          </a:prstGeom>
          <a:solidFill>
            <a:srgbClr val="FAF7F0"/>
          </a:solidFill>
          <a:ln/>
        </p:spPr>
        <p:txBody>
          <a:bodyPr/>
          <a:lstStyle/>
          <a:p>
            <a:endParaRPr lang="en-US"/>
          </a:p>
        </p:txBody>
      </p:sp>
      <p:sp>
        <p:nvSpPr>
          <p:cNvPr id="58" name="Shape 56"/>
          <p:cNvSpPr/>
          <p:nvPr/>
        </p:nvSpPr>
        <p:spPr>
          <a:xfrm>
            <a:off x="11266438" y="6234113"/>
            <a:ext cx="5869037" cy="9525"/>
          </a:xfrm>
          <a:prstGeom prst="rect">
            <a:avLst/>
          </a:prstGeom>
          <a:solidFill>
            <a:srgbClr val="E2E5E9"/>
          </a:solidFill>
          <a:ln/>
        </p:spPr>
        <p:txBody>
          <a:bodyPr/>
          <a:lstStyle/>
          <a:p>
            <a:endParaRPr lang="en-US"/>
          </a:p>
        </p:txBody>
      </p:sp>
      <p:sp>
        <p:nvSpPr>
          <p:cNvPr id="59" name="Text 57"/>
          <p:cNvSpPr/>
          <p:nvPr/>
        </p:nvSpPr>
        <p:spPr>
          <a:xfrm>
            <a:off x="11475988" y="6300248"/>
            <a:ext cx="5626008" cy="657225"/>
          </a:xfrm>
          <a:prstGeom prst="rect">
            <a:avLst/>
          </a:prstGeom>
          <a:noFill/>
          <a:ln/>
        </p:spPr>
        <p:txBody>
          <a:bodyPr wrap="square" lIns="25400" tIns="25400" rIns="25400" bIns="25400" rtlCol="0" anchor="t">
            <a:noAutofit/>
          </a:bodyPr>
          <a:lstStyle/>
          <a:p>
            <a:pPr marL="0" indent="0" algn="l">
              <a:lnSpc>
                <a:spcPct val="130000"/>
              </a:lnSpc>
              <a:buNone/>
            </a:pPr>
            <a:r>
              <a:rPr lang="en-US" sz="2000" dirty="0">
                <a:solidFill>
                  <a:srgbClr val="283655"/>
                </a:solidFill>
                <a:latin typeface="Times New Roman" pitchFamily="34" charset="0"/>
                <a:ea typeface="Times New Roman" pitchFamily="34" charset="-122"/>
                <a:cs typeface="Times New Roman" pitchFamily="34" charset="-120"/>
              </a:rPr>
              <a:t>Lower demand and increasing operating costs reduce profit margins</a:t>
            </a:r>
            <a:endParaRPr lang="en-US" sz="2000" dirty="0"/>
          </a:p>
        </p:txBody>
      </p:sp>
      <p:sp>
        <p:nvSpPr>
          <p:cNvPr id="60" name="Shape 58"/>
          <p:cNvSpPr/>
          <p:nvPr/>
        </p:nvSpPr>
        <p:spPr>
          <a:xfrm>
            <a:off x="8801546" y="7148513"/>
            <a:ext cx="2464891" cy="604838"/>
          </a:xfrm>
          <a:prstGeom prst="rect">
            <a:avLst/>
          </a:prstGeom>
          <a:solidFill>
            <a:srgbClr val="FFFFFF"/>
          </a:solidFill>
          <a:ln/>
        </p:spPr>
        <p:txBody>
          <a:bodyPr/>
          <a:lstStyle/>
          <a:p>
            <a:endParaRPr lang="en-US"/>
          </a:p>
        </p:txBody>
      </p:sp>
      <p:sp>
        <p:nvSpPr>
          <p:cNvPr id="61" name="Shape 59"/>
          <p:cNvSpPr/>
          <p:nvPr/>
        </p:nvSpPr>
        <p:spPr>
          <a:xfrm>
            <a:off x="8801546" y="7148513"/>
            <a:ext cx="2464891" cy="9525"/>
          </a:xfrm>
          <a:prstGeom prst="rect">
            <a:avLst/>
          </a:prstGeom>
          <a:solidFill>
            <a:srgbClr val="E2E5E9"/>
          </a:solidFill>
          <a:ln/>
        </p:spPr>
        <p:txBody>
          <a:bodyPr/>
          <a:lstStyle/>
          <a:p>
            <a:endParaRPr lang="en-US"/>
          </a:p>
        </p:txBody>
      </p:sp>
      <p:sp>
        <p:nvSpPr>
          <p:cNvPr id="62" name="Text 60"/>
          <p:cNvSpPr/>
          <p:nvPr/>
        </p:nvSpPr>
        <p:spPr>
          <a:xfrm>
            <a:off x="9011096" y="7300913"/>
            <a:ext cx="2121991" cy="347663"/>
          </a:xfrm>
          <a:prstGeom prst="rect">
            <a:avLst/>
          </a:prstGeom>
          <a:noFill/>
          <a:ln/>
        </p:spPr>
        <p:txBody>
          <a:bodyPr wrap="square" lIns="25400" tIns="25400" rIns="25400" bIns="25400" rtlCol="0" anchor="t">
            <a:noAutofit/>
          </a:bodyPr>
          <a:lstStyle/>
          <a:p>
            <a:pPr marL="0" indent="0" algn="l">
              <a:buNone/>
            </a:pPr>
            <a:r>
              <a:rPr lang="en-US" sz="2000" b="1" dirty="0">
                <a:solidFill>
                  <a:srgbClr val="1A2740"/>
                </a:solidFill>
                <a:latin typeface="Times New Roman" pitchFamily="34" charset="0"/>
                <a:ea typeface="Times New Roman" pitchFamily="34" charset="-122"/>
                <a:cs typeface="Times New Roman" pitchFamily="34" charset="-120"/>
              </a:rPr>
              <a:t>How Much?</a:t>
            </a:r>
            <a:endParaRPr lang="en-US" sz="2000" dirty="0"/>
          </a:p>
        </p:txBody>
      </p:sp>
      <p:sp>
        <p:nvSpPr>
          <p:cNvPr id="63" name="Shape 61"/>
          <p:cNvSpPr/>
          <p:nvPr/>
        </p:nvSpPr>
        <p:spPr>
          <a:xfrm>
            <a:off x="11266438" y="7148513"/>
            <a:ext cx="5869037" cy="604838"/>
          </a:xfrm>
          <a:prstGeom prst="rect">
            <a:avLst/>
          </a:prstGeom>
          <a:solidFill>
            <a:srgbClr val="FFFFFF"/>
          </a:solidFill>
          <a:ln/>
        </p:spPr>
        <p:txBody>
          <a:bodyPr/>
          <a:lstStyle/>
          <a:p>
            <a:endParaRPr lang="en-US"/>
          </a:p>
        </p:txBody>
      </p:sp>
      <p:sp>
        <p:nvSpPr>
          <p:cNvPr id="64" name="Shape 62"/>
          <p:cNvSpPr/>
          <p:nvPr/>
        </p:nvSpPr>
        <p:spPr>
          <a:xfrm>
            <a:off x="11266438" y="7148513"/>
            <a:ext cx="5869037" cy="9525"/>
          </a:xfrm>
          <a:prstGeom prst="rect">
            <a:avLst/>
          </a:prstGeom>
          <a:solidFill>
            <a:srgbClr val="E2E5E9"/>
          </a:solidFill>
          <a:ln/>
        </p:spPr>
        <p:txBody>
          <a:bodyPr/>
          <a:lstStyle/>
          <a:p>
            <a:endParaRPr lang="en-US"/>
          </a:p>
        </p:txBody>
      </p:sp>
      <p:sp>
        <p:nvSpPr>
          <p:cNvPr id="65" name="Text 63"/>
          <p:cNvSpPr/>
          <p:nvPr/>
        </p:nvSpPr>
        <p:spPr>
          <a:xfrm>
            <a:off x="11475988" y="7300913"/>
            <a:ext cx="5626008" cy="347663"/>
          </a:xfrm>
          <a:prstGeom prst="rect">
            <a:avLst/>
          </a:prstGeom>
          <a:noFill/>
          <a:ln/>
        </p:spPr>
        <p:txBody>
          <a:bodyPr wrap="square" lIns="25400" tIns="25400" rIns="25400" bIns="25400" rtlCol="0" anchor="t">
            <a:noAutofit/>
          </a:bodyPr>
          <a:lstStyle/>
          <a:p>
            <a:pPr marL="0" indent="0" algn="l">
              <a:lnSpc>
                <a:spcPct val="130000"/>
              </a:lnSpc>
              <a:buNone/>
            </a:pPr>
            <a:r>
              <a:rPr lang="en-US" sz="2000" dirty="0">
                <a:solidFill>
                  <a:srgbClr val="283655"/>
                </a:solidFill>
                <a:latin typeface="Times New Roman" pitchFamily="34" charset="0"/>
                <a:ea typeface="Times New Roman" pitchFamily="34" charset="-122"/>
                <a:cs typeface="Times New Roman" pitchFamily="34" charset="-120"/>
              </a:rPr>
              <a:t>Sales remain approximately 25% below 2019</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BF8F1"/>
        </a:solidFill>
        <a:effectLst/>
      </p:bgPr>
    </p:bg>
    <p:spTree>
      <p:nvGrpSpPr>
        <p:cNvPr id="1" name=""/>
        <p:cNvGrpSpPr/>
        <p:nvPr/>
      </p:nvGrpSpPr>
      <p:grpSpPr>
        <a:xfrm>
          <a:off x="0" y="0"/>
          <a:ext cx="0" cy="0"/>
          <a:chOff x="0" y="0"/>
          <a:chExt cx="0" cy="0"/>
        </a:xfrm>
      </p:grpSpPr>
      <p:sp>
        <p:nvSpPr>
          <p:cNvPr id="3" name="Text 1"/>
          <p:cNvSpPr/>
          <p:nvPr/>
        </p:nvSpPr>
        <p:spPr>
          <a:xfrm>
            <a:off x="16471850" y="647700"/>
            <a:ext cx="844600" cy="295275"/>
          </a:xfrm>
          <a:prstGeom prst="rect">
            <a:avLst/>
          </a:prstGeom>
          <a:noFill/>
          <a:ln/>
        </p:spPr>
        <p:txBody>
          <a:bodyPr wrap="square" lIns="25400" tIns="25400" rIns="25400" bIns="25400" rtlCol="0" anchor="t">
            <a:normAutofit fontScale="92500" lnSpcReduction="10000"/>
          </a:bodyPr>
          <a:lstStyle/>
          <a:p>
            <a:pPr marL="0" indent="0" algn="l">
              <a:buNone/>
            </a:pPr>
            <a:r>
              <a:rPr lang="en-US" sz="1800" kern="0" spc="150" dirty="0">
                <a:solidFill>
                  <a:srgbClr val="8A8676"/>
                </a:solidFill>
                <a:latin typeface="Times New Roman" pitchFamily="34" charset="0"/>
                <a:ea typeface="Times New Roman" pitchFamily="34" charset="-122"/>
                <a:cs typeface="Times New Roman" pitchFamily="34" charset="-120"/>
              </a:rPr>
              <a:t>04 / 07</a:t>
            </a:r>
            <a:endParaRPr lang="en-US" sz="1800" dirty="0"/>
          </a:p>
        </p:txBody>
      </p:sp>
      <p:sp>
        <p:nvSpPr>
          <p:cNvPr id="4" name="Text 2"/>
          <p:cNvSpPr/>
          <p:nvPr/>
        </p:nvSpPr>
        <p:spPr>
          <a:xfrm>
            <a:off x="1047750" y="962025"/>
            <a:ext cx="17811750" cy="676275"/>
          </a:xfrm>
          <a:prstGeom prst="rect">
            <a:avLst/>
          </a:prstGeom>
          <a:noFill/>
          <a:ln/>
        </p:spPr>
        <p:txBody>
          <a:bodyPr wrap="square" lIns="25400" tIns="25400" rIns="25400" bIns="25400" rtlCol="0" anchor="t">
            <a:normAutofit lnSpcReduction="10000"/>
          </a:bodyPr>
          <a:lstStyle/>
          <a:p>
            <a:pPr marL="0" indent="0" algn="l">
              <a:buNone/>
            </a:pPr>
            <a:r>
              <a:rPr lang="en-US" sz="4350" b="1" dirty="0">
                <a:solidFill>
                  <a:srgbClr val="1A2740"/>
                </a:solidFill>
                <a:latin typeface="Times New Roman" pitchFamily="34" charset="0"/>
                <a:ea typeface="Times New Roman" pitchFamily="34" charset="-122"/>
                <a:cs typeface="Times New Roman" pitchFamily="34" charset="-120"/>
              </a:rPr>
              <a:t>PESTEL Analysis </a:t>
            </a:r>
            <a:r>
              <a:rPr lang="en-US" sz="2550" dirty="0">
                <a:solidFill>
                  <a:srgbClr val="5A6271"/>
                </a:solidFill>
                <a:latin typeface="Times New Roman" pitchFamily="34" charset="0"/>
                <a:ea typeface="Times New Roman" pitchFamily="34" charset="-122"/>
                <a:cs typeface="Times New Roman" pitchFamily="34" charset="-120"/>
              </a:rPr>
              <a:t>(Political, Economic &amp; Social)</a:t>
            </a:r>
            <a:endParaRPr lang="en-US" sz="4350" dirty="0"/>
          </a:p>
        </p:txBody>
      </p:sp>
      <p:sp>
        <p:nvSpPr>
          <p:cNvPr id="5" name="Shape 3"/>
          <p:cNvSpPr/>
          <p:nvPr/>
        </p:nvSpPr>
        <p:spPr>
          <a:xfrm>
            <a:off x="1047750" y="1752600"/>
            <a:ext cx="1143000" cy="38100"/>
          </a:xfrm>
          <a:prstGeom prst="rect">
            <a:avLst/>
          </a:prstGeom>
          <a:solidFill>
            <a:srgbClr val="1A2740"/>
          </a:solidFill>
          <a:ln/>
        </p:spPr>
        <p:txBody>
          <a:bodyPr/>
          <a:lstStyle/>
          <a:p>
            <a:endParaRPr lang="en-US"/>
          </a:p>
        </p:txBody>
      </p:sp>
      <p:sp>
        <p:nvSpPr>
          <p:cNvPr id="6" name="Shape 4"/>
          <p:cNvSpPr/>
          <p:nvPr/>
        </p:nvSpPr>
        <p:spPr>
          <a:xfrm>
            <a:off x="2324100" y="1766888"/>
            <a:ext cx="14916150" cy="9525"/>
          </a:xfrm>
          <a:prstGeom prst="rect">
            <a:avLst/>
          </a:prstGeom>
          <a:solidFill>
            <a:srgbClr val="D9D2C4"/>
          </a:solidFill>
          <a:ln/>
        </p:spPr>
        <p:txBody>
          <a:bodyPr/>
          <a:lstStyle/>
          <a:p>
            <a:endParaRPr lang="en-US"/>
          </a:p>
        </p:txBody>
      </p:sp>
      <p:sp>
        <p:nvSpPr>
          <p:cNvPr id="7" name="Shape 5"/>
          <p:cNvSpPr/>
          <p:nvPr/>
        </p:nvSpPr>
        <p:spPr>
          <a:xfrm>
            <a:off x="1047750" y="2076450"/>
            <a:ext cx="5181600" cy="7562850"/>
          </a:xfrm>
          <a:prstGeom prst="rect">
            <a:avLst/>
          </a:prstGeom>
          <a:solidFill>
            <a:srgbClr val="EAF2FB"/>
          </a:solidFill>
          <a:ln/>
          <a:effectLst>
            <a:outerShdw blurRad="28575" dist="9525" dir="5400000" algn="bl" rotWithShape="0">
              <a:srgbClr val="1A2740">
                <a:alpha val="8000"/>
              </a:srgbClr>
            </a:outerShdw>
          </a:effectLst>
        </p:spPr>
        <p:txBody>
          <a:bodyPr/>
          <a:lstStyle/>
          <a:p>
            <a:endParaRPr lang="en-US"/>
          </a:p>
        </p:txBody>
      </p:sp>
      <p:sp>
        <p:nvSpPr>
          <p:cNvPr id="8" name="Shape 6"/>
          <p:cNvSpPr/>
          <p:nvPr/>
        </p:nvSpPr>
        <p:spPr>
          <a:xfrm>
            <a:off x="1047750" y="2076450"/>
            <a:ext cx="5181600" cy="57150"/>
          </a:xfrm>
          <a:prstGeom prst="rect">
            <a:avLst/>
          </a:prstGeom>
          <a:solidFill>
            <a:srgbClr val="5688BF"/>
          </a:solidFill>
          <a:ln/>
        </p:spPr>
        <p:txBody>
          <a:bodyPr/>
          <a:lstStyle/>
          <a:p>
            <a:endParaRPr lang="en-US"/>
          </a:p>
        </p:txBody>
      </p:sp>
      <p:sp>
        <p:nvSpPr>
          <p:cNvPr id="9" name="Text 7"/>
          <p:cNvSpPr/>
          <p:nvPr/>
        </p:nvSpPr>
        <p:spPr>
          <a:xfrm>
            <a:off x="1314450" y="2419350"/>
            <a:ext cx="5113020" cy="390525"/>
          </a:xfrm>
          <a:prstGeom prst="rect">
            <a:avLst/>
          </a:prstGeom>
          <a:noFill/>
          <a:ln/>
        </p:spPr>
        <p:txBody>
          <a:bodyPr wrap="square" lIns="25400" tIns="25400" rIns="25400" bIns="25400" rtlCol="0" anchor="t">
            <a:normAutofit lnSpcReduction="10000"/>
          </a:bodyPr>
          <a:lstStyle/>
          <a:p>
            <a:pPr marL="0" indent="0" algn="l">
              <a:buNone/>
            </a:pPr>
            <a:r>
              <a:rPr lang="en-US" sz="2400" b="1" dirty="0">
                <a:solidFill>
                  <a:srgbClr val="2F5783"/>
                </a:solidFill>
                <a:latin typeface="Times New Roman" pitchFamily="34" charset="0"/>
                <a:ea typeface="Times New Roman" pitchFamily="34" charset="-122"/>
                <a:cs typeface="Times New Roman" pitchFamily="34" charset="-120"/>
              </a:rPr>
              <a:t>Political</a:t>
            </a:r>
            <a:endParaRPr lang="en-US" sz="2400" dirty="0"/>
          </a:p>
        </p:txBody>
      </p:sp>
      <p:sp>
        <p:nvSpPr>
          <p:cNvPr id="10" name="Text 8"/>
          <p:cNvSpPr/>
          <p:nvPr/>
        </p:nvSpPr>
        <p:spPr>
          <a:xfrm>
            <a:off x="1314450" y="2981325"/>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4A78B0"/>
                </a:solidFill>
                <a:latin typeface="Times New Roman" pitchFamily="34" charset="0"/>
                <a:ea typeface="Times New Roman" pitchFamily="34" charset="-122"/>
                <a:cs typeface="Times New Roman" pitchFamily="34" charset="-120"/>
              </a:rPr>
              <a:t>▪</a:t>
            </a:r>
            <a:endParaRPr lang="en-US" sz="1800" dirty="0"/>
          </a:p>
        </p:txBody>
      </p:sp>
      <p:sp>
        <p:nvSpPr>
          <p:cNvPr id="11" name="Text 9"/>
          <p:cNvSpPr/>
          <p:nvPr/>
        </p:nvSpPr>
        <p:spPr>
          <a:xfrm>
            <a:off x="1519386" y="2981325"/>
            <a:ext cx="4576562"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Food regulations in UK become more rigorous.</a:t>
            </a:r>
            <a:endParaRPr lang="en-US" sz="2000" dirty="0"/>
          </a:p>
        </p:txBody>
      </p:sp>
      <p:sp>
        <p:nvSpPr>
          <p:cNvPr id="12" name="Text 10"/>
          <p:cNvSpPr/>
          <p:nvPr/>
        </p:nvSpPr>
        <p:spPr>
          <a:xfrm>
            <a:off x="1314450" y="3776662"/>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4A78B0"/>
                </a:solidFill>
                <a:latin typeface="Times New Roman" pitchFamily="34" charset="0"/>
                <a:ea typeface="Times New Roman" pitchFamily="34" charset="-122"/>
                <a:cs typeface="Times New Roman" pitchFamily="34" charset="-120"/>
              </a:rPr>
              <a:t>▪</a:t>
            </a:r>
            <a:endParaRPr lang="en-US" sz="1800" dirty="0"/>
          </a:p>
        </p:txBody>
      </p:sp>
      <p:sp>
        <p:nvSpPr>
          <p:cNvPr id="13" name="Text 11"/>
          <p:cNvSpPr/>
          <p:nvPr/>
        </p:nvSpPr>
        <p:spPr>
          <a:xfrm>
            <a:off x="1519386" y="3776662"/>
            <a:ext cx="4541341" cy="359569"/>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Labour laws and taxes affect running costs.</a:t>
            </a:r>
            <a:endParaRPr lang="en-US" sz="2000" dirty="0"/>
          </a:p>
        </p:txBody>
      </p:sp>
      <p:sp>
        <p:nvSpPr>
          <p:cNvPr id="14" name="Text 12"/>
          <p:cNvSpPr/>
          <p:nvPr/>
        </p:nvSpPr>
        <p:spPr>
          <a:xfrm>
            <a:off x="1314450" y="4250531"/>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4A78B0"/>
                </a:solidFill>
                <a:latin typeface="Times New Roman" pitchFamily="34" charset="0"/>
                <a:ea typeface="Times New Roman" pitchFamily="34" charset="-122"/>
                <a:cs typeface="Times New Roman" pitchFamily="34" charset="-120"/>
              </a:rPr>
              <a:t>▪</a:t>
            </a:r>
            <a:endParaRPr lang="en-US" sz="1800" dirty="0"/>
          </a:p>
        </p:txBody>
      </p:sp>
      <p:sp>
        <p:nvSpPr>
          <p:cNvPr id="15" name="Text 13"/>
          <p:cNvSpPr/>
          <p:nvPr/>
        </p:nvSpPr>
        <p:spPr>
          <a:xfrm>
            <a:off x="1519386" y="4250531"/>
            <a:ext cx="4576562"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Support for SMEs from the government can enhance business sustainability.</a:t>
            </a:r>
            <a:endParaRPr lang="en-US" sz="2000" dirty="0"/>
          </a:p>
        </p:txBody>
      </p:sp>
      <p:sp>
        <p:nvSpPr>
          <p:cNvPr id="16" name="Shape 14"/>
          <p:cNvSpPr/>
          <p:nvPr/>
        </p:nvSpPr>
        <p:spPr>
          <a:xfrm>
            <a:off x="1314450" y="8015883"/>
            <a:ext cx="4648200" cy="9525"/>
          </a:xfrm>
          <a:prstGeom prst="rect">
            <a:avLst/>
          </a:prstGeom>
          <a:solidFill>
            <a:srgbClr val="E2E5E9"/>
          </a:solidFill>
          <a:ln/>
        </p:spPr>
        <p:txBody>
          <a:bodyPr/>
          <a:lstStyle/>
          <a:p>
            <a:endParaRPr lang="en-US"/>
          </a:p>
        </p:txBody>
      </p:sp>
      <p:sp>
        <p:nvSpPr>
          <p:cNvPr id="17" name="Text 15"/>
          <p:cNvSpPr/>
          <p:nvPr/>
        </p:nvSpPr>
        <p:spPr>
          <a:xfrm>
            <a:off x="1471761" y="5290613"/>
            <a:ext cx="2320930" cy="247650"/>
          </a:xfrm>
          <a:prstGeom prst="rect">
            <a:avLst/>
          </a:prstGeom>
          <a:noFill/>
          <a:ln/>
        </p:spPr>
        <p:txBody>
          <a:bodyPr wrap="square" lIns="25400" tIns="25400" rIns="25400" bIns="25400" rtlCol="0" anchor="t">
            <a:normAutofit fontScale="92500" lnSpcReduction="10000"/>
          </a:bodyPr>
          <a:lstStyle/>
          <a:p>
            <a:pPr marL="0" indent="0" algn="l">
              <a:buNone/>
            </a:pPr>
            <a:r>
              <a:rPr lang="en-US" sz="1500" b="1" kern="0" spc="150" dirty="0">
                <a:solidFill>
                  <a:srgbClr val="B58A2A"/>
                </a:solidFill>
                <a:latin typeface="Times New Roman" pitchFamily="34" charset="0"/>
                <a:ea typeface="Times New Roman" pitchFamily="34" charset="-122"/>
                <a:cs typeface="Times New Roman" pitchFamily="34" charset="-120"/>
              </a:rPr>
              <a:t>CRITICAL INSIGHT</a:t>
            </a:r>
            <a:endParaRPr lang="en-US" sz="1500" dirty="0"/>
          </a:p>
        </p:txBody>
      </p:sp>
      <p:sp>
        <p:nvSpPr>
          <p:cNvPr id="18" name="Text 16"/>
          <p:cNvSpPr/>
          <p:nvPr/>
        </p:nvSpPr>
        <p:spPr>
          <a:xfrm>
            <a:off x="1471761" y="5669013"/>
            <a:ext cx="4787646" cy="918567"/>
          </a:xfrm>
          <a:prstGeom prst="rect">
            <a:avLst/>
          </a:prstGeom>
          <a:noFill/>
          <a:ln/>
        </p:spPr>
        <p:txBody>
          <a:bodyPr wrap="square" lIns="25400" tIns="25400" rIns="25400" bIns="25400" rtlCol="0" anchor="t">
            <a:noAutofit/>
          </a:bodyPr>
          <a:lstStyle/>
          <a:p>
            <a:pPr marL="0" indent="0" algn="l">
              <a:lnSpc>
                <a:spcPct val="134000"/>
              </a:lnSpc>
              <a:buNone/>
            </a:pPr>
            <a:r>
              <a:rPr lang="en-US" sz="2000" dirty="0">
                <a:solidFill>
                  <a:srgbClr val="283655"/>
                </a:solidFill>
                <a:latin typeface="Times New Roman" pitchFamily="34" charset="0"/>
                <a:ea typeface="Times New Roman" pitchFamily="34" charset="-122"/>
                <a:cs typeface="Times New Roman" pitchFamily="34" charset="-120"/>
              </a:rPr>
              <a:t>Higher degree of compliance helps to increase consumer trust; however, operating costs become higher.</a:t>
            </a:r>
            <a:endParaRPr lang="en-US" sz="2000" dirty="0"/>
          </a:p>
        </p:txBody>
      </p:sp>
      <p:sp>
        <p:nvSpPr>
          <p:cNvPr id="19" name="Shape 17"/>
          <p:cNvSpPr/>
          <p:nvPr/>
        </p:nvSpPr>
        <p:spPr>
          <a:xfrm>
            <a:off x="6553200" y="2076450"/>
            <a:ext cx="5181600" cy="7562850"/>
          </a:xfrm>
          <a:prstGeom prst="rect">
            <a:avLst/>
          </a:prstGeom>
          <a:solidFill>
            <a:srgbClr val="FDF2E3"/>
          </a:solidFill>
          <a:ln/>
          <a:effectLst>
            <a:outerShdw blurRad="28575" dist="9525" dir="5400000" algn="bl" rotWithShape="0">
              <a:srgbClr val="1A2740">
                <a:alpha val="8000"/>
              </a:srgbClr>
            </a:outerShdw>
          </a:effectLst>
        </p:spPr>
        <p:txBody>
          <a:bodyPr/>
          <a:lstStyle/>
          <a:p>
            <a:endParaRPr lang="en-US"/>
          </a:p>
        </p:txBody>
      </p:sp>
      <p:sp>
        <p:nvSpPr>
          <p:cNvPr id="20" name="Shape 18"/>
          <p:cNvSpPr/>
          <p:nvPr/>
        </p:nvSpPr>
        <p:spPr>
          <a:xfrm>
            <a:off x="6553200" y="2076450"/>
            <a:ext cx="5181600" cy="57150"/>
          </a:xfrm>
          <a:prstGeom prst="rect">
            <a:avLst/>
          </a:prstGeom>
          <a:solidFill>
            <a:srgbClr val="DBA74E"/>
          </a:solidFill>
          <a:ln/>
        </p:spPr>
        <p:txBody>
          <a:bodyPr/>
          <a:lstStyle/>
          <a:p>
            <a:endParaRPr lang="en-US"/>
          </a:p>
        </p:txBody>
      </p:sp>
      <p:sp>
        <p:nvSpPr>
          <p:cNvPr id="21" name="Text 19"/>
          <p:cNvSpPr/>
          <p:nvPr/>
        </p:nvSpPr>
        <p:spPr>
          <a:xfrm>
            <a:off x="6819900" y="2419350"/>
            <a:ext cx="5113020" cy="390525"/>
          </a:xfrm>
          <a:prstGeom prst="rect">
            <a:avLst/>
          </a:prstGeom>
          <a:noFill/>
          <a:ln/>
        </p:spPr>
        <p:txBody>
          <a:bodyPr wrap="square" lIns="25400" tIns="25400" rIns="25400" bIns="25400" rtlCol="0" anchor="t">
            <a:normAutofit lnSpcReduction="10000"/>
          </a:bodyPr>
          <a:lstStyle/>
          <a:p>
            <a:pPr marL="0" indent="0" algn="l">
              <a:buNone/>
            </a:pPr>
            <a:r>
              <a:rPr lang="en-US" sz="2400" b="1" dirty="0">
                <a:solidFill>
                  <a:srgbClr val="A8741F"/>
                </a:solidFill>
                <a:latin typeface="Times New Roman" pitchFamily="34" charset="0"/>
                <a:ea typeface="Times New Roman" pitchFamily="34" charset="-122"/>
                <a:cs typeface="Times New Roman" pitchFamily="34" charset="-120"/>
              </a:rPr>
              <a:t>Economic</a:t>
            </a:r>
            <a:endParaRPr lang="en-US" sz="2400" dirty="0"/>
          </a:p>
        </p:txBody>
      </p:sp>
      <p:sp>
        <p:nvSpPr>
          <p:cNvPr id="22" name="Text 20"/>
          <p:cNvSpPr/>
          <p:nvPr/>
        </p:nvSpPr>
        <p:spPr>
          <a:xfrm>
            <a:off x="6819900" y="2981325"/>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C08624"/>
                </a:solidFill>
                <a:latin typeface="Times New Roman" pitchFamily="34" charset="0"/>
                <a:ea typeface="Times New Roman" pitchFamily="34" charset="-122"/>
                <a:cs typeface="Times New Roman" pitchFamily="34" charset="-120"/>
              </a:rPr>
              <a:t>▪</a:t>
            </a:r>
            <a:endParaRPr lang="en-US" sz="1800" dirty="0"/>
          </a:p>
        </p:txBody>
      </p:sp>
      <p:sp>
        <p:nvSpPr>
          <p:cNvPr id="23" name="Text 21"/>
          <p:cNvSpPr/>
          <p:nvPr/>
        </p:nvSpPr>
        <p:spPr>
          <a:xfrm>
            <a:off x="7024836" y="2981325"/>
            <a:ext cx="4576562"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The rate of inflation raises the price of ingredients, energy, and labour.</a:t>
            </a:r>
            <a:endParaRPr lang="en-US" sz="2000" dirty="0"/>
          </a:p>
        </p:txBody>
      </p:sp>
      <p:sp>
        <p:nvSpPr>
          <p:cNvPr id="24" name="Text 22"/>
          <p:cNvSpPr/>
          <p:nvPr/>
        </p:nvSpPr>
        <p:spPr>
          <a:xfrm>
            <a:off x="6819900" y="3776662"/>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C08624"/>
                </a:solidFill>
                <a:latin typeface="Times New Roman" pitchFamily="34" charset="0"/>
                <a:ea typeface="Times New Roman" pitchFamily="34" charset="-122"/>
                <a:cs typeface="Times New Roman" pitchFamily="34" charset="-120"/>
              </a:rPr>
              <a:t>▪</a:t>
            </a:r>
            <a:endParaRPr lang="en-US" sz="1800" dirty="0"/>
          </a:p>
        </p:txBody>
      </p:sp>
      <p:sp>
        <p:nvSpPr>
          <p:cNvPr id="25" name="Text 23"/>
          <p:cNvSpPr/>
          <p:nvPr/>
        </p:nvSpPr>
        <p:spPr>
          <a:xfrm>
            <a:off x="7024836" y="3776662"/>
            <a:ext cx="4576562"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Organic ingredients are more exposed to disruption and volatility.</a:t>
            </a:r>
            <a:endParaRPr lang="en-US" sz="2000" dirty="0"/>
          </a:p>
        </p:txBody>
      </p:sp>
      <p:sp>
        <p:nvSpPr>
          <p:cNvPr id="26" name="Text 24"/>
          <p:cNvSpPr/>
          <p:nvPr/>
        </p:nvSpPr>
        <p:spPr>
          <a:xfrm>
            <a:off x="6819900" y="4572000"/>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C08624"/>
                </a:solidFill>
                <a:latin typeface="Times New Roman" pitchFamily="34" charset="0"/>
                <a:ea typeface="Times New Roman" pitchFamily="34" charset="-122"/>
                <a:cs typeface="Times New Roman" pitchFamily="34" charset="-120"/>
              </a:rPr>
              <a:t>▪</a:t>
            </a:r>
            <a:endParaRPr lang="en-US" sz="1800" dirty="0"/>
          </a:p>
        </p:txBody>
      </p:sp>
      <p:sp>
        <p:nvSpPr>
          <p:cNvPr id="27" name="Text 25"/>
          <p:cNvSpPr/>
          <p:nvPr/>
        </p:nvSpPr>
        <p:spPr>
          <a:xfrm>
            <a:off x="7024836" y="4572000"/>
            <a:ext cx="4576562" cy="1002506"/>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Profit margins of independent bakeries are put under more pressure than those of their larger competitors.</a:t>
            </a:r>
            <a:endParaRPr lang="en-US" sz="2000" dirty="0"/>
          </a:p>
        </p:txBody>
      </p:sp>
      <p:sp>
        <p:nvSpPr>
          <p:cNvPr id="28" name="Shape 26"/>
          <p:cNvSpPr/>
          <p:nvPr/>
        </p:nvSpPr>
        <p:spPr>
          <a:xfrm>
            <a:off x="6819900" y="8015883"/>
            <a:ext cx="4648200" cy="9525"/>
          </a:xfrm>
          <a:prstGeom prst="rect">
            <a:avLst/>
          </a:prstGeom>
          <a:solidFill>
            <a:srgbClr val="E2E5E9"/>
          </a:solidFill>
          <a:ln/>
        </p:spPr>
        <p:txBody>
          <a:bodyPr/>
          <a:lstStyle/>
          <a:p>
            <a:endParaRPr lang="en-US"/>
          </a:p>
        </p:txBody>
      </p:sp>
      <p:sp>
        <p:nvSpPr>
          <p:cNvPr id="29" name="Text 27"/>
          <p:cNvSpPr/>
          <p:nvPr/>
        </p:nvSpPr>
        <p:spPr>
          <a:xfrm>
            <a:off x="6977211" y="6029565"/>
            <a:ext cx="2320930" cy="247650"/>
          </a:xfrm>
          <a:prstGeom prst="rect">
            <a:avLst/>
          </a:prstGeom>
          <a:noFill/>
          <a:ln/>
        </p:spPr>
        <p:txBody>
          <a:bodyPr wrap="square" lIns="25400" tIns="25400" rIns="25400" bIns="25400" rtlCol="0" anchor="t">
            <a:normAutofit fontScale="92500" lnSpcReduction="10000"/>
          </a:bodyPr>
          <a:lstStyle/>
          <a:p>
            <a:pPr marL="0" indent="0" algn="l">
              <a:buNone/>
            </a:pPr>
            <a:r>
              <a:rPr lang="en-US" sz="1500" b="1" kern="0" spc="150" dirty="0">
                <a:solidFill>
                  <a:srgbClr val="B58A2A"/>
                </a:solidFill>
                <a:latin typeface="Times New Roman" pitchFamily="34" charset="0"/>
                <a:ea typeface="Times New Roman" pitchFamily="34" charset="-122"/>
                <a:cs typeface="Times New Roman" pitchFamily="34" charset="-120"/>
              </a:rPr>
              <a:t>CRITICAL INSIGHT</a:t>
            </a:r>
            <a:endParaRPr lang="en-US" sz="1500" dirty="0"/>
          </a:p>
        </p:txBody>
      </p:sp>
      <p:sp>
        <p:nvSpPr>
          <p:cNvPr id="30" name="Text 28"/>
          <p:cNvSpPr/>
          <p:nvPr/>
        </p:nvSpPr>
        <p:spPr>
          <a:xfrm>
            <a:off x="6950113" y="6362253"/>
            <a:ext cx="5040630" cy="918567"/>
          </a:xfrm>
          <a:prstGeom prst="rect">
            <a:avLst/>
          </a:prstGeom>
          <a:noFill/>
          <a:ln/>
        </p:spPr>
        <p:txBody>
          <a:bodyPr wrap="square" lIns="25400" tIns="25400" rIns="25400" bIns="25400" rtlCol="0" anchor="t">
            <a:noAutofit/>
          </a:bodyPr>
          <a:lstStyle/>
          <a:p>
            <a:pPr marL="0" indent="0" algn="l">
              <a:lnSpc>
                <a:spcPct val="134000"/>
              </a:lnSpc>
              <a:buNone/>
            </a:pPr>
            <a:r>
              <a:rPr lang="en-US" sz="2000" dirty="0">
                <a:solidFill>
                  <a:srgbClr val="283655"/>
                </a:solidFill>
                <a:latin typeface="Times New Roman" pitchFamily="34" charset="0"/>
                <a:ea typeface="Times New Roman" pitchFamily="34" charset="-122"/>
                <a:cs typeface="Times New Roman" pitchFamily="34" charset="-120"/>
              </a:rPr>
              <a:t>The case highlights that Basil's decreasing profitability results from cost inflation and demand decrease rather than poor quality of its goods.</a:t>
            </a:r>
            <a:endParaRPr lang="en-US" sz="2000" dirty="0"/>
          </a:p>
        </p:txBody>
      </p:sp>
      <p:sp>
        <p:nvSpPr>
          <p:cNvPr id="31" name="Shape 29"/>
          <p:cNvSpPr/>
          <p:nvPr/>
        </p:nvSpPr>
        <p:spPr>
          <a:xfrm>
            <a:off x="12058650" y="2076450"/>
            <a:ext cx="5181600" cy="7562850"/>
          </a:xfrm>
          <a:prstGeom prst="rect">
            <a:avLst/>
          </a:prstGeom>
          <a:solidFill>
            <a:srgbClr val="EAF4EC"/>
          </a:solidFill>
          <a:ln/>
          <a:effectLst>
            <a:outerShdw blurRad="28575" dist="9525" dir="5400000" algn="bl" rotWithShape="0">
              <a:srgbClr val="1A2740">
                <a:alpha val="8000"/>
              </a:srgbClr>
            </a:outerShdw>
          </a:effectLst>
        </p:spPr>
        <p:txBody>
          <a:bodyPr/>
          <a:lstStyle/>
          <a:p>
            <a:endParaRPr lang="en-US"/>
          </a:p>
        </p:txBody>
      </p:sp>
      <p:sp>
        <p:nvSpPr>
          <p:cNvPr id="32" name="Shape 30"/>
          <p:cNvSpPr/>
          <p:nvPr/>
        </p:nvSpPr>
        <p:spPr>
          <a:xfrm>
            <a:off x="12058650" y="2076450"/>
            <a:ext cx="5181600" cy="57150"/>
          </a:xfrm>
          <a:prstGeom prst="rect">
            <a:avLst/>
          </a:prstGeom>
          <a:solidFill>
            <a:srgbClr val="6FA074"/>
          </a:solidFill>
          <a:ln/>
        </p:spPr>
        <p:txBody>
          <a:bodyPr/>
          <a:lstStyle/>
          <a:p>
            <a:endParaRPr lang="en-US"/>
          </a:p>
        </p:txBody>
      </p:sp>
      <p:sp>
        <p:nvSpPr>
          <p:cNvPr id="33" name="Text 31"/>
          <p:cNvSpPr/>
          <p:nvPr/>
        </p:nvSpPr>
        <p:spPr>
          <a:xfrm>
            <a:off x="12325350" y="2419350"/>
            <a:ext cx="5113020" cy="390525"/>
          </a:xfrm>
          <a:prstGeom prst="rect">
            <a:avLst/>
          </a:prstGeom>
          <a:noFill/>
          <a:ln/>
        </p:spPr>
        <p:txBody>
          <a:bodyPr wrap="square" lIns="25400" tIns="25400" rIns="25400" bIns="25400" rtlCol="0" anchor="t">
            <a:normAutofit lnSpcReduction="10000"/>
          </a:bodyPr>
          <a:lstStyle/>
          <a:p>
            <a:pPr marL="0" indent="0" algn="l">
              <a:buNone/>
            </a:pPr>
            <a:r>
              <a:rPr lang="en-US" sz="2400" b="1" dirty="0">
                <a:solidFill>
                  <a:srgbClr val="3F6A45"/>
                </a:solidFill>
                <a:latin typeface="Times New Roman" pitchFamily="34" charset="0"/>
                <a:ea typeface="Times New Roman" pitchFamily="34" charset="-122"/>
                <a:cs typeface="Times New Roman" pitchFamily="34" charset="-120"/>
              </a:rPr>
              <a:t>Social</a:t>
            </a:r>
            <a:endParaRPr lang="en-US" sz="2400" dirty="0"/>
          </a:p>
        </p:txBody>
      </p:sp>
      <p:sp>
        <p:nvSpPr>
          <p:cNvPr id="34" name="Text 32"/>
          <p:cNvSpPr/>
          <p:nvPr/>
        </p:nvSpPr>
        <p:spPr>
          <a:xfrm>
            <a:off x="12325350" y="2981325"/>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5C8A62"/>
                </a:solidFill>
                <a:latin typeface="Times New Roman" pitchFamily="34" charset="0"/>
                <a:ea typeface="Times New Roman" pitchFamily="34" charset="-122"/>
                <a:cs typeface="Times New Roman" pitchFamily="34" charset="-120"/>
              </a:rPr>
              <a:t>▪</a:t>
            </a:r>
            <a:endParaRPr lang="en-US" sz="1800" dirty="0"/>
          </a:p>
        </p:txBody>
      </p:sp>
      <p:sp>
        <p:nvSpPr>
          <p:cNvPr id="35" name="Text 33"/>
          <p:cNvSpPr/>
          <p:nvPr/>
        </p:nvSpPr>
        <p:spPr>
          <a:xfrm>
            <a:off x="12530286" y="2981325"/>
            <a:ext cx="4576562"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Remote work has lowered the number of visits from people who work in offices.</a:t>
            </a:r>
            <a:endParaRPr lang="en-US" sz="2000" dirty="0"/>
          </a:p>
        </p:txBody>
      </p:sp>
      <p:sp>
        <p:nvSpPr>
          <p:cNvPr id="36" name="Text 34"/>
          <p:cNvSpPr/>
          <p:nvPr/>
        </p:nvSpPr>
        <p:spPr>
          <a:xfrm>
            <a:off x="12325350" y="3776662"/>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5C8A62"/>
                </a:solidFill>
                <a:latin typeface="Times New Roman" pitchFamily="34" charset="0"/>
                <a:ea typeface="Times New Roman" pitchFamily="34" charset="-122"/>
                <a:cs typeface="Times New Roman" pitchFamily="34" charset="-120"/>
              </a:rPr>
              <a:t>▪</a:t>
            </a:r>
            <a:endParaRPr lang="en-US" sz="1800" dirty="0"/>
          </a:p>
        </p:txBody>
      </p:sp>
      <p:sp>
        <p:nvSpPr>
          <p:cNvPr id="37" name="Text 35"/>
          <p:cNvSpPr/>
          <p:nvPr/>
        </p:nvSpPr>
        <p:spPr>
          <a:xfrm>
            <a:off x="12530286" y="3776662"/>
            <a:ext cx="4576562" cy="1002506"/>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Customers become interested in artisanal, healthy, and sustainably manufactured bakery products.</a:t>
            </a:r>
            <a:endParaRPr lang="en-US" sz="2000" dirty="0"/>
          </a:p>
        </p:txBody>
      </p:sp>
      <p:sp>
        <p:nvSpPr>
          <p:cNvPr id="38" name="Text 36"/>
          <p:cNvSpPr/>
          <p:nvPr/>
        </p:nvSpPr>
        <p:spPr>
          <a:xfrm>
            <a:off x="12325350" y="5060330"/>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5C8A62"/>
                </a:solidFill>
                <a:latin typeface="Times New Roman" pitchFamily="34" charset="0"/>
                <a:ea typeface="Times New Roman" pitchFamily="34" charset="-122"/>
                <a:cs typeface="Times New Roman" pitchFamily="34" charset="-120"/>
              </a:rPr>
              <a:t>▪</a:t>
            </a:r>
            <a:endParaRPr lang="en-US" sz="1800" dirty="0"/>
          </a:p>
        </p:txBody>
      </p:sp>
      <p:sp>
        <p:nvSpPr>
          <p:cNvPr id="39" name="Text 37"/>
          <p:cNvSpPr/>
          <p:nvPr/>
        </p:nvSpPr>
        <p:spPr>
          <a:xfrm>
            <a:off x="12530286" y="5060330"/>
            <a:ext cx="4576562" cy="68103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The aspect of convenience becomes more important.</a:t>
            </a:r>
            <a:endParaRPr lang="en-US" sz="2000" dirty="0"/>
          </a:p>
        </p:txBody>
      </p:sp>
      <p:sp>
        <p:nvSpPr>
          <p:cNvPr id="40" name="Shape 38"/>
          <p:cNvSpPr/>
          <p:nvPr/>
        </p:nvSpPr>
        <p:spPr>
          <a:xfrm>
            <a:off x="12325350" y="7722394"/>
            <a:ext cx="4648200" cy="9525"/>
          </a:xfrm>
          <a:prstGeom prst="rect">
            <a:avLst/>
          </a:prstGeom>
          <a:solidFill>
            <a:srgbClr val="E2E5E9"/>
          </a:solidFill>
          <a:ln/>
        </p:spPr>
        <p:txBody>
          <a:bodyPr/>
          <a:lstStyle/>
          <a:p>
            <a:endParaRPr lang="en-US"/>
          </a:p>
        </p:txBody>
      </p:sp>
      <p:sp>
        <p:nvSpPr>
          <p:cNvPr id="41" name="Text 39"/>
          <p:cNvSpPr/>
          <p:nvPr/>
        </p:nvSpPr>
        <p:spPr>
          <a:xfrm>
            <a:off x="12452604" y="6114603"/>
            <a:ext cx="2320930" cy="247650"/>
          </a:xfrm>
          <a:prstGeom prst="rect">
            <a:avLst/>
          </a:prstGeom>
          <a:noFill/>
          <a:ln/>
        </p:spPr>
        <p:txBody>
          <a:bodyPr wrap="square" lIns="25400" tIns="25400" rIns="25400" bIns="25400" rtlCol="0" anchor="t">
            <a:normAutofit fontScale="92500" lnSpcReduction="10000"/>
          </a:bodyPr>
          <a:lstStyle/>
          <a:p>
            <a:pPr marL="0" indent="0" algn="l">
              <a:buNone/>
            </a:pPr>
            <a:r>
              <a:rPr lang="en-US" sz="1500" b="1" kern="0" spc="150" dirty="0">
                <a:solidFill>
                  <a:srgbClr val="B58A2A"/>
                </a:solidFill>
                <a:latin typeface="Times New Roman" pitchFamily="34" charset="0"/>
                <a:ea typeface="Times New Roman" pitchFamily="34" charset="-122"/>
                <a:cs typeface="Times New Roman" pitchFamily="34" charset="-120"/>
              </a:rPr>
              <a:t>CRITICAL INSIGHT</a:t>
            </a:r>
            <a:endParaRPr lang="en-US" sz="1500" dirty="0"/>
          </a:p>
        </p:txBody>
      </p:sp>
      <p:sp>
        <p:nvSpPr>
          <p:cNvPr id="42" name="Text 40"/>
          <p:cNvSpPr/>
          <p:nvPr/>
        </p:nvSpPr>
        <p:spPr>
          <a:xfrm>
            <a:off x="12452604" y="6493003"/>
            <a:ext cx="4787646" cy="1212056"/>
          </a:xfrm>
          <a:prstGeom prst="rect">
            <a:avLst/>
          </a:prstGeom>
          <a:noFill/>
          <a:ln/>
        </p:spPr>
        <p:txBody>
          <a:bodyPr wrap="square" lIns="25400" tIns="25400" rIns="25400" bIns="25400" rtlCol="0" anchor="t">
            <a:noAutofit/>
          </a:bodyPr>
          <a:lstStyle/>
          <a:p>
            <a:pPr marL="0" indent="0" algn="l">
              <a:lnSpc>
                <a:spcPct val="134000"/>
              </a:lnSpc>
              <a:buNone/>
            </a:pPr>
            <a:r>
              <a:rPr lang="en-US" sz="2000" dirty="0">
                <a:solidFill>
                  <a:srgbClr val="283655"/>
                </a:solidFill>
                <a:latin typeface="Times New Roman" pitchFamily="34" charset="0"/>
                <a:ea typeface="Times New Roman" pitchFamily="34" charset="-122"/>
                <a:cs typeface="Times New Roman" pitchFamily="34" charset="-120"/>
              </a:rPr>
              <a:t>While consumer interest in artisan products does not disappear, customer expectations are changed and shaped now by the aspects of convenience (Dedhia and Dedhia, 2025).</a:t>
            </a: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BF8F1"/>
        </a:solidFill>
        <a:effectLst/>
      </p:bgPr>
    </p:bg>
    <p:spTree>
      <p:nvGrpSpPr>
        <p:cNvPr id="1" name=""/>
        <p:cNvGrpSpPr/>
        <p:nvPr/>
      </p:nvGrpSpPr>
      <p:grpSpPr>
        <a:xfrm>
          <a:off x="0" y="0"/>
          <a:ext cx="0" cy="0"/>
          <a:chOff x="0" y="0"/>
          <a:chExt cx="0" cy="0"/>
        </a:xfrm>
      </p:grpSpPr>
      <p:sp>
        <p:nvSpPr>
          <p:cNvPr id="3" name="Text 1"/>
          <p:cNvSpPr/>
          <p:nvPr/>
        </p:nvSpPr>
        <p:spPr>
          <a:xfrm>
            <a:off x="16471850" y="647700"/>
            <a:ext cx="844600" cy="295275"/>
          </a:xfrm>
          <a:prstGeom prst="rect">
            <a:avLst/>
          </a:prstGeom>
          <a:noFill/>
          <a:ln/>
        </p:spPr>
        <p:txBody>
          <a:bodyPr wrap="square" lIns="25400" tIns="25400" rIns="25400" bIns="25400" rtlCol="0" anchor="t">
            <a:normAutofit fontScale="92500" lnSpcReduction="10000"/>
          </a:bodyPr>
          <a:lstStyle/>
          <a:p>
            <a:pPr marL="0" indent="0" algn="l">
              <a:buNone/>
            </a:pPr>
            <a:r>
              <a:rPr lang="en-US" sz="1800" kern="0" spc="150" dirty="0">
                <a:solidFill>
                  <a:srgbClr val="8A8676"/>
                </a:solidFill>
                <a:latin typeface="Times New Roman" pitchFamily="34" charset="0"/>
                <a:ea typeface="Times New Roman" pitchFamily="34" charset="-122"/>
                <a:cs typeface="Times New Roman" pitchFamily="34" charset="-120"/>
              </a:rPr>
              <a:t>04 / 07</a:t>
            </a:r>
            <a:endParaRPr lang="en-US" sz="1800" dirty="0"/>
          </a:p>
        </p:txBody>
      </p:sp>
      <p:sp>
        <p:nvSpPr>
          <p:cNvPr id="4" name="Text 2"/>
          <p:cNvSpPr/>
          <p:nvPr/>
        </p:nvSpPr>
        <p:spPr>
          <a:xfrm>
            <a:off x="1047750" y="962025"/>
            <a:ext cx="17811750" cy="676275"/>
          </a:xfrm>
          <a:prstGeom prst="rect">
            <a:avLst/>
          </a:prstGeom>
          <a:noFill/>
          <a:ln/>
        </p:spPr>
        <p:txBody>
          <a:bodyPr wrap="square" lIns="25400" tIns="25400" rIns="25400" bIns="25400" rtlCol="0" anchor="t">
            <a:normAutofit lnSpcReduction="10000"/>
          </a:bodyPr>
          <a:lstStyle/>
          <a:p>
            <a:pPr marL="0" indent="0" algn="l">
              <a:buNone/>
            </a:pPr>
            <a:r>
              <a:rPr lang="en-US" sz="4350" b="1" dirty="0">
                <a:solidFill>
                  <a:srgbClr val="1A2740"/>
                </a:solidFill>
                <a:latin typeface="Times New Roman" pitchFamily="34" charset="0"/>
                <a:ea typeface="Times New Roman" pitchFamily="34" charset="-122"/>
                <a:cs typeface="Times New Roman" pitchFamily="34" charset="-120"/>
              </a:rPr>
              <a:t>PESTEL </a:t>
            </a:r>
            <a:r>
              <a:rPr lang="en-US" sz="2550" dirty="0">
                <a:solidFill>
                  <a:srgbClr val="5A6271"/>
                </a:solidFill>
                <a:latin typeface="Times New Roman" pitchFamily="34" charset="0"/>
                <a:ea typeface="Times New Roman" pitchFamily="34" charset="-122"/>
                <a:cs typeface="Times New Roman" pitchFamily="34" charset="-120"/>
              </a:rPr>
              <a:t>(Technological, Legal &amp; Environmental)</a:t>
            </a:r>
            <a:endParaRPr lang="en-US" sz="4350" dirty="0"/>
          </a:p>
        </p:txBody>
      </p:sp>
      <p:sp>
        <p:nvSpPr>
          <p:cNvPr id="5" name="Shape 3"/>
          <p:cNvSpPr/>
          <p:nvPr/>
        </p:nvSpPr>
        <p:spPr>
          <a:xfrm>
            <a:off x="1047750" y="1752600"/>
            <a:ext cx="1143000" cy="38100"/>
          </a:xfrm>
          <a:prstGeom prst="rect">
            <a:avLst/>
          </a:prstGeom>
          <a:solidFill>
            <a:srgbClr val="1A2740"/>
          </a:solidFill>
          <a:ln/>
        </p:spPr>
        <p:txBody>
          <a:bodyPr/>
          <a:lstStyle/>
          <a:p>
            <a:endParaRPr lang="en-US"/>
          </a:p>
        </p:txBody>
      </p:sp>
      <p:sp>
        <p:nvSpPr>
          <p:cNvPr id="6" name="Shape 4"/>
          <p:cNvSpPr/>
          <p:nvPr/>
        </p:nvSpPr>
        <p:spPr>
          <a:xfrm>
            <a:off x="2324100" y="1766888"/>
            <a:ext cx="14916150" cy="9525"/>
          </a:xfrm>
          <a:prstGeom prst="rect">
            <a:avLst/>
          </a:prstGeom>
          <a:solidFill>
            <a:srgbClr val="D9D2C4"/>
          </a:solidFill>
          <a:ln/>
        </p:spPr>
        <p:txBody>
          <a:bodyPr/>
          <a:lstStyle/>
          <a:p>
            <a:endParaRPr lang="en-US"/>
          </a:p>
        </p:txBody>
      </p:sp>
      <p:sp>
        <p:nvSpPr>
          <p:cNvPr id="7" name="Shape 5"/>
          <p:cNvSpPr/>
          <p:nvPr/>
        </p:nvSpPr>
        <p:spPr>
          <a:xfrm>
            <a:off x="1047750" y="2076450"/>
            <a:ext cx="5181600" cy="2870597"/>
          </a:xfrm>
          <a:prstGeom prst="rect">
            <a:avLst/>
          </a:prstGeom>
          <a:solidFill>
            <a:srgbClr val="EAF2FB"/>
          </a:solidFill>
          <a:ln/>
          <a:effectLst>
            <a:outerShdw blurRad="28575" dist="9525" dir="5400000" algn="bl" rotWithShape="0">
              <a:srgbClr val="1A2740">
                <a:alpha val="8000"/>
              </a:srgbClr>
            </a:outerShdw>
          </a:effectLst>
        </p:spPr>
        <p:txBody>
          <a:bodyPr/>
          <a:lstStyle/>
          <a:p>
            <a:endParaRPr lang="en-US"/>
          </a:p>
        </p:txBody>
      </p:sp>
      <p:sp>
        <p:nvSpPr>
          <p:cNvPr id="8" name="Shape 6"/>
          <p:cNvSpPr/>
          <p:nvPr/>
        </p:nvSpPr>
        <p:spPr>
          <a:xfrm>
            <a:off x="1047750" y="2076450"/>
            <a:ext cx="5181600" cy="57150"/>
          </a:xfrm>
          <a:prstGeom prst="rect">
            <a:avLst/>
          </a:prstGeom>
          <a:solidFill>
            <a:srgbClr val="5688BF"/>
          </a:solidFill>
          <a:ln/>
        </p:spPr>
        <p:txBody>
          <a:bodyPr/>
          <a:lstStyle/>
          <a:p>
            <a:endParaRPr lang="en-US"/>
          </a:p>
        </p:txBody>
      </p:sp>
      <p:sp>
        <p:nvSpPr>
          <p:cNvPr id="9" name="Text 7"/>
          <p:cNvSpPr/>
          <p:nvPr/>
        </p:nvSpPr>
        <p:spPr>
          <a:xfrm>
            <a:off x="1314450" y="2419350"/>
            <a:ext cx="5113020" cy="390525"/>
          </a:xfrm>
          <a:prstGeom prst="rect">
            <a:avLst/>
          </a:prstGeom>
          <a:noFill/>
          <a:ln/>
        </p:spPr>
        <p:txBody>
          <a:bodyPr wrap="square" lIns="25400" tIns="25400" rIns="25400" bIns="25400" rtlCol="0" anchor="t">
            <a:noAutofit/>
          </a:bodyPr>
          <a:lstStyle/>
          <a:p>
            <a:pPr marL="0" indent="0" algn="l">
              <a:buNone/>
            </a:pPr>
            <a:r>
              <a:rPr lang="en-US" sz="2400" b="1" dirty="0">
                <a:solidFill>
                  <a:srgbClr val="2F5783"/>
                </a:solidFill>
                <a:latin typeface="Times New Roman" pitchFamily="34" charset="0"/>
                <a:ea typeface="Times New Roman" pitchFamily="34" charset="-122"/>
                <a:cs typeface="Times New Roman" pitchFamily="34" charset="-120"/>
              </a:rPr>
              <a:t>Technological</a:t>
            </a:r>
            <a:endParaRPr lang="en-US" sz="2400" dirty="0"/>
          </a:p>
        </p:txBody>
      </p:sp>
      <p:sp>
        <p:nvSpPr>
          <p:cNvPr id="10" name="Text 8"/>
          <p:cNvSpPr/>
          <p:nvPr/>
        </p:nvSpPr>
        <p:spPr>
          <a:xfrm>
            <a:off x="1314450" y="2981325"/>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4A78B0"/>
                </a:solidFill>
                <a:latin typeface="Times New Roman" pitchFamily="34" charset="0"/>
                <a:ea typeface="Times New Roman" pitchFamily="34" charset="-122"/>
                <a:cs typeface="Times New Roman" pitchFamily="34" charset="-120"/>
              </a:rPr>
              <a:t>▪</a:t>
            </a:r>
            <a:endParaRPr lang="en-US" sz="1800" dirty="0"/>
          </a:p>
        </p:txBody>
      </p:sp>
      <p:sp>
        <p:nvSpPr>
          <p:cNvPr id="11" name="Text 9"/>
          <p:cNvSpPr/>
          <p:nvPr/>
        </p:nvSpPr>
        <p:spPr>
          <a:xfrm>
            <a:off x="1519386" y="2981325"/>
            <a:ext cx="3328571" cy="37236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No online ordering or delivery</a:t>
            </a:r>
            <a:endParaRPr lang="en-US" sz="2000" dirty="0"/>
          </a:p>
        </p:txBody>
      </p:sp>
      <p:sp>
        <p:nvSpPr>
          <p:cNvPr id="12" name="Text 10"/>
          <p:cNvSpPr/>
          <p:nvPr/>
        </p:nvSpPr>
        <p:spPr>
          <a:xfrm>
            <a:off x="1314450" y="3487043"/>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4A78B0"/>
                </a:solidFill>
                <a:latin typeface="Times New Roman" pitchFamily="34" charset="0"/>
                <a:ea typeface="Times New Roman" pitchFamily="34" charset="-122"/>
                <a:cs typeface="Times New Roman" pitchFamily="34" charset="-120"/>
              </a:rPr>
              <a:t>▪</a:t>
            </a:r>
            <a:endParaRPr lang="en-US" sz="1800" dirty="0"/>
          </a:p>
        </p:txBody>
      </p:sp>
      <p:sp>
        <p:nvSpPr>
          <p:cNvPr id="13" name="Text 11"/>
          <p:cNvSpPr/>
          <p:nvPr/>
        </p:nvSpPr>
        <p:spPr>
          <a:xfrm>
            <a:off x="1519386" y="3487043"/>
            <a:ext cx="4614356" cy="37236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Digital marketing expands customer reach</a:t>
            </a:r>
            <a:endParaRPr lang="en-US" sz="2000" dirty="0"/>
          </a:p>
        </p:txBody>
      </p:sp>
      <p:sp>
        <p:nvSpPr>
          <p:cNvPr id="14" name="Text 12"/>
          <p:cNvSpPr/>
          <p:nvPr/>
        </p:nvSpPr>
        <p:spPr>
          <a:xfrm>
            <a:off x="1314450" y="3992761"/>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4A78B0"/>
                </a:solidFill>
                <a:latin typeface="Times New Roman" pitchFamily="34" charset="0"/>
                <a:ea typeface="Times New Roman" pitchFamily="34" charset="-122"/>
                <a:cs typeface="Times New Roman" pitchFamily="34" charset="-120"/>
              </a:rPr>
              <a:t>▪</a:t>
            </a:r>
            <a:endParaRPr lang="en-US" sz="1800" dirty="0"/>
          </a:p>
        </p:txBody>
      </p:sp>
      <p:sp>
        <p:nvSpPr>
          <p:cNvPr id="15" name="Text 13"/>
          <p:cNvSpPr/>
          <p:nvPr/>
        </p:nvSpPr>
        <p:spPr>
          <a:xfrm>
            <a:off x="1519386" y="3992761"/>
            <a:ext cx="3535501" cy="37236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Automation improves efficiency</a:t>
            </a:r>
            <a:endParaRPr lang="en-US" sz="2000" dirty="0"/>
          </a:p>
        </p:txBody>
      </p:sp>
      <p:sp>
        <p:nvSpPr>
          <p:cNvPr id="16" name="Shape 14"/>
          <p:cNvSpPr/>
          <p:nvPr/>
        </p:nvSpPr>
        <p:spPr>
          <a:xfrm>
            <a:off x="6553200" y="2076450"/>
            <a:ext cx="5181600" cy="2870597"/>
          </a:xfrm>
          <a:prstGeom prst="rect">
            <a:avLst/>
          </a:prstGeom>
          <a:solidFill>
            <a:srgbClr val="FCEBF0"/>
          </a:solidFill>
          <a:ln/>
          <a:effectLst>
            <a:outerShdw blurRad="28575" dist="9525" dir="5400000" algn="bl" rotWithShape="0">
              <a:srgbClr val="1A2740">
                <a:alpha val="8000"/>
              </a:srgbClr>
            </a:outerShdw>
          </a:effectLst>
        </p:spPr>
        <p:txBody>
          <a:bodyPr/>
          <a:lstStyle/>
          <a:p>
            <a:endParaRPr lang="en-US"/>
          </a:p>
        </p:txBody>
      </p:sp>
      <p:sp>
        <p:nvSpPr>
          <p:cNvPr id="17" name="Shape 15"/>
          <p:cNvSpPr/>
          <p:nvPr/>
        </p:nvSpPr>
        <p:spPr>
          <a:xfrm>
            <a:off x="6553200" y="2076450"/>
            <a:ext cx="5181600" cy="57150"/>
          </a:xfrm>
          <a:prstGeom prst="rect">
            <a:avLst/>
          </a:prstGeom>
          <a:solidFill>
            <a:srgbClr val="D585A0"/>
          </a:solidFill>
          <a:ln/>
        </p:spPr>
        <p:txBody>
          <a:bodyPr/>
          <a:lstStyle/>
          <a:p>
            <a:endParaRPr lang="en-US"/>
          </a:p>
        </p:txBody>
      </p:sp>
      <p:sp>
        <p:nvSpPr>
          <p:cNvPr id="18" name="Text 16"/>
          <p:cNvSpPr/>
          <p:nvPr/>
        </p:nvSpPr>
        <p:spPr>
          <a:xfrm>
            <a:off x="6819900" y="2419350"/>
            <a:ext cx="5113020" cy="390525"/>
          </a:xfrm>
          <a:prstGeom prst="rect">
            <a:avLst/>
          </a:prstGeom>
          <a:noFill/>
          <a:ln/>
        </p:spPr>
        <p:txBody>
          <a:bodyPr wrap="square" lIns="25400" tIns="25400" rIns="25400" bIns="25400" rtlCol="0" anchor="t">
            <a:normAutofit lnSpcReduction="10000"/>
          </a:bodyPr>
          <a:lstStyle/>
          <a:p>
            <a:pPr marL="0" indent="0" algn="l">
              <a:buNone/>
            </a:pPr>
            <a:r>
              <a:rPr lang="en-US" sz="2400" b="1" dirty="0">
                <a:solidFill>
                  <a:srgbClr val="A84F66"/>
                </a:solidFill>
                <a:latin typeface="Times New Roman" pitchFamily="34" charset="0"/>
                <a:ea typeface="Times New Roman" pitchFamily="34" charset="-122"/>
                <a:cs typeface="Times New Roman" pitchFamily="34" charset="-120"/>
              </a:rPr>
              <a:t>Legal</a:t>
            </a:r>
            <a:endParaRPr lang="en-US" sz="2400" dirty="0"/>
          </a:p>
        </p:txBody>
      </p:sp>
      <p:sp>
        <p:nvSpPr>
          <p:cNvPr id="19" name="Text 17"/>
          <p:cNvSpPr/>
          <p:nvPr/>
        </p:nvSpPr>
        <p:spPr>
          <a:xfrm>
            <a:off x="6819900" y="2981325"/>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C06478"/>
                </a:solidFill>
                <a:latin typeface="Times New Roman" pitchFamily="34" charset="0"/>
                <a:ea typeface="Times New Roman" pitchFamily="34" charset="-122"/>
                <a:cs typeface="Times New Roman" pitchFamily="34" charset="-120"/>
              </a:rPr>
              <a:t>▪</a:t>
            </a:r>
            <a:endParaRPr lang="en-US" sz="1800" dirty="0"/>
          </a:p>
        </p:txBody>
      </p:sp>
      <p:sp>
        <p:nvSpPr>
          <p:cNvPr id="20" name="Text 18"/>
          <p:cNvSpPr/>
          <p:nvPr/>
        </p:nvSpPr>
        <p:spPr>
          <a:xfrm>
            <a:off x="7024836" y="2981325"/>
            <a:ext cx="3745379" cy="37236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Comply with UK food safety laws</a:t>
            </a:r>
            <a:endParaRPr lang="en-US" sz="2000" dirty="0"/>
          </a:p>
        </p:txBody>
      </p:sp>
      <p:sp>
        <p:nvSpPr>
          <p:cNvPr id="21" name="Text 19"/>
          <p:cNvSpPr/>
          <p:nvPr/>
        </p:nvSpPr>
        <p:spPr>
          <a:xfrm>
            <a:off x="6819900" y="3487043"/>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C06478"/>
                </a:solidFill>
                <a:latin typeface="Times New Roman" pitchFamily="34" charset="0"/>
                <a:ea typeface="Times New Roman" pitchFamily="34" charset="-122"/>
                <a:cs typeface="Times New Roman" pitchFamily="34" charset="-120"/>
              </a:rPr>
              <a:t>▪</a:t>
            </a:r>
            <a:endParaRPr lang="en-US" sz="1800" dirty="0"/>
          </a:p>
        </p:txBody>
      </p:sp>
      <p:sp>
        <p:nvSpPr>
          <p:cNvPr id="22" name="Text 20"/>
          <p:cNvSpPr/>
          <p:nvPr/>
        </p:nvSpPr>
        <p:spPr>
          <a:xfrm>
            <a:off x="7024836" y="3487043"/>
            <a:ext cx="4228981" cy="37236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Workplace health &amp; safety compliance</a:t>
            </a:r>
            <a:endParaRPr lang="en-US" sz="2000" dirty="0"/>
          </a:p>
        </p:txBody>
      </p:sp>
      <p:sp>
        <p:nvSpPr>
          <p:cNvPr id="23" name="Text 21"/>
          <p:cNvSpPr/>
          <p:nvPr/>
        </p:nvSpPr>
        <p:spPr>
          <a:xfrm>
            <a:off x="6819900" y="3992761"/>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C06478"/>
                </a:solidFill>
                <a:latin typeface="Times New Roman" pitchFamily="34" charset="0"/>
                <a:ea typeface="Times New Roman" pitchFamily="34" charset="-122"/>
                <a:cs typeface="Times New Roman" pitchFamily="34" charset="-120"/>
              </a:rPr>
              <a:t>▪</a:t>
            </a:r>
            <a:endParaRPr lang="en-US" sz="1800" dirty="0"/>
          </a:p>
        </p:txBody>
      </p:sp>
      <p:sp>
        <p:nvSpPr>
          <p:cNvPr id="24" name="Text 22"/>
          <p:cNvSpPr/>
          <p:nvPr/>
        </p:nvSpPr>
        <p:spPr>
          <a:xfrm>
            <a:off x="7024836" y="3992761"/>
            <a:ext cx="4629745" cy="37236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Non-compliance risks fines and reputation</a:t>
            </a:r>
            <a:endParaRPr lang="en-US" sz="2000" dirty="0"/>
          </a:p>
        </p:txBody>
      </p:sp>
      <p:sp>
        <p:nvSpPr>
          <p:cNvPr id="25" name="Shape 23"/>
          <p:cNvSpPr/>
          <p:nvPr/>
        </p:nvSpPr>
        <p:spPr>
          <a:xfrm>
            <a:off x="12058650" y="2076450"/>
            <a:ext cx="5181600" cy="2870597"/>
          </a:xfrm>
          <a:prstGeom prst="rect">
            <a:avLst/>
          </a:prstGeom>
          <a:solidFill>
            <a:srgbClr val="EAF4EC"/>
          </a:solidFill>
          <a:ln/>
          <a:effectLst>
            <a:outerShdw blurRad="28575" dist="9525" dir="5400000" algn="bl" rotWithShape="0">
              <a:srgbClr val="1A2740">
                <a:alpha val="8000"/>
              </a:srgbClr>
            </a:outerShdw>
          </a:effectLst>
        </p:spPr>
        <p:txBody>
          <a:bodyPr/>
          <a:lstStyle/>
          <a:p>
            <a:endParaRPr lang="en-US"/>
          </a:p>
        </p:txBody>
      </p:sp>
      <p:sp>
        <p:nvSpPr>
          <p:cNvPr id="26" name="Shape 24"/>
          <p:cNvSpPr/>
          <p:nvPr/>
        </p:nvSpPr>
        <p:spPr>
          <a:xfrm>
            <a:off x="12058650" y="2076450"/>
            <a:ext cx="5181600" cy="57150"/>
          </a:xfrm>
          <a:prstGeom prst="rect">
            <a:avLst/>
          </a:prstGeom>
          <a:solidFill>
            <a:srgbClr val="6FA074"/>
          </a:solidFill>
          <a:ln/>
        </p:spPr>
        <p:txBody>
          <a:bodyPr/>
          <a:lstStyle/>
          <a:p>
            <a:endParaRPr lang="en-US"/>
          </a:p>
        </p:txBody>
      </p:sp>
      <p:sp>
        <p:nvSpPr>
          <p:cNvPr id="27" name="Text 25"/>
          <p:cNvSpPr/>
          <p:nvPr/>
        </p:nvSpPr>
        <p:spPr>
          <a:xfrm>
            <a:off x="12325350" y="2419350"/>
            <a:ext cx="5113020" cy="390525"/>
          </a:xfrm>
          <a:prstGeom prst="rect">
            <a:avLst/>
          </a:prstGeom>
          <a:noFill/>
          <a:ln/>
        </p:spPr>
        <p:txBody>
          <a:bodyPr wrap="square" lIns="25400" tIns="25400" rIns="25400" bIns="25400" rtlCol="0" anchor="t">
            <a:normAutofit lnSpcReduction="10000"/>
          </a:bodyPr>
          <a:lstStyle/>
          <a:p>
            <a:pPr marL="0" indent="0" algn="l">
              <a:buNone/>
            </a:pPr>
            <a:r>
              <a:rPr lang="en-US" sz="2400" b="1" dirty="0">
                <a:solidFill>
                  <a:srgbClr val="3F6A45"/>
                </a:solidFill>
                <a:latin typeface="Times New Roman" pitchFamily="34" charset="0"/>
                <a:ea typeface="Times New Roman" pitchFamily="34" charset="-122"/>
                <a:cs typeface="Times New Roman" pitchFamily="34" charset="-120"/>
              </a:rPr>
              <a:t>Environmental</a:t>
            </a:r>
            <a:endParaRPr lang="en-US" sz="2400" dirty="0"/>
          </a:p>
        </p:txBody>
      </p:sp>
      <p:sp>
        <p:nvSpPr>
          <p:cNvPr id="28" name="Text 26"/>
          <p:cNvSpPr/>
          <p:nvPr/>
        </p:nvSpPr>
        <p:spPr>
          <a:xfrm>
            <a:off x="12325350" y="2981325"/>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5C8A62"/>
                </a:solidFill>
                <a:latin typeface="Times New Roman" pitchFamily="34" charset="0"/>
                <a:ea typeface="Times New Roman" pitchFamily="34" charset="-122"/>
                <a:cs typeface="Times New Roman" pitchFamily="34" charset="-120"/>
              </a:rPr>
              <a:t>▪</a:t>
            </a:r>
            <a:endParaRPr lang="en-US" sz="1800" dirty="0"/>
          </a:p>
        </p:txBody>
      </p:sp>
      <p:sp>
        <p:nvSpPr>
          <p:cNvPr id="29" name="Text 27"/>
          <p:cNvSpPr/>
          <p:nvPr/>
        </p:nvSpPr>
        <p:spPr>
          <a:xfrm>
            <a:off x="12530286" y="2981325"/>
            <a:ext cx="3558094" cy="37236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Organic sourcing increases costs</a:t>
            </a:r>
            <a:endParaRPr lang="en-US" sz="2000" dirty="0"/>
          </a:p>
        </p:txBody>
      </p:sp>
      <p:sp>
        <p:nvSpPr>
          <p:cNvPr id="30" name="Text 28"/>
          <p:cNvSpPr/>
          <p:nvPr/>
        </p:nvSpPr>
        <p:spPr>
          <a:xfrm>
            <a:off x="12325350" y="3487043"/>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5C8A62"/>
                </a:solidFill>
                <a:latin typeface="Times New Roman" pitchFamily="34" charset="0"/>
                <a:ea typeface="Times New Roman" pitchFamily="34" charset="-122"/>
                <a:cs typeface="Times New Roman" pitchFamily="34" charset="-120"/>
              </a:rPr>
              <a:t>▪</a:t>
            </a:r>
            <a:endParaRPr lang="en-US" sz="1800" dirty="0"/>
          </a:p>
        </p:txBody>
      </p:sp>
      <p:sp>
        <p:nvSpPr>
          <p:cNvPr id="31" name="Text 29"/>
          <p:cNvSpPr/>
          <p:nvPr/>
        </p:nvSpPr>
        <p:spPr>
          <a:xfrm>
            <a:off x="12530286" y="3487043"/>
            <a:ext cx="4576562" cy="706636"/>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Sustainable packaging improves brand image</a:t>
            </a:r>
            <a:endParaRPr lang="en-US" sz="2000" dirty="0"/>
          </a:p>
        </p:txBody>
      </p:sp>
      <p:sp>
        <p:nvSpPr>
          <p:cNvPr id="32" name="Text 30"/>
          <p:cNvSpPr/>
          <p:nvPr/>
        </p:nvSpPr>
        <p:spPr>
          <a:xfrm>
            <a:off x="12325350" y="4327029"/>
            <a:ext cx="157311" cy="346621"/>
          </a:xfrm>
          <a:prstGeom prst="rect">
            <a:avLst/>
          </a:prstGeom>
          <a:noFill/>
          <a:ln/>
        </p:spPr>
        <p:txBody>
          <a:bodyPr wrap="square" lIns="25400" tIns="25400" rIns="25400" bIns="25400" rtlCol="0" anchor="t">
            <a:normAutofit fontScale="92500" lnSpcReduction="10000"/>
          </a:bodyPr>
          <a:lstStyle/>
          <a:p>
            <a:pPr marL="0" indent="0" algn="l">
              <a:lnSpc>
                <a:spcPct val="135000"/>
              </a:lnSpc>
              <a:buNone/>
            </a:pPr>
            <a:r>
              <a:rPr lang="en-US" sz="1800" dirty="0">
                <a:solidFill>
                  <a:srgbClr val="5C8A62"/>
                </a:solidFill>
                <a:latin typeface="Times New Roman" pitchFamily="34" charset="0"/>
                <a:ea typeface="Times New Roman" pitchFamily="34" charset="-122"/>
                <a:cs typeface="Times New Roman" pitchFamily="34" charset="-120"/>
              </a:rPr>
              <a:t>▪</a:t>
            </a:r>
            <a:endParaRPr lang="en-US" sz="1800" dirty="0"/>
          </a:p>
        </p:txBody>
      </p:sp>
      <p:sp>
        <p:nvSpPr>
          <p:cNvPr id="33" name="Text 31"/>
          <p:cNvSpPr/>
          <p:nvPr/>
        </p:nvSpPr>
        <p:spPr>
          <a:xfrm>
            <a:off x="12530286" y="4327029"/>
            <a:ext cx="4458176" cy="372368"/>
          </a:xfrm>
          <a:prstGeom prst="rect">
            <a:avLst/>
          </a:prstGeom>
          <a:noFill/>
          <a:ln/>
        </p:spPr>
        <p:txBody>
          <a:bodyPr wrap="square" lIns="25400" tIns="25400" rIns="25400" bIns="25400" rtlCol="0" anchor="t">
            <a:noAutofit/>
          </a:bodyPr>
          <a:lstStyle/>
          <a:p>
            <a:pPr marL="0" indent="0" algn="l">
              <a:lnSpc>
                <a:spcPct val="135000"/>
              </a:lnSpc>
              <a:buNone/>
            </a:pPr>
            <a:r>
              <a:rPr lang="en-US" sz="2000" dirty="0">
                <a:solidFill>
                  <a:srgbClr val="283655"/>
                </a:solidFill>
                <a:latin typeface="Times New Roman" pitchFamily="34" charset="0"/>
                <a:ea typeface="Times New Roman" pitchFamily="34" charset="-122"/>
                <a:cs typeface="Times New Roman" pitchFamily="34" charset="-120"/>
              </a:rPr>
              <a:t>Climate change affects ingredient supply</a:t>
            </a:r>
            <a:endParaRPr lang="en-US" sz="2000" dirty="0"/>
          </a:p>
        </p:txBody>
      </p:sp>
      <p:sp>
        <p:nvSpPr>
          <p:cNvPr id="34" name="Shape 32"/>
          <p:cNvSpPr/>
          <p:nvPr/>
        </p:nvSpPr>
        <p:spPr>
          <a:xfrm>
            <a:off x="1047750" y="5270897"/>
            <a:ext cx="16192500" cy="1253430"/>
          </a:xfrm>
          <a:prstGeom prst="rect">
            <a:avLst/>
          </a:prstGeom>
          <a:solidFill>
            <a:srgbClr val="1A2740"/>
          </a:solidFill>
          <a:ln/>
        </p:spPr>
        <p:txBody>
          <a:bodyPr/>
          <a:lstStyle/>
          <a:p>
            <a:endParaRPr lang="en-US"/>
          </a:p>
        </p:txBody>
      </p:sp>
      <p:sp>
        <p:nvSpPr>
          <p:cNvPr id="35" name="Text 33"/>
          <p:cNvSpPr/>
          <p:nvPr/>
        </p:nvSpPr>
        <p:spPr>
          <a:xfrm>
            <a:off x="1390650" y="5575697"/>
            <a:ext cx="2587779" cy="276225"/>
          </a:xfrm>
          <a:prstGeom prst="rect">
            <a:avLst/>
          </a:prstGeom>
          <a:noFill/>
          <a:ln/>
        </p:spPr>
        <p:txBody>
          <a:bodyPr wrap="none" lIns="25400" tIns="25400" rIns="25400" bIns="25400" rtlCol="0" anchor="t">
            <a:normAutofit lnSpcReduction="10000"/>
          </a:bodyPr>
          <a:lstStyle/>
          <a:p>
            <a:pPr marL="0" indent="0" algn="l">
              <a:buNone/>
            </a:pPr>
            <a:r>
              <a:rPr lang="en-US" sz="1575" b="1" kern="0" spc="225" dirty="0">
                <a:solidFill>
                  <a:srgbClr val="CBB272"/>
                </a:solidFill>
                <a:latin typeface="Times New Roman" pitchFamily="34" charset="0"/>
                <a:ea typeface="Times New Roman" pitchFamily="34" charset="-122"/>
                <a:cs typeface="Times New Roman" pitchFamily="34" charset="-120"/>
              </a:rPr>
              <a:t>CRITICAL INSIGHT</a:t>
            </a:r>
            <a:endParaRPr lang="en-US" sz="1575" dirty="0"/>
          </a:p>
        </p:txBody>
      </p:sp>
      <p:sp>
        <p:nvSpPr>
          <p:cNvPr id="36" name="Text 34"/>
          <p:cNvSpPr/>
          <p:nvPr/>
        </p:nvSpPr>
        <p:spPr>
          <a:xfrm>
            <a:off x="3986735" y="5472857"/>
            <a:ext cx="13313341" cy="758130"/>
          </a:xfrm>
          <a:prstGeom prst="rect">
            <a:avLst/>
          </a:prstGeom>
          <a:noFill/>
          <a:ln/>
        </p:spPr>
        <p:txBody>
          <a:bodyPr wrap="square" lIns="25400" tIns="25400" rIns="25400" bIns="25400" rtlCol="0" anchor="t">
            <a:noAutofit/>
          </a:bodyPr>
          <a:lstStyle/>
          <a:p>
            <a:pPr marL="0" indent="0" algn="l">
              <a:lnSpc>
                <a:spcPct val="140000"/>
              </a:lnSpc>
              <a:buNone/>
            </a:pPr>
            <a:r>
              <a:rPr lang="en-US" sz="2000" dirty="0">
                <a:solidFill>
                  <a:srgbClr val="F3EFE4"/>
                </a:solidFill>
                <a:latin typeface="Times New Roman" pitchFamily="34" charset="0"/>
                <a:ea typeface="Times New Roman" pitchFamily="34" charset="-122"/>
                <a:cs typeface="Times New Roman" pitchFamily="34" charset="-120"/>
              </a:rPr>
              <a:t>Technology represents the best growth opportunities, while legal compliance and sustainability raise operating costs but build competitiveness (Królak et al., 2022).</a:t>
            </a:r>
            <a:endParaRPr lang="en-US" sz="2000" dirty="0"/>
          </a:p>
        </p:txBody>
      </p:sp>
      <p:pic>
        <p:nvPicPr>
          <p:cNvPr id="4106" name="Picture 10" descr="This may contain: pestle and pestle analyses are the key tools to successful pestles in today's business"/>
          <p:cNvPicPr>
            <a:picLocks noChangeAspect="1" noChangeArrowheads="1"/>
          </p:cNvPicPr>
          <p:nvPr/>
        </p:nvPicPr>
        <p:blipFill rotWithShape="1">
          <a:blip r:embed="rId3">
            <a:extLst>
              <a:ext uri="{28A0092B-C50C-407E-A947-70E740481C1C}">
                <a14:useLocalDpi xmlns:a14="http://schemas.microsoft.com/office/drawing/2010/main" val="0"/>
              </a:ext>
            </a:extLst>
          </a:blip>
          <a:srcRect t="38459" b="17310"/>
          <a:stretch/>
        </p:blipFill>
        <p:spPr bwMode="auto">
          <a:xfrm>
            <a:off x="1056545" y="6654701"/>
            <a:ext cx="16268700" cy="34016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CA6EE7-C42A-836E-AF35-5994ECF8B1E3}"/>
              </a:ext>
            </a:extLst>
          </p:cNvPr>
          <p:cNvSpPr txBox="1"/>
          <p:nvPr/>
        </p:nvSpPr>
        <p:spPr>
          <a:xfrm>
            <a:off x="1198880" y="345440"/>
            <a:ext cx="7846187" cy="584775"/>
          </a:xfrm>
          <a:prstGeom prst="rect">
            <a:avLst/>
          </a:prstGeom>
          <a:noFill/>
        </p:spPr>
        <p:txBody>
          <a:bodyPr wrap="none" rtlCol="0">
            <a:spAutoFit/>
          </a:bodyPr>
          <a:lstStyle/>
          <a:p>
            <a:r>
              <a:rPr lang="en-US" sz="3200" dirty="0"/>
              <a:t>Cause and effect analysis ( Fishbone Diagram </a:t>
            </a:r>
            <a:r>
              <a:rPr lang="en-US" dirty="0"/>
              <a:t>)</a:t>
            </a:r>
          </a:p>
        </p:txBody>
      </p:sp>
      <p:cxnSp>
        <p:nvCxnSpPr>
          <p:cNvPr id="5" name="Straight Arrow Connector 4">
            <a:extLst>
              <a:ext uri="{FF2B5EF4-FFF2-40B4-BE49-F238E27FC236}">
                <a16:creationId xmlns:a16="http://schemas.microsoft.com/office/drawing/2014/main" id="{2D74DA50-6182-033B-BF73-ABE49CCCB72D}"/>
              </a:ext>
            </a:extLst>
          </p:cNvPr>
          <p:cNvCxnSpPr>
            <a:cxnSpLocks/>
          </p:cNvCxnSpPr>
          <p:nvPr/>
        </p:nvCxnSpPr>
        <p:spPr>
          <a:xfrm>
            <a:off x="2011680" y="4795520"/>
            <a:ext cx="116230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05733EB-4E3A-E0A6-E00C-1008A2EE4CF0}"/>
              </a:ext>
            </a:extLst>
          </p:cNvPr>
          <p:cNvCxnSpPr>
            <a:cxnSpLocks/>
          </p:cNvCxnSpPr>
          <p:nvPr/>
        </p:nvCxnSpPr>
        <p:spPr>
          <a:xfrm>
            <a:off x="4795520" y="1971040"/>
            <a:ext cx="2072640" cy="27025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FDFA9242-6383-B52D-51BF-B962BB31E2C7}"/>
              </a:ext>
            </a:extLst>
          </p:cNvPr>
          <p:cNvCxnSpPr>
            <a:cxnSpLocks/>
          </p:cNvCxnSpPr>
          <p:nvPr/>
        </p:nvCxnSpPr>
        <p:spPr>
          <a:xfrm flipH="1">
            <a:off x="4795520" y="4795520"/>
            <a:ext cx="2072640" cy="26619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94055DC-2EF5-99FE-6D3E-59D8E45491CB}"/>
              </a:ext>
            </a:extLst>
          </p:cNvPr>
          <p:cNvCxnSpPr>
            <a:cxnSpLocks/>
          </p:cNvCxnSpPr>
          <p:nvPr/>
        </p:nvCxnSpPr>
        <p:spPr>
          <a:xfrm>
            <a:off x="10647680" y="1788160"/>
            <a:ext cx="2052320" cy="3007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576C89F3-2573-A650-951D-4A7556AF3F75}"/>
              </a:ext>
            </a:extLst>
          </p:cNvPr>
          <p:cNvCxnSpPr>
            <a:cxnSpLocks/>
          </p:cNvCxnSpPr>
          <p:nvPr/>
        </p:nvCxnSpPr>
        <p:spPr>
          <a:xfrm flipH="1">
            <a:off x="10830560" y="4917440"/>
            <a:ext cx="1869440" cy="26822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Oval 21">
            <a:extLst>
              <a:ext uri="{FF2B5EF4-FFF2-40B4-BE49-F238E27FC236}">
                <a16:creationId xmlns:a16="http://schemas.microsoft.com/office/drawing/2014/main" id="{580F1155-A43A-39AC-540E-045D1D05A84F}"/>
              </a:ext>
            </a:extLst>
          </p:cNvPr>
          <p:cNvSpPr/>
          <p:nvPr/>
        </p:nvSpPr>
        <p:spPr>
          <a:xfrm>
            <a:off x="13990320" y="3599764"/>
            <a:ext cx="3423920" cy="1718995"/>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DECLINING SALES AND REDUCED PROFITABILITY</a:t>
            </a:r>
          </a:p>
        </p:txBody>
      </p:sp>
      <p:sp>
        <p:nvSpPr>
          <p:cNvPr id="23" name="Oval 22">
            <a:extLst>
              <a:ext uri="{FF2B5EF4-FFF2-40B4-BE49-F238E27FC236}">
                <a16:creationId xmlns:a16="http://schemas.microsoft.com/office/drawing/2014/main" id="{D2357288-4669-DADA-9166-A33502D7DE95}"/>
              </a:ext>
            </a:extLst>
          </p:cNvPr>
          <p:cNvSpPr/>
          <p:nvPr/>
        </p:nvSpPr>
        <p:spPr>
          <a:xfrm>
            <a:off x="3801932" y="1056639"/>
            <a:ext cx="2418080" cy="914400"/>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MAN</a:t>
            </a:r>
          </a:p>
        </p:txBody>
      </p:sp>
      <p:sp>
        <p:nvSpPr>
          <p:cNvPr id="24" name="Oval 23">
            <a:extLst>
              <a:ext uri="{FF2B5EF4-FFF2-40B4-BE49-F238E27FC236}">
                <a16:creationId xmlns:a16="http://schemas.microsoft.com/office/drawing/2014/main" id="{3BE3D59F-0AD7-4C3F-E11B-8FE5DD7F50E2}"/>
              </a:ext>
            </a:extLst>
          </p:cNvPr>
          <p:cNvSpPr/>
          <p:nvPr/>
        </p:nvSpPr>
        <p:spPr>
          <a:xfrm>
            <a:off x="9187775" y="873760"/>
            <a:ext cx="2771590" cy="914400"/>
          </a:xfrm>
          <a:prstGeom prst="ellipse">
            <a:avLst/>
          </a:prstGeom>
          <a:solidFill>
            <a:srgbClr val="00B0F0"/>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MACHINE</a:t>
            </a:r>
          </a:p>
        </p:txBody>
      </p:sp>
      <p:sp>
        <p:nvSpPr>
          <p:cNvPr id="25" name="Oval 24">
            <a:extLst>
              <a:ext uri="{FF2B5EF4-FFF2-40B4-BE49-F238E27FC236}">
                <a16:creationId xmlns:a16="http://schemas.microsoft.com/office/drawing/2014/main" id="{E40AB577-E86B-9951-B97C-70F0FEF65D39}"/>
              </a:ext>
            </a:extLst>
          </p:cNvPr>
          <p:cNvSpPr/>
          <p:nvPr/>
        </p:nvSpPr>
        <p:spPr>
          <a:xfrm>
            <a:off x="3677920" y="7401560"/>
            <a:ext cx="2542092" cy="914400"/>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METHOD</a:t>
            </a:r>
          </a:p>
        </p:txBody>
      </p:sp>
      <p:sp>
        <p:nvSpPr>
          <p:cNvPr id="26" name="Oval 25">
            <a:extLst>
              <a:ext uri="{FF2B5EF4-FFF2-40B4-BE49-F238E27FC236}">
                <a16:creationId xmlns:a16="http://schemas.microsoft.com/office/drawing/2014/main" id="{F1AAF677-E846-7400-EF08-6586AE558028}"/>
              </a:ext>
            </a:extLst>
          </p:cNvPr>
          <p:cNvSpPr/>
          <p:nvPr/>
        </p:nvSpPr>
        <p:spPr>
          <a:xfrm>
            <a:off x="9916160" y="7584440"/>
            <a:ext cx="2783840" cy="914400"/>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MATERIALS</a:t>
            </a:r>
          </a:p>
        </p:txBody>
      </p:sp>
      <p:cxnSp>
        <p:nvCxnSpPr>
          <p:cNvPr id="28" name="Straight Connector 27">
            <a:extLst>
              <a:ext uri="{FF2B5EF4-FFF2-40B4-BE49-F238E27FC236}">
                <a16:creationId xmlns:a16="http://schemas.microsoft.com/office/drawing/2014/main" id="{2D644E4C-0A3C-F587-AD6B-D0F6D7841FAC}"/>
              </a:ext>
            </a:extLst>
          </p:cNvPr>
          <p:cNvCxnSpPr>
            <a:cxnSpLocks/>
          </p:cNvCxnSpPr>
          <p:nvPr/>
        </p:nvCxnSpPr>
        <p:spPr>
          <a:xfrm>
            <a:off x="3801932" y="3937000"/>
            <a:ext cx="241808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A0C112A-8513-8EB5-ADAA-C9868A48C190}"/>
              </a:ext>
            </a:extLst>
          </p:cNvPr>
          <p:cNvCxnSpPr>
            <a:cxnSpLocks/>
          </p:cNvCxnSpPr>
          <p:nvPr/>
        </p:nvCxnSpPr>
        <p:spPr>
          <a:xfrm>
            <a:off x="2011680" y="2884686"/>
            <a:ext cx="3545840" cy="4722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FFF4DBA-B5FA-A259-D9B6-DF91ED7ECC48}"/>
              </a:ext>
            </a:extLst>
          </p:cNvPr>
          <p:cNvCxnSpPr>
            <a:cxnSpLocks/>
          </p:cNvCxnSpPr>
          <p:nvPr/>
        </p:nvCxnSpPr>
        <p:spPr>
          <a:xfrm flipV="1">
            <a:off x="8656320" y="3312160"/>
            <a:ext cx="3088640" cy="1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B4F0F9B-C51F-2B67-6BB2-6D158E07BC92}"/>
              </a:ext>
            </a:extLst>
          </p:cNvPr>
          <p:cNvCxnSpPr>
            <a:cxnSpLocks/>
          </p:cNvCxnSpPr>
          <p:nvPr/>
        </p:nvCxnSpPr>
        <p:spPr>
          <a:xfrm>
            <a:off x="11308080" y="2633979"/>
            <a:ext cx="26822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E61CFB3-586A-8CCF-6FFC-C67F29A8CE3E}"/>
              </a:ext>
            </a:extLst>
          </p:cNvPr>
          <p:cNvCxnSpPr>
            <a:cxnSpLocks/>
          </p:cNvCxnSpPr>
          <p:nvPr/>
        </p:nvCxnSpPr>
        <p:spPr>
          <a:xfrm>
            <a:off x="3169920" y="5678686"/>
            <a:ext cx="305009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59EB756-9A6F-284D-6709-50FA889E8E4B}"/>
              </a:ext>
            </a:extLst>
          </p:cNvPr>
          <p:cNvCxnSpPr>
            <a:cxnSpLocks/>
          </p:cNvCxnSpPr>
          <p:nvPr/>
        </p:nvCxnSpPr>
        <p:spPr>
          <a:xfrm>
            <a:off x="5384800" y="6537206"/>
            <a:ext cx="2946400" cy="246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D864AA3-8546-86D2-DEA4-FB54E6C8FC02}"/>
              </a:ext>
            </a:extLst>
          </p:cNvPr>
          <p:cNvCxnSpPr>
            <a:cxnSpLocks/>
          </p:cNvCxnSpPr>
          <p:nvPr/>
        </p:nvCxnSpPr>
        <p:spPr>
          <a:xfrm flipV="1">
            <a:off x="8107679" y="5594595"/>
            <a:ext cx="3942081" cy="65563"/>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3BDC1D06-19A4-7B96-B7FA-C942C25241A4}"/>
              </a:ext>
            </a:extLst>
          </p:cNvPr>
          <p:cNvCxnSpPr>
            <a:cxnSpLocks/>
          </p:cNvCxnSpPr>
          <p:nvPr/>
        </p:nvCxnSpPr>
        <p:spPr>
          <a:xfrm>
            <a:off x="11673840" y="6609081"/>
            <a:ext cx="2570480" cy="76199"/>
          </a:xfrm>
          <a:prstGeom prst="line">
            <a:avLst/>
          </a:prstGeom>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79AB527E-755D-02A1-9D58-2212F8832A7A}"/>
              </a:ext>
            </a:extLst>
          </p:cNvPr>
          <p:cNvSpPr txBox="1"/>
          <p:nvPr/>
        </p:nvSpPr>
        <p:spPr>
          <a:xfrm>
            <a:off x="1663894" y="2515354"/>
            <a:ext cx="3682611" cy="369332"/>
          </a:xfrm>
          <a:prstGeom prst="rect">
            <a:avLst/>
          </a:prstGeom>
          <a:noFill/>
        </p:spPr>
        <p:txBody>
          <a:bodyPr wrap="none" rtlCol="0">
            <a:spAutoFit/>
          </a:bodyPr>
          <a:lstStyle/>
          <a:p>
            <a:r>
              <a:rPr lang="en-US" dirty="0"/>
              <a:t>More people working from home</a:t>
            </a:r>
          </a:p>
        </p:txBody>
      </p:sp>
      <p:sp>
        <p:nvSpPr>
          <p:cNvPr id="65" name="TextBox 64">
            <a:extLst>
              <a:ext uri="{FF2B5EF4-FFF2-40B4-BE49-F238E27FC236}">
                <a16:creationId xmlns:a16="http://schemas.microsoft.com/office/drawing/2014/main" id="{2342166A-05E9-1F54-8273-702637455AB8}"/>
              </a:ext>
            </a:extLst>
          </p:cNvPr>
          <p:cNvSpPr txBox="1"/>
          <p:nvPr/>
        </p:nvSpPr>
        <p:spPr>
          <a:xfrm>
            <a:off x="3235359" y="3502390"/>
            <a:ext cx="2733441" cy="369332"/>
          </a:xfrm>
          <a:prstGeom prst="rect">
            <a:avLst/>
          </a:prstGeom>
          <a:noFill/>
        </p:spPr>
        <p:txBody>
          <a:bodyPr wrap="none" rtlCol="0">
            <a:spAutoFit/>
          </a:bodyPr>
          <a:lstStyle/>
          <a:p>
            <a:r>
              <a:rPr lang="en-US" dirty="0"/>
              <a:t>Reduce customers visits</a:t>
            </a:r>
          </a:p>
        </p:txBody>
      </p:sp>
      <p:sp>
        <p:nvSpPr>
          <p:cNvPr id="66" name="TextBox 65">
            <a:extLst>
              <a:ext uri="{FF2B5EF4-FFF2-40B4-BE49-F238E27FC236}">
                <a16:creationId xmlns:a16="http://schemas.microsoft.com/office/drawing/2014/main" id="{A8BA6A12-9366-6378-51CA-8FDD993771B6}"/>
              </a:ext>
            </a:extLst>
          </p:cNvPr>
          <p:cNvSpPr txBox="1"/>
          <p:nvPr/>
        </p:nvSpPr>
        <p:spPr>
          <a:xfrm>
            <a:off x="11308080" y="2169167"/>
            <a:ext cx="3051285" cy="369332"/>
          </a:xfrm>
          <a:prstGeom prst="rect">
            <a:avLst/>
          </a:prstGeom>
          <a:noFill/>
        </p:spPr>
        <p:txBody>
          <a:bodyPr wrap="none" rtlCol="0">
            <a:spAutoFit/>
          </a:bodyPr>
          <a:lstStyle/>
          <a:p>
            <a:r>
              <a:rPr lang="en-US" dirty="0"/>
              <a:t>No online ordering service</a:t>
            </a:r>
          </a:p>
        </p:txBody>
      </p:sp>
      <p:sp>
        <p:nvSpPr>
          <p:cNvPr id="67" name="TextBox 66">
            <a:extLst>
              <a:ext uri="{FF2B5EF4-FFF2-40B4-BE49-F238E27FC236}">
                <a16:creationId xmlns:a16="http://schemas.microsoft.com/office/drawing/2014/main" id="{1F7C78F1-AB21-7765-1311-08921B770CCF}"/>
              </a:ext>
            </a:extLst>
          </p:cNvPr>
          <p:cNvSpPr txBox="1"/>
          <p:nvPr/>
        </p:nvSpPr>
        <p:spPr>
          <a:xfrm>
            <a:off x="8848626" y="2898140"/>
            <a:ext cx="2273123" cy="369332"/>
          </a:xfrm>
          <a:prstGeom prst="rect">
            <a:avLst/>
          </a:prstGeom>
          <a:noFill/>
        </p:spPr>
        <p:txBody>
          <a:bodyPr wrap="none" rtlCol="0">
            <a:spAutoFit/>
          </a:bodyPr>
          <a:lstStyle/>
          <a:p>
            <a:r>
              <a:rPr lang="en-US" dirty="0"/>
              <a:t>No delivery service</a:t>
            </a:r>
          </a:p>
        </p:txBody>
      </p:sp>
      <p:sp>
        <p:nvSpPr>
          <p:cNvPr id="69" name="TextBox 68">
            <a:extLst>
              <a:ext uri="{FF2B5EF4-FFF2-40B4-BE49-F238E27FC236}">
                <a16:creationId xmlns:a16="http://schemas.microsoft.com/office/drawing/2014/main" id="{809D7775-4D39-C27B-11B3-BAC41212944B}"/>
              </a:ext>
            </a:extLst>
          </p:cNvPr>
          <p:cNvSpPr txBox="1"/>
          <p:nvPr/>
        </p:nvSpPr>
        <p:spPr>
          <a:xfrm>
            <a:off x="3052978" y="5225263"/>
            <a:ext cx="3283976" cy="369332"/>
          </a:xfrm>
          <a:prstGeom prst="rect">
            <a:avLst/>
          </a:prstGeom>
          <a:noFill/>
        </p:spPr>
        <p:txBody>
          <a:bodyPr wrap="none" rtlCol="0">
            <a:spAutoFit/>
          </a:bodyPr>
          <a:lstStyle/>
          <a:p>
            <a:r>
              <a:rPr lang="en-US" dirty="0"/>
              <a:t>Declining retail park footfall</a:t>
            </a:r>
          </a:p>
        </p:txBody>
      </p:sp>
      <p:sp>
        <p:nvSpPr>
          <p:cNvPr id="70" name="TextBox 69">
            <a:extLst>
              <a:ext uri="{FF2B5EF4-FFF2-40B4-BE49-F238E27FC236}">
                <a16:creationId xmlns:a16="http://schemas.microsoft.com/office/drawing/2014/main" id="{0640C525-05D3-8526-AF21-FFA38B28F60A}"/>
              </a:ext>
            </a:extLst>
          </p:cNvPr>
          <p:cNvSpPr txBox="1"/>
          <p:nvPr/>
        </p:nvSpPr>
        <p:spPr>
          <a:xfrm>
            <a:off x="5551780" y="6156960"/>
            <a:ext cx="2973506" cy="369332"/>
          </a:xfrm>
          <a:prstGeom prst="rect">
            <a:avLst/>
          </a:prstGeom>
          <a:noFill/>
        </p:spPr>
        <p:txBody>
          <a:bodyPr wrap="none" rtlCol="0">
            <a:spAutoFit/>
          </a:bodyPr>
          <a:lstStyle/>
          <a:p>
            <a:r>
              <a:rPr lang="en-US" dirty="0"/>
              <a:t>Nearby shops have closed</a:t>
            </a:r>
          </a:p>
        </p:txBody>
      </p:sp>
      <p:sp>
        <p:nvSpPr>
          <p:cNvPr id="73" name="TextBox 72">
            <a:extLst>
              <a:ext uri="{FF2B5EF4-FFF2-40B4-BE49-F238E27FC236}">
                <a16:creationId xmlns:a16="http://schemas.microsoft.com/office/drawing/2014/main" id="{4533DF4F-2D1B-613E-FDC1-B2116A8F7403}"/>
              </a:ext>
            </a:extLst>
          </p:cNvPr>
          <p:cNvSpPr txBox="1"/>
          <p:nvPr/>
        </p:nvSpPr>
        <p:spPr>
          <a:xfrm>
            <a:off x="8173720" y="4929554"/>
            <a:ext cx="4023361" cy="646331"/>
          </a:xfrm>
          <a:prstGeom prst="rect">
            <a:avLst/>
          </a:prstGeom>
          <a:noFill/>
        </p:spPr>
        <p:txBody>
          <a:bodyPr wrap="square" rtlCol="0">
            <a:spAutoFit/>
          </a:bodyPr>
          <a:lstStyle/>
          <a:p>
            <a:r>
              <a:rPr lang="en-US" dirty="0"/>
              <a:t>Higher rent and utility bills and increased insurance and business</a:t>
            </a:r>
          </a:p>
        </p:txBody>
      </p:sp>
      <p:sp>
        <p:nvSpPr>
          <p:cNvPr id="77" name="TextBox 76">
            <a:extLst>
              <a:ext uri="{FF2B5EF4-FFF2-40B4-BE49-F238E27FC236}">
                <a16:creationId xmlns:a16="http://schemas.microsoft.com/office/drawing/2014/main" id="{90C1AC91-2ECD-232E-B551-4EA1A3C85C3C}"/>
              </a:ext>
            </a:extLst>
          </p:cNvPr>
          <p:cNvSpPr txBox="1"/>
          <p:nvPr/>
        </p:nvSpPr>
        <p:spPr>
          <a:xfrm>
            <a:off x="11946473" y="6237214"/>
            <a:ext cx="3051374" cy="369332"/>
          </a:xfrm>
          <a:prstGeom prst="rect">
            <a:avLst/>
          </a:prstGeom>
          <a:noFill/>
        </p:spPr>
        <p:txBody>
          <a:bodyPr wrap="square" rtlCol="0">
            <a:spAutoFit/>
          </a:bodyPr>
          <a:lstStyle/>
          <a:p>
            <a:r>
              <a:rPr lang="en-US" dirty="0"/>
              <a:t>Rising ingredients costs</a:t>
            </a:r>
          </a:p>
        </p:txBody>
      </p:sp>
      <p:sp>
        <p:nvSpPr>
          <p:cNvPr id="78" name="Right Arrow 77">
            <a:extLst>
              <a:ext uri="{FF2B5EF4-FFF2-40B4-BE49-F238E27FC236}">
                <a16:creationId xmlns:a16="http://schemas.microsoft.com/office/drawing/2014/main" id="{AA48E295-ACC7-269D-7EA6-99755BE8EC10}"/>
              </a:ext>
            </a:extLst>
          </p:cNvPr>
          <p:cNvSpPr/>
          <p:nvPr/>
        </p:nvSpPr>
        <p:spPr>
          <a:xfrm>
            <a:off x="86868" y="4553204"/>
            <a:ext cx="978408" cy="48463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9488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1A2740"/>
        </a:solidFill>
        <a:effectLst/>
      </p:bgPr>
    </p:bg>
    <p:spTree>
      <p:nvGrpSpPr>
        <p:cNvPr id="1" name=""/>
        <p:cNvGrpSpPr/>
        <p:nvPr/>
      </p:nvGrpSpPr>
      <p:grpSpPr>
        <a:xfrm>
          <a:off x="0" y="0"/>
          <a:ext cx="0" cy="0"/>
          <a:chOff x="0" y="0"/>
          <a:chExt cx="0" cy="0"/>
        </a:xfrm>
      </p:grpSpPr>
      <p:sp>
        <p:nvSpPr>
          <p:cNvPr id="2" name="Shape 0"/>
          <p:cNvSpPr/>
          <p:nvPr/>
        </p:nvSpPr>
        <p:spPr>
          <a:xfrm>
            <a:off x="-1428750" y="6858000"/>
            <a:ext cx="5334000" cy="5334000"/>
          </a:xfrm>
          <a:prstGeom prst="ellipse">
            <a:avLst/>
          </a:prstGeom>
          <a:ln w="9525">
            <a:solidFill>
              <a:srgbClr val="B58A2A">
                <a:alpha val="16000"/>
              </a:srgbClr>
            </a:solidFill>
            <a:prstDash val="solid"/>
          </a:ln>
        </p:spPr>
        <p:txBody>
          <a:bodyPr/>
          <a:lstStyle/>
          <a:p>
            <a:endParaRPr lang="en-US"/>
          </a:p>
        </p:txBody>
      </p:sp>
      <p:sp>
        <p:nvSpPr>
          <p:cNvPr id="4" name="Text 2"/>
          <p:cNvSpPr/>
          <p:nvPr/>
        </p:nvSpPr>
        <p:spPr>
          <a:xfrm>
            <a:off x="16376600" y="762000"/>
            <a:ext cx="844600" cy="295275"/>
          </a:xfrm>
          <a:prstGeom prst="rect">
            <a:avLst/>
          </a:prstGeom>
          <a:noFill/>
          <a:ln/>
        </p:spPr>
        <p:txBody>
          <a:bodyPr wrap="square" lIns="25400" tIns="25400" rIns="25400" bIns="25400" rtlCol="0" anchor="t">
            <a:normAutofit fontScale="92500" lnSpcReduction="10000"/>
          </a:bodyPr>
          <a:lstStyle/>
          <a:p>
            <a:pPr marL="0" indent="0" algn="l">
              <a:buNone/>
            </a:pPr>
            <a:r>
              <a:rPr lang="en-US" sz="1800" kern="0" spc="150" dirty="0">
                <a:solidFill>
                  <a:srgbClr val="7E8AA3"/>
                </a:solidFill>
                <a:latin typeface="Times New Roman" pitchFamily="34" charset="0"/>
                <a:ea typeface="Times New Roman" pitchFamily="34" charset="-122"/>
                <a:cs typeface="Times New Roman" pitchFamily="34" charset="-120"/>
              </a:rPr>
              <a:t>06 / 07</a:t>
            </a:r>
            <a:endParaRPr lang="en-US" sz="1800" dirty="0"/>
          </a:p>
        </p:txBody>
      </p:sp>
      <p:sp>
        <p:nvSpPr>
          <p:cNvPr id="5" name="Text 3"/>
          <p:cNvSpPr/>
          <p:nvPr/>
        </p:nvSpPr>
        <p:spPr>
          <a:xfrm>
            <a:off x="1143000" y="1076325"/>
            <a:ext cx="17602200" cy="828675"/>
          </a:xfrm>
          <a:prstGeom prst="rect">
            <a:avLst/>
          </a:prstGeom>
          <a:noFill/>
          <a:ln/>
        </p:spPr>
        <p:txBody>
          <a:bodyPr wrap="square" lIns="25400" tIns="25400" rIns="25400" bIns="25400" rtlCol="0" anchor="t">
            <a:normAutofit lnSpcReduction="10000"/>
          </a:bodyPr>
          <a:lstStyle/>
          <a:p>
            <a:pPr marL="0" indent="0" algn="l">
              <a:buNone/>
            </a:pPr>
            <a:r>
              <a:rPr lang="en-US" sz="5400" b="1" dirty="0">
                <a:solidFill>
                  <a:srgbClr val="FBF8F1"/>
                </a:solidFill>
                <a:latin typeface="Times New Roman" pitchFamily="34" charset="0"/>
                <a:ea typeface="Times New Roman" pitchFamily="34" charset="-122"/>
                <a:cs typeface="Times New Roman" pitchFamily="34" charset="-120"/>
              </a:rPr>
              <a:t>Conclusion</a:t>
            </a:r>
            <a:endParaRPr lang="en-US" sz="5400" dirty="0"/>
          </a:p>
        </p:txBody>
      </p:sp>
      <p:sp>
        <p:nvSpPr>
          <p:cNvPr id="6" name="Shape 4"/>
          <p:cNvSpPr/>
          <p:nvPr/>
        </p:nvSpPr>
        <p:spPr>
          <a:xfrm>
            <a:off x="1143000" y="2076450"/>
            <a:ext cx="1143000" cy="38100"/>
          </a:xfrm>
          <a:prstGeom prst="rect">
            <a:avLst/>
          </a:prstGeom>
          <a:solidFill>
            <a:srgbClr val="B58A2A"/>
          </a:solidFill>
          <a:ln/>
        </p:spPr>
        <p:txBody>
          <a:bodyPr/>
          <a:lstStyle/>
          <a:p>
            <a:endParaRPr lang="en-US"/>
          </a:p>
        </p:txBody>
      </p:sp>
      <p:sp>
        <p:nvSpPr>
          <p:cNvPr id="7" name="Shape 5"/>
          <p:cNvSpPr/>
          <p:nvPr/>
        </p:nvSpPr>
        <p:spPr>
          <a:xfrm>
            <a:off x="2419350" y="2090738"/>
            <a:ext cx="14725650" cy="9525"/>
          </a:xfrm>
          <a:prstGeom prst="rect">
            <a:avLst/>
          </a:prstGeom>
          <a:solidFill>
            <a:srgbClr val="FFFFFF">
              <a:alpha val="18000"/>
            </a:srgbClr>
          </a:solidFill>
          <a:ln/>
        </p:spPr>
        <p:txBody>
          <a:bodyPr/>
          <a:lstStyle/>
          <a:p>
            <a:endParaRPr lang="en-US"/>
          </a:p>
        </p:txBody>
      </p:sp>
      <p:sp>
        <p:nvSpPr>
          <p:cNvPr id="8" name="Text 6"/>
          <p:cNvSpPr/>
          <p:nvPr/>
        </p:nvSpPr>
        <p:spPr>
          <a:xfrm>
            <a:off x="1143000" y="2476500"/>
            <a:ext cx="17602200" cy="323850"/>
          </a:xfrm>
          <a:prstGeom prst="rect">
            <a:avLst/>
          </a:prstGeom>
          <a:noFill/>
          <a:ln/>
        </p:spPr>
        <p:txBody>
          <a:bodyPr wrap="square" lIns="25400" tIns="25400" rIns="25400" bIns="25400" rtlCol="0" anchor="t">
            <a:normAutofit lnSpcReduction="10000"/>
          </a:bodyPr>
          <a:lstStyle/>
          <a:p>
            <a:pPr marL="0" indent="0" algn="l">
              <a:buNone/>
            </a:pPr>
            <a:r>
              <a:rPr lang="en-US" sz="1950" b="1" kern="0" spc="225" dirty="0">
                <a:solidFill>
                  <a:srgbClr val="CBB272"/>
                </a:solidFill>
                <a:latin typeface="Times New Roman" pitchFamily="34" charset="0"/>
                <a:ea typeface="Times New Roman" pitchFamily="34" charset="-122"/>
                <a:cs typeface="Times New Roman" pitchFamily="34" charset="-120"/>
              </a:rPr>
              <a:t>KEY FINDINGS</a:t>
            </a:r>
            <a:endParaRPr lang="en-US" sz="1950" dirty="0"/>
          </a:p>
        </p:txBody>
      </p:sp>
      <p:sp>
        <p:nvSpPr>
          <p:cNvPr id="9" name="Text 7"/>
          <p:cNvSpPr/>
          <p:nvPr/>
        </p:nvSpPr>
        <p:spPr>
          <a:xfrm>
            <a:off x="1143000" y="2990850"/>
            <a:ext cx="299145" cy="411361"/>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100" dirty="0">
                <a:solidFill>
                  <a:srgbClr val="CBB272"/>
                </a:solidFill>
                <a:latin typeface="Times New Roman" pitchFamily="34" charset="0"/>
                <a:ea typeface="Times New Roman" pitchFamily="34" charset="-122"/>
                <a:cs typeface="Times New Roman" pitchFamily="34" charset="-120"/>
              </a:rPr>
              <a:t>▸</a:t>
            </a:r>
            <a:endParaRPr lang="en-US" sz="2100" dirty="0"/>
          </a:p>
        </p:txBody>
      </p:sp>
      <p:sp>
        <p:nvSpPr>
          <p:cNvPr id="10" name="Text 8"/>
          <p:cNvSpPr/>
          <p:nvPr/>
        </p:nvSpPr>
        <p:spPr>
          <a:xfrm>
            <a:off x="1537395" y="2990850"/>
            <a:ext cx="14364325" cy="411361"/>
          </a:xfrm>
          <a:prstGeom prst="rect">
            <a:avLst/>
          </a:prstGeom>
          <a:noFill/>
          <a:ln/>
        </p:spPr>
        <p:txBody>
          <a:bodyPr wrap="square" lIns="25400" tIns="25400" rIns="25400" bIns="25400" rtlCol="0" anchor="t">
            <a:noAutofit/>
          </a:bodyPr>
          <a:lstStyle/>
          <a:p>
            <a:pPr marL="0" indent="0" algn="l">
              <a:lnSpc>
                <a:spcPct val="140000"/>
              </a:lnSpc>
              <a:buNone/>
            </a:pPr>
            <a:r>
              <a:rPr lang="en-US" sz="2200" dirty="0">
                <a:solidFill>
                  <a:srgbClr val="E7E2D6"/>
                </a:solidFill>
                <a:latin typeface="Times New Roman" pitchFamily="34" charset="0"/>
                <a:ea typeface="Times New Roman" pitchFamily="34" charset="-122"/>
                <a:cs typeface="Times New Roman" pitchFamily="34" charset="-120"/>
              </a:rPr>
              <a:t>Despite the increase in sales, the level is still about 25% lower than that of 2019, suggesting an ongoing business problem.</a:t>
            </a:r>
            <a:endParaRPr lang="en-US" sz="2200" dirty="0"/>
          </a:p>
        </p:txBody>
      </p:sp>
      <p:sp>
        <p:nvSpPr>
          <p:cNvPr id="11" name="Text 9"/>
          <p:cNvSpPr/>
          <p:nvPr/>
        </p:nvSpPr>
        <p:spPr>
          <a:xfrm>
            <a:off x="1143000" y="3554611"/>
            <a:ext cx="299145" cy="411361"/>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100" dirty="0">
                <a:solidFill>
                  <a:srgbClr val="CBB272"/>
                </a:solidFill>
                <a:latin typeface="Times New Roman" pitchFamily="34" charset="0"/>
                <a:ea typeface="Times New Roman" pitchFamily="34" charset="-122"/>
                <a:cs typeface="Times New Roman" pitchFamily="34" charset="-120"/>
              </a:rPr>
              <a:t>▸</a:t>
            </a:r>
            <a:endParaRPr lang="en-US" sz="2100" dirty="0"/>
          </a:p>
        </p:txBody>
      </p:sp>
      <p:sp>
        <p:nvSpPr>
          <p:cNvPr id="12" name="Text 10"/>
          <p:cNvSpPr/>
          <p:nvPr/>
        </p:nvSpPr>
        <p:spPr>
          <a:xfrm>
            <a:off x="1537395" y="3516511"/>
            <a:ext cx="15474255" cy="1165622"/>
          </a:xfrm>
          <a:prstGeom prst="rect">
            <a:avLst/>
          </a:prstGeom>
          <a:noFill/>
          <a:ln/>
        </p:spPr>
        <p:txBody>
          <a:bodyPr wrap="square" lIns="25400" tIns="25400" rIns="25400" bIns="25400" rtlCol="0" anchor="t">
            <a:noAutofit/>
          </a:bodyPr>
          <a:lstStyle/>
          <a:p>
            <a:pPr>
              <a:lnSpc>
                <a:spcPct val="140000"/>
              </a:lnSpc>
            </a:pPr>
            <a:r>
              <a:rPr lang="en-US" sz="2200" dirty="0">
                <a:solidFill>
                  <a:srgbClr val="E7E2D6"/>
                </a:solidFill>
                <a:latin typeface="Times New Roman" pitchFamily="34" charset="0"/>
                <a:ea typeface="Times New Roman" pitchFamily="34" charset="-122"/>
                <a:cs typeface="Times New Roman" pitchFamily="34" charset="-120"/>
              </a:rPr>
              <a:t>According to the 5W2H analysis, footfall decline, increased costs, and fewer digital offerings are the major causes of low profit margin.</a:t>
            </a:r>
            <a:endParaRPr lang="en-US" sz="2200" dirty="0"/>
          </a:p>
        </p:txBody>
      </p:sp>
      <p:sp>
        <p:nvSpPr>
          <p:cNvPr id="13" name="Text 11"/>
          <p:cNvSpPr/>
          <p:nvPr/>
        </p:nvSpPr>
        <p:spPr>
          <a:xfrm>
            <a:off x="1143000" y="4118372"/>
            <a:ext cx="299145" cy="411361"/>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100" dirty="0">
                <a:solidFill>
                  <a:srgbClr val="CBB272"/>
                </a:solidFill>
                <a:latin typeface="Times New Roman" pitchFamily="34" charset="0"/>
                <a:ea typeface="Times New Roman" pitchFamily="34" charset="-122"/>
                <a:cs typeface="Times New Roman" pitchFamily="34" charset="-120"/>
              </a:rPr>
              <a:t>▸</a:t>
            </a:r>
            <a:endParaRPr lang="en-US" sz="2100" dirty="0"/>
          </a:p>
        </p:txBody>
      </p:sp>
      <p:sp>
        <p:nvSpPr>
          <p:cNvPr id="14" name="Text 12"/>
          <p:cNvSpPr/>
          <p:nvPr/>
        </p:nvSpPr>
        <p:spPr>
          <a:xfrm>
            <a:off x="1537395" y="4118372"/>
            <a:ext cx="16075834" cy="784622"/>
          </a:xfrm>
          <a:prstGeom prst="rect">
            <a:avLst/>
          </a:prstGeom>
          <a:noFill/>
          <a:ln/>
        </p:spPr>
        <p:txBody>
          <a:bodyPr wrap="square" lIns="25400" tIns="25400" rIns="25400" bIns="25400" rtlCol="0" anchor="t">
            <a:noAutofit/>
          </a:bodyPr>
          <a:lstStyle/>
          <a:p>
            <a:pPr>
              <a:lnSpc>
                <a:spcPct val="140000"/>
              </a:lnSpc>
            </a:pPr>
            <a:r>
              <a:rPr lang="en-US" sz="2200" dirty="0">
                <a:solidFill>
                  <a:srgbClr val="E7E2D6"/>
                </a:solidFill>
                <a:latin typeface="Times New Roman" pitchFamily="34" charset="0"/>
                <a:ea typeface="Times New Roman" pitchFamily="34" charset="-122"/>
                <a:cs typeface="Times New Roman" pitchFamily="34" charset="-120"/>
              </a:rPr>
              <a:t>The PESTLE analysis indicated that the performance of the bakery is highly influenced by economic, changes in consumer behaviour, and technological factors.</a:t>
            </a:r>
            <a:endParaRPr lang="en-US" sz="2200" dirty="0"/>
          </a:p>
        </p:txBody>
      </p:sp>
      <p:sp>
        <p:nvSpPr>
          <p:cNvPr id="15" name="Text 13"/>
          <p:cNvSpPr/>
          <p:nvPr/>
        </p:nvSpPr>
        <p:spPr>
          <a:xfrm>
            <a:off x="1143000" y="5055394"/>
            <a:ext cx="299145" cy="411361"/>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100" dirty="0">
                <a:solidFill>
                  <a:srgbClr val="CBB272"/>
                </a:solidFill>
                <a:latin typeface="Times New Roman" pitchFamily="34" charset="0"/>
                <a:ea typeface="Times New Roman" pitchFamily="34" charset="-122"/>
                <a:cs typeface="Times New Roman" pitchFamily="34" charset="-120"/>
              </a:rPr>
              <a:t>▸</a:t>
            </a:r>
            <a:endParaRPr lang="en-US" sz="2100" dirty="0"/>
          </a:p>
        </p:txBody>
      </p:sp>
      <p:sp>
        <p:nvSpPr>
          <p:cNvPr id="16" name="Text 14"/>
          <p:cNvSpPr/>
          <p:nvPr/>
        </p:nvSpPr>
        <p:spPr>
          <a:xfrm>
            <a:off x="1537395" y="5055394"/>
            <a:ext cx="11844814" cy="411361"/>
          </a:xfrm>
          <a:prstGeom prst="rect">
            <a:avLst/>
          </a:prstGeom>
          <a:noFill/>
          <a:ln/>
        </p:spPr>
        <p:txBody>
          <a:bodyPr wrap="square" lIns="25400" tIns="25400" rIns="25400" bIns="25400" rtlCol="0" anchor="t">
            <a:noAutofit/>
          </a:bodyPr>
          <a:lstStyle/>
          <a:p>
            <a:pPr>
              <a:lnSpc>
                <a:spcPct val="140000"/>
              </a:lnSpc>
            </a:pPr>
            <a:r>
              <a:rPr lang="en-US" sz="2200" dirty="0">
                <a:solidFill>
                  <a:srgbClr val="E7E2D6"/>
                </a:solidFill>
                <a:latin typeface="Times New Roman" pitchFamily="34" charset="0"/>
                <a:ea typeface="Times New Roman" pitchFamily="34" charset="-122"/>
                <a:cs typeface="Times New Roman" pitchFamily="34" charset="-120"/>
              </a:rPr>
              <a:t>According to the Fishbone diagram, there are numerous reasons for the fall in sales.</a:t>
            </a:r>
            <a:endParaRPr lang="en-US" sz="2200" dirty="0"/>
          </a:p>
        </p:txBody>
      </p:sp>
      <p:sp>
        <p:nvSpPr>
          <p:cNvPr id="17" name="Text 15"/>
          <p:cNvSpPr/>
          <p:nvPr/>
        </p:nvSpPr>
        <p:spPr>
          <a:xfrm>
            <a:off x="1143000" y="5619155"/>
            <a:ext cx="299145" cy="411361"/>
          </a:xfrm>
          <a:prstGeom prst="rect">
            <a:avLst/>
          </a:prstGeom>
          <a:noFill/>
          <a:ln/>
        </p:spPr>
        <p:txBody>
          <a:bodyPr wrap="square" lIns="25400" tIns="25400" rIns="25400" bIns="25400" rtlCol="0" anchor="t">
            <a:normAutofit fontScale="92500" lnSpcReduction="10000"/>
          </a:bodyPr>
          <a:lstStyle/>
          <a:p>
            <a:pPr marL="0" indent="0" algn="l">
              <a:lnSpc>
                <a:spcPct val="140000"/>
              </a:lnSpc>
              <a:buNone/>
            </a:pPr>
            <a:r>
              <a:rPr lang="en-US" sz="2100" dirty="0">
                <a:solidFill>
                  <a:srgbClr val="CBB272"/>
                </a:solidFill>
                <a:latin typeface="Times New Roman" pitchFamily="34" charset="0"/>
                <a:ea typeface="Times New Roman" pitchFamily="34" charset="-122"/>
                <a:cs typeface="Times New Roman" pitchFamily="34" charset="-120"/>
              </a:rPr>
              <a:t>▸</a:t>
            </a:r>
            <a:endParaRPr lang="en-US" sz="2100" dirty="0"/>
          </a:p>
        </p:txBody>
      </p:sp>
      <p:sp>
        <p:nvSpPr>
          <p:cNvPr id="18" name="Text 16"/>
          <p:cNvSpPr/>
          <p:nvPr/>
        </p:nvSpPr>
        <p:spPr>
          <a:xfrm>
            <a:off x="1537395" y="5619155"/>
            <a:ext cx="16075834" cy="784622"/>
          </a:xfrm>
          <a:prstGeom prst="rect">
            <a:avLst/>
          </a:prstGeom>
          <a:noFill/>
          <a:ln/>
        </p:spPr>
        <p:txBody>
          <a:bodyPr wrap="square" lIns="25400" tIns="25400" rIns="25400" bIns="25400" rtlCol="0" anchor="t">
            <a:noAutofit/>
          </a:bodyPr>
          <a:lstStyle/>
          <a:p>
            <a:pPr>
              <a:lnSpc>
                <a:spcPct val="140000"/>
              </a:lnSpc>
            </a:pPr>
            <a:r>
              <a:rPr lang="en-US" sz="2200" dirty="0">
                <a:solidFill>
                  <a:srgbClr val="E7E2D6"/>
                </a:solidFill>
                <a:latin typeface="Times New Roman" pitchFamily="34" charset="0"/>
                <a:ea typeface="Times New Roman" pitchFamily="34" charset="-122"/>
                <a:cs typeface="Times New Roman" pitchFamily="34" charset="-120"/>
              </a:rPr>
              <a:t>In order to remain competitive, Basil's Bakery needs to become more digital without sacrificing its artisanal nature.</a:t>
            </a:r>
            <a:endParaRPr lang="en-US" sz="2200" dirty="0"/>
          </a:p>
        </p:txBody>
      </p:sp>
      <p:sp>
        <p:nvSpPr>
          <p:cNvPr id="19" name="Shape 17"/>
          <p:cNvSpPr/>
          <p:nvPr/>
        </p:nvSpPr>
        <p:spPr>
          <a:xfrm>
            <a:off x="1143000" y="8393906"/>
            <a:ext cx="16002000" cy="9525"/>
          </a:xfrm>
          <a:prstGeom prst="rect">
            <a:avLst/>
          </a:prstGeom>
          <a:solidFill>
            <a:srgbClr val="FFFFFF">
              <a:alpha val="18000"/>
            </a:srgbClr>
          </a:solidFill>
          <a:ln/>
        </p:spPr>
        <p:txBody>
          <a:bodyPr/>
          <a:lstStyle/>
          <a:p>
            <a:endParaRPr lang="en-US"/>
          </a:p>
        </p:txBody>
      </p:sp>
      <p:sp>
        <p:nvSpPr>
          <p:cNvPr id="21" name="Text 19"/>
          <p:cNvSpPr/>
          <p:nvPr/>
        </p:nvSpPr>
        <p:spPr>
          <a:xfrm>
            <a:off x="1988692" y="7421761"/>
            <a:ext cx="13461729" cy="892969"/>
          </a:xfrm>
          <a:prstGeom prst="rect">
            <a:avLst/>
          </a:prstGeom>
          <a:noFill/>
          <a:ln/>
        </p:spPr>
        <p:txBody>
          <a:bodyPr wrap="square" lIns="25400" tIns="25400" rIns="25400" bIns="25400" rtlCol="0" anchor="t">
            <a:normAutofit/>
          </a:bodyPr>
          <a:lstStyle/>
          <a:p>
            <a:pPr algn="ctr">
              <a:lnSpc>
                <a:spcPct val="132000"/>
              </a:lnSpc>
            </a:pPr>
            <a:endParaRPr lang="en-US" sz="2550" i="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BF8F1"/>
        </a:solidFill>
        <a:effectLst/>
      </p:bgPr>
    </p:bg>
    <p:spTree>
      <p:nvGrpSpPr>
        <p:cNvPr id="1" name=""/>
        <p:cNvGrpSpPr/>
        <p:nvPr/>
      </p:nvGrpSpPr>
      <p:grpSpPr>
        <a:xfrm>
          <a:off x="0" y="0"/>
          <a:ext cx="0" cy="0"/>
          <a:chOff x="0" y="0"/>
          <a:chExt cx="0" cy="0"/>
        </a:xfrm>
      </p:grpSpPr>
      <p:sp>
        <p:nvSpPr>
          <p:cNvPr id="3" name="Text 1"/>
          <p:cNvSpPr/>
          <p:nvPr/>
        </p:nvSpPr>
        <p:spPr>
          <a:xfrm>
            <a:off x="1143000" y="1133475"/>
            <a:ext cx="17602200" cy="828675"/>
          </a:xfrm>
          <a:prstGeom prst="rect">
            <a:avLst/>
          </a:prstGeom>
          <a:noFill/>
          <a:ln/>
        </p:spPr>
        <p:txBody>
          <a:bodyPr wrap="square" lIns="25400" tIns="25400" rIns="25400" bIns="25400" rtlCol="0" anchor="t">
            <a:normAutofit lnSpcReduction="10000"/>
          </a:bodyPr>
          <a:lstStyle/>
          <a:p>
            <a:pPr marL="0" indent="0" algn="l">
              <a:buNone/>
            </a:pPr>
            <a:r>
              <a:rPr lang="en-US" sz="5400" b="1" dirty="0">
                <a:solidFill>
                  <a:srgbClr val="1A2740"/>
                </a:solidFill>
                <a:latin typeface="Times New Roman" pitchFamily="34" charset="0"/>
                <a:ea typeface="Times New Roman" pitchFamily="34" charset="-122"/>
                <a:cs typeface="Times New Roman" pitchFamily="34" charset="-120"/>
              </a:rPr>
              <a:t>References</a:t>
            </a:r>
            <a:endParaRPr lang="en-US" sz="5400" dirty="0"/>
          </a:p>
        </p:txBody>
      </p:sp>
      <p:sp>
        <p:nvSpPr>
          <p:cNvPr id="4" name="Shape 2"/>
          <p:cNvSpPr/>
          <p:nvPr/>
        </p:nvSpPr>
        <p:spPr>
          <a:xfrm>
            <a:off x="1143000" y="2152650"/>
            <a:ext cx="1143000" cy="38100"/>
          </a:xfrm>
          <a:prstGeom prst="rect">
            <a:avLst/>
          </a:prstGeom>
          <a:solidFill>
            <a:srgbClr val="1A2740"/>
          </a:solidFill>
          <a:ln/>
        </p:spPr>
        <p:txBody>
          <a:bodyPr/>
          <a:lstStyle/>
          <a:p>
            <a:endParaRPr lang="en-US"/>
          </a:p>
        </p:txBody>
      </p:sp>
      <p:sp>
        <p:nvSpPr>
          <p:cNvPr id="5" name="Shape 3"/>
          <p:cNvSpPr/>
          <p:nvPr/>
        </p:nvSpPr>
        <p:spPr>
          <a:xfrm>
            <a:off x="2419350" y="2166938"/>
            <a:ext cx="14725650" cy="9525"/>
          </a:xfrm>
          <a:prstGeom prst="rect">
            <a:avLst/>
          </a:prstGeom>
          <a:solidFill>
            <a:srgbClr val="D9D2C4"/>
          </a:solidFill>
          <a:ln/>
        </p:spPr>
        <p:txBody>
          <a:bodyPr/>
          <a:lstStyle/>
          <a:p>
            <a:endParaRPr lang="en-US"/>
          </a:p>
        </p:txBody>
      </p:sp>
      <p:sp>
        <p:nvSpPr>
          <p:cNvPr id="6" name="Shape 4"/>
          <p:cNvSpPr/>
          <p:nvPr/>
        </p:nvSpPr>
        <p:spPr>
          <a:xfrm>
            <a:off x="1143000" y="3238500"/>
            <a:ext cx="16002000" cy="9525"/>
          </a:xfrm>
          <a:prstGeom prst="rect">
            <a:avLst/>
          </a:prstGeom>
          <a:solidFill>
            <a:srgbClr val="E3DDCF"/>
          </a:solidFill>
          <a:ln/>
        </p:spPr>
        <p:txBody>
          <a:bodyPr/>
          <a:lstStyle/>
          <a:p>
            <a:endParaRPr lang="en-US"/>
          </a:p>
        </p:txBody>
      </p:sp>
      <p:sp>
        <p:nvSpPr>
          <p:cNvPr id="7" name="Text 5"/>
          <p:cNvSpPr/>
          <p:nvPr/>
        </p:nvSpPr>
        <p:spPr>
          <a:xfrm>
            <a:off x="1143001" y="2536032"/>
            <a:ext cx="170855" cy="342900"/>
          </a:xfrm>
          <a:prstGeom prst="rect">
            <a:avLst/>
          </a:prstGeom>
          <a:noFill/>
          <a:ln/>
        </p:spPr>
        <p:txBody>
          <a:bodyPr wrap="square" lIns="25400" tIns="25400" rIns="25400" bIns="25400" rtlCol="0" anchor="t">
            <a:normAutofit lnSpcReduction="10000"/>
          </a:bodyPr>
          <a:lstStyle/>
          <a:p>
            <a:pPr marL="0" indent="0" algn="l">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8" name="Text 6"/>
          <p:cNvSpPr/>
          <p:nvPr/>
        </p:nvSpPr>
        <p:spPr>
          <a:xfrm>
            <a:off x="1466255" y="2478881"/>
            <a:ext cx="16455985" cy="595313"/>
          </a:xfrm>
          <a:prstGeom prst="rect">
            <a:avLst/>
          </a:prstGeom>
          <a:noFill/>
          <a:ln/>
        </p:spPr>
        <p:txBody>
          <a:bodyPr wrap="square" lIns="25400" tIns="25400" rIns="25400" bIns="25400" rtlCol="0" anchor="t">
            <a:noAutofit/>
          </a:bodyPr>
          <a:lstStyle/>
          <a:p>
            <a:r>
              <a:rPr lang="en-GB" sz="2000" dirty="0" err="1">
                <a:latin typeface="Times New Roman" panose="02020603050405020304" pitchFamily="18" charset="0"/>
                <a:cs typeface="Times New Roman" panose="02020603050405020304" pitchFamily="18" charset="0"/>
              </a:rPr>
              <a:t>Dabo</a:t>
            </a:r>
            <a:r>
              <a:rPr lang="en-GB" sz="2000" dirty="0">
                <a:latin typeface="Times New Roman" panose="02020603050405020304" pitchFamily="18" charset="0"/>
                <a:cs typeface="Times New Roman" panose="02020603050405020304" pitchFamily="18" charset="0"/>
              </a:rPr>
              <a:t>, M. (2026). </a:t>
            </a:r>
            <a:r>
              <a:rPr lang="en-GB" sz="2000" i="1" dirty="0">
                <a:latin typeface="Times New Roman" panose="02020603050405020304" pitchFamily="18" charset="0"/>
                <a:cs typeface="Times New Roman" panose="02020603050405020304" pitchFamily="18" charset="0"/>
              </a:rPr>
              <a:t>Retail’s future according to the latest studies</a:t>
            </a:r>
            <a:r>
              <a:rPr lang="en-GB" sz="2000" dirty="0">
                <a:latin typeface="Times New Roman" panose="02020603050405020304" pitchFamily="18" charset="0"/>
                <a:cs typeface="Times New Roman" panose="02020603050405020304" pitchFamily="18" charset="0"/>
              </a:rPr>
              <a:t>. Available at: </a:t>
            </a:r>
            <a:r>
              <a:rPr lang="en-GB" sz="2000" u="sng" dirty="0">
                <a:latin typeface="Times New Roman" panose="02020603050405020304" pitchFamily="18" charset="0"/>
                <a:cs typeface="Times New Roman" panose="02020603050405020304" pitchFamily="18" charset="0"/>
                <a:hlinkClick r:id="rId3"/>
              </a:rPr>
              <a:t>https://www.retail-insight-network.com/features/retails-future-according-to-the-latest-studies/</a:t>
            </a:r>
            <a:r>
              <a:rPr lang="en-GB" sz="2000" dirty="0">
                <a:latin typeface="Times New Roman" panose="02020603050405020304" pitchFamily="18" charset="0"/>
                <a:cs typeface="Times New Roman" panose="02020603050405020304" pitchFamily="18" charset="0"/>
              </a:rPr>
              <a:t>  </a:t>
            </a:r>
          </a:p>
        </p:txBody>
      </p:sp>
      <p:sp>
        <p:nvSpPr>
          <p:cNvPr id="10" name="Text 8"/>
          <p:cNvSpPr/>
          <p:nvPr/>
        </p:nvSpPr>
        <p:spPr>
          <a:xfrm>
            <a:off x="1143001" y="3305175"/>
            <a:ext cx="170855" cy="342900"/>
          </a:xfrm>
          <a:prstGeom prst="rect">
            <a:avLst/>
          </a:prstGeom>
          <a:noFill/>
          <a:ln/>
        </p:spPr>
        <p:txBody>
          <a:bodyPr wrap="square" lIns="25400" tIns="25400" rIns="25400" bIns="25400" rtlCol="0" anchor="t">
            <a:normAutofit lnSpcReduction="10000"/>
          </a:bodyPr>
          <a:lstStyle/>
          <a:p>
            <a:pPr marL="0" indent="0" algn="l">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11" name="Text 9"/>
          <p:cNvSpPr/>
          <p:nvPr/>
        </p:nvSpPr>
        <p:spPr>
          <a:xfrm>
            <a:off x="1466255" y="3248025"/>
            <a:ext cx="16455985" cy="438150"/>
          </a:xfrm>
          <a:prstGeom prst="rect">
            <a:avLst/>
          </a:prstGeom>
          <a:noFill/>
          <a:ln/>
        </p:spPr>
        <p:txBody>
          <a:bodyPr wrap="square" lIns="25400" tIns="25400" rIns="25400" bIns="25400" rtlCol="0" anchor="t">
            <a:noAutofit/>
          </a:bodyPr>
          <a:lstStyle/>
          <a:p>
            <a:r>
              <a:rPr lang="en-GB" sz="2000" dirty="0" err="1">
                <a:latin typeface="Times New Roman" panose="02020603050405020304" pitchFamily="18" charset="0"/>
                <a:cs typeface="Times New Roman" panose="02020603050405020304" pitchFamily="18" charset="0"/>
              </a:rPr>
              <a:t>Dedhia</a:t>
            </a:r>
            <a:r>
              <a:rPr lang="en-GB" sz="2000" dirty="0">
                <a:latin typeface="Times New Roman" panose="02020603050405020304" pitchFamily="18" charset="0"/>
                <a:cs typeface="Times New Roman" panose="02020603050405020304" pitchFamily="18" charset="0"/>
              </a:rPr>
              <a:t>, B. and </a:t>
            </a:r>
            <a:r>
              <a:rPr lang="en-GB" sz="2000" dirty="0" err="1">
                <a:latin typeface="Times New Roman" panose="02020603050405020304" pitchFamily="18" charset="0"/>
                <a:cs typeface="Times New Roman" panose="02020603050405020304" pitchFamily="18" charset="0"/>
              </a:rPr>
              <a:t>Dedhia</a:t>
            </a:r>
            <a:r>
              <a:rPr lang="en-GB" sz="2000" dirty="0">
                <a:latin typeface="Times New Roman" panose="02020603050405020304" pitchFamily="18" charset="0"/>
                <a:cs typeface="Times New Roman" panose="02020603050405020304" pitchFamily="18" charset="0"/>
              </a:rPr>
              <a:t>, E.M. (2025). </a:t>
            </a:r>
            <a:r>
              <a:rPr lang="en-GB" sz="2000" i="1" dirty="0">
                <a:latin typeface="Times New Roman" panose="02020603050405020304" pitchFamily="18" charset="0"/>
                <a:cs typeface="Times New Roman" panose="02020603050405020304" pitchFamily="18" charset="0"/>
              </a:rPr>
              <a:t>The role of consumer behaviour in motivating traditional artisans to enter the online market</a:t>
            </a:r>
            <a:r>
              <a:rPr lang="en-GB" sz="2000" dirty="0">
                <a:latin typeface="Times New Roman" panose="02020603050405020304" pitchFamily="18" charset="0"/>
                <a:cs typeface="Times New Roman" panose="02020603050405020304" pitchFamily="18" charset="0"/>
              </a:rPr>
              <a:t>. [online] ResearchGate. Available at: </a:t>
            </a:r>
            <a:r>
              <a:rPr lang="en-GB" sz="2000" u="sng" dirty="0">
                <a:latin typeface="Times New Roman" panose="02020603050405020304" pitchFamily="18" charset="0"/>
                <a:cs typeface="Times New Roman" panose="02020603050405020304" pitchFamily="18" charset="0"/>
                <a:hlinkClick r:id="rId4"/>
              </a:rPr>
              <a:t>https://www.researchgate.net/publication/396401414_The_role_of_consumer_behaviour_in_motivating_traditional_artisans_to_enter_the_online_market</a:t>
            </a:r>
            <a:r>
              <a:rPr lang="en-GB" sz="2000" dirty="0">
                <a:latin typeface="Times New Roman" panose="02020603050405020304" pitchFamily="18" charset="0"/>
                <a:cs typeface="Times New Roman" panose="02020603050405020304" pitchFamily="18" charset="0"/>
              </a:rPr>
              <a:t>. </a:t>
            </a:r>
          </a:p>
        </p:txBody>
      </p:sp>
      <p:sp>
        <p:nvSpPr>
          <p:cNvPr id="13" name="Text 11"/>
          <p:cNvSpPr/>
          <p:nvPr/>
        </p:nvSpPr>
        <p:spPr>
          <a:xfrm>
            <a:off x="1143001" y="4269538"/>
            <a:ext cx="170855" cy="342900"/>
          </a:xfrm>
          <a:prstGeom prst="rect">
            <a:avLst/>
          </a:prstGeom>
          <a:noFill/>
          <a:ln/>
        </p:spPr>
        <p:txBody>
          <a:bodyPr wrap="square" lIns="25400" tIns="25400" rIns="25400" bIns="25400" rtlCol="0" anchor="t">
            <a:normAutofit lnSpcReduction="10000"/>
          </a:bodyPr>
          <a:lstStyle/>
          <a:p>
            <a:pPr marL="0" indent="0" algn="l">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14" name="Text 12"/>
          <p:cNvSpPr/>
          <p:nvPr/>
        </p:nvSpPr>
        <p:spPr>
          <a:xfrm>
            <a:off x="1466255" y="4279063"/>
            <a:ext cx="15957221" cy="438150"/>
          </a:xfrm>
          <a:prstGeom prst="rect">
            <a:avLst/>
          </a:prstGeom>
          <a:noFill/>
          <a:ln/>
        </p:spPr>
        <p:txBody>
          <a:bodyPr wrap="square" lIns="25400" tIns="25400" rIns="25400" bIns="25400" rtlCol="0" anchor="t">
            <a:noAutofit/>
          </a:bodyPr>
          <a:lstStyle/>
          <a:p>
            <a:r>
              <a:rPr lang="en-GB" sz="2000" dirty="0" err="1">
                <a:latin typeface="Times New Roman" panose="02020603050405020304" pitchFamily="18" charset="0"/>
                <a:cs typeface="Times New Roman" panose="02020603050405020304" pitchFamily="18" charset="0"/>
              </a:rPr>
              <a:t>Królak</a:t>
            </a:r>
            <a:r>
              <a:rPr lang="en-GB" sz="2000" dirty="0">
                <a:latin typeface="Times New Roman" panose="02020603050405020304" pitchFamily="18" charset="0"/>
                <a:cs typeface="Times New Roman" panose="02020603050405020304" pitchFamily="18" charset="0"/>
              </a:rPr>
              <a:t>, M., </a:t>
            </a:r>
            <a:r>
              <a:rPr lang="en-GB" sz="2000" dirty="0" err="1">
                <a:latin typeface="Times New Roman" panose="02020603050405020304" pitchFamily="18" charset="0"/>
                <a:cs typeface="Times New Roman" panose="02020603050405020304" pitchFamily="18" charset="0"/>
              </a:rPr>
              <a:t>Warsewicz</a:t>
            </a:r>
            <a:r>
              <a:rPr lang="en-GB" sz="2000" dirty="0">
                <a:latin typeface="Times New Roman" panose="02020603050405020304" pitchFamily="18" charset="0"/>
                <a:cs typeface="Times New Roman" panose="02020603050405020304" pitchFamily="18" charset="0"/>
              </a:rPr>
              <a:t>, H., </a:t>
            </a:r>
            <a:r>
              <a:rPr lang="en-GB" sz="2000" dirty="0" err="1">
                <a:latin typeface="Times New Roman" panose="02020603050405020304" pitchFamily="18" charset="0"/>
                <a:cs typeface="Times New Roman" panose="02020603050405020304" pitchFamily="18" charset="0"/>
              </a:rPr>
              <a:t>Sawicka</a:t>
            </a:r>
            <a:r>
              <a:rPr lang="en-GB" sz="2000" dirty="0">
                <a:latin typeface="Times New Roman" panose="02020603050405020304" pitchFamily="18" charset="0"/>
                <a:cs typeface="Times New Roman" panose="02020603050405020304" pitchFamily="18" charset="0"/>
              </a:rPr>
              <a:t>, M.M., </a:t>
            </a:r>
            <a:r>
              <a:rPr lang="en-GB" sz="2000" dirty="0" err="1">
                <a:latin typeface="Times New Roman" panose="02020603050405020304" pitchFamily="18" charset="0"/>
                <a:cs typeface="Times New Roman" panose="02020603050405020304" pitchFamily="18" charset="0"/>
              </a:rPr>
              <a:t>Rejman</a:t>
            </a:r>
            <a:r>
              <a:rPr lang="en-GB" sz="2000" dirty="0">
                <a:latin typeface="Times New Roman" panose="02020603050405020304" pitchFamily="18" charset="0"/>
                <a:cs typeface="Times New Roman" panose="02020603050405020304" pitchFamily="18" charset="0"/>
              </a:rPr>
              <a:t>, K., Biemans, S.Ż., </a:t>
            </a:r>
            <a:r>
              <a:rPr lang="en-GB" sz="2000" dirty="0" err="1">
                <a:latin typeface="Times New Roman" panose="02020603050405020304" pitchFamily="18" charset="0"/>
                <a:cs typeface="Times New Roman" panose="02020603050405020304" pitchFamily="18" charset="0"/>
              </a:rPr>
              <a:t>Szlachciuk</a:t>
            </a:r>
            <a:r>
              <a:rPr lang="en-GB" sz="2000" dirty="0">
                <a:latin typeface="Times New Roman" panose="02020603050405020304" pitchFamily="18" charset="0"/>
                <a:cs typeface="Times New Roman" panose="02020603050405020304" pitchFamily="18" charset="0"/>
              </a:rPr>
              <a:t>, J., </a:t>
            </a:r>
            <a:r>
              <a:rPr lang="en-GB" sz="2000" dirty="0" err="1">
                <a:latin typeface="Times New Roman" panose="02020603050405020304" pitchFamily="18" charset="0"/>
                <a:cs typeface="Times New Roman" panose="02020603050405020304" pitchFamily="18" charset="0"/>
              </a:rPr>
              <a:t>Czeczotko</a:t>
            </a:r>
            <a:r>
              <a:rPr lang="en-GB" sz="2000" dirty="0">
                <a:latin typeface="Times New Roman" panose="02020603050405020304" pitchFamily="18" charset="0"/>
                <a:cs typeface="Times New Roman" panose="02020603050405020304" pitchFamily="18" charset="0"/>
              </a:rPr>
              <a:t>, M., Kwiatkowski, B., </a:t>
            </a:r>
            <a:r>
              <a:rPr lang="en-GB" sz="2000" dirty="0" err="1">
                <a:latin typeface="Times New Roman" panose="02020603050405020304" pitchFamily="18" charset="0"/>
                <a:cs typeface="Times New Roman" panose="02020603050405020304" pitchFamily="18" charset="0"/>
              </a:rPr>
              <a:t>Zaremba</a:t>
            </a:r>
            <a:r>
              <a:rPr lang="en-GB" sz="2000" dirty="0">
                <a:latin typeface="Times New Roman" panose="02020603050405020304" pitchFamily="18" charset="0"/>
                <a:cs typeface="Times New Roman" panose="02020603050405020304" pitchFamily="18" charset="0"/>
              </a:rPr>
              <a:t>, R. and </a:t>
            </a:r>
            <a:r>
              <a:rPr lang="en-GB" sz="2000" dirty="0" err="1">
                <a:latin typeface="Times New Roman" panose="02020603050405020304" pitchFamily="18" charset="0"/>
                <a:cs typeface="Times New Roman" panose="02020603050405020304" pitchFamily="18" charset="0"/>
              </a:rPr>
              <a:t>Wojtaszek</a:t>
            </a:r>
            <a:r>
              <a:rPr lang="en-GB" sz="2000" dirty="0">
                <a:latin typeface="Times New Roman" panose="02020603050405020304" pitchFamily="18" charset="0"/>
                <a:cs typeface="Times New Roman" panose="02020603050405020304" pitchFamily="18" charset="0"/>
              </a:rPr>
              <a:t>, M. (2022). Towards Sustainable Innovation in the Bakery Sector—An Example of Fibre-Enriched Bread. </a:t>
            </a:r>
            <a:r>
              <a:rPr lang="en-GB" sz="2000" i="1" dirty="0">
                <a:latin typeface="Times New Roman" panose="02020603050405020304" pitchFamily="18" charset="0"/>
                <a:cs typeface="Times New Roman" panose="02020603050405020304" pitchFamily="18" charset="0"/>
              </a:rPr>
              <a:t>Sustainability</a:t>
            </a:r>
            <a:r>
              <a:rPr lang="en-GB" sz="2000" dirty="0">
                <a:latin typeface="Times New Roman" panose="02020603050405020304" pitchFamily="18" charset="0"/>
                <a:cs typeface="Times New Roman" panose="02020603050405020304" pitchFamily="18" charset="0"/>
              </a:rPr>
              <a:t>, [online] 14(5), p.2743. doi: </a:t>
            </a:r>
            <a:r>
              <a:rPr lang="en-GB" sz="2000" u="sng" dirty="0">
                <a:latin typeface="Times New Roman" panose="02020603050405020304" pitchFamily="18" charset="0"/>
                <a:cs typeface="Times New Roman" panose="02020603050405020304" pitchFamily="18" charset="0"/>
                <a:hlinkClick r:id="rId5"/>
              </a:rPr>
              <a:t>https://doi.org/10.3390/su14052743</a:t>
            </a:r>
            <a:r>
              <a:rPr lang="en-GB" sz="2000" dirty="0">
                <a:latin typeface="Times New Roman" panose="02020603050405020304" pitchFamily="18" charset="0"/>
                <a:cs typeface="Times New Roman" panose="02020603050405020304" pitchFamily="18" charset="0"/>
              </a:rPr>
              <a:t>. </a:t>
            </a:r>
          </a:p>
        </p:txBody>
      </p:sp>
      <p:sp>
        <p:nvSpPr>
          <p:cNvPr id="16" name="Text 14"/>
          <p:cNvSpPr/>
          <p:nvPr/>
        </p:nvSpPr>
        <p:spPr>
          <a:xfrm>
            <a:off x="1143000" y="5370368"/>
            <a:ext cx="170855" cy="342900"/>
          </a:xfrm>
          <a:prstGeom prst="rect">
            <a:avLst/>
          </a:prstGeom>
          <a:noFill/>
          <a:ln/>
        </p:spPr>
        <p:txBody>
          <a:bodyPr wrap="square" lIns="25400" tIns="25400" rIns="25400" bIns="25400" rtlCol="0" anchor="t">
            <a:normAutofit lnSpcReduction="10000"/>
          </a:bodyPr>
          <a:lstStyle/>
          <a:p>
            <a:pPr marL="0" indent="0" algn="l">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17" name="Text 15"/>
          <p:cNvSpPr/>
          <p:nvPr/>
        </p:nvSpPr>
        <p:spPr>
          <a:xfrm>
            <a:off x="1466255" y="5313218"/>
            <a:ext cx="14436357" cy="438150"/>
          </a:xfrm>
          <a:prstGeom prst="rect">
            <a:avLst/>
          </a:prstGeom>
          <a:noFill/>
          <a:ln/>
        </p:spPr>
        <p:txBody>
          <a:bodyPr wrap="square" lIns="25400" tIns="25400" rIns="25400" bIns="25400" rtlCol="0" anchor="t">
            <a:noAutofit/>
          </a:bodyPr>
          <a:lstStyle/>
          <a:p>
            <a:r>
              <a:rPr lang="en-GB" sz="2000" dirty="0" err="1">
                <a:latin typeface="Times New Roman" panose="02020603050405020304" pitchFamily="18" charset="0"/>
                <a:cs typeface="Times New Roman" panose="02020603050405020304" pitchFamily="18" charset="0"/>
              </a:rPr>
              <a:t>Kumah</a:t>
            </a:r>
            <a:r>
              <a:rPr lang="en-GB" sz="2000" dirty="0">
                <a:latin typeface="Times New Roman" panose="02020603050405020304" pitchFamily="18" charset="0"/>
                <a:cs typeface="Times New Roman" panose="02020603050405020304" pitchFamily="18" charset="0"/>
              </a:rPr>
              <a:t>, A., </a:t>
            </a:r>
            <a:r>
              <a:rPr lang="en-GB" sz="2000" dirty="0" err="1">
                <a:latin typeface="Times New Roman" panose="02020603050405020304" pitchFamily="18" charset="0"/>
                <a:cs typeface="Times New Roman" panose="02020603050405020304" pitchFamily="18" charset="0"/>
              </a:rPr>
              <a:t>Nwogu</a:t>
            </a:r>
            <a:r>
              <a:rPr lang="en-GB" sz="2000" dirty="0">
                <a:latin typeface="Times New Roman" panose="02020603050405020304" pitchFamily="18" charset="0"/>
                <a:cs typeface="Times New Roman" panose="02020603050405020304" pitchFamily="18" charset="0"/>
              </a:rPr>
              <a:t>, C.N., </a:t>
            </a:r>
            <a:r>
              <a:rPr lang="en-GB" sz="2000" dirty="0" err="1">
                <a:latin typeface="Times New Roman" panose="02020603050405020304" pitchFamily="18" charset="0"/>
                <a:cs typeface="Times New Roman" panose="02020603050405020304" pitchFamily="18" charset="0"/>
              </a:rPr>
              <a:t>Issah</a:t>
            </a:r>
            <a:r>
              <a:rPr lang="en-GB" sz="2000" dirty="0">
                <a:latin typeface="Times New Roman" panose="02020603050405020304" pitchFamily="18" charset="0"/>
                <a:cs typeface="Times New Roman" panose="02020603050405020304" pitchFamily="18" charset="0"/>
              </a:rPr>
              <a:t>, A.R., </a:t>
            </a:r>
            <a:r>
              <a:rPr lang="en-GB" sz="2000" dirty="0" err="1">
                <a:latin typeface="Times New Roman" panose="02020603050405020304" pitchFamily="18" charset="0"/>
                <a:cs typeface="Times New Roman" panose="02020603050405020304" pitchFamily="18" charset="0"/>
              </a:rPr>
              <a:t>Obot</a:t>
            </a:r>
            <a:r>
              <a:rPr lang="en-GB" sz="2000" dirty="0">
                <a:latin typeface="Times New Roman" panose="02020603050405020304" pitchFamily="18" charset="0"/>
                <a:cs typeface="Times New Roman" panose="02020603050405020304" pitchFamily="18" charset="0"/>
              </a:rPr>
              <a:t>, E., </a:t>
            </a:r>
            <a:r>
              <a:rPr lang="en-GB" sz="2000" dirty="0" err="1">
                <a:latin typeface="Times New Roman" panose="02020603050405020304" pitchFamily="18" charset="0"/>
                <a:cs typeface="Times New Roman" panose="02020603050405020304" pitchFamily="18" charset="0"/>
              </a:rPr>
              <a:t>Kanamitie</a:t>
            </a:r>
            <a:r>
              <a:rPr lang="en-GB" sz="2000" dirty="0">
                <a:latin typeface="Times New Roman" panose="02020603050405020304" pitchFamily="18" charset="0"/>
                <a:cs typeface="Times New Roman" panose="02020603050405020304" pitchFamily="18" charset="0"/>
              </a:rPr>
              <a:t>, D.T., </a:t>
            </a:r>
            <a:r>
              <a:rPr lang="en-GB" sz="2000" dirty="0" err="1">
                <a:latin typeface="Times New Roman" panose="02020603050405020304" pitchFamily="18" charset="0"/>
                <a:cs typeface="Times New Roman" panose="02020603050405020304" pitchFamily="18" charset="0"/>
              </a:rPr>
              <a:t>Sifa</a:t>
            </a:r>
            <a:r>
              <a:rPr lang="en-GB" sz="2000" dirty="0">
                <a:latin typeface="Times New Roman" panose="02020603050405020304" pitchFamily="18" charset="0"/>
                <a:cs typeface="Times New Roman" panose="02020603050405020304" pitchFamily="18" charset="0"/>
              </a:rPr>
              <a:t>, J.S. and </a:t>
            </a:r>
            <a:r>
              <a:rPr lang="en-GB" sz="2000" dirty="0" err="1">
                <a:latin typeface="Times New Roman" panose="02020603050405020304" pitchFamily="18" charset="0"/>
                <a:cs typeface="Times New Roman" panose="02020603050405020304" pitchFamily="18" charset="0"/>
              </a:rPr>
              <a:t>Aidoo</a:t>
            </a:r>
            <a:r>
              <a:rPr lang="en-GB" sz="2000" dirty="0">
                <a:latin typeface="Times New Roman" panose="02020603050405020304" pitchFamily="18" charset="0"/>
                <a:cs typeface="Times New Roman" panose="02020603050405020304" pitchFamily="18" charset="0"/>
              </a:rPr>
              <a:t>, L.A. (2024). Cause-and-Effect (Fishbone) Diagram: a Tool for Generating and Organizing Quality Improvement Ideas. </a:t>
            </a:r>
            <a:r>
              <a:rPr lang="en-GB" sz="2000" i="1" dirty="0">
                <a:latin typeface="Times New Roman" panose="02020603050405020304" pitchFamily="18" charset="0"/>
                <a:cs typeface="Times New Roman" panose="02020603050405020304" pitchFamily="18" charset="0"/>
              </a:rPr>
              <a:t>Innovations Journals</a:t>
            </a:r>
            <a:r>
              <a:rPr lang="en-GB" sz="2000" dirty="0">
                <a:latin typeface="Times New Roman" panose="02020603050405020304" pitchFamily="18" charset="0"/>
                <a:cs typeface="Times New Roman" panose="02020603050405020304" pitchFamily="18" charset="0"/>
              </a:rPr>
              <a:t>, [online] 7(2), pp.85–87. doi: </a:t>
            </a:r>
            <a:r>
              <a:rPr lang="en-GB" sz="2000" u="sng" dirty="0">
                <a:latin typeface="Times New Roman" panose="02020603050405020304" pitchFamily="18" charset="0"/>
                <a:cs typeface="Times New Roman" panose="02020603050405020304" pitchFamily="18" charset="0"/>
                <a:hlinkClick r:id="rId6"/>
              </a:rPr>
              <a:t>https://doi.org/10.36401/JQSH-23-42</a:t>
            </a:r>
            <a:r>
              <a:rPr lang="en-GB" sz="2000" dirty="0">
                <a:latin typeface="Times New Roman" panose="02020603050405020304" pitchFamily="18" charset="0"/>
                <a:cs typeface="Times New Roman" panose="02020603050405020304" pitchFamily="18" charset="0"/>
              </a:rPr>
              <a:t>. </a:t>
            </a:r>
          </a:p>
        </p:txBody>
      </p:sp>
      <p:sp>
        <p:nvSpPr>
          <p:cNvPr id="19" name="Text 17"/>
          <p:cNvSpPr/>
          <p:nvPr/>
        </p:nvSpPr>
        <p:spPr>
          <a:xfrm>
            <a:off x="1143000" y="6407944"/>
            <a:ext cx="170855" cy="342900"/>
          </a:xfrm>
          <a:prstGeom prst="rect">
            <a:avLst/>
          </a:prstGeom>
          <a:noFill/>
          <a:ln/>
        </p:spPr>
        <p:txBody>
          <a:bodyPr wrap="square" lIns="25400" tIns="25400" rIns="25400" bIns="25400" rtlCol="0" anchor="t">
            <a:normAutofit lnSpcReduction="10000"/>
          </a:bodyPr>
          <a:lstStyle/>
          <a:p>
            <a:pPr marL="0" indent="0" algn="l">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20" name="Text 18"/>
          <p:cNvSpPr/>
          <p:nvPr/>
        </p:nvSpPr>
        <p:spPr>
          <a:xfrm>
            <a:off x="1466255" y="6350794"/>
            <a:ext cx="15606700" cy="438150"/>
          </a:xfrm>
          <a:prstGeom prst="rect">
            <a:avLst/>
          </a:prstGeom>
          <a:noFill/>
          <a:ln/>
        </p:spPr>
        <p:txBody>
          <a:bodyPr wrap="square" lIns="25400" tIns="25400" rIns="25400" bIns="25400" rtlCol="0" anchor="t">
            <a:noAutofit/>
          </a:bodyPr>
          <a:lstStyle/>
          <a:p>
            <a:r>
              <a:rPr lang="en-GB" sz="2000" dirty="0" err="1">
                <a:latin typeface="Times New Roman" panose="02020603050405020304" pitchFamily="18" charset="0"/>
                <a:cs typeface="Times New Roman" panose="02020603050405020304" pitchFamily="18" charset="0"/>
              </a:rPr>
              <a:t>Melesse</a:t>
            </a:r>
            <a:r>
              <a:rPr lang="en-GB" sz="2000" dirty="0">
                <a:latin typeface="Times New Roman" panose="02020603050405020304" pitchFamily="18" charset="0"/>
                <a:cs typeface="Times New Roman" panose="02020603050405020304" pitchFamily="18" charset="0"/>
              </a:rPr>
              <a:t>, T.Y. and </a:t>
            </a:r>
            <a:r>
              <a:rPr lang="en-GB" sz="2000" dirty="0" err="1">
                <a:latin typeface="Times New Roman" panose="02020603050405020304" pitchFamily="18" charset="0"/>
                <a:cs typeface="Times New Roman" panose="02020603050405020304" pitchFamily="18" charset="0"/>
              </a:rPr>
              <a:t>Orrù</a:t>
            </a:r>
            <a:r>
              <a:rPr lang="en-GB" sz="2000" dirty="0">
                <a:latin typeface="Times New Roman" panose="02020603050405020304" pitchFamily="18" charset="0"/>
                <a:cs typeface="Times New Roman" panose="02020603050405020304" pitchFamily="18" charset="0"/>
              </a:rPr>
              <a:t>, P.F. (2025). The Digital Revolution in the Bakery Sector: Innovations, Challenges, and Opportunities from Industry 4.0. </a:t>
            </a:r>
            <a:r>
              <a:rPr lang="en-GB" sz="2000" i="1" dirty="0">
                <a:latin typeface="Times New Roman" panose="02020603050405020304" pitchFamily="18" charset="0"/>
                <a:cs typeface="Times New Roman" panose="02020603050405020304" pitchFamily="18" charset="0"/>
              </a:rPr>
              <a:t>Foods</a:t>
            </a:r>
            <a:r>
              <a:rPr lang="en-GB" sz="2000" dirty="0">
                <a:latin typeface="Times New Roman" panose="02020603050405020304" pitchFamily="18" charset="0"/>
                <a:cs typeface="Times New Roman" panose="02020603050405020304" pitchFamily="18" charset="0"/>
              </a:rPr>
              <a:t>, [online] 14(3), pp.526–526. doi: </a:t>
            </a:r>
            <a:r>
              <a:rPr lang="en-GB" sz="2000" u="sng" dirty="0">
                <a:latin typeface="Times New Roman" panose="02020603050405020304" pitchFamily="18" charset="0"/>
                <a:cs typeface="Times New Roman" panose="02020603050405020304" pitchFamily="18" charset="0"/>
                <a:hlinkClick r:id="rId7"/>
              </a:rPr>
              <a:t>https://doi.org/10.3390/foods14030526</a:t>
            </a:r>
            <a:r>
              <a:rPr lang="en-GB" sz="2000" dirty="0">
                <a:latin typeface="Times New Roman" panose="02020603050405020304" pitchFamily="18" charset="0"/>
                <a:cs typeface="Times New Roman" panose="02020603050405020304" pitchFamily="18" charset="0"/>
              </a:rPr>
              <a:t>. </a:t>
            </a:r>
          </a:p>
        </p:txBody>
      </p:sp>
      <p:sp>
        <p:nvSpPr>
          <p:cNvPr id="22" name="Text 20"/>
          <p:cNvSpPr/>
          <p:nvPr/>
        </p:nvSpPr>
        <p:spPr>
          <a:xfrm>
            <a:off x="1130086" y="7239000"/>
            <a:ext cx="170855" cy="342900"/>
          </a:xfrm>
          <a:prstGeom prst="rect">
            <a:avLst/>
          </a:prstGeom>
          <a:noFill/>
          <a:ln/>
        </p:spPr>
        <p:txBody>
          <a:bodyPr wrap="square" lIns="25400" tIns="25400" rIns="25400" bIns="25400" rtlCol="0" anchor="t">
            <a:normAutofit lnSpcReduction="10000"/>
          </a:bodyPr>
          <a:lstStyle/>
          <a:p>
            <a:pPr marL="0" indent="0" algn="l">
              <a:buNone/>
            </a:pPr>
            <a:r>
              <a:rPr lang="en-US" sz="2100" dirty="0">
                <a:solidFill>
                  <a:srgbClr val="B58A2A"/>
                </a:solidFill>
                <a:latin typeface="Times New Roman" pitchFamily="34" charset="0"/>
                <a:ea typeface="Times New Roman" pitchFamily="34" charset="-122"/>
                <a:cs typeface="Times New Roman" pitchFamily="34" charset="-120"/>
              </a:rPr>
              <a:t>▪</a:t>
            </a:r>
            <a:endParaRPr lang="en-US" sz="2100" dirty="0"/>
          </a:p>
        </p:txBody>
      </p:sp>
      <p:sp>
        <p:nvSpPr>
          <p:cNvPr id="23" name="Text 21"/>
          <p:cNvSpPr/>
          <p:nvPr/>
        </p:nvSpPr>
        <p:spPr>
          <a:xfrm>
            <a:off x="1453341" y="7181850"/>
            <a:ext cx="15619614" cy="438150"/>
          </a:xfrm>
          <a:prstGeom prst="rect">
            <a:avLst/>
          </a:prstGeom>
          <a:noFill/>
          <a:ln/>
        </p:spPr>
        <p:txBody>
          <a:bodyPr wrap="square" lIns="25400" tIns="25400" rIns="25400" bIns="25400" rtlCol="0" anchor="t">
            <a:noAutofit/>
          </a:bodyPr>
          <a:lstStyle/>
          <a:p>
            <a:r>
              <a:rPr lang="en-GB" sz="2000" dirty="0" err="1">
                <a:latin typeface="Times New Roman" panose="02020603050405020304" pitchFamily="18" charset="0"/>
                <a:cs typeface="Times New Roman" panose="02020603050405020304" pitchFamily="18" charset="0"/>
              </a:rPr>
              <a:t>Tagaram</a:t>
            </a:r>
            <a:r>
              <a:rPr lang="en-GB" sz="2000" dirty="0">
                <a:latin typeface="Times New Roman" panose="02020603050405020304" pitchFamily="18" charset="0"/>
                <a:cs typeface="Times New Roman" panose="02020603050405020304" pitchFamily="18" charset="0"/>
              </a:rPr>
              <a:t>, S.D. and Chen, C. (2024). </a:t>
            </a:r>
            <a:r>
              <a:rPr lang="en-GB" sz="2000" i="1" dirty="0">
                <a:latin typeface="Times New Roman" panose="02020603050405020304" pitchFamily="18" charset="0"/>
                <a:cs typeface="Times New Roman" panose="02020603050405020304" pitchFamily="18" charset="0"/>
              </a:rPr>
              <a:t>Quality Tools and Techniques (Fishbone Diagram, Pareto Chart, Process Map)</a:t>
            </a:r>
            <a:r>
              <a:rPr lang="en-GB" sz="2000" dirty="0">
                <a:latin typeface="Times New Roman" panose="02020603050405020304" pitchFamily="18" charset="0"/>
                <a:cs typeface="Times New Roman" panose="02020603050405020304" pitchFamily="18" charset="0"/>
              </a:rPr>
              <a:t>. [online] Nih.gov. Available at: </a:t>
            </a:r>
            <a:r>
              <a:rPr lang="en-GB" sz="2000" u="sng" dirty="0">
                <a:latin typeface="Times New Roman" panose="02020603050405020304" pitchFamily="18" charset="0"/>
                <a:cs typeface="Times New Roman" panose="02020603050405020304" pitchFamily="18" charset="0"/>
                <a:hlinkClick r:id="rId8"/>
              </a:rPr>
              <a:t>https://www.ncbi.nlm.nih.gov/books/NBK607994/</a:t>
            </a:r>
            <a:r>
              <a:rPr lang="en-GB" sz="2000" dirty="0">
                <a:latin typeface="Times New Roman" panose="02020603050405020304" pitchFamily="18" charset="0"/>
                <a:cs typeface="Times New Roman" panose="02020603050405020304" pitchFamily="18" charset="0"/>
              </a:rPr>
              <a:t>. </a:t>
            </a:r>
          </a:p>
        </p:txBody>
      </p:sp>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252</TotalTime>
  <Words>1584</Words>
  <Application>Microsoft Macintosh PowerPoint</Application>
  <PresentationFormat>Custom</PresentationFormat>
  <Paragraphs>185</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vt:lpstr>
      <vt:lpstr>Arial</vt:lpstr>
      <vt:lpstr>Gill Sans MT</vt:lpstr>
      <vt:lpstr>Times New Roman</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Doina Bosna</cp:lastModifiedBy>
  <cp:revision>9</cp:revision>
  <dcterms:created xsi:type="dcterms:W3CDTF">2026-06-27T07:59:41Z</dcterms:created>
  <dcterms:modified xsi:type="dcterms:W3CDTF">2026-07-11T17:23:01Z</dcterms:modified>
</cp:coreProperties>
</file>