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2913063" y="0"/>
            <a:ext cx="2228850" cy="458788"/>
          </a:xfrm>
          <a:prstGeom prst="rect">
            <a:avLst/>
          </a:prstGeom>
        </p:spPr>
        <p:txBody>
          <a:bodyPr vert="horz" lIns="91440" tIns="45720" rIns="91440" bIns="45720" rtlCol="0"/>
          <a:lstStyle>
            <a:lvl1pPr algn="r">
              <a:defRPr sz="1200"/>
            </a:lvl1pPr>
          </a:lstStyle>
          <a:p>
            <a:fld id="{1DA37B37-76B2-104A-8C2E-698E3703D1B4}" type="datetimeFigureOut">
              <a:rPr lang="en-US" smtClean="0"/>
              <a:t>7/24/26</a:t>
            </a:fld>
            <a:endParaRPr lang="en-US"/>
          </a:p>
        </p:txBody>
      </p:sp>
      <p:sp>
        <p:nvSpPr>
          <p:cNvPr id="4" name="Slide Image Placeholder 3"/>
          <p:cNvSpPr>
            <a:spLocks noGrp="1" noRot="1" noChangeAspect="1"/>
          </p:cNvSpPr>
          <p:nvPr>
            <p:ph type="sldImg" idx="2"/>
          </p:nvPr>
        </p:nvSpPr>
        <p:spPr>
          <a:xfrm>
            <a:off x="-17145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514350" y="4400550"/>
            <a:ext cx="41148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22885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2913063" y="8685213"/>
            <a:ext cx="2228850" cy="458787"/>
          </a:xfrm>
          <a:prstGeom prst="rect">
            <a:avLst/>
          </a:prstGeom>
        </p:spPr>
        <p:txBody>
          <a:bodyPr vert="horz" lIns="91440" tIns="45720" rIns="91440" bIns="45720" rtlCol="0" anchor="b"/>
          <a:lstStyle>
            <a:lvl1pPr algn="r">
              <a:defRPr sz="1200"/>
            </a:lvl1pPr>
          </a:lstStyle>
          <a:p>
            <a:fld id="{82748AEE-B76F-3E4E-B7CB-558BBD741C8F}" type="slidenum">
              <a:rPr lang="en-US" smtClean="0"/>
              <a:t>‹#›</a:t>
            </a:fld>
            <a:endParaRPr lang="en-US"/>
          </a:p>
        </p:txBody>
      </p:sp>
    </p:spTree>
    <p:extLst>
      <p:ext uri="{BB962C8B-B14F-4D97-AF65-F5344CB8AC3E}">
        <p14:creationId xmlns:p14="http://schemas.microsoft.com/office/powerpoint/2010/main" val="1164794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everyone. I appreciate your presence today. My presentation will cover how UK businesses can effectively negotiate strategic partnerships with Chinese counterparts by recognizing and addressing cultural differences. </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follows a structured outline: beginning with the basics of culture, progressing to key theories and distinctions between the UK and China, and wrapping up with actionable strategies and a clear negotiation guide.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Role of Culture in Business  Culture encompasses more than just language; it significantly impacts how individuals think, communicate, and make business decisions. Overlooking cultural nuances can lead to misunderstandings, while respecting them fosters stronger partnerships. </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Hofstede's</a:t>
            </a:r>
            <a:r>
              <a:rPr lang="en-US" dirty="0"/>
              <a:t> theory indicates that the UK scores high on individualism, whereas China is heavily collectivist. This essential difference influences nearly all aspects of business interactions, from establishing trust to making final decisions.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Guanxi</a:t>
            </a:r>
            <a:r>
              <a:rPr lang="en-US" dirty="0"/>
              <a:t> is a vital concept in Chinese business culture, emphasizing personal trust before any contractual discussions. UK firms that prioritize legal agreements without taking the time to build this trust often encounter challenges.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Style  The UK favors direct “yes” or “no” responses, while communication in China tends to be more indirect to maintain harmony and “face.” Misinterpreting this can lead to unintended offense, so it's important to pay attention to nuances.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China, decisions usually require approval from multiple levels. Exercise patience; pressing for rapid responses can harm relationships. Allow for extra time in your project timelines.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three essential strategies are cultural awareness, relationship emphasis, and flexibility. Organizations that prioritize these areas tend to experience significantly higher success rates.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Adhere to these four phases: comprehensive preparation, relationship development, cooperative negotiation, and long-term relationship management. The relationship-building phase is often the most lengthy yet crucial.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Cultural differences should be viewed as opportunities rather than obstacles. By fostering awareness, respect, and adaptability, UK and Chinese enterprises can forge highly effective and enduring strategic alliances.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8F5F0"/>
        </a:solidFill>
        <a:effectLst/>
      </p:bgPr>
    </p:bg>
    <p:spTree>
      <p:nvGrpSpPr>
        <p:cNvPr id="1" name=""/>
        <p:cNvGrpSpPr/>
        <p:nvPr/>
      </p:nvGrpSpPr>
      <p:grpSpPr>
        <a:xfrm>
          <a:off x="0" y="0"/>
          <a:ext cx="0" cy="0"/>
          <a:chOff x="0" y="0"/>
          <a:chExt cx="0" cy="0"/>
        </a:xfrm>
      </p:grpSpPr>
      <p:sp>
        <p:nvSpPr>
          <p:cNvPr id="2" name="Text 0"/>
          <p:cNvSpPr/>
          <p:nvPr/>
        </p:nvSpPr>
        <p:spPr>
          <a:xfrm>
            <a:off x="-792328" y="630687"/>
            <a:ext cx="10728655" cy="2286000"/>
          </a:xfrm>
          <a:prstGeom prst="rect">
            <a:avLst/>
          </a:prstGeom>
          <a:noFill/>
          <a:ln/>
        </p:spPr>
        <p:txBody>
          <a:bodyPr wrap="square" rtlCol="0" anchor="ctr"/>
          <a:lstStyle/>
          <a:p>
            <a:pPr marL="0" indent="0" algn="ctr">
              <a:buNone/>
            </a:pPr>
            <a:r>
              <a:rPr lang="en-US" sz="4400" b="1" dirty="0">
                <a:solidFill>
                  <a:srgbClr val="2C3E50"/>
                </a:solidFill>
                <a:latin typeface="Arial" pitchFamily="34" charset="0"/>
                <a:ea typeface="Arial" pitchFamily="34" charset="-122"/>
                <a:cs typeface="Arial" pitchFamily="34" charset="-120"/>
              </a:rPr>
              <a:t>Cross-Cultural Negotiations:</a:t>
            </a:r>
            <a:endParaRPr lang="en-US" sz="4400" dirty="0"/>
          </a:p>
          <a:p>
            <a:pPr marL="0" indent="0" algn="ctr">
              <a:buNone/>
            </a:pPr>
            <a:r>
              <a:rPr lang="en-US" sz="4400" b="1" dirty="0">
                <a:solidFill>
                  <a:srgbClr val="2C3E50"/>
                </a:solidFill>
                <a:latin typeface="Arial" pitchFamily="34" charset="0"/>
                <a:ea typeface="Arial" pitchFamily="34" charset="-122"/>
                <a:cs typeface="Arial" pitchFamily="34" charset="-120"/>
              </a:rPr>
              <a:t>Building a Successful UK–China Strategic Alliance</a:t>
            </a:r>
            <a:endParaRPr lang="en-US" sz="4400" dirty="0"/>
          </a:p>
        </p:txBody>
      </p:sp>
      <p:sp>
        <p:nvSpPr>
          <p:cNvPr id="3" name="Text 1"/>
          <p:cNvSpPr/>
          <p:nvPr/>
        </p:nvSpPr>
        <p:spPr>
          <a:xfrm>
            <a:off x="-1026543" y="3395932"/>
            <a:ext cx="10362895" cy="914400"/>
          </a:xfrm>
          <a:prstGeom prst="rect">
            <a:avLst/>
          </a:prstGeom>
          <a:noFill/>
          <a:ln/>
        </p:spPr>
        <p:txBody>
          <a:bodyPr wrap="square" rtlCol="0" anchor="ctr"/>
          <a:lstStyle/>
          <a:p>
            <a:pPr marL="0" indent="0" algn="ctr">
              <a:buNone/>
            </a:pPr>
            <a:r>
              <a:rPr lang="en-US" sz="2400" dirty="0">
                <a:solidFill>
                  <a:srgbClr val="2C3E50"/>
                </a:solidFill>
                <a:latin typeface="Arial" pitchFamily="34" charset="0"/>
                <a:ea typeface="Arial" pitchFamily="34" charset="-122"/>
                <a:cs typeface="Arial" pitchFamily="34" charset="-120"/>
              </a:rPr>
              <a:t>Presented by: Stefania Daniela Stanila</a:t>
            </a:r>
            <a:endParaRPr lang="en-US" sz="2400" dirty="0"/>
          </a:p>
          <a:p>
            <a:pPr marL="0" indent="0" algn="ctr">
              <a:buNone/>
            </a:pPr>
            <a:r>
              <a:rPr lang="en-US" sz="2400" dirty="0">
                <a:solidFill>
                  <a:srgbClr val="2C3E50"/>
                </a:solidFill>
                <a:latin typeface="Arial" pitchFamily="34" charset="0"/>
                <a:ea typeface="Arial" pitchFamily="34" charset="-122"/>
                <a:cs typeface="Arial" pitchFamily="34" charset="-120"/>
              </a:rPr>
              <a:t>Student Number: 2336910</a:t>
            </a:r>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5F0"/>
        </a:solidFill>
        <a:effectLst/>
      </p:bgPr>
    </p:bg>
    <p:spTree>
      <p:nvGrpSpPr>
        <p:cNvPr id="1" name=""/>
        <p:cNvGrpSpPr/>
        <p:nvPr/>
      </p:nvGrpSpPr>
      <p:grpSpPr>
        <a:xfrm>
          <a:off x="0" y="0"/>
          <a:ext cx="0" cy="0"/>
          <a:chOff x="0" y="0"/>
          <a:chExt cx="0" cy="0"/>
        </a:xfrm>
      </p:grpSpPr>
      <p:sp>
        <p:nvSpPr>
          <p:cNvPr id="2" name="Text 0"/>
          <p:cNvSpPr/>
          <p:nvPr/>
        </p:nvSpPr>
        <p:spPr>
          <a:xfrm>
            <a:off x="1792179" y="114300"/>
            <a:ext cx="10058400" cy="914400"/>
          </a:xfrm>
          <a:prstGeom prst="rect">
            <a:avLst/>
          </a:prstGeom>
          <a:noFill/>
          <a:ln/>
        </p:spPr>
        <p:txBody>
          <a:bodyPr wrap="square" rtlCol="0" anchor="ctr"/>
          <a:lstStyle/>
          <a:p>
            <a:pPr marL="0" indent="0">
              <a:buNone/>
            </a:pPr>
            <a:r>
              <a:rPr lang="en-US" sz="3200" b="1" dirty="0">
                <a:solidFill>
                  <a:srgbClr val="2C3E50"/>
                </a:solidFill>
              </a:rPr>
              <a:t>Presentation Overview</a:t>
            </a:r>
            <a:endParaRPr lang="en-US" sz="3200" dirty="0"/>
          </a:p>
        </p:txBody>
      </p:sp>
      <p:sp>
        <p:nvSpPr>
          <p:cNvPr id="3" name="Text 1"/>
          <p:cNvSpPr/>
          <p:nvPr/>
        </p:nvSpPr>
        <p:spPr>
          <a:xfrm>
            <a:off x="0" y="1371600"/>
            <a:ext cx="4444041" cy="3657600"/>
          </a:xfrm>
          <a:prstGeom prst="rect">
            <a:avLst/>
          </a:prstGeom>
          <a:noFill/>
          <a:ln/>
        </p:spPr>
        <p:txBody>
          <a:bodyPr wrap="square" rtlCol="0" anchor="ctr"/>
          <a:lstStyle/>
          <a:p>
            <a:pPr marL="342900" indent="-342900">
              <a:buSzPct val="100000"/>
              <a:buChar char="•"/>
            </a:pPr>
            <a:r>
              <a:rPr lang="en-US" sz="1800" dirty="0">
                <a:solidFill>
                  <a:srgbClr val="2C3E50"/>
                </a:solidFill>
              </a:rPr>
              <a:t> The meaning and importance of culture in business</a:t>
            </a:r>
            <a:endParaRPr lang="en-US" sz="1800" dirty="0"/>
          </a:p>
          <a:p>
            <a:pPr marL="342900" indent="-342900">
              <a:buSzPct val="100000"/>
              <a:buChar char="•"/>
            </a:pPr>
            <a:r>
              <a:rPr lang="en-US" sz="1800" dirty="0">
                <a:solidFill>
                  <a:srgbClr val="2C3E50"/>
                </a:solidFill>
              </a:rPr>
              <a:t>Relevant cultural theories and their effect on negotiations</a:t>
            </a:r>
            <a:endParaRPr lang="en-US" sz="1800" dirty="0"/>
          </a:p>
          <a:p>
            <a:pPr marL="342900" indent="-342900">
              <a:buSzPct val="100000"/>
              <a:buChar char="•"/>
            </a:pPr>
            <a:r>
              <a:rPr lang="en-US" sz="1800" dirty="0">
                <a:solidFill>
                  <a:srgbClr val="2C3E50"/>
                </a:solidFill>
              </a:rPr>
              <a:t>Major cultural differences between the UK and China</a:t>
            </a:r>
            <a:endParaRPr lang="en-US" sz="1800" dirty="0"/>
          </a:p>
          <a:p>
            <a:pPr marL="342900" indent="-342900">
              <a:buSzPct val="100000"/>
              <a:buChar char="•"/>
            </a:pPr>
            <a:r>
              <a:rPr lang="en-US" sz="1800" dirty="0">
                <a:solidFill>
                  <a:srgbClr val="2C3E50"/>
                </a:solidFill>
              </a:rPr>
              <a:t>Common challenges in cross-cultural negotiations</a:t>
            </a:r>
            <a:endParaRPr lang="en-US" sz="1800" dirty="0"/>
          </a:p>
          <a:p>
            <a:pPr marL="342900" indent="-342900">
              <a:buSzPct val="100000"/>
              <a:buChar char="•"/>
            </a:pPr>
            <a:r>
              <a:rPr lang="en-US" sz="1800" dirty="0">
                <a:solidFill>
                  <a:srgbClr val="2C3E50"/>
                </a:solidFill>
              </a:rPr>
              <a:t>Practical strategies for building a successful partnership</a:t>
            </a:r>
            <a:endParaRPr lang="en-US" sz="1800" dirty="0"/>
          </a:p>
        </p:txBody>
      </p:sp>
      <p:pic>
        <p:nvPicPr>
          <p:cNvPr id="4" name="Picture 3">
            <a:extLst>
              <a:ext uri="{FF2B5EF4-FFF2-40B4-BE49-F238E27FC236}">
                <a16:creationId xmlns:a16="http://schemas.microsoft.com/office/drawing/2014/main" id="{5B69E74F-C250-7154-B6F6-D7F36F6C683D}"/>
              </a:ext>
            </a:extLst>
          </p:cNvPr>
          <p:cNvPicPr>
            <a:picLocks noChangeAspect="1"/>
          </p:cNvPicPr>
          <p:nvPr/>
        </p:nvPicPr>
        <p:blipFill>
          <a:blip r:embed="rId3"/>
          <a:stretch>
            <a:fillRect/>
          </a:stretch>
        </p:blipFill>
        <p:spPr>
          <a:xfrm>
            <a:off x="5253491" y="1919144"/>
            <a:ext cx="3531647" cy="276715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5F0"/>
        </a:solidFill>
        <a:effectLst/>
      </p:bgPr>
    </p:bg>
    <p:spTree>
      <p:nvGrpSpPr>
        <p:cNvPr id="1" name=""/>
        <p:cNvGrpSpPr/>
        <p:nvPr/>
      </p:nvGrpSpPr>
      <p:grpSpPr>
        <a:xfrm>
          <a:off x="0" y="0"/>
          <a:ext cx="0" cy="0"/>
          <a:chOff x="0" y="0"/>
          <a:chExt cx="0" cy="0"/>
        </a:xfrm>
      </p:grpSpPr>
      <p:sp>
        <p:nvSpPr>
          <p:cNvPr id="2" name="Text 0"/>
          <p:cNvSpPr/>
          <p:nvPr/>
        </p:nvSpPr>
        <p:spPr>
          <a:xfrm>
            <a:off x="731520" y="457200"/>
            <a:ext cx="10058400" cy="914400"/>
          </a:xfrm>
          <a:prstGeom prst="rect">
            <a:avLst/>
          </a:prstGeom>
          <a:noFill/>
          <a:ln/>
        </p:spPr>
        <p:txBody>
          <a:bodyPr wrap="square" rtlCol="0" anchor="ctr"/>
          <a:lstStyle/>
          <a:p>
            <a:pPr marL="0" indent="0">
              <a:buNone/>
            </a:pPr>
            <a:r>
              <a:rPr lang="en-US" sz="3200" b="1" dirty="0">
                <a:solidFill>
                  <a:srgbClr val="2C3E50"/>
                </a:solidFill>
              </a:rPr>
              <a:t>Understanding Culture in Business</a:t>
            </a:r>
            <a:endParaRPr lang="en-US" sz="3200" dirty="0"/>
          </a:p>
        </p:txBody>
      </p:sp>
      <p:sp>
        <p:nvSpPr>
          <p:cNvPr id="3" name="Text 1"/>
          <p:cNvSpPr/>
          <p:nvPr/>
        </p:nvSpPr>
        <p:spPr>
          <a:xfrm>
            <a:off x="167736" y="1645920"/>
            <a:ext cx="8976264" cy="731520"/>
          </a:xfrm>
          <a:prstGeom prst="rect">
            <a:avLst/>
          </a:prstGeom>
          <a:noFill/>
          <a:ln/>
        </p:spPr>
        <p:txBody>
          <a:bodyPr wrap="square" rtlCol="0" anchor="ctr"/>
          <a:lstStyle/>
          <a:p>
            <a:pPr marL="0" indent="0">
              <a:buNone/>
            </a:pPr>
            <a:r>
              <a:rPr lang="en-US" sz="1800" dirty="0">
                <a:solidFill>
                  <a:srgbClr val="2C3E50"/>
                </a:solidFill>
              </a:rPr>
              <a:t>Culture consists of shared values, norms, and behaviours that shape how people interact and make decisions.</a:t>
            </a:r>
            <a:endParaRPr lang="en-US" sz="1800" dirty="0"/>
          </a:p>
        </p:txBody>
      </p:sp>
      <p:sp>
        <p:nvSpPr>
          <p:cNvPr id="4" name="Text 2"/>
          <p:cNvSpPr/>
          <p:nvPr/>
        </p:nvSpPr>
        <p:spPr>
          <a:xfrm>
            <a:off x="84539" y="2571750"/>
            <a:ext cx="10058400" cy="731520"/>
          </a:xfrm>
          <a:prstGeom prst="rect">
            <a:avLst/>
          </a:prstGeom>
          <a:noFill/>
          <a:ln/>
        </p:spPr>
        <p:txBody>
          <a:bodyPr wrap="square" rtlCol="0" anchor="ctr"/>
          <a:lstStyle/>
          <a:p>
            <a:pPr marL="0" indent="0">
              <a:buNone/>
            </a:pPr>
            <a:r>
              <a:rPr lang="en-US" sz="2000" b="1" dirty="0">
                <a:solidFill>
                  <a:srgbClr val="2C3E50"/>
                </a:solidFill>
              </a:rPr>
              <a:t>In international business, culture influences:</a:t>
            </a:r>
            <a:endParaRPr lang="en-US" sz="2000" dirty="0"/>
          </a:p>
        </p:txBody>
      </p:sp>
      <p:sp>
        <p:nvSpPr>
          <p:cNvPr id="5" name="Text 3"/>
          <p:cNvSpPr/>
          <p:nvPr/>
        </p:nvSpPr>
        <p:spPr>
          <a:xfrm>
            <a:off x="358859" y="3383280"/>
            <a:ext cx="9509760" cy="1485900"/>
          </a:xfrm>
          <a:prstGeom prst="rect">
            <a:avLst/>
          </a:prstGeom>
          <a:noFill/>
          <a:ln/>
        </p:spPr>
        <p:txBody>
          <a:bodyPr wrap="square" rtlCol="0" anchor="ctr"/>
          <a:lstStyle/>
          <a:p>
            <a:pPr marL="0" indent="0">
              <a:buNone/>
            </a:pPr>
            <a:r>
              <a:rPr lang="en-US" sz="1700" dirty="0">
                <a:solidFill>
                  <a:srgbClr val="2C3E50"/>
                </a:solidFill>
              </a:rPr>
              <a:t>• Communication patterns</a:t>
            </a:r>
            <a:endParaRPr lang="en-US" sz="1700" dirty="0"/>
          </a:p>
          <a:p>
            <a:pPr marL="0" indent="0">
              <a:buNone/>
            </a:pPr>
            <a:r>
              <a:rPr lang="en-US" sz="1700" dirty="0">
                <a:solidFill>
                  <a:srgbClr val="2C3E50"/>
                </a:solidFill>
              </a:rPr>
              <a:t>• Trust and relationship development</a:t>
            </a:r>
            <a:endParaRPr lang="en-US" sz="1700" dirty="0"/>
          </a:p>
          <a:p>
            <a:pPr marL="0" indent="0">
              <a:buNone/>
            </a:pPr>
            <a:r>
              <a:rPr lang="en-US" sz="1700" dirty="0">
                <a:solidFill>
                  <a:srgbClr val="2C3E50"/>
                </a:solidFill>
              </a:rPr>
              <a:t>• Leadership expectations</a:t>
            </a:r>
            <a:endParaRPr lang="en-US" sz="1700" dirty="0"/>
          </a:p>
          <a:p>
            <a:pPr marL="0" indent="0">
              <a:buNone/>
            </a:pPr>
            <a:r>
              <a:rPr lang="en-US" sz="1700" dirty="0">
                <a:solidFill>
                  <a:srgbClr val="2C3E50"/>
                </a:solidFill>
              </a:rPr>
              <a:t>• Negotiation tactics</a:t>
            </a:r>
            <a:endParaRPr lang="en-US" sz="1700" dirty="0"/>
          </a:p>
        </p:txBody>
      </p:sp>
      <p:pic>
        <p:nvPicPr>
          <p:cNvPr id="6" name="Picture 5">
            <a:extLst>
              <a:ext uri="{FF2B5EF4-FFF2-40B4-BE49-F238E27FC236}">
                <a16:creationId xmlns:a16="http://schemas.microsoft.com/office/drawing/2014/main" id="{B8D1BDF9-DD23-8A2F-C22B-9E05BE9D0B93}"/>
              </a:ext>
            </a:extLst>
          </p:cNvPr>
          <p:cNvPicPr>
            <a:picLocks noChangeAspect="1"/>
          </p:cNvPicPr>
          <p:nvPr/>
        </p:nvPicPr>
        <p:blipFill>
          <a:blip r:embed="rId3"/>
          <a:stretch>
            <a:fillRect/>
          </a:stretch>
        </p:blipFill>
        <p:spPr>
          <a:xfrm>
            <a:off x="5113739" y="2219275"/>
            <a:ext cx="3428634" cy="285705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5F0"/>
        </a:solidFill>
        <a:effectLst/>
      </p:bgPr>
    </p:bg>
    <p:spTree>
      <p:nvGrpSpPr>
        <p:cNvPr id="1" name=""/>
        <p:cNvGrpSpPr/>
        <p:nvPr/>
      </p:nvGrpSpPr>
      <p:grpSpPr>
        <a:xfrm>
          <a:off x="0" y="0"/>
          <a:ext cx="0" cy="0"/>
          <a:chOff x="0" y="0"/>
          <a:chExt cx="0" cy="0"/>
        </a:xfrm>
      </p:grpSpPr>
      <p:sp>
        <p:nvSpPr>
          <p:cNvPr id="2" name="Text 0"/>
          <p:cNvSpPr/>
          <p:nvPr/>
        </p:nvSpPr>
        <p:spPr>
          <a:xfrm>
            <a:off x="731520" y="457200"/>
            <a:ext cx="10058400" cy="914400"/>
          </a:xfrm>
          <a:prstGeom prst="rect">
            <a:avLst/>
          </a:prstGeom>
          <a:noFill/>
          <a:ln/>
        </p:spPr>
        <p:txBody>
          <a:bodyPr wrap="square" rtlCol="0" anchor="ctr"/>
          <a:lstStyle/>
          <a:p>
            <a:pPr marL="0" indent="0">
              <a:buNone/>
            </a:pPr>
            <a:r>
              <a:rPr lang="en-US" sz="3200" b="1" dirty="0">
                <a:solidFill>
                  <a:srgbClr val="2C3E50"/>
                </a:solidFill>
              </a:rPr>
              <a:t>Hofstede’s Cultural Dimensions Theory</a:t>
            </a:r>
            <a:endParaRPr lang="en-US" sz="3200" dirty="0"/>
          </a:p>
        </p:txBody>
      </p:sp>
      <p:sp>
        <p:nvSpPr>
          <p:cNvPr id="3" name="Text 1"/>
          <p:cNvSpPr/>
          <p:nvPr/>
        </p:nvSpPr>
        <p:spPr>
          <a:xfrm>
            <a:off x="914400" y="1463040"/>
            <a:ext cx="10058400" cy="731520"/>
          </a:xfrm>
          <a:prstGeom prst="rect">
            <a:avLst/>
          </a:prstGeom>
          <a:noFill/>
          <a:ln/>
        </p:spPr>
        <p:txBody>
          <a:bodyPr wrap="square" rtlCol="0" anchor="ctr"/>
          <a:lstStyle/>
          <a:p>
            <a:pPr marL="0" indent="0">
              <a:buNone/>
            </a:pPr>
            <a:r>
              <a:rPr lang="en-US" sz="2000" b="1" dirty="0">
                <a:solidFill>
                  <a:srgbClr val="2C3E50"/>
                </a:solidFill>
              </a:rPr>
              <a:t>Key contrasts between the UK and China:</a:t>
            </a:r>
            <a:endParaRPr lang="en-US" sz="2000" dirty="0"/>
          </a:p>
        </p:txBody>
      </p:sp>
      <p:sp>
        <p:nvSpPr>
          <p:cNvPr id="4" name="Text 2"/>
          <p:cNvSpPr/>
          <p:nvPr/>
        </p:nvSpPr>
        <p:spPr>
          <a:xfrm>
            <a:off x="1581509" y="2286000"/>
            <a:ext cx="3874028" cy="2286000"/>
          </a:xfrm>
          <a:prstGeom prst="rect">
            <a:avLst/>
          </a:prstGeom>
          <a:noFill/>
          <a:ln/>
        </p:spPr>
        <p:txBody>
          <a:bodyPr wrap="square" rtlCol="0" anchor="ctr"/>
          <a:lstStyle/>
          <a:p>
            <a:pPr marL="0" indent="0">
              <a:buNone/>
            </a:pPr>
            <a:r>
              <a:rPr lang="en-US" sz="1800" dirty="0">
                <a:solidFill>
                  <a:srgbClr val="2C3E50"/>
                </a:solidFill>
              </a:rPr>
              <a:t>UK:</a:t>
            </a:r>
            <a:endParaRPr lang="en-US" sz="1800" dirty="0"/>
          </a:p>
          <a:p>
            <a:pPr marL="0" indent="0">
              <a:buNone/>
            </a:pPr>
            <a:r>
              <a:rPr lang="en-US" sz="1800" dirty="0">
                <a:solidFill>
                  <a:srgbClr val="2C3E50"/>
                </a:solidFill>
              </a:rPr>
              <a:t>• Individualistic</a:t>
            </a:r>
            <a:endParaRPr lang="en-US" sz="1800" dirty="0"/>
          </a:p>
          <a:p>
            <a:pPr marL="0" indent="0">
              <a:buNone/>
            </a:pPr>
            <a:r>
              <a:rPr lang="en-US" sz="1800" dirty="0">
                <a:solidFill>
                  <a:srgbClr val="2C3E50"/>
                </a:solidFill>
              </a:rPr>
              <a:t>• Direct communication</a:t>
            </a:r>
            <a:endParaRPr lang="en-US" sz="1800" dirty="0"/>
          </a:p>
          <a:p>
            <a:pPr marL="0" indent="0">
              <a:buNone/>
            </a:pPr>
            <a:r>
              <a:rPr lang="en-US" sz="1800" dirty="0">
                <a:solidFill>
                  <a:srgbClr val="2C3E50"/>
                </a:solidFill>
              </a:rPr>
              <a:t>• Faster decision-making</a:t>
            </a:r>
            <a:endParaRPr lang="en-US" sz="1800" dirty="0"/>
          </a:p>
        </p:txBody>
      </p:sp>
      <p:sp>
        <p:nvSpPr>
          <p:cNvPr id="5" name="Text 3"/>
          <p:cNvSpPr/>
          <p:nvPr/>
        </p:nvSpPr>
        <p:spPr>
          <a:xfrm>
            <a:off x="4898078" y="2286000"/>
            <a:ext cx="5029200" cy="2286000"/>
          </a:xfrm>
          <a:prstGeom prst="rect">
            <a:avLst/>
          </a:prstGeom>
          <a:noFill/>
          <a:ln/>
        </p:spPr>
        <p:txBody>
          <a:bodyPr wrap="square" rtlCol="0" anchor="ctr"/>
          <a:lstStyle/>
          <a:p>
            <a:pPr marL="0" indent="0">
              <a:buNone/>
            </a:pPr>
            <a:r>
              <a:rPr lang="en-US" sz="1800" dirty="0">
                <a:solidFill>
                  <a:srgbClr val="2C3E50"/>
                </a:solidFill>
              </a:rPr>
              <a:t>China:</a:t>
            </a:r>
            <a:endParaRPr lang="en-US" sz="1800" dirty="0"/>
          </a:p>
          <a:p>
            <a:pPr marL="0" indent="0">
              <a:buNone/>
            </a:pPr>
            <a:r>
              <a:rPr lang="en-US" sz="1800" dirty="0">
                <a:solidFill>
                  <a:srgbClr val="2C3E50"/>
                </a:solidFill>
              </a:rPr>
              <a:t>• Collectivist</a:t>
            </a:r>
            <a:endParaRPr lang="en-US" sz="1800" dirty="0"/>
          </a:p>
          <a:p>
            <a:pPr marL="0" indent="0">
              <a:buNone/>
            </a:pPr>
            <a:r>
              <a:rPr lang="en-US" sz="1800" dirty="0">
                <a:solidFill>
                  <a:srgbClr val="2C3E50"/>
                </a:solidFill>
              </a:rPr>
              <a:t>• Indirect communication</a:t>
            </a:r>
            <a:endParaRPr lang="en-US" sz="1800" dirty="0"/>
          </a:p>
          <a:p>
            <a:pPr marL="0" indent="0">
              <a:buNone/>
            </a:pPr>
            <a:r>
              <a:rPr lang="en-US" sz="1800" dirty="0">
                <a:solidFill>
                  <a:srgbClr val="2C3E50"/>
                </a:solidFill>
              </a:rPr>
              <a:t>• Strong respect for hierarchy</a:t>
            </a:r>
            <a:endParaRPr lang="en-US"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5F0"/>
        </a:solidFill>
        <a:effectLst/>
      </p:bgPr>
    </p:bg>
    <p:spTree>
      <p:nvGrpSpPr>
        <p:cNvPr id="1" name=""/>
        <p:cNvGrpSpPr/>
        <p:nvPr/>
      </p:nvGrpSpPr>
      <p:grpSpPr>
        <a:xfrm>
          <a:off x="0" y="0"/>
          <a:ext cx="0" cy="0"/>
          <a:chOff x="0" y="0"/>
          <a:chExt cx="0" cy="0"/>
        </a:xfrm>
      </p:grpSpPr>
      <p:sp>
        <p:nvSpPr>
          <p:cNvPr id="2" name="Text 0"/>
          <p:cNvSpPr/>
          <p:nvPr/>
        </p:nvSpPr>
        <p:spPr>
          <a:xfrm>
            <a:off x="339306" y="125730"/>
            <a:ext cx="10058400" cy="914400"/>
          </a:xfrm>
          <a:prstGeom prst="rect">
            <a:avLst/>
          </a:prstGeom>
          <a:noFill/>
          <a:ln/>
        </p:spPr>
        <p:txBody>
          <a:bodyPr wrap="square" rtlCol="0" anchor="ctr"/>
          <a:lstStyle/>
          <a:p>
            <a:pPr marL="0" indent="0">
              <a:buNone/>
            </a:pPr>
            <a:r>
              <a:rPr lang="en-US" sz="2800" b="1" dirty="0">
                <a:solidFill>
                  <a:srgbClr val="2C3E50"/>
                </a:solidFill>
              </a:rPr>
              <a:t>Cultural Difference – Guanxi (Relationship Building)</a:t>
            </a:r>
            <a:endParaRPr lang="en-US" sz="2800" dirty="0"/>
          </a:p>
        </p:txBody>
      </p:sp>
      <p:sp>
        <p:nvSpPr>
          <p:cNvPr id="3" name="Text 1"/>
          <p:cNvSpPr/>
          <p:nvPr/>
        </p:nvSpPr>
        <p:spPr>
          <a:xfrm>
            <a:off x="78601" y="582930"/>
            <a:ext cx="4310328" cy="3798521"/>
          </a:xfrm>
          <a:prstGeom prst="rect">
            <a:avLst/>
          </a:prstGeom>
          <a:noFill/>
          <a:ln/>
        </p:spPr>
        <p:txBody>
          <a:bodyPr wrap="square" rtlCol="0" anchor="ctr"/>
          <a:lstStyle/>
          <a:p>
            <a:pPr marL="0" indent="0">
              <a:buNone/>
            </a:pPr>
            <a:r>
              <a:rPr lang="en-US" sz="1800" dirty="0">
                <a:solidFill>
                  <a:srgbClr val="2C3E50"/>
                </a:solidFill>
              </a:rPr>
              <a:t>Guanxi emphasises personal relationships and trust in Chinese business culture.</a:t>
            </a:r>
            <a:endParaRPr lang="en-US" sz="1800" dirty="0"/>
          </a:p>
          <a:p>
            <a:pPr marL="0" indent="0">
              <a:buNone/>
            </a:pPr>
            <a:endParaRPr lang="en-US" sz="1800" dirty="0"/>
          </a:p>
          <a:p>
            <a:pPr marL="0" indent="0">
              <a:buNone/>
            </a:pPr>
            <a:r>
              <a:rPr lang="en-US" sz="1800" dirty="0">
                <a:solidFill>
                  <a:srgbClr val="2C3E50"/>
                </a:solidFill>
              </a:rPr>
              <a:t>Chinese partners often prefer to build strong connections before formal agreements.</a:t>
            </a:r>
            <a:endParaRPr lang="en-US" sz="1800" dirty="0"/>
          </a:p>
        </p:txBody>
      </p:sp>
      <p:sp>
        <p:nvSpPr>
          <p:cNvPr id="4" name="Text 2"/>
          <p:cNvSpPr/>
          <p:nvPr/>
        </p:nvSpPr>
        <p:spPr>
          <a:xfrm>
            <a:off x="339306" y="3771900"/>
            <a:ext cx="10058400" cy="1371600"/>
          </a:xfrm>
          <a:prstGeom prst="rect">
            <a:avLst/>
          </a:prstGeom>
          <a:noFill/>
          <a:ln/>
        </p:spPr>
        <p:txBody>
          <a:bodyPr wrap="square" rtlCol="0" anchor="ctr"/>
          <a:lstStyle/>
          <a:p>
            <a:pPr marL="0" indent="0">
              <a:buNone/>
            </a:pPr>
            <a:r>
              <a:rPr lang="en-US" sz="1800" b="1" dirty="0">
                <a:solidFill>
                  <a:srgbClr val="3498DB"/>
                </a:solidFill>
              </a:rPr>
              <a:t>Solution: Invest time in meetings, consistent communication, and trust-building activities.</a:t>
            </a:r>
            <a:endParaRPr lang="en-US" sz="1800" dirty="0"/>
          </a:p>
        </p:txBody>
      </p:sp>
      <p:pic>
        <p:nvPicPr>
          <p:cNvPr id="5" name="Picture 4">
            <a:extLst>
              <a:ext uri="{FF2B5EF4-FFF2-40B4-BE49-F238E27FC236}">
                <a16:creationId xmlns:a16="http://schemas.microsoft.com/office/drawing/2014/main" id="{F4B7E0EB-3A78-EF93-F35F-C767AA06A7BB}"/>
              </a:ext>
            </a:extLst>
          </p:cNvPr>
          <p:cNvPicPr>
            <a:picLocks noChangeAspect="1"/>
          </p:cNvPicPr>
          <p:nvPr/>
        </p:nvPicPr>
        <p:blipFill>
          <a:blip r:embed="rId3"/>
          <a:stretch>
            <a:fillRect/>
          </a:stretch>
        </p:blipFill>
        <p:spPr>
          <a:xfrm>
            <a:off x="4388929" y="1132846"/>
            <a:ext cx="4310328" cy="287780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5F0"/>
        </a:solidFill>
        <a:effectLst/>
      </p:bgPr>
    </p:bg>
    <p:spTree>
      <p:nvGrpSpPr>
        <p:cNvPr id="1" name=""/>
        <p:cNvGrpSpPr/>
        <p:nvPr/>
      </p:nvGrpSpPr>
      <p:grpSpPr>
        <a:xfrm>
          <a:off x="0" y="0"/>
          <a:ext cx="0" cy="0"/>
          <a:chOff x="0" y="0"/>
          <a:chExt cx="0" cy="0"/>
        </a:xfrm>
      </p:grpSpPr>
      <p:sp>
        <p:nvSpPr>
          <p:cNvPr id="2" name="Text 0"/>
          <p:cNvSpPr/>
          <p:nvPr/>
        </p:nvSpPr>
        <p:spPr>
          <a:xfrm>
            <a:off x="731520" y="457200"/>
            <a:ext cx="10058400" cy="914400"/>
          </a:xfrm>
          <a:prstGeom prst="rect">
            <a:avLst/>
          </a:prstGeom>
          <a:noFill/>
          <a:ln/>
        </p:spPr>
        <p:txBody>
          <a:bodyPr wrap="square" rtlCol="0" anchor="ctr"/>
          <a:lstStyle/>
          <a:p>
            <a:pPr marL="0" indent="0">
              <a:buNone/>
            </a:pPr>
            <a:r>
              <a:rPr lang="en-US" sz="2800" b="1" dirty="0">
                <a:solidFill>
                  <a:srgbClr val="2C3E50"/>
                </a:solidFill>
              </a:rPr>
              <a:t>Cultural Difference – Communication Style</a:t>
            </a:r>
            <a:endParaRPr lang="en-US" sz="2800" dirty="0"/>
          </a:p>
        </p:txBody>
      </p:sp>
      <p:sp>
        <p:nvSpPr>
          <p:cNvPr id="3" name="Text 1"/>
          <p:cNvSpPr/>
          <p:nvPr/>
        </p:nvSpPr>
        <p:spPr>
          <a:xfrm>
            <a:off x="914400" y="1645920"/>
            <a:ext cx="10058400" cy="2286000"/>
          </a:xfrm>
          <a:prstGeom prst="rect">
            <a:avLst/>
          </a:prstGeom>
          <a:noFill/>
          <a:ln/>
        </p:spPr>
        <p:txBody>
          <a:bodyPr wrap="square" rtlCol="0" anchor="ctr"/>
          <a:lstStyle/>
          <a:p>
            <a:pPr marL="0" indent="0">
              <a:buNone/>
            </a:pPr>
            <a:r>
              <a:rPr lang="en-US" sz="1800" dirty="0">
                <a:solidFill>
                  <a:srgbClr val="2C3E50"/>
                </a:solidFill>
              </a:rPr>
              <a:t>UK: Direct, open, and fact-focused.</a:t>
            </a:r>
            <a:endParaRPr lang="en-US" sz="1800" dirty="0"/>
          </a:p>
          <a:p>
            <a:pPr marL="0" indent="0">
              <a:buNone/>
            </a:pPr>
            <a:endParaRPr lang="en-US" sz="1800" dirty="0"/>
          </a:p>
          <a:p>
            <a:pPr marL="0" indent="0">
              <a:buNone/>
            </a:pPr>
            <a:r>
              <a:rPr lang="en-US" sz="1800" dirty="0">
                <a:solidFill>
                  <a:srgbClr val="2C3E50"/>
                </a:solidFill>
              </a:rPr>
              <a:t>Chinese: Indirect, harmony-oriented, and sensitive to maintaining “face”.</a:t>
            </a:r>
            <a:endParaRPr lang="en-US" sz="1800" dirty="0"/>
          </a:p>
        </p:txBody>
      </p:sp>
      <p:sp>
        <p:nvSpPr>
          <p:cNvPr id="4" name="Text 2"/>
          <p:cNvSpPr/>
          <p:nvPr/>
        </p:nvSpPr>
        <p:spPr>
          <a:xfrm>
            <a:off x="243457" y="3873692"/>
            <a:ext cx="10058400" cy="1097280"/>
          </a:xfrm>
          <a:prstGeom prst="rect">
            <a:avLst/>
          </a:prstGeom>
          <a:noFill/>
          <a:ln/>
        </p:spPr>
        <p:txBody>
          <a:bodyPr wrap="square" rtlCol="0" anchor="ctr"/>
          <a:lstStyle/>
          <a:p>
            <a:pPr marL="0" indent="0">
              <a:buNone/>
            </a:pPr>
            <a:r>
              <a:rPr lang="en-US" sz="1800" b="1" dirty="0">
                <a:solidFill>
                  <a:srgbClr val="3498DB"/>
                </a:solidFill>
              </a:rPr>
              <a:t>Recommended strategy: Use respectful language, practise active listening, and avoid blunt confrontation.</a:t>
            </a:r>
            <a:endParaRPr lang="en-US"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5F0"/>
        </a:solidFill>
        <a:effectLst/>
      </p:bgPr>
    </p:bg>
    <p:spTree>
      <p:nvGrpSpPr>
        <p:cNvPr id="1" name=""/>
        <p:cNvGrpSpPr/>
        <p:nvPr/>
      </p:nvGrpSpPr>
      <p:grpSpPr>
        <a:xfrm>
          <a:off x="0" y="0"/>
          <a:ext cx="0" cy="0"/>
          <a:chOff x="0" y="0"/>
          <a:chExt cx="0" cy="0"/>
        </a:xfrm>
      </p:grpSpPr>
      <p:sp>
        <p:nvSpPr>
          <p:cNvPr id="2" name="Text 0"/>
          <p:cNvSpPr/>
          <p:nvPr/>
        </p:nvSpPr>
        <p:spPr>
          <a:xfrm>
            <a:off x="731520" y="457200"/>
            <a:ext cx="10058400" cy="914400"/>
          </a:xfrm>
          <a:prstGeom prst="rect">
            <a:avLst/>
          </a:prstGeom>
          <a:noFill/>
          <a:ln/>
        </p:spPr>
        <p:txBody>
          <a:bodyPr wrap="square" rtlCol="0" anchor="ctr"/>
          <a:lstStyle/>
          <a:p>
            <a:pPr marL="0" indent="0">
              <a:buNone/>
            </a:pPr>
            <a:r>
              <a:rPr lang="en-US" sz="2800" b="1" dirty="0">
                <a:solidFill>
                  <a:srgbClr val="2C3E50"/>
                </a:solidFill>
              </a:rPr>
              <a:t>Cultural Difference – Decision Making</a:t>
            </a:r>
            <a:endParaRPr lang="en-US" sz="2800" dirty="0"/>
          </a:p>
        </p:txBody>
      </p:sp>
      <p:sp>
        <p:nvSpPr>
          <p:cNvPr id="3" name="Text 1"/>
          <p:cNvSpPr/>
          <p:nvPr/>
        </p:nvSpPr>
        <p:spPr>
          <a:xfrm>
            <a:off x="914400" y="1645920"/>
            <a:ext cx="10058400" cy="2286000"/>
          </a:xfrm>
          <a:prstGeom prst="rect">
            <a:avLst/>
          </a:prstGeom>
          <a:noFill/>
          <a:ln/>
        </p:spPr>
        <p:txBody>
          <a:bodyPr wrap="square" rtlCol="0" anchor="ctr"/>
          <a:lstStyle/>
          <a:p>
            <a:pPr marL="0" indent="0">
              <a:buNone/>
            </a:pPr>
            <a:r>
              <a:rPr lang="en-US" sz="1800" dirty="0">
                <a:solidFill>
                  <a:srgbClr val="2C3E50"/>
                </a:solidFill>
              </a:rPr>
              <a:t>Chinese organisations typically feature:</a:t>
            </a:r>
            <a:endParaRPr lang="en-US" sz="1800" dirty="0"/>
          </a:p>
          <a:p>
            <a:pPr marL="0" indent="0">
              <a:buNone/>
            </a:pPr>
            <a:r>
              <a:rPr lang="en-US" sz="1800" dirty="0">
                <a:solidFill>
                  <a:srgbClr val="2C3E50"/>
                </a:solidFill>
              </a:rPr>
              <a:t>• Strong hierarchical structures</a:t>
            </a:r>
            <a:endParaRPr lang="en-US" sz="1800" dirty="0"/>
          </a:p>
          <a:p>
            <a:pPr marL="0" indent="0">
              <a:buNone/>
            </a:pPr>
            <a:r>
              <a:rPr lang="en-US" sz="1800" dirty="0">
                <a:solidFill>
                  <a:srgbClr val="2C3E50"/>
                </a:solidFill>
              </a:rPr>
              <a:t>• Senior management involvement</a:t>
            </a:r>
            <a:endParaRPr lang="en-US" sz="1800" dirty="0"/>
          </a:p>
          <a:p>
            <a:pPr marL="0" indent="0">
              <a:buNone/>
            </a:pPr>
            <a:r>
              <a:rPr lang="en-US" sz="1800" dirty="0">
                <a:solidFill>
                  <a:srgbClr val="2C3E50"/>
                </a:solidFill>
              </a:rPr>
              <a:t>• Longer approval processes</a:t>
            </a:r>
            <a:endParaRPr lang="en-US" sz="1800" dirty="0"/>
          </a:p>
        </p:txBody>
      </p:sp>
      <p:sp>
        <p:nvSpPr>
          <p:cNvPr id="4" name="Text 2"/>
          <p:cNvSpPr/>
          <p:nvPr/>
        </p:nvSpPr>
        <p:spPr>
          <a:xfrm>
            <a:off x="0" y="3771901"/>
            <a:ext cx="10058400" cy="1097280"/>
          </a:xfrm>
          <a:prstGeom prst="rect">
            <a:avLst/>
          </a:prstGeom>
          <a:noFill/>
          <a:ln/>
        </p:spPr>
        <p:txBody>
          <a:bodyPr wrap="square" rtlCol="0" anchor="ctr"/>
          <a:lstStyle/>
          <a:p>
            <a:pPr marL="0" indent="0">
              <a:buNone/>
            </a:pPr>
            <a:r>
              <a:rPr lang="en-US" sz="1800" b="1" dirty="0">
                <a:solidFill>
                  <a:srgbClr val="3498DB"/>
                </a:solidFill>
              </a:rPr>
              <a:t>Strategy: Show patience, respect the hierarchy, and allow adequate time for internal approvals.</a:t>
            </a:r>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5F0"/>
        </a:solidFill>
        <a:effectLst/>
      </p:bgPr>
    </p:bg>
    <p:spTree>
      <p:nvGrpSpPr>
        <p:cNvPr id="1" name=""/>
        <p:cNvGrpSpPr/>
        <p:nvPr/>
      </p:nvGrpSpPr>
      <p:grpSpPr>
        <a:xfrm>
          <a:off x="0" y="0"/>
          <a:ext cx="0" cy="0"/>
          <a:chOff x="0" y="0"/>
          <a:chExt cx="0" cy="0"/>
        </a:xfrm>
      </p:grpSpPr>
      <p:sp>
        <p:nvSpPr>
          <p:cNvPr id="2" name="Text 0"/>
          <p:cNvSpPr/>
          <p:nvPr/>
        </p:nvSpPr>
        <p:spPr>
          <a:xfrm>
            <a:off x="731520" y="457200"/>
            <a:ext cx="10058400" cy="914400"/>
          </a:xfrm>
          <a:prstGeom prst="rect">
            <a:avLst/>
          </a:prstGeom>
          <a:noFill/>
          <a:ln/>
        </p:spPr>
        <p:txBody>
          <a:bodyPr wrap="square" rtlCol="0" anchor="ctr"/>
          <a:lstStyle/>
          <a:p>
            <a:pPr marL="0" indent="0">
              <a:buNone/>
            </a:pPr>
            <a:r>
              <a:rPr lang="en-US" sz="3200" b="1" dirty="0">
                <a:solidFill>
                  <a:srgbClr val="2C3E50"/>
                </a:solidFill>
              </a:rPr>
              <a:t>Strategies for a Successful Negotiation</a:t>
            </a:r>
            <a:endParaRPr lang="en-US" sz="3200" dirty="0"/>
          </a:p>
        </p:txBody>
      </p:sp>
      <p:sp>
        <p:nvSpPr>
          <p:cNvPr id="3" name="Text 1"/>
          <p:cNvSpPr/>
          <p:nvPr/>
        </p:nvSpPr>
        <p:spPr>
          <a:xfrm>
            <a:off x="311509" y="1600200"/>
            <a:ext cx="3733320" cy="3200400"/>
          </a:xfrm>
          <a:prstGeom prst="rect">
            <a:avLst/>
          </a:prstGeom>
          <a:noFill/>
          <a:ln/>
        </p:spPr>
        <p:txBody>
          <a:bodyPr wrap="square" rtlCol="0" anchor="ctr"/>
          <a:lstStyle/>
          <a:p>
            <a:pPr marL="0" indent="0">
              <a:buNone/>
            </a:pPr>
            <a:r>
              <a:rPr lang="en-US" sz="1800" dirty="0">
                <a:solidFill>
                  <a:srgbClr val="2C3E50"/>
                </a:solidFill>
              </a:rPr>
              <a:t>• Develop cultural awareness through research and preparation</a:t>
            </a:r>
            <a:endParaRPr lang="en-US" sz="1800" dirty="0"/>
          </a:p>
          <a:p>
            <a:pPr marL="0" indent="0">
              <a:buNone/>
            </a:pPr>
            <a:r>
              <a:rPr lang="en-US" sz="1800" dirty="0">
                <a:solidFill>
                  <a:srgbClr val="2C3E50"/>
                </a:solidFill>
              </a:rPr>
              <a:t>• Prioritise long-term relationship building over short-term gains</a:t>
            </a:r>
            <a:endParaRPr lang="en-US" sz="1800" dirty="0"/>
          </a:p>
          <a:p>
            <a:pPr marL="0" indent="0">
              <a:buNone/>
            </a:pPr>
            <a:r>
              <a:rPr lang="en-US" sz="1800" dirty="0">
                <a:solidFill>
                  <a:srgbClr val="2C3E50"/>
                </a:solidFill>
              </a:rPr>
              <a:t>• Remain adaptable and adjust approaches as needed</a:t>
            </a:r>
            <a:endParaRPr lang="en-US" sz="1800" dirty="0"/>
          </a:p>
        </p:txBody>
      </p:sp>
      <p:pic>
        <p:nvPicPr>
          <p:cNvPr id="4" name="Picture 3">
            <a:extLst>
              <a:ext uri="{FF2B5EF4-FFF2-40B4-BE49-F238E27FC236}">
                <a16:creationId xmlns:a16="http://schemas.microsoft.com/office/drawing/2014/main" id="{8390D8D2-01EF-3B72-0D58-542707D37AAD}"/>
              </a:ext>
            </a:extLst>
          </p:cNvPr>
          <p:cNvPicPr>
            <a:picLocks noChangeAspect="1"/>
          </p:cNvPicPr>
          <p:nvPr/>
        </p:nvPicPr>
        <p:blipFill>
          <a:blip r:embed="rId3"/>
          <a:stretch>
            <a:fillRect/>
          </a:stretch>
        </p:blipFill>
        <p:spPr>
          <a:xfrm>
            <a:off x="4403880" y="1941803"/>
            <a:ext cx="4740120" cy="284466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8F5F0"/>
        </a:solidFill>
        <a:effectLst/>
      </p:bgPr>
    </p:bg>
    <p:spTree>
      <p:nvGrpSpPr>
        <p:cNvPr id="1" name=""/>
        <p:cNvGrpSpPr/>
        <p:nvPr/>
      </p:nvGrpSpPr>
      <p:grpSpPr>
        <a:xfrm>
          <a:off x="0" y="0"/>
          <a:ext cx="0" cy="0"/>
          <a:chOff x="0" y="0"/>
          <a:chExt cx="0" cy="0"/>
        </a:xfrm>
      </p:grpSpPr>
      <p:sp>
        <p:nvSpPr>
          <p:cNvPr id="2" name="Text 0"/>
          <p:cNvSpPr/>
          <p:nvPr/>
        </p:nvSpPr>
        <p:spPr>
          <a:xfrm>
            <a:off x="731520" y="457200"/>
            <a:ext cx="10058400" cy="914400"/>
          </a:xfrm>
          <a:prstGeom prst="rect">
            <a:avLst/>
          </a:prstGeom>
          <a:noFill/>
          <a:ln/>
        </p:spPr>
        <p:txBody>
          <a:bodyPr wrap="square" rtlCol="0" anchor="ctr"/>
          <a:lstStyle/>
          <a:p>
            <a:pPr marL="0" indent="0">
              <a:buNone/>
            </a:pPr>
            <a:r>
              <a:rPr lang="en-US" sz="3200" b="1" dirty="0">
                <a:solidFill>
                  <a:srgbClr val="2C3E50"/>
                </a:solidFill>
              </a:rPr>
              <a:t>Negotiation Approach</a:t>
            </a:r>
            <a:endParaRPr lang="en-US" sz="3200" dirty="0"/>
          </a:p>
        </p:txBody>
      </p:sp>
      <p:sp>
        <p:nvSpPr>
          <p:cNvPr id="3" name="Text 1"/>
          <p:cNvSpPr/>
          <p:nvPr/>
        </p:nvSpPr>
        <p:spPr>
          <a:xfrm>
            <a:off x="1605471" y="1371600"/>
            <a:ext cx="6587706" cy="3657600"/>
          </a:xfrm>
          <a:prstGeom prst="rect">
            <a:avLst/>
          </a:prstGeom>
          <a:noFill/>
          <a:ln/>
        </p:spPr>
        <p:txBody>
          <a:bodyPr wrap="square" rtlCol="0" anchor="ctr"/>
          <a:lstStyle/>
          <a:p>
            <a:pPr marL="0" indent="0">
              <a:buNone/>
            </a:pPr>
            <a:r>
              <a:rPr lang="en-US" sz="1700" dirty="0">
                <a:solidFill>
                  <a:srgbClr val="2C3E50"/>
                </a:solidFill>
              </a:rPr>
              <a:t>1. Preparation – Research the partner, culture, and objectives</a:t>
            </a:r>
            <a:endParaRPr lang="en-US" sz="1700" dirty="0"/>
          </a:p>
          <a:p>
            <a:pPr marL="0" indent="0">
              <a:buNone/>
            </a:pPr>
            <a:r>
              <a:rPr lang="en-US" sz="1700" dirty="0">
                <a:solidFill>
                  <a:srgbClr val="2C3E50"/>
                </a:solidFill>
              </a:rPr>
              <a:t>2. Relationship building – Establish trust before detailed negotiations</a:t>
            </a:r>
            <a:endParaRPr lang="en-US" sz="1700" dirty="0"/>
          </a:p>
          <a:p>
            <a:pPr marL="0" indent="0">
              <a:buNone/>
            </a:pPr>
            <a:r>
              <a:rPr lang="en-US" sz="1700" dirty="0">
                <a:solidFill>
                  <a:srgbClr val="2C3E50"/>
                </a:solidFill>
              </a:rPr>
              <a:t>3. Negotiation – Pursue win-win outcomes through cooperation</a:t>
            </a:r>
            <a:endParaRPr lang="en-US" sz="1700" dirty="0"/>
          </a:p>
          <a:p>
            <a:pPr marL="0" indent="0">
              <a:buNone/>
            </a:pPr>
            <a:r>
              <a:rPr lang="en-US" sz="1700" dirty="0">
                <a:solidFill>
                  <a:srgbClr val="2C3E50"/>
                </a:solidFill>
              </a:rPr>
              <a:t>4. Long-term partnership – Maintain ongoing communication after the agreement</a:t>
            </a:r>
            <a:endParaRPr lang="en-US" sz="1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5F0"/>
        </a:solidFill>
        <a:effectLst/>
      </p:bgPr>
    </p:bg>
    <p:spTree>
      <p:nvGrpSpPr>
        <p:cNvPr id="1" name=""/>
        <p:cNvGrpSpPr/>
        <p:nvPr/>
      </p:nvGrpSpPr>
      <p:grpSpPr>
        <a:xfrm>
          <a:off x="0" y="0"/>
          <a:ext cx="0" cy="0"/>
          <a:chOff x="0" y="0"/>
          <a:chExt cx="0" cy="0"/>
        </a:xfrm>
      </p:grpSpPr>
      <p:sp>
        <p:nvSpPr>
          <p:cNvPr id="2" name="Text 0"/>
          <p:cNvSpPr/>
          <p:nvPr/>
        </p:nvSpPr>
        <p:spPr>
          <a:xfrm>
            <a:off x="731520" y="457200"/>
            <a:ext cx="10058400" cy="914400"/>
          </a:xfrm>
          <a:prstGeom prst="rect">
            <a:avLst/>
          </a:prstGeom>
          <a:noFill/>
          <a:ln/>
        </p:spPr>
        <p:txBody>
          <a:bodyPr wrap="square" rtlCol="0" anchor="ctr"/>
          <a:lstStyle/>
          <a:p>
            <a:pPr marL="0" indent="0">
              <a:buNone/>
            </a:pPr>
            <a:r>
              <a:rPr lang="en-US" sz="3200" b="1" dirty="0">
                <a:solidFill>
                  <a:srgbClr val="2C3E50"/>
                </a:solidFill>
              </a:rPr>
              <a:t>Conclusion</a:t>
            </a:r>
            <a:endParaRPr lang="en-US" sz="3200" dirty="0"/>
          </a:p>
        </p:txBody>
      </p:sp>
      <p:sp>
        <p:nvSpPr>
          <p:cNvPr id="3" name="Text 1"/>
          <p:cNvSpPr/>
          <p:nvPr/>
        </p:nvSpPr>
        <p:spPr>
          <a:xfrm>
            <a:off x="914400" y="1645920"/>
            <a:ext cx="10058400" cy="3657600"/>
          </a:xfrm>
          <a:prstGeom prst="rect">
            <a:avLst/>
          </a:prstGeom>
          <a:noFill/>
          <a:ln/>
        </p:spPr>
        <p:txBody>
          <a:bodyPr wrap="square" rtlCol="0" anchor="ctr"/>
          <a:lstStyle/>
          <a:p>
            <a:pPr marL="0" indent="0">
              <a:buNone/>
            </a:pPr>
            <a:r>
              <a:rPr lang="en-US" sz="1800" dirty="0">
                <a:solidFill>
                  <a:srgbClr val="2C3E50"/>
                </a:solidFill>
              </a:rPr>
              <a:t>Cultural differences can present challenges but also create valuable opportunities.</a:t>
            </a:r>
            <a:endParaRPr lang="en-US" sz="1800" dirty="0"/>
          </a:p>
          <a:p>
            <a:pPr marL="0" indent="0">
              <a:buNone/>
            </a:pPr>
            <a:endParaRPr lang="en-US" sz="1800" dirty="0"/>
          </a:p>
          <a:p>
            <a:pPr marL="0" indent="0">
              <a:buNone/>
            </a:pPr>
            <a:r>
              <a:rPr lang="en-US" sz="1800" dirty="0">
                <a:solidFill>
                  <a:srgbClr val="2C3E50"/>
                </a:solidFill>
              </a:rPr>
              <a:t>Success requires:</a:t>
            </a:r>
            <a:endParaRPr lang="en-US" sz="1800" dirty="0"/>
          </a:p>
          <a:p>
            <a:pPr marL="0" indent="0">
              <a:buNone/>
            </a:pPr>
            <a:r>
              <a:rPr lang="en-US" sz="1800" dirty="0">
                <a:solidFill>
                  <a:srgbClr val="2C3E50"/>
                </a:solidFill>
              </a:rPr>
              <a:t>• Cultural awareness</a:t>
            </a:r>
            <a:endParaRPr lang="en-US" sz="1800" dirty="0"/>
          </a:p>
          <a:p>
            <a:pPr marL="0" indent="0">
              <a:buNone/>
            </a:pPr>
            <a:r>
              <a:rPr lang="en-US" sz="1800" dirty="0">
                <a:solidFill>
                  <a:srgbClr val="2C3E50"/>
                </a:solidFill>
              </a:rPr>
              <a:t>• Respect for differences</a:t>
            </a:r>
            <a:endParaRPr lang="en-US" sz="1800" dirty="0"/>
          </a:p>
          <a:p>
            <a:pPr marL="0" indent="0">
              <a:buNone/>
            </a:pPr>
            <a:r>
              <a:rPr lang="en-US" sz="1800" dirty="0">
                <a:solidFill>
                  <a:srgbClr val="2C3E50"/>
                </a:solidFill>
              </a:rPr>
              <a:t>• Effective and sensitive communication</a:t>
            </a:r>
            <a:endParaRPr lang="en-US" sz="1800" dirty="0"/>
          </a:p>
          <a:p>
            <a:pPr marL="0" indent="0">
              <a:buNone/>
            </a:pPr>
            <a:r>
              <a:rPr lang="en-US" sz="1800" dirty="0">
                <a:solidFill>
                  <a:srgbClr val="2C3E50"/>
                </a:solidFill>
              </a:rPr>
              <a:t>• Flexibility and patience</a:t>
            </a:r>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8F5F0"/>
        </a:solidFill>
        <a:effectLst/>
      </p:bgPr>
    </p:bg>
    <p:spTree>
      <p:nvGrpSpPr>
        <p:cNvPr id="1" name=""/>
        <p:cNvGrpSpPr/>
        <p:nvPr/>
      </p:nvGrpSpPr>
      <p:grpSpPr>
        <a:xfrm>
          <a:off x="0" y="0"/>
          <a:ext cx="0" cy="0"/>
          <a:chOff x="0" y="0"/>
          <a:chExt cx="0" cy="0"/>
        </a:xfrm>
      </p:grpSpPr>
      <p:sp>
        <p:nvSpPr>
          <p:cNvPr id="2" name="Text 0"/>
          <p:cNvSpPr/>
          <p:nvPr/>
        </p:nvSpPr>
        <p:spPr>
          <a:xfrm>
            <a:off x="731520" y="457200"/>
            <a:ext cx="10058400" cy="914400"/>
          </a:xfrm>
          <a:prstGeom prst="rect">
            <a:avLst/>
          </a:prstGeom>
          <a:noFill/>
          <a:ln/>
        </p:spPr>
        <p:txBody>
          <a:bodyPr wrap="square" rtlCol="0" anchor="ctr"/>
          <a:lstStyle/>
          <a:p>
            <a:pPr marL="0" indent="0">
              <a:buNone/>
            </a:pPr>
            <a:r>
              <a:rPr lang="en-US" sz="3200" b="1" dirty="0">
                <a:solidFill>
                  <a:srgbClr val="2C3E50"/>
                </a:solidFill>
              </a:rPr>
              <a:t>References</a:t>
            </a:r>
            <a:endParaRPr lang="en-US" sz="3200" dirty="0"/>
          </a:p>
        </p:txBody>
      </p:sp>
      <p:sp>
        <p:nvSpPr>
          <p:cNvPr id="3" name="Text 1"/>
          <p:cNvSpPr/>
          <p:nvPr/>
        </p:nvSpPr>
        <p:spPr>
          <a:xfrm>
            <a:off x="0" y="914400"/>
            <a:ext cx="9162403" cy="4572000"/>
          </a:xfrm>
          <a:prstGeom prst="rect">
            <a:avLst/>
          </a:prstGeom>
          <a:noFill/>
          <a:ln/>
        </p:spPr>
        <p:txBody>
          <a:bodyPr wrap="square" rtlCol="0" anchor="ctr"/>
          <a:lstStyle/>
          <a:p>
            <a:pPr marL="0" indent="0">
              <a:buNone/>
            </a:pPr>
            <a:r>
              <a:rPr lang="en-US" sz="1300" dirty="0">
                <a:solidFill>
                  <a:srgbClr val="2C3E50"/>
                </a:solidFill>
              </a:rPr>
              <a:t>Hofstede, G., Hofstede, G.J. and Minkov, M. (2010) Cultures and Organizations: Software of the Mind. 3rd edn. New York: McGraw-Hill.</a:t>
            </a:r>
            <a:endParaRPr lang="en-US" sz="1300" dirty="0"/>
          </a:p>
          <a:p>
            <a:pPr marL="0" indent="0">
              <a:buNone/>
            </a:pPr>
            <a:endParaRPr lang="en-US" sz="1300" dirty="0"/>
          </a:p>
          <a:p>
            <a:pPr marL="0" indent="0">
              <a:buNone/>
            </a:pPr>
            <a:r>
              <a:rPr lang="en-US" sz="1300" dirty="0">
                <a:solidFill>
                  <a:srgbClr val="2C3E50"/>
                </a:solidFill>
              </a:rPr>
              <a:t>Lewis, R.D. (2018) When Cultures Collide: Leading Across Cultures. 4th edn. London: Nicholas Brealey Publishing.</a:t>
            </a:r>
            <a:endParaRPr lang="en-US" sz="1300" dirty="0"/>
          </a:p>
          <a:p>
            <a:pPr marL="0" indent="0">
              <a:buNone/>
            </a:pPr>
            <a:endParaRPr lang="en-US" sz="1300" dirty="0"/>
          </a:p>
          <a:p>
            <a:pPr marL="0" indent="0">
              <a:buNone/>
            </a:pPr>
            <a:r>
              <a:rPr lang="en-US" sz="1300" dirty="0">
                <a:solidFill>
                  <a:srgbClr val="2C3E50"/>
                </a:solidFill>
              </a:rPr>
              <a:t>Chaney, L.H. and Martin, J.S. (2014) Intercultural Business Communication. 6th edn. Upper Saddle River, NJ: Pearson.</a:t>
            </a:r>
            <a:endParaRPr lang="en-US" sz="1300" dirty="0"/>
          </a:p>
          <a:p>
            <a:pPr marL="0" indent="0">
              <a:buNone/>
            </a:pPr>
            <a:endParaRPr lang="en-US" sz="1300" dirty="0"/>
          </a:p>
          <a:p>
            <a:pPr marL="0" indent="0">
              <a:buNone/>
            </a:pPr>
            <a:r>
              <a:rPr lang="en-US" sz="1300" dirty="0">
                <a:solidFill>
                  <a:srgbClr val="2C3E50"/>
                </a:solidFill>
              </a:rPr>
              <a:t>Brett, J.M. (2014) Negotiating Globally. 3rd edn. San Francisco: Jossey-Bass.</a:t>
            </a:r>
            <a:endParaRPr lang="en-US" sz="1300" dirty="0"/>
          </a:p>
          <a:p>
            <a:pPr marL="0" indent="0">
              <a:buNone/>
            </a:pPr>
            <a:endParaRPr lang="en-US" sz="1300" dirty="0"/>
          </a:p>
          <a:p>
            <a:pPr marL="0" indent="0">
              <a:buNone/>
            </a:pPr>
            <a:r>
              <a:rPr lang="en-US" sz="1300" dirty="0">
                <a:solidFill>
                  <a:srgbClr val="2C3E50"/>
                </a:solidFill>
              </a:rPr>
              <a:t>Thomas, D.C. and Peterson, M.F. (2017) Cross-Cultural Management: Essential Concepts. 4th edn. Thousand Oaks, CA: Sage Publications.</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Cross-Cultural Negotiations: Building a Successful UK–China Strategic Alliance</dc:title>
  <dc:subject>PptxGenJS Presentation</dc:subject>
  <dc:creator>Stefania Daniela Stanila</dc:creator>
  <cp:lastModifiedBy>razvan smadu</cp:lastModifiedBy>
  <cp:revision>4</cp:revision>
  <dcterms:created xsi:type="dcterms:W3CDTF">2026-07-24T08:55:46Z</dcterms:created>
  <dcterms:modified xsi:type="dcterms:W3CDTF">2026-07-24T11:37:12Z</dcterms:modified>
</cp:coreProperties>
</file>