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56" r:id="rId2"/>
    <p:sldId id="303" r:id="rId3"/>
    <p:sldId id="304" r:id="rId4"/>
    <p:sldId id="305" r:id="rId5"/>
    <p:sldId id="313" r:id="rId6"/>
    <p:sldId id="314" r:id="rId7"/>
    <p:sldId id="315" r:id="rId8"/>
    <p:sldId id="317" r:id="rId9"/>
    <p:sldId id="300" r:id="rId10"/>
    <p:sldId id="301" r:id="rId11"/>
    <p:sldId id="311" r:id="rId12"/>
    <p:sldId id="306" r:id="rId13"/>
    <p:sldId id="308" r:id="rId14"/>
    <p:sldId id="309" r:id="rId15"/>
    <p:sldId id="310" r:id="rId16"/>
    <p:sldId id="262" r:id="rId17"/>
    <p:sldId id="320" r:id="rId18"/>
    <p:sldId id="289" r:id="rId19"/>
    <p:sldId id="261" r:id="rId20"/>
    <p:sldId id="322" r:id="rId21"/>
    <p:sldId id="263" r:id="rId22"/>
    <p:sldId id="264" r:id="rId23"/>
    <p:sldId id="270" r:id="rId24"/>
    <p:sldId id="271" r:id="rId25"/>
    <p:sldId id="272" r:id="rId26"/>
    <p:sldId id="273" r:id="rId27"/>
    <p:sldId id="279" r:id="rId28"/>
    <p:sldId id="318" r:id="rId29"/>
    <p:sldId id="290" r:id="rId30"/>
    <p:sldId id="291" r:id="rId31"/>
    <p:sldId id="319" r:id="rId32"/>
    <p:sldId id="288" r:id="rId33"/>
    <p:sldId id="321" r:id="rId34"/>
    <p:sldId id="299"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6" d="100"/>
          <a:sy n="106" d="100"/>
        </p:scale>
        <p:origin x="-108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1114091-9FAA-461B-A5E0-2516D06AD2F8}" type="datetimeFigureOut">
              <a:rPr lang="en-GB" smtClean="0"/>
              <a:pPr/>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0CE7A3-BB9C-414A-A187-EF8D721041B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114091-9FAA-461B-A5E0-2516D06AD2F8}" type="datetimeFigureOut">
              <a:rPr lang="en-GB" smtClean="0"/>
              <a:pPr/>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0CE7A3-BB9C-414A-A187-EF8D721041B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1114091-9FAA-461B-A5E0-2516D06AD2F8}" type="datetimeFigureOut">
              <a:rPr lang="en-GB" smtClean="0"/>
              <a:pPr/>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0CE7A3-BB9C-414A-A187-EF8D721041B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1114091-9FAA-461B-A5E0-2516D06AD2F8}" type="datetimeFigureOut">
              <a:rPr lang="en-GB" smtClean="0"/>
              <a:pPr/>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0CE7A3-BB9C-414A-A187-EF8D721041B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1114091-9FAA-461B-A5E0-2516D06AD2F8}" type="datetimeFigureOut">
              <a:rPr lang="en-GB" smtClean="0"/>
              <a:pPr/>
              <a:t>06/11/2018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0CE7A3-BB9C-414A-A187-EF8D721041B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1114091-9FAA-461B-A5E0-2516D06AD2F8}" type="datetimeFigureOut">
              <a:rPr lang="en-GB" smtClean="0"/>
              <a:pPr/>
              <a:t>06/11/2018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0CE7A3-BB9C-414A-A187-EF8D721041B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14091-9FAA-461B-A5E0-2516D06AD2F8}" type="datetimeFigureOut">
              <a:rPr lang="en-GB" smtClean="0"/>
              <a:pPr/>
              <a:t>06/11/2018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0CE7A3-BB9C-414A-A187-EF8D721041B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114091-9FAA-461B-A5E0-2516D06AD2F8}" type="datetimeFigureOut">
              <a:rPr lang="en-GB" smtClean="0"/>
              <a:pPr/>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0CE7A3-BB9C-414A-A187-EF8D721041B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114091-9FAA-461B-A5E0-2516D06AD2F8}" type="datetimeFigureOut">
              <a:rPr lang="en-GB" smtClean="0"/>
              <a:pPr/>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0CE7A3-BB9C-414A-A187-EF8D721041B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114091-9FAA-461B-A5E0-2516D06AD2F8}" type="datetimeFigureOut">
              <a:rPr lang="en-GB" smtClean="0"/>
              <a:pPr/>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0CE7A3-BB9C-414A-A187-EF8D721041B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114091-9FAA-461B-A5E0-2516D06AD2F8}" type="datetimeFigureOut">
              <a:rPr lang="en-GB" smtClean="0"/>
              <a:pPr/>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0CE7A3-BB9C-414A-A187-EF8D721041B9}"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927DDC9-0DAF-4798-966A-CF33761BF45E}"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114091-9FAA-461B-A5E0-2516D06AD2F8}" type="datetimeFigureOut">
              <a:rPr lang="en-GB" smtClean="0"/>
              <a:pPr/>
              <a:t>06/11/2018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0CE7A3-BB9C-414A-A187-EF8D721041B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terpconnect.umd.edu/~tlaloc/archastro/cfaar_as.html" TargetMode="External"/><Relationship Id="rId2" Type="http://schemas.openxmlformats.org/officeDocument/2006/relationships/hyperlink" Target="http://www.cliveruggles.net/" TargetMode="Externa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jpeg"/><Relationship Id="rId1" Type="http://schemas.openxmlformats.org/officeDocument/2006/relationships/slideLayout" Target="../slideLayouts/slideLayout12.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image" Target="../media/image28.jpeg"/><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4.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35.png"/></Relationships>
</file>

<file path=ppt/slides/_rels/slide2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 Id="rId5" Type="http://schemas.openxmlformats.org/officeDocument/2006/relationships/image" Target="../media/image41.jpeg"/><Relationship Id="rId4" Type="http://schemas.openxmlformats.org/officeDocument/2006/relationships/image" Target="../media/image40.jpeg"/></Relationships>
</file>

<file path=ppt/slides/_rels/slide2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6.jpe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2.xml"/><Relationship Id="rId5" Type="http://schemas.openxmlformats.org/officeDocument/2006/relationships/image" Target="../media/image1.jpeg"/><Relationship Id="rId4" Type="http://schemas.openxmlformats.org/officeDocument/2006/relationships/image" Target="../media/image50.jpeg"/></Relationships>
</file>

<file path=ppt/slides/_rels/slide2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hyperlink" Target="https://en.wikipedia.org/wiki/Hans_Ulrich_von_Eggenberg" TargetMode="External"/><Relationship Id="rId1" Type="http://schemas.openxmlformats.org/officeDocument/2006/relationships/slideLayout" Target="../slideLayouts/slideLayout4.xml"/><Relationship Id="rId4" Type="http://schemas.openxmlformats.org/officeDocument/2006/relationships/image" Target="../media/image53.jpeg"/></Relationships>
</file>

<file path=ppt/slides/_rels/slide29.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2.xml"/><Relationship Id="rId5" Type="http://schemas.openxmlformats.org/officeDocument/2006/relationships/image" Target="../media/image57.jpeg"/><Relationship Id="rId4" Type="http://schemas.openxmlformats.org/officeDocument/2006/relationships/image" Target="../media/image56.jpeg"/></Relationships>
</file>

<file path=ppt/slides/_rels/slide30.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hyperlink" Target="http://arxiv.org/find/physics/1/au:+Magli_G/0/1/0/all/0/1" TargetMode="External"/><Relationship Id="rId7" Type="http://schemas.openxmlformats.org/officeDocument/2006/relationships/image" Target="../media/image58.jpeg"/><Relationship Id="rId2" Type="http://schemas.openxmlformats.org/officeDocument/2006/relationships/hyperlink" Target="http://arxiv.org/find/physics/1/au:+Hannah_R/0/1/0/all/0/1" TargetMode="External"/><Relationship Id="rId1" Type="http://schemas.openxmlformats.org/officeDocument/2006/relationships/slideLayout" Target="../slideLayouts/slideLayout2.xml"/><Relationship Id="rId6" Type="http://schemas.openxmlformats.org/officeDocument/2006/relationships/hyperlink" Target="http://arxiv.org/abs/0910.0128" TargetMode="External"/><Relationship Id="rId5" Type="http://schemas.openxmlformats.org/officeDocument/2006/relationships/hyperlink" Target="http://arxiv.org/abs/1312.7583" TargetMode="External"/><Relationship Id="rId4" Type="http://schemas.openxmlformats.org/officeDocument/2006/relationships/hyperlink" Target="http://arxiv.org/find/physics/1/au:+Palmieri_A/0/1/0/all/0/1" TargetMode="External"/><Relationship Id="rId9" Type="http://schemas.openxmlformats.org/officeDocument/2006/relationships/image" Target="../media/image60.jpeg"/></Relationships>
</file>

<file path=ppt/slides/_rels/slide31.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hyperlink" Target="https://www.ted.com/talks/gavin_pretor_pinney_cloudy_with_a_chance_of_joy?language=en" TargetMode="Externa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2.xml"/><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Archaeoastronomy as an Academic Discipline</a:t>
            </a:r>
            <a:endParaRPr lang="en-GB" dirty="0"/>
          </a:p>
        </p:txBody>
      </p:sp>
      <p:sp>
        <p:nvSpPr>
          <p:cNvPr id="3" name="Subtitle 2"/>
          <p:cNvSpPr>
            <a:spLocks noGrp="1"/>
          </p:cNvSpPr>
          <p:nvPr>
            <p:ph type="subTitle" idx="1"/>
          </p:nvPr>
        </p:nvSpPr>
        <p:spPr/>
        <p:txBody>
          <a:bodyPr/>
          <a:lstStyle/>
          <a:p>
            <a:r>
              <a:rPr lang="en-US" dirty="0" smtClean="0"/>
              <a:t>Nicholas Campion</a:t>
            </a:r>
            <a:endParaRPr lang="en-GB" dirty="0"/>
          </a:p>
        </p:txBody>
      </p:sp>
      <p:pic>
        <p:nvPicPr>
          <p:cNvPr id="4" name="Picture 3" descr="C:\Users\ablettm\AppData\Local\Microsoft\Windows\Temporary Internet Files\Content.Outlook\R41HOZLM\UWTSD Logo.jpg"/>
          <p:cNvPicPr>
            <a:picLocks noChangeAspect="1" noChangeArrowheads="1"/>
          </p:cNvPicPr>
          <p:nvPr/>
        </p:nvPicPr>
        <p:blipFill>
          <a:blip r:embed="rId2" cstate="print"/>
          <a:srcRect/>
          <a:stretch>
            <a:fillRect/>
          </a:stretch>
        </p:blipFill>
        <p:spPr bwMode="auto">
          <a:xfrm>
            <a:off x="3203848" y="260648"/>
            <a:ext cx="3860346" cy="1440160"/>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algn="ctr">
              <a:buNone/>
            </a:pPr>
            <a:r>
              <a:rPr lang="en-US" sz="6600" i="1" dirty="0" smtClean="0">
                <a:latin typeface="Cambria" pitchFamily="18" charset="0"/>
                <a:ea typeface="Cambria" pitchFamily="18" charset="0"/>
              </a:rPr>
              <a:t>DEFINING THE FIELD</a:t>
            </a:r>
          </a:p>
          <a:p>
            <a:pPr algn="ctr">
              <a:buNone/>
            </a:pPr>
            <a:endParaRPr lang="en-GB" sz="6600" i="1" dirty="0"/>
          </a:p>
        </p:txBody>
      </p:sp>
      <p:pic>
        <p:nvPicPr>
          <p:cNvPr id="4" name="Picture 3" descr="Mnajdra.jpg"/>
          <p:cNvPicPr>
            <a:picLocks noChangeAspect="1"/>
          </p:cNvPicPr>
          <p:nvPr/>
        </p:nvPicPr>
        <p:blipFill>
          <a:blip r:embed="rId2" cstate="print"/>
          <a:stretch>
            <a:fillRect/>
          </a:stretch>
        </p:blipFill>
        <p:spPr>
          <a:xfrm>
            <a:off x="2771800" y="3501008"/>
            <a:ext cx="3429000" cy="27432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normAutofit fontScale="90000"/>
          </a:bodyPr>
          <a:lstStyle/>
          <a:p>
            <a:r>
              <a:rPr lang="en-US" dirty="0" smtClean="0">
                <a:latin typeface="Cambria" pitchFamily="18" charset="0"/>
                <a:ea typeface="Cambria" pitchFamily="18" charset="0"/>
              </a:rPr>
              <a:t>Archaeoastronomy </a:t>
            </a:r>
            <a:r>
              <a:rPr lang="en-GB" dirty="0" smtClean="0">
                <a:latin typeface="Cambria" pitchFamily="18" charset="0"/>
                <a:ea typeface="Cambria" pitchFamily="18" charset="0"/>
              </a:rPr>
              <a:t>Definitions: questions and issues</a:t>
            </a:r>
          </a:p>
        </p:txBody>
      </p:sp>
      <p:sp>
        <p:nvSpPr>
          <p:cNvPr id="17411" name="Content Placeholder 2"/>
          <p:cNvSpPr>
            <a:spLocks noGrp="1"/>
          </p:cNvSpPr>
          <p:nvPr>
            <p:ph sz="half" idx="1"/>
          </p:nvPr>
        </p:nvSpPr>
        <p:spPr/>
        <p:txBody>
          <a:bodyPr/>
          <a:lstStyle/>
          <a:p>
            <a:r>
              <a:rPr lang="en-US" sz="2000" dirty="0" smtClean="0">
                <a:latin typeface="Cambria" pitchFamily="18" charset="0"/>
                <a:ea typeface="Cambria" pitchFamily="18" charset="0"/>
              </a:rPr>
              <a:t>Archaeoastronomy is the study of </a:t>
            </a:r>
            <a:r>
              <a:rPr lang="en-US" sz="2000" i="1" dirty="0" smtClean="0">
                <a:latin typeface="Cambria" pitchFamily="18" charset="0"/>
                <a:ea typeface="Cambria" pitchFamily="18" charset="0"/>
              </a:rPr>
              <a:t>beliefs </a:t>
            </a:r>
            <a:r>
              <a:rPr lang="en-US" sz="2000" dirty="0" smtClean="0">
                <a:latin typeface="Cambria" pitchFamily="18" charset="0"/>
                <a:ea typeface="Cambria" pitchFamily="18" charset="0"/>
              </a:rPr>
              <a:t>and </a:t>
            </a:r>
            <a:r>
              <a:rPr lang="en-US" sz="2000" i="1" dirty="0" smtClean="0">
                <a:latin typeface="Cambria" pitchFamily="18" charset="0"/>
                <a:ea typeface="Cambria" pitchFamily="18" charset="0"/>
              </a:rPr>
              <a:t>practices</a:t>
            </a:r>
            <a:r>
              <a:rPr lang="en-US" sz="2000" dirty="0" smtClean="0">
                <a:latin typeface="Cambria" pitchFamily="18" charset="0"/>
                <a:ea typeface="Cambria" pitchFamily="18" charset="0"/>
              </a:rPr>
              <a:t> relating to the sky </a:t>
            </a:r>
            <a:r>
              <a:rPr lang="en-US" sz="2000" b="1" dirty="0" smtClean="0">
                <a:latin typeface="Cambria" pitchFamily="18" charset="0"/>
                <a:ea typeface="Cambria" pitchFamily="18" charset="0"/>
              </a:rPr>
              <a:t>in the past</a:t>
            </a:r>
            <a:r>
              <a:rPr lang="en-US" sz="2000" dirty="0" smtClean="0">
                <a:latin typeface="Cambria" pitchFamily="18" charset="0"/>
                <a:ea typeface="Cambria" pitchFamily="18" charset="0"/>
              </a:rPr>
              <a:t>, especially in prehistory, and the </a:t>
            </a:r>
            <a:r>
              <a:rPr lang="en-US" sz="2000" b="1" i="1" dirty="0" smtClean="0">
                <a:latin typeface="Cambria" pitchFamily="18" charset="0"/>
                <a:ea typeface="Cambria" pitchFamily="18" charset="0"/>
              </a:rPr>
              <a:t>uses</a:t>
            </a:r>
            <a:r>
              <a:rPr lang="en-US" sz="2000" b="1" dirty="0" smtClean="0">
                <a:latin typeface="Cambria" pitchFamily="18" charset="0"/>
                <a:ea typeface="Cambria" pitchFamily="18" charset="0"/>
              </a:rPr>
              <a:t> </a:t>
            </a:r>
            <a:r>
              <a:rPr lang="en-US" sz="2000" dirty="0" smtClean="0">
                <a:latin typeface="Cambria" pitchFamily="18" charset="0"/>
                <a:ea typeface="Cambria" pitchFamily="18" charset="0"/>
              </a:rPr>
              <a:t>to which people's knowledge of the skies </a:t>
            </a:r>
            <a:r>
              <a:rPr lang="en-US" sz="2000" b="1" dirty="0" smtClean="0">
                <a:latin typeface="Cambria" pitchFamily="18" charset="0"/>
                <a:ea typeface="Cambria" pitchFamily="18" charset="0"/>
              </a:rPr>
              <a:t>was </a:t>
            </a:r>
            <a:r>
              <a:rPr lang="en-US" sz="2000" dirty="0" smtClean="0">
                <a:latin typeface="Cambria" pitchFamily="18" charset="0"/>
                <a:ea typeface="Cambria" pitchFamily="18" charset="0"/>
              </a:rPr>
              <a:t>put (my emphasis).</a:t>
            </a:r>
            <a:endParaRPr lang="en-GB" sz="2000" dirty="0" smtClean="0">
              <a:latin typeface="Cambria" pitchFamily="18" charset="0"/>
              <a:ea typeface="Cambria" pitchFamily="18" charset="0"/>
            </a:endParaRPr>
          </a:p>
          <a:p>
            <a:r>
              <a:rPr lang="en-US" sz="2000" dirty="0" smtClean="0">
                <a:latin typeface="Cambria" pitchFamily="18" charset="0"/>
                <a:ea typeface="Cambria" pitchFamily="18" charset="0"/>
              </a:rPr>
              <a:t> Clive Ruggles, </a:t>
            </a:r>
            <a:r>
              <a:rPr lang="en-US" sz="2000" u="sng" dirty="0" smtClean="0">
                <a:latin typeface="Cambria" pitchFamily="18" charset="0"/>
                <a:ea typeface="Cambria" pitchFamily="18" charset="0"/>
                <a:hlinkClick r:id="rId2"/>
              </a:rPr>
              <a:t>http://www.cliveruggles.net/</a:t>
            </a:r>
            <a:r>
              <a:rPr lang="en-US" sz="2000" dirty="0" smtClean="0">
                <a:latin typeface="Cambria" pitchFamily="18" charset="0"/>
                <a:ea typeface="Cambria" pitchFamily="18" charset="0"/>
              </a:rPr>
              <a:t> [accessed 8 December 2009].</a:t>
            </a:r>
            <a:endParaRPr lang="en-GB" sz="2000" dirty="0" smtClean="0">
              <a:latin typeface="Cambria" pitchFamily="18" charset="0"/>
              <a:ea typeface="Cambria" pitchFamily="18" charset="0"/>
            </a:endParaRPr>
          </a:p>
          <a:p>
            <a:endParaRPr lang="en-GB" sz="2000" dirty="0" smtClean="0"/>
          </a:p>
          <a:p>
            <a:r>
              <a:rPr lang="en-US" sz="2000" dirty="0" smtClean="0"/>
              <a:t> </a:t>
            </a:r>
            <a:endParaRPr lang="en-GB" sz="2000" dirty="0" smtClean="0"/>
          </a:p>
        </p:txBody>
      </p:sp>
      <p:sp>
        <p:nvSpPr>
          <p:cNvPr id="17412" name="Content Placeholder 4"/>
          <p:cNvSpPr>
            <a:spLocks noGrp="1"/>
          </p:cNvSpPr>
          <p:nvPr>
            <p:ph sz="half" idx="2"/>
          </p:nvPr>
        </p:nvSpPr>
        <p:spPr/>
        <p:txBody>
          <a:bodyPr/>
          <a:lstStyle/>
          <a:p>
            <a:pPr>
              <a:buFont typeface="Arial" charset="0"/>
              <a:buNone/>
            </a:pPr>
            <a:r>
              <a:rPr lang="en-US" dirty="0" smtClean="0"/>
              <a:t> </a:t>
            </a:r>
            <a:r>
              <a:rPr lang="en-US" sz="1800" dirty="0" smtClean="0">
                <a:latin typeface="Cambria" pitchFamily="18" charset="0"/>
                <a:ea typeface="Cambria" pitchFamily="18" charset="0"/>
              </a:rPr>
              <a:t>The study of the astronomical practices, celestial lore, mythologies, religions and world-views of </a:t>
            </a:r>
            <a:r>
              <a:rPr lang="en-US" sz="1800" b="1" dirty="0" smtClean="0">
                <a:latin typeface="Cambria" pitchFamily="18" charset="0"/>
                <a:ea typeface="Cambria" pitchFamily="18" charset="0"/>
              </a:rPr>
              <a:t>all ancient cultures </a:t>
            </a:r>
            <a:r>
              <a:rPr lang="en-US" sz="1800" dirty="0" smtClean="0">
                <a:latin typeface="Cambria" pitchFamily="18" charset="0"/>
                <a:ea typeface="Cambria" pitchFamily="18" charset="0"/>
              </a:rPr>
              <a:t>we call archaeoastronomy. We like to describe archaeoastronomy, in essence, as the ‘</a:t>
            </a:r>
            <a:r>
              <a:rPr lang="en-US" sz="1800" i="1" dirty="0" smtClean="0">
                <a:latin typeface="Cambria" pitchFamily="18" charset="0"/>
                <a:ea typeface="Cambria" pitchFamily="18" charset="0"/>
              </a:rPr>
              <a:t>anthropology of astronomy</a:t>
            </a:r>
            <a:r>
              <a:rPr lang="en-US" sz="1800" dirty="0" smtClean="0">
                <a:latin typeface="Cambria" pitchFamily="18" charset="0"/>
                <a:ea typeface="Cambria" pitchFamily="18" charset="0"/>
              </a:rPr>
              <a:t>’, to distinguish it from the ‘history of astronomy’ (my emphasis). </a:t>
            </a:r>
            <a:endParaRPr lang="en-GB" sz="1800" dirty="0" smtClean="0">
              <a:latin typeface="Cambria" pitchFamily="18" charset="0"/>
              <a:ea typeface="Cambria" pitchFamily="18" charset="0"/>
            </a:endParaRPr>
          </a:p>
          <a:p>
            <a:r>
              <a:rPr lang="en-US" sz="1800" dirty="0" smtClean="0">
                <a:latin typeface="Cambria" pitchFamily="18" charset="0"/>
                <a:ea typeface="Cambria" pitchFamily="18" charset="0"/>
              </a:rPr>
              <a:t>The Centre for Archaeoastronomy, </a:t>
            </a:r>
            <a:r>
              <a:rPr lang="en-US" sz="1800" u="sng" dirty="0" smtClean="0">
                <a:latin typeface="Cambria" pitchFamily="18" charset="0"/>
                <a:ea typeface="Cambria" pitchFamily="18" charset="0"/>
                <a:hlinkClick r:id="rId3"/>
              </a:rPr>
              <a:t>http://terpconnect.umd.edu/~tlaloc/archastro/cfaar_as.html</a:t>
            </a:r>
            <a:r>
              <a:rPr lang="en-US" sz="1800" dirty="0" smtClean="0">
                <a:latin typeface="Cambria" pitchFamily="18" charset="0"/>
                <a:ea typeface="Cambria" pitchFamily="18" charset="0"/>
              </a:rPr>
              <a:t>, accessed 8 December 2009.</a:t>
            </a:r>
            <a:endParaRPr lang="en-GB" sz="1800" dirty="0" smtClean="0">
              <a:latin typeface="Cambria" pitchFamily="18" charset="0"/>
              <a:ea typeface="Cambria" pitchFamily="18" charset="0"/>
            </a:endParaRPr>
          </a:p>
          <a:p>
            <a:r>
              <a:rPr lang="en-GB" sz="1800" dirty="0" smtClean="0">
                <a:latin typeface="Cambria" pitchFamily="18" charset="0"/>
                <a:ea typeface="Cambria" pitchFamily="18" charset="0"/>
              </a:rPr>
              <a:t> </a:t>
            </a:r>
          </a:p>
          <a:p>
            <a:endParaRPr lang="en-GB" dirty="0" smtClean="0"/>
          </a:p>
        </p:txBody>
      </p:sp>
      <p:pic>
        <p:nvPicPr>
          <p:cNvPr id="17413" name="Picture 2"/>
          <p:cNvPicPr>
            <a:picLocks noChangeAspect="1" noChangeArrowheads="1"/>
          </p:cNvPicPr>
          <p:nvPr/>
        </p:nvPicPr>
        <p:blipFill>
          <a:blip r:embed="rId4" cstate="print"/>
          <a:srcRect/>
          <a:stretch>
            <a:fillRect/>
          </a:stretch>
        </p:blipFill>
        <p:spPr bwMode="auto">
          <a:xfrm>
            <a:off x="7286625" y="6151563"/>
            <a:ext cx="1714500" cy="706437"/>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a:bodyPr>
          <a:lstStyle/>
          <a:p>
            <a:r>
              <a:rPr lang="en-GB" dirty="0" smtClean="0">
                <a:latin typeface="Cambria" pitchFamily="18" charset="0"/>
                <a:ea typeface="Cambria" pitchFamily="18" charset="0"/>
              </a:rPr>
              <a:t>The Premise</a:t>
            </a:r>
            <a:endParaRPr lang="en-GB" dirty="0" smtClean="0">
              <a:latin typeface="Cambria" pitchFamily="18" charset="0"/>
              <a:ea typeface="Cambria" pitchFamily="18" charset="0"/>
            </a:endParaRPr>
          </a:p>
        </p:txBody>
      </p:sp>
      <p:sp>
        <p:nvSpPr>
          <p:cNvPr id="13315" name="Content Placeholder 2"/>
          <p:cNvSpPr>
            <a:spLocks noGrp="1"/>
          </p:cNvSpPr>
          <p:nvPr>
            <p:ph idx="1"/>
          </p:nvPr>
        </p:nvSpPr>
        <p:spPr/>
        <p:txBody>
          <a:bodyPr/>
          <a:lstStyle/>
          <a:p>
            <a:r>
              <a:rPr lang="en-US" dirty="0" smtClean="0">
                <a:latin typeface="Cambria" pitchFamily="18" charset="0"/>
                <a:ea typeface="Cambria" pitchFamily="18" charset="0"/>
              </a:rPr>
              <a:t>‘long before the invention of writing or the construction of observing instruments, </a:t>
            </a:r>
            <a:r>
              <a:rPr lang="en-US" b="1" dirty="0" smtClean="0">
                <a:latin typeface="Cambria" pitchFamily="18" charset="0"/>
                <a:ea typeface="Cambria" pitchFamily="18" charset="0"/>
              </a:rPr>
              <a:t>the sky was a cultural resource</a:t>
            </a:r>
            <a:r>
              <a:rPr lang="en-US" dirty="0" smtClean="0">
                <a:latin typeface="Cambria" pitchFamily="18" charset="0"/>
                <a:ea typeface="Cambria" pitchFamily="18" charset="0"/>
              </a:rPr>
              <a:t> among peoples throughout the world’.</a:t>
            </a:r>
            <a:endParaRPr lang="en-GB" dirty="0" smtClean="0">
              <a:latin typeface="Cambria" pitchFamily="18" charset="0"/>
              <a:ea typeface="Cambria" pitchFamily="18" charset="0"/>
            </a:endParaRPr>
          </a:p>
          <a:p>
            <a:r>
              <a:rPr lang="en-GB" sz="1800" dirty="0" smtClean="0">
                <a:latin typeface="Cambria" pitchFamily="18" charset="0"/>
                <a:ea typeface="Cambria" pitchFamily="18" charset="0"/>
              </a:rPr>
              <a:t>Clive L.N. Ruggles and </a:t>
            </a:r>
            <a:r>
              <a:rPr lang="en-US" sz="1800" dirty="0" smtClean="0">
                <a:latin typeface="Cambria" pitchFamily="18" charset="0"/>
                <a:ea typeface="Cambria" pitchFamily="18" charset="0"/>
              </a:rPr>
              <a:t>Michael </a:t>
            </a:r>
            <a:r>
              <a:rPr lang="en-US" sz="1800" dirty="0" err="1" smtClean="0">
                <a:latin typeface="Cambria" pitchFamily="18" charset="0"/>
                <a:ea typeface="Cambria" pitchFamily="18" charset="0"/>
              </a:rPr>
              <a:t>Hoskin</a:t>
            </a:r>
            <a:r>
              <a:rPr lang="en-US" sz="1800" dirty="0" smtClean="0">
                <a:latin typeface="Cambria" pitchFamily="18" charset="0"/>
                <a:ea typeface="Cambria" pitchFamily="18" charset="0"/>
              </a:rPr>
              <a:t>, </a:t>
            </a:r>
            <a:r>
              <a:rPr lang="en-US" sz="1800" i="1" dirty="0" smtClean="0">
                <a:latin typeface="Cambria" pitchFamily="18" charset="0"/>
                <a:ea typeface="Cambria" pitchFamily="18" charset="0"/>
              </a:rPr>
              <a:t>Astronomy before History</a:t>
            </a:r>
            <a:r>
              <a:rPr lang="en-US" sz="1800" dirty="0" smtClean="0">
                <a:latin typeface="Cambria" pitchFamily="18" charset="0"/>
                <a:ea typeface="Cambria" pitchFamily="18" charset="0"/>
              </a:rPr>
              <a:t> in </a:t>
            </a:r>
            <a:r>
              <a:rPr lang="en-US" sz="1800" i="1" dirty="0" smtClean="0">
                <a:latin typeface="Cambria" pitchFamily="18" charset="0"/>
                <a:ea typeface="Cambria" pitchFamily="18" charset="0"/>
              </a:rPr>
              <a:t>The Cambridge Concise History of Astronomy</a:t>
            </a:r>
            <a:r>
              <a:rPr lang="en-US" sz="1800" dirty="0" smtClean="0">
                <a:latin typeface="Cambria" pitchFamily="18" charset="0"/>
                <a:ea typeface="Cambria" pitchFamily="18" charset="0"/>
              </a:rPr>
              <a:t>, Michael </a:t>
            </a:r>
            <a:r>
              <a:rPr lang="en-US" sz="1800" dirty="0" err="1" smtClean="0">
                <a:latin typeface="Cambria" pitchFamily="18" charset="0"/>
                <a:ea typeface="Cambria" pitchFamily="18" charset="0"/>
              </a:rPr>
              <a:t>Hoskin</a:t>
            </a:r>
            <a:r>
              <a:rPr lang="en-US" sz="1800" dirty="0" smtClean="0">
                <a:latin typeface="Cambria" pitchFamily="18" charset="0"/>
                <a:ea typeface="Cambria" pitchFamily="18" charset="0"/>
              </a:rPr>
              <a:t>, ed. (The Press Syndicate of the University  of Cambridge, 1999), p. 1.</a:t>
            </a:r>
          </a:p>
          <a:p>
            <a:endParaRPr lang="en-US" sz="1800" dirty="0" smtClean="0"/>
          </a:p>
          <a:p>
            <a:endParaRPr lang="en-GB" dirty="0" smtClean="0"/>
          </a:p>
        </p:txBody>
      </p:sp>
      <p:pic>
        <p:nvPicPr>
          <p:cNvPr id="13316" name="Picture 3" descr="hoskin2.jpg"/>
          <p:cNvPicPr>
            <a:picLocks noChangeAspect="1"/>
          </p:cNvPicPr>
          <p:nvPr/>
        </p:nvPicPr>
        <p:blipFill>
          <a:blip r:embed="rId2" cstate="print"/>
          <a:srcRect/>
          <a:stretch>
            <a:fillRect/>
          </a:stretch>
        </p:blipFill>
        <p:spPr bwMode="auto">
          <a:xfrm>
            <a:off x="6719888" y="4500563"/>
            <a:ext cx="2025650" cy="2062162"/>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r>
              <a:rPr lang="en-GB" dirty="0" smtClean="0">
                <a:latin typeface="Cambria" pitchFamily="18" charset="0"/>
                <a:ea typeface="Cambria" pitchFamily="18" charset="0"/>
              </a:rPr>
              <a:t>ARCHAEOASTRONOMY</a:t>
            </a:r>
            <a:r>
              <a:rPr lang="en-GB" dirty="0" smtClean="0"/>
              <a:t/>
            </a:r>
            <a:br>
              <a:rPr lang="en-GB" dirty="0" smtClean="0"/>
            </a:br>
            <a:r>
              <a:rPr lang="en-GB" sz="3600" dirty="0" smtClean="0"/>
              <a:t>The development of the discipline</a:t>
            </a:r>
            <a:endParaRPr lang="en-US" sz="3600" dirty="0" smtClean="0"/>
          </a:p>
        </p:txBody>
      </p:sp>
      <p:sp>
        <p:nvSpPr>
          <p:cNvPr id="26627" name="Content Placeholder 2"/>
          <p:cNvSpPr>
            <a:spLocks noGrp="1"/>
          </p:cNvSpPr>
          <p:nvPr>
            <p:ph idx="1"/>
          </p:nvPr>
        </p:nvSpPr>
        <p:spPr/>
        <p:txBody>
          <a:bodyPr>
            <a:normAutofit lnSpcReduction="10000"/>
          </a:bodyPr>
          <a:lstStyle/>
          <a:p>
            <a:pPr>
              <a:buNone/>
            </a:pPr>
            <a:r>
              <a:rPr lang="en-US" sz="2800" dirty="0" smtClean="0">
                <a:latin typeface="Cambria" pitchFamily="18" charset="0"/>
                <a:ea typeface="Cambria" pitchFamily="18" charset="0"/>
              </a:rPr>
              <a:t>Various origin points are discerned:</a:t>
            </a:r>
          </a:p>
          <a:p>
            <a:pPr>
              <a:buNone/>
            </a:pPr>
            <a:r>
              <a:rPr lang="en-US" sz="2800" dirty="0" smtClean="0">
                <a:latin typeface="Cambria" pitchFamily="18" charset="0"/>
                <a:ea typeface="Cambria" pitchFamily="18" charset="0"/>
              </a:rPr>
              <a:t>1. 1600s survey of Stonehenge by </a:t>
            </a:r>
            <a:r>
              <a:rPr lang="en-US" sz="2800" dirty="0" err="1" smtClean="0">
                <a:latin typeface="Cambria" pitchFamily="18" charset="0"/>
                <a:ea typeface="Cambria" pitchFamily="18" charset="0"/>
              </a:rPr>
              <a:t>Inigo</a:t>
            </a:r>
            <a:r>
              <a:rPr lang="en-US" sz="2800" dirty="0" smtClean="0">
                <a:latin typeface="Cambria" pitchFamily="18" charset="0"/>
                <a:ea typeface="Cambria" pitchFamily="18" charset="0"/>
              </a:rPr>
              <a:t> Jones</a:t>
            </a:r>
          </a:p>
          <a:p>
            <a:pPr>
              <a:buNone/>
            </a:pPr>
            <a:r>
              <a:rPr lang="en-US" sz="2800" dirty="0" smtClean="0">
                <a:latin typeface="Cambria" pitchFamily="18" charset="0"/>
                <a:ea typeface="Cambria" pitchFamily="18" charset="0"/>
              </a:rPr>
              <a:t>2.1890s/1900s Norman </a:t>
            </a:r>
            <a:r>
              <a:rPr lang="en-US" sz="2800" dirty="0" err="1" smtClean="0">
                <a:latin typeface="Cambria" pitchFamily="18" charset="0"/>
                <a:ea typeface="Cambria" pitchFamily="18" charset="0"/>
              </a:rPr>
              <a:t>Lockyer’s</a:t>
            </a:r>
            <a:r>
              <a:rPr lang="en-US" sz="2800" dirty="0" smtClean="0">
                <a:latin typeface="Cambria" pitchFamily="18" charset="0"/>
                <a:ea typeface="Cambria" pitchFamily="18" charset="0"/>
              </a:rPr>
              <a:t> surveys in Egypt, Greece and Britain</a:t>
            </a:r>
          </a:p>
          <a:p>
            <a:pPr>
              <a:buNone/>
            </a:pPr>
            <a:r>
              <a:rPr lang="en-US" sz="2800" dirty="0" smtClean="0">
                <a:latin typeface="Cambria" pitchFamily="18" charset="0"/>
                <a:ea typeface="Cambria" pitchFamily="18" charset="0"/>
              </a:rPr>
              <a:t>3.1960s Gerald Hawkins and Alexander Thom.</a:t>
            </a:r>
          </a:p>
          <a:p>
            <a:pPr>
              <a:buNone/>
            </a:pPr>
            <a:r>
              <a:rPr lang="en-US" sz="1600" dirty="0" smtClean="0">
                <a:latin typeface="Cambria" pitchFamily="18" charset="0"/>
                <a:ea typeface="Cambria" pitchFamily="18" charset="0"/>
              </a:rPr>
              <a:t>Best sources for the history of archaeoastronomy</a:t>
            </a:r>
          </a:p>
          <a:p>
            <a:pPr>
              <a:buNone/>
            </a:pPr>
            <a:r>
              <a:rPr lang="en-US" sz="1600" dirty="0" smtClean="0">
                <a:latin typeface="Cambria" pitchFamily="18" charset="0"/>
                <a:ea typeface="Cambria" pitchFamily="18" charset="0"/>
              </a:rPr>
              <a:t>John Michel: </a:t>
            </a:r>
            <a:r>
              <a:rPr lang="en-US" sz="1600" i="1" dirty="0" smtClean="0">
                <a:latin typeface="Cambria" pitchFamily="18" charset="0"/>
                <a:ea typeface="Cambria" pitchFamily="18" charset="0"/>
              </a:rPr>
              <a:t>A Little History of Archaeology: </a:t>
            </a:r>
            <a:r>
              <a:rPr lang="en-US" sz="1600" dirty="0" smtClean="0">
                <a:latin typeface="Cambria" pitchFamily="18" charset="0"/>
                <a:ea typeface="Cambria" pitchFamily="18" charset="0"/>
              </a:rPr>
              <a:t>especially good on the earlier periods</a:t>
            </a:r>
          </a:p>
          <a:p>
            <a:pPr>
              <a:buNone/>
            </a:pPr>
            <a:r>
              <a:rPr lang="en-US" sz="1600" i="1" dirty="0" smtClean="0">
                <a:latin typeface="Cambria" pitchFamily="18" charset="0"/>
                <a:ea typeface="Cambria" pitchFamily="18" charset="0"/>
              </a:rPr>
              <a:t>Clive </a:t>
            </a:r>
            <a:r>
              <a:rPr lang="en-GB" sz="1600" i="1" dirty="0" smtClean="0">
                <a:latin typeface="Cambria" pitchFamily="18" charset="0"/>
                <a:ea typeface="Cambria" pitchFamily="18" charset="0"/>
              </a:rPr>
              <a:t>Ruggles</a:t>
            </a:r>
            <a:r>
              <a:rPr lang="en-GB" sz="1600" dirty="0" smtClean="0">
                <a:latin typeface="Cambria" pitchFamily="18" charset="0"/>
                <a:ea typeface="Cambria" pitchFamily="18" charset="0"/>
              </a:rPr>
              <a:t>: </a:t>
            </a:r>
            <a:r>
              <a:rPr lang="en-GB" sz="1600" i="1" dirty="0" smtClean="0">
                <a:latin typeface="Cambria" pitchFamily="18" charset="0"/>
                <a:ea typeface="Cambria" pitchFamily="18" charset="0"/>
              </a:rPr>
              <a:t>Astronomy in Prehistoric Britain and Ireland, </a:t>
            </a:r>
            <a:r>
              <a:rPr lang="en-GB" sz="1600" dirty="0" smtClean="0">
                <a:latin typeface="Cambria" pitchFamily="18" charset="0"/>
                <a:ea typeface="Cambria" pitchFamily="18" charset="0"/>
              </a:rPr>
              <a:t>chap 1: essential for the 20</a:t>
            </a:r>
            <a:r>
              <a:rPr lang="en-GB" sz="1600" baseline="30000" dirty="0" smtClean="0">
                <a:latin typeface="Cambria" pitchFamily="18" charset="0"/>
                <a:ea typeface="Cambria" pitchFamily="18" charset="0"/>
              </a:rPr>
              <a:t>th</a:t>
            </a:r>
            <a:r>
              <a:rPr lang="en-GB" sz="1600" dirty="0" smtClean="0">
                <a:latin typeface="Cambria" pitchFamily="18" charset="0"/>
                <a:ea typeface="Cambria" pitchFamily="18" charset="0"/>
              </a:rPr>
              <a:t> century.</a:t>
            </a:r>
          </a:p>
          <a:p>
            <a:pPr>
              <a:buNone/>
            </a:pPr>
            <a:r>
              <a:rPr lang="en-GB" sz="2800" dirty="0" smtClean="0">
                <a:latin typeface="Cambria" pitchFamily="18" charset="0"/>
                <a:ea typeface="Cambria" pitchFamily="18" charset="0"/>
              </a:rPr>
              <a:t>Continuity over the entire period is now being demonstrated by Liz Henty, UWTSD PhD student</a:t>
            </a:r>
            <a:endParaRPr lang="en-US" sz="2800" dirty="0" smtClean="0">
              <a:latin typeface="Cambria" pitchFamily="18" charset="0"/>
              <a:ea typeface="Cambria"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sz="2800" dirty="0" smtClean="0">
                <a:latin typeface="Cambria" pitchFamily="18" charset="0"/>
                <a:ea typeface="Cambria" pitchFamily="18" charset="0"/>
              </a:rPr>
              <a:t>Archaeoastronomy: the development of the discipline- the 17</a:t>
            </a:r>
            <a:r>
              <a:rPr lang="en-GB" sz="2800" baseline="30000" dirty="0" smtClean="0">
                <a:latin typeface="Cambria" pitchFamily="18" charset="0"/>
                <a:ea typeface="Cambria" pitchFamily="18" charset="0"/>
              </a:rPr>
              <a:t>th</a:t>
            </a:r>
            <a:r>
              <a:rPr lang="en-GB" sz="2800" dirty="0" smtClean="0">
                <a:latin typeface="Cambria" pitchFamily="18" charset="0"/>
                <a:ea typeface="Cambria" pitchFamily="18" charset="0"/>
              </a:rPr>
              <a:t> and 18</a:t>
            </a:r>
            <a:r>
              <a:rPr lang="en-GB" sz="2800" baseline="30000" dirty="0" smtClean="0">
                <a:latin typeface="Cambria" pitchFamily="18" charset="0"/>
                <a:ea typeface="Cambria" pitchFamily="18" charset="0"/>
              </a:rPr>
              <a:t>th</a:t>
            </a:r>
            <a:r>
              <a:rPr lang="en-GB" sz="2800" dirty="0" smtClean="0">
                <a:latin typeface="Cambria" pitchFamily="18" charset="0"/>
                <a:ea typeface="Cambria" pitchFamily="18" charset="0"/>
              </a:rPr>
              <a:t> centuries</a:t>
            </a:r>
            <a:endParaRPr lang="en-US" sz="2800" dirty="0" smtClean="0">
              <a:latin typeface="Cambria" pitchFamily="18" charset="0"/>
              <a:ea typeface="Cambria" pitchFamily="18" charset="0"/>
            </a:endParaRPr>
          </a:p>
        </p:txBody>
      </p:sp>
      <p:sp>
        <p:nvSpPr>
          <p:cNvPr id="27651" name="Rectangle 6"/>
          <p:cNvSpPr>
            <a:spLocks noGrp="1" noChangeArrowheads="1"/>
          </p:cNvSpPr>
          <p:nvPr>
            <p:ph type="body" sz="half" idx="1"/>
          </p:nvPr>
        </p:nvSpPr>
        <p:spPr/>
        <p:txBody>
          <a:bodyPr/>
          <a:lstStyle/>
          <a:p>
            <a:pPr eaLnBrk="1" hangingPunct="1">
              <a:buNone/>
            </a:pPr>
            <a:r>
              <a:rPr lang="en-GB" sz="2000" dirty="0" err="1" smtClean="0">
                <a:latin typeface="Cambria" pitchFamily="18" charset="0"/>
                <a:ea typeface="Cambria" pitchFamily="18" charset="0"/>
              </a:rPr>
              <a:t>Inigo</a:t>
            </a:r>
            <a:r>
              <a:rPr lang="en-GB" sz="2000" dirty="0" smtClean="0">
                <a:latin typeface="Cambria" pitchFamily="18" charset="0"/>
                <a:ea typeface="Cambria" pitchFamily="18" charset="0"/>
              </a:rPr>
              <a:t> Jones</a:t>
            </a:r>
          </a:p>
          <a:p>
            <a:pPr eaLnBrk="1" hangingPunct="1">
              <a:buNone/>
            </a:pPr>
            <a:r>
              <a:rPr lang="en-GB" sz="2000" dirty="0" smtClean="0">
                <a:latin typeface="Cambria" pitchFamily="18" charset="0"/>
                <a:ea typeface="Cambria" pitchFamily="18" charset="0"/>
              </a:rPr>
              <a:t>1573-1652</a:t>
            </a:r>
          </a:p>
          <a:p>
            <a:pPr eaLnBrk="1" hangingPunct="1">
              <a:buNone/>
            </a:pPr>
            <a:r>
              <a:rPr lang="en-GB" sz="2000" dirty="0" smtClean="0">
                <a:latin typeface="Cambria" pitchFamily="18" charset="0"/>
                <a:ea typeface="Cambria" pitchFamily="18" charset="0"/>
              </a:rPr>
              <a:t>Introduced Palladian architecture to England</a:t>
            </a:r>
          </a:p>
          <a:p>
            <a:pPr eaLnBrk="1" hangingPunct="1">
              <a:buNone/>
            </a:pPr>
            <a:r>
              <a:rPr lang="en-GB" sz="2000" dirty="0" smtClean="0">
                <a:latin typeface="Cambria" pitchFamily="18" charset="0"/>
                <a:ea typeface="Cambria" pitchFamily="18" charset="0"/>
              </a:rPr>
              <a:t>Surveyed Stonehenge</a:t>
            </a:r>
          </a:p>
          <a:p>
            <a:pPr eaLnBrk="1" hangingPunct="1">
              <a:buNone/>
            </a:pPr>
            <a:r>
              <a:rPr lang="en-GB" sz="2000" dirty="0" smtClean="0">
                <a:latin typeface="Cambria" pitchFamily="18" charset="0"/>
                <a:ea typeface="Cambria" pitchFamily="18" charset="0"/>
              </a:rPr>
              <a:t>Conclusion: it’s a Roman Temple</a:t>
            </a:r>
          </a:p>
          <a:p>
            <a:pPr eaLnBrk="1" hangingPunct="1">
              <a:buNone/>
            </a:pPr>
            <a:r>
              <a:rPr lang="en-GB" sz="2000" dirty="0" smtClean="0">
                <a:latin typeface="Cambria" pitchFamily="18" charset="0"/>
                <a:ea typeface="Cambria" pitchFamily="18" charset="0"/>
              </a:rPr>
              <a:t>Bottom right: the Whitehall Banqueting Hall, London (England’s first (major) Palladian building, </a:t>
            </a:r>
            <a:r>
              <a:rPr lang="en-GB" sz="2000" dirty="0" err="1" smtClean="0">
                <a:latin typeface="Cambria" pitchFamily="18" charset="0"/>
                <a:ea typeface="Cambria" pitchFamily="18" charset="0"/>
              </a:rPr>
              <a:t>Inigo</a:t>
            </a:r>
            <a:r>
              <a:rPr lang="en-GB" sz="2000" dirty="0" smtClean="0">
                <a:latin typeface="Cambria" pitchFamily="18" charset="0"/>
                <a:ea typeface="Cambria" pitchFamily="18" charset="0"/>
              </a:rPr>
              <a:t> Jones, 1619).</a:t>
            </a:r>
          </a:p>
          <a:p>
            <a:pPr eaLnBrk="1" hangingPunct="1">
              <a:buNone/>
            </a:pPr>
            <a:r>
              <a:rPr lang="en-GB" sz="2000" dirty="0" smtClean="0">
                <a:latin typeface="Cambria" pitchFamily="18" charset="0"/>
                <a:ea typeface="Cambria" pitchFamily="18" charset="0"/>
              </a:rPr>
              <a:t>Asserts England’s Roman heritage</a:t>
            </a:r>
            <a:endParaRPr lang="en-US" sz="2000" dirty="0" smtClean="0">
              <a:latin typeface="Cambria" pitchFamily="18" charset="0"/>
              <a:ea typeface="Cambria" pitchFamily="18" charset="0"/>
            </a:endParaRPr>
          </a:p>
        </p:txBody>
      </p:sp>
      <p:pic>
        <p:nvPicPr>
          <p:cNvPr id="27652" name="Picture 5" descr="Inigo Jones"/>
          <p:cNvPicPr>
            <a:picLocks noGrp="1" noChangeAspect="1" noChangeArrowheads="1"/>
          </p:cNvPicPr>
          <p:nvPr>
            <p:ph sz="half" idx="2"/>
          </p:nvPr>
        </p:nvPicPr>
        <p:blipFill>
          <a:blip r:embed="rId2" cstate="print"/>
          <a:srcRect/>
          <a:stretch>
            <a:fillRect/>
          </a:stretch>
        </p:blipFill>
        <p:spPr>
          <a:xfrm>
            <a:off x="4786313" y="1571625"/>
            <a:ext cx="3289300" cy="4406900"/>
          </a:xfrm>
          <a:noFill/>
        </p:spPr>
      </p:pic>
      <p:pic>
        <p:nvPicPr>
          <p:cNvPr id="27653" name="Picture 2"/>
          <p:cNvPicPr>
            <a:picLocks noChangeAspect="1" noChangeArrowheads="1"/>
          </p:cNvPicPr>
          <p:nvPr/>
        </p:nvPicPr>
        <p:blipFill>
          <a:blip r:embed="rId3" cstate="print"/>
          <a:srcRect/>
          <a:stretch>
            <a:fillRect/>
          </a:stretch>
        </p:blipFill>
        <p:spPr bwMode="auto">
          <a:xfrm>
            <a:off x="214313" y="6000750"/>
            <a:ext cx="1784350" cy="735013"/>
          </a:xfrm>
          <a:prstGeom prst="rect">
            <a:avLst/>
          </a:prstGeom>
          <a:noFill/>
          <a:ln w="9525">
            <a:noFill/>
            <a:miter lim="800000"/>
            <a:headEnd/>
            <a:tailEnd/>
          </a:ln>
        </p:spPr>
      </p:pic>
      <p:pic>
        <p:nvPicPr>
          <p:cNvPr id="27654" name="Picture 5" descr="Whitehall Banqueting_House_London.jpg"/>
          <p:cNvPicPr>
            <a:picLocks noChangeAspect="1"/>
          </p:cNvPicPr>
          <p:nvPr/>
        </p:nvPicPr>
        <p:blipFill>
          <a:blip r:embed="rId4" cstate="print"/>
          <a:srcRect/>
          <a:stretch>
            <a:fillRect/>
          </a:stretch>
        </p:blipFill>
        <p:spPr bwMode="auto">
          <a:xfrm>
            <a:off x="6530975" y="4562475"/>
            <a:ext cx="2613025" cy="2295525"/>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normAutofit fontScale="90000"/>
          </a:bodyPr>
          <a:lstStyle/>
          <a:p>
            <a:r>
              <a:rPr lang="en-GB" dirty="0" smtClean="0">
                <a:latin typeface="Cambria" pitchFamily="18" charset="0"/>
                <a:ea typeface="Cambria" pitchFamily="18" charset="0"/>
              </a:rPr>
              <a:t>Archaeoastronomy: </a:t>
            </a:r>
            <a:r>
              <a:rPr lang="en-GB" dirty="0" smtClean="0">
                <a:latin typeface="Cambria" pitchFamily="18" charset="0"/>
                <a:ea typeface="Cambria" pitchFamily="18" charset="0"/>
              </a:rPr>
              <a:t>Gerald Hawkins</a:t>
            </a:r>
          </a:p>
        </p:txBody>
      </p:sp>
      <p:sp>
        <p:nvSpPr>
          <p:cNvPr id="35843" name="Rectangle 4"/>
          <p:cNvSpPr>
            <a:spLocks noGrp="1" noChangeArrowheads="1"/>
          </p:cNvSpPr>
          <p:nvPr>
            <p:ph type="body" sz="half" idx="1"/>
          </p:nvPr>
        </p:nvSpPr>
        <p:spPr/>
        <p:txBody>
          <a:bodyPr/>
          <a:lstStyle/>
          <a:p>
            <a:pPr eaLnBrk="1" hangingPunct="1">
              <a:buNone/>
            </a:pPr>
            <a:r>
              <a:rPr lang="en-GB" sz="2800" dirty="0" smtClean="0">
                <a:latin typeface="Cambria" pitchFamily="18" charset="0"/>
                <a:ea typeface="Cambria" pitchFamily="18" charset="0"/>
              </a:rPr>
              <a:t>1928-2003</a:t>
            </a:r>
            <a:endParaRPr lang="en-GB" sz="2800" dirty="0" smtClean="0">
              <a:latin typeface="Cambria" pitchFamily="18" charset="0"/>
              <a:ea typeface="Cambria" pitchFamily="18" charset="0"/>
            </a:endParaRPr>
          </a:p>
          <a:p>
            <a:pPr eaLnBrk="1" hangingPunct="1">
              <a:buNone/>
            </a:pPr>
            <a:r>
              <a:rPr lang="en-GB" sz="2800" dirty="0" smtClean="0">
                <a:latin typeface="Cambria" pitchFamily="18" charset="0"/>
                <a:ea typeface="Cambria" pitchFamily="18" charset="0"/>
              </a:rPr>
              <a:t>Aubrey Circle = eclipse predictor</a:t>
            </a:r>
            <a:endParaRPr lang="en-US" sz="2800" dirty="0" smtClean="0">
              <a:latin typeface="Cambria" pitchFamily="18" charset="0"/>
              <a:ea typeface="Cambria" pitchFamily="18" charset="0"/>
            </a:endParaRPr>
          </a:p>
        </p:txBody>
      </p:sp>
      <p:pic>
        <p:nvPicPr>
          <p:cNvPr id="35844" name="Picture 2"/>
          <p:cNvPicPr>
            <a:picLocks noChangeAspect="1" noChangeArrowheads="1"/>
          </p:cNvPicPr>
          <p:nvPr/>
        </p:nvPicPr>
        <p:blipFill>
          <a:blip r:embed="rId2" cstate="print"/>
          <a:srcRect/>
          <a:stretch>
            <a:fillRect/>
          </a:stretch>
        </p:blipFill>
        <p:spPr bwMode="auto">
          <a:xfrm>
            <a:off x="214313" y="6000750"/>
            <a:ext cx="1784350" cy="735013"/>
          </a:xfrm>
          <a:prstGeom prst="rect">
            <a:avLst/>
          </a:prstGeom>
          <a:noFill/>
          <a:ln w="9525">
            <a:noFill/>
            <a:miter lim="800000"/>
            <a:headEnd/>
            <a:tailEnd/>
          </a:ln>
        </p:spPr>
      </p:pic>
      <p:pic>
        <p:nvPicPr>
          <p:cNvPr id="35845" name="Content Placeholder 6" descr="Hawkins Stonehenge Decoded.jpg"/>
          <p:cNvPicPr>
            <a:picLocks noGrp="1" noChangeAspect="1"/>
          </p:cNvPicPr>
          <p:nvPr>
            <p:ph sz="half" idx="2"/>
          </p:nvPr>
        </p:nvPicPr>
        <p:blipFill>
          <a:blip r:embed="rId3" cstate="print"/>
          <a:srcRect/>
          <a:stretch>
            <a:fillRect/>
          </a:stretch>
        </p:blipFill>
        <p:spPr>
          <a:xfrm>
            <a:off x="5292080" y="2276872"/>
            <a:ext cx="2808288" cy="4051300"/>
          </a:xfrm>
        </p:spPr>
      </p:pic>
      <p:pic>
        <p:nvPicPr>
          <p:cNvPr id="35846" name="Picture 7" descr="Gerald Hawkins_portrait1.jpg"/>
          <p:cNvPicPr>
            <a:picLocks noChangeAspect="1"/>
          </p:cNvPicPr>
          <p:nvPr/>
        </p:nvPicPr>
        <p:blipFill>
          <a:blip r:embed="rId4" cstate="print"/>
          <a:srcRect/>
          <a:stretch>
            <a:fillRect/>
          </a:stretch>
        </p:blipFill>
        <p:spPr bwMode="auto">
          <a:xfrm>
            <a:off x="1691680" y="3717032"/>
            <a:ext cx="3024187" cy="2630487"/>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ormAutofit fontScale="90000"/>
          </a:bodyPr>
          <a:lstStyle/>
          <a:p>
            <a:pPr eaLnBrk="1" hangingPunct="1"/>
            <a:r>
              <a:rPr lang="en-GB" dirty="0" smtClean="0">
                <a:latin typeface="Cambria" pitchFamily="18" charset="0"/>
                <a:ea typeface="Cambria" pitchFamily="18" charset="0"/>
              </a:rPr>
              <a:t>Archaeoastronomy: </a:t>
            </a:r>
            <a:r>
              <a:rPr lang="en-GB" dirty="0" smtClean="0">
                <a:latin typeface="Cambria" pitchFamily="18" charset="0"/>
                <a:ea typeface="Cambria" pitchFamily="18" charset="0"/>
              </a:rPr>
              <a:t>Alexander Thom</a:t>
            </a:r>
            <a:endParaRPr lang="en-US" dirty="0" smtClean="0">
              <a:latin typeface="Cambria" pitchFamily="18" charset="0"/>
              <a:ea typeface="Cambria" pitchFamily="18" charset="0"/>
            </a:endParaRPr>
          </a:p>
        </p:txBody>
      </p:sp>
      <p:sp>
        <p:nvSpPr>
          <p:cNvPr id="37891" name="Rectangle 4"/>
          <p:cNvSpPr>
            <a:spLocks noGrp="1" noChangeArrowheads="1"/>
          </p:cNvSpPr>
          <p:nvPr>
            <p:ph type="body" sz="half" idx="1"/>
          </p:nvPr>
        </p:nvSpPr>
        <p:spPr/>
        <p:txBody>
          <a:bodyPr/>
          <a:lstStyle/>
          <a:p>
            <a:pPr eaLnBrk="1" hangingPunct="1">
              <a:buNone/>
            </a:pPr>
            <a:r>
              <a:rPr lang="en-GB" sz="2400" dirty="0" smtClean="0">
                <a:latin typeface="Cambria" pitchFamily="18" charset="0"/>
                <a:ea typeface="Cambria" pitchFamily="18" charset="0"/>
              </a:rPr>
              <a:t>1894-1985</a:t>
            </a:r>
          </a:p>
          <a:p>
            <a:pPr eaLnBrk="1" hangingPunct="1">
              <a:buNone/>
            </a:pPr>
            <a:r>
              <a:rPr lang="en-GB" sz="2400" dirty="0" smtClean="0">
                <a:latin typeface="Cambria" pitchFamily="18" charset="0"/>
                <a:ea typeface="Cambria" pitchFamily="18" charset="0"/>
              </a:rPr>
              <a:t>Megalithic sites characterised by precise alignments</a:t>
            </a:r>
          </a:p>
          <a:p>
            <a:pPr eaLnBrk="1" hangingPunct="1">
              <a:buNone/>
            </a:pPr>
            <a:r>
              <a:rPr lang="en-GB" sz="2400" dirty="0" smtClean="0">
                <a:latin typeface="Cambria" pitchFamily="18" charset="0"/>
                <a:ea typeface="Cambria" pitchFamily="18" charset="0"/>
              </a:rPr>
              <a:t>Lay-out of stone circles according to set designs.</a:t>
            </a:r>
          </a:p>
          <a:p>
            <a:pPr eaLnBrk="1" hangingPunct="1">
              <a:buNone/>
            </a:pPr>
            <a:r>
              <a:rPr lang="en-GB" sz="2400" dirty="0" smtClean="0">
                <a:latin typeface="Cambria" pitchFamily="18" charset="0"/>
                <a:ea typeface="Cambria" pitchFamily="18" charset="0"/>
              </a:rPr>
              <a:t>Conclusion that there was a sophisticated culture.</a:t>
            </a:r>
          </a:p>
          <a:p>
            <a:pPr eaLnBrk="1" hangingPunct="1">
              <a:buNone/>
            </a:pPr>
            <a:r>
              <a:rPr lang="en-GB" sz="2400" i="1" dirty="0" smtClean="0">
                <a:latin typeface="Cambria" pitchFamily="18" charset="0"/>
                <a:ea typeface="Cambria" pitchFamily="18" charset="0"/>
              </a:rPr>
              <a:t>Megalithic Sites in Britain</a:t>
            </a:r>
          </a:p>
          <a:p>
            <a:pPr eaLnBrk="1" hangingPunct="1">
              <a:buNone/>
            </a:pPr>
            <a:r>
              <a:rPr lang="en-GB" sz="2400" i="1" dirty="0" smtClean="0">
                <a:latin typeface="Cambria" pitchFamily="18" charset="0"/>
                <a:ea typeface="Cambria" pitchFamily="18" charset="0"/>
              </a:rPr>
              <a:t>Megalithic Lunar Observatories</a:t>
            </a:r>
            <a:endParaRPr lang="en-US" sz="2400" i="1" dirty="0" smtClean="0">
              <a:latin typeface="Cambria" pitchFamily="18" charset="0"/>
              <a:ea typeface="Cambria" pitchFamily="18" charset="0"/>
            </a:endParaRPr>
          </a:p>
        </p:txBody>
      </p:sp>
      <p:pic>
        <p:nvPicPr>
          <p:cNvPr id="37892" name="Picture 6" descr="Alexander-Thom"/>
          <p:cNvPicPr>
            <a:picLocks noGrp="1" noChangeAspect="1" noChangeArrowheads="1"/>
          </p:cNvPicPr>
          <p:nvPr>
            <p:ph sz="half" idx="2"/>
          </p:nvPr>
        </p:nvPicPr>
        <p:blipFill>
          <a:blip r:embed="rId2" cstate="print"/>
          <a:srcRect/>
          <a:stretch>
            <a:fillRect/>
          </a:stretch>
        </p:blipFill>
        <p:spPr>
          <a:xfrm>
            <a:off x="4648200" y="1963738"/>
            <a:ext cx="4038600" cy="3797300"/>
          </a:xfrm>
          <a:noFill/>
        </p:spPr>
      </p:pic>
      <p:pic>
        <p:nvPicPr>
          <p:cNvPr id="37893" name="Picture 2"/>
          <p:cNvPicPr>
            <a:picLocks noChangeAspect="1" noChangeArrowheads="1"/>
          </p:cNvPicPr>
          <p:nvPr/>
        </p:nvPicPr>
        <p:blipFill>
          <a:blip r:embed="rId3" cstate="print"/>
          <a:srcRect/>
          <a:stretch>
            <a:fillRect/>
          </a:stretch>
        </p:blipFill>
        <p:spPr bwMode="auto">
          <a:xfrm>
            <a:off x="6875463" y="6122988"/>
            <a:ext cx="1784350" cy="735012"/>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Autofit/>
          </a:bodyPr>
          <a:lstStyle/>
          <a:p>
            <a:r>
              <a:rPr lang="en-GB" sz="2800" dirty="0" smtClean="0">
                <a:latin typeface="Cambria" pitchFamily="18" charset="0"/>
                <a:ea typeface="Cambria" pitchFamily="18" charset="0"/>
              </a:rPr>
              <a:t> PROBLEMS  THE </a:t>
            </a:r>
            <a:r>
              <a:rPr lang="en-GB" sz="2800" dirty="0" smtClean="0">
                <a:latin typeface="Cambria" pitchFamily="18" charset="0"/>
                <a:ea typeface="Cambria" pitchFamily="18" charset="0"/>
              </a:rPr>
              <a:t>POLITICS OF KNOWLEDGE</a:t>
            </a:r>
            <a:br>
              <a:rPr lang="en-GB" sz="2800" dirty="0" smtClean="0">
                <a:latin typeface="Cambria" pitchFamily="18" charset="0"/>
                <a:ea typeface="Cambria" pitchFamily="18" charset="0"/>
              </a:rPr>
            </a:br>
            <a:r>
              <a:rPr lang="en-GB" sz="2800" dirty="0" smtClean="0">
                <a:latin typeface="Cambria" pitchFamily="18" charset="0"/>
                <a:ea typeface="Cambria" pitchFamily="18" charset="0"/>
              </a:rPr>
              <a:t>Why do </a:t>
            </a:r>
            <a:r>
              <a:rPr lang="en-GB" sz="2800" dirty="0" err="1" smtClean="0">
                <a:latin typeface="Cambria" pitchFamily="18" charset="0"/>
                <a:ea typeface="Cambria" pitchFamily="18" charset="0"/>
              </a:rPr>
              <a:t>prehistorians</a:t>
            </a:r>
            <a:r>
              <a:rPr lang="en-GB" sz="2800" dirty="0" smtClean="0">
                <a:latin typeface="Cambria" pitchFamily="18" charset="0"/>
                <a:ea typeface="Cambria" pitchFamily="18" charset="0"/>
              </a:rPr>
              <a:t> ignore astronomy?  They have other priorities?</a:t>
            </a:r>
          </a:p>
        </p:txBody>
      </p:sp>
      <p:sp>
        <p:nvSpPr>
          <p:cNvPr id="21507" name="Content Placeholder 2"/>
          <p:cNvSpPr>
            <a:spLocks noGrp="1"/>
          </p:cNvSpPr>
          <p:nvPr>
            <p:ph idx="1"/>
          </p:nvPr>
        </p:nvSpPr>
        <p:spPr/>
        <p:txBody>
          <a:bodyPr/>
          <a:lstStyle/>
          <a:p>
            <a:pPr>
              <a:buNone/>
            </a:pPr>
            <a:endParaRPr lang="en-US" dirty="0" smtClean="0">
              <a:latin typeface="Cambria" pitchFamily="18" charset="0"/>
              <a:ea typeface="Cambria" pitchFamily="18" charset="0"/>
            </a:endParaRPr>
          </a:p>
          <a:p>
            <a:pPr>
              <a:buNone/>
            </a:pPr>
            <a:r>
              <a:rPr lang="en-US" dirty="0" smtClean="0">
                <a:latin typeface="Cambria" pitchFamily="18" charset="0"/>
                <a:ea typeface="Cambria" pitchFamily="18" charset="0"/>
              </a:rPr>
              <a:t>‘</a:t>
            </a:r>
            <a:r>
              <a:rPr lang="en-US" dirty="0" smtClean="0">
                <a:latin typeface="Cambria" pitchFamily="18" charset="0"/>
                <a:ea typeface="Cambria" pitchFamily="18" charset="0"/>
              </a:rPr>
              <a:t>It is not that </a:t>
            </a:r>
            <a:r>
              <a:rPr lang="en-US" dirty="0" err="1" smtClean="0">
                <a:latin typeface="Cambria" pitchFamily="18" charset="0"/>
                <a:ea typeface="Cambria" pitchFamily="18" charset="0"/>
              </a:rPr>
              <a:t>prehistorians</a:t>
            </a:r>
            <a:r>
              <a:rPr lang="en-US" dirty="0" smtClean="0">
                <a:latin typeface="Cambria" pitchFamily="18" charset="0"/>
                <a:ea typeface="Cambria" pitchFamily="18" charset="0"/>
              </a:rPr>
              <a:t> are unaware of it. The stark fact is that astronomy is not at the top of most of their agendas.’ </a:t>
            </a:r>
            <a:endParaRPr lang="en-US" dirty="0" smtClean="0">
              <a:latin typeface="Cambria" pitchFamily="18" charset="0"/>
              <a:ea typeface="Cambria" pitchFamily="18" charset="0"/>
            </a:endParaRPr>
          </a:p>
          <a:p>
            <a:pPr>
              <a:buNone/>
            </a:pPr>
            <a:endParaRPr lang="en-GB" dirty="0" smtClean="0">
              <a:latin typeface="Cambria" pitchFamily="18" charset="0"/>
              <a:ea typeface="Cambria" pitchFamily="18" charset="0"/>
            </a:endParaRPr>
          </a:p>
          <a:p>
            <a:pPr>
              <a:buNone/>
            </a:pPr>
            <a:r>
              <a:rPr lang="en-GB" sz="1800" dirty="0" smtClean="0">
                <a:latin typeface="Cambria" pitchFamily="18" charset="0"/>
                <a:ea typeface="Cambria" pitchFamily="18" charset="0"/>
              </a:rPr>
              <a:t>Clive Ruggles, </a:t>
            </a:r>
            <a:r>
              <a:rPr lang="en-GB" sz="1800" i="1" dirty="0" smtClean="0">
                <a:latin typeface="Cambria" pitchFamily="18" charset="0"/>
                <a:ea typeface="Cambria" pitchFamily="18" charset="0"/>
              </a:rPr>
              <a:t>Astronomy in Prehistoric Britain and Ireland </a:t>
            </a:r>
            <a:r>
              <a:rPr lang="en-GB" sz="1800" dirty="0" smtClean="0">
                <a:latin typeface="Cambria" pitchFamily="18" charset="0"/>
                <a:ea typeface="Cambria" pitchFamily="18" charset="0"/>
              </a:rPr>
              <a:t>(Yale: Yale University Press, 1999), p. 2.</a:t>
            </a:r>
          </a:p>
          <a:p>
            <a:endParaRPr lang="en-GB" dirty="0" smtClean="0"/>
          </a:p>
        </p:txBody>
      </p:sp>
      <p:pic>
        <p:nvPicPr>
          <p:cNvPr id="21508" name="Picture 3" descr="Ruggles.jpeg"/>
          <p:cNvPicPr>
            <a:picLocks noChangeAspect="1"/>
          </p:cNvPicPr>
          <p:nvPr/>
        </p:nvPicPr>
        <p:blipFill>
          <a:blip r:embed="rId2" cstate="print"/>
          <a:srcRect/>
          <a:stretch>
            <a:fillRect/>
          </a:stretch>
        </p:blipFill>
        <p:spPr bwMode="auto">
          <a:xfrm>
            <a:off x="7537383" y="4941168"/>
            <a:ext cx="1259872" cy="1630561"/>
          </a:xfrm>
          <a:prstGeom prst="rect">
            <a:avLst/>
          </a:prstGeom>
          <a:noFill/>
          <a:ln w="9525">
            <a:noFill/>
            <a:miter lim="800000"/>
            <a:headEnd/>
            <a:tailEnd/>
          </a:ln>
        </p:spPr>
      </p:pic>
      <p:pic>
        <p:nvPicPr>
          <p:cNvPr id="21509" name="Picture 2"/>
          <p:cNvPicPr>
            <a:picLocks noChangeAspect="1" noChangeArrowheads="1"/>
          </p:cNvPicPr>
          <p:nvPr/>
        </p:nvPicPr>
        <p:blipFill>
          <a:blip r:embed="rId3" cstate="print"/>
          <a:srcRect/>
          <a:stretch>
            <a:fillRect/>
          </a:stretch>
        </p:blipFill>
        <p:spPr bwMode="auto">
          <a:xfrm>
            <a:off x="214313" y="6000750"/>
            <a:ext cx="1784350" cy="735013"/>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pPr eaLnBrk="1" hangingPunct="1"/>
            <a:r>
              <a:rPr lang="en-GB" dirty="0" smtClean="0">
                <a:latin typeface="Cambria" pitchFamily="18" charset="0"/>
                <a:ea typeface="Cambria" pitchFamily="18" charset="0"/>
              </a:rPr>
              <a:t>Problems: Different </a:t>
            </a:r>
            <a:r>
              <a:rPr lang="en-GB" dirty="0" smtClean="0">
                <a:latin typeface="Cambria" pitchFamily="18" charset="0"/>
                <a:ea typeface="Cambria" pitchFamily="18" charset="0"/>
              </a:rPr>
              <a:t>kinds of Knowledge</a:t>
            </a:r>
            <a:endParaRPr lang="en-US" dirty="0" smtClean="0">
              <a:latin typeface="Cambria" pitchFamily="18" charset="0"/>
              <a:ea typeface="Cambria" pitchFamily="18" charset="0"/>
            </a:endParaRPr>
          </a:p>
        </p:txBody>
      </p:sp>
      <p:sp>
        <p:nvSpPr>
          <p:cNvPr id="22531" name="Rectangle 3"/>
          <p:cNvSpPr>
            <a:spLocks noGrp="1" noChangeArrowheads="1"/>
          </p:cNvSpPr>
          <p:nvPr>
            <p:ph type="body" idx="1"/>
          </p:nvPr>
        </p:nvSpPr>
        <p:spPr/>
        <p:txBody>
          <a:bodyPr>
            <a:normAutofit lnSpcReduction="10000"/>
          </a:bodyPr>
          <a:lstStyle/>
          <a:p>
            <a:pPr eaLnBrk="1" hangingPunct="1">
              <a:buNone/>
            </a:pPr>
            <a:r>
              <a:rPr lang="en-GB" sz="2400" dirty="0" smtClean="0">
                <a:latin typeface="Cambria" pitchFamily="18" charset="0"/>
                <a:ea typeface="Cambria" pitchFamily="18" charset="0"/>
              </a:rPr>
              <a:t>'No evidence exists for the use of stone circles as mathematical computers or for any other scientific purposes. Rather, the evidence can be economically explained as relating to the construction of  simple calendars to aid the timing of rituals and the regularisation of the seasons' </a:t>
            </a:r>
          </a:p>
          <a:p>
            <a:pPr eaLnBrk="1" hangingPunct="1">
              <a:buNone/>
            </a:pPr>
            <a:r>
              <a:rPr lang="en-GB" sz="2400" dirty="0" smtClean="0">
                <a:latin typeface="Cambria" pitchFamily="18" charset="0"/>
                <a:ea typeface="Cambria" pitchFamily="18" charset="0"/>
              </a:rPr>
              <a:t>(Timothy </a:t>
            </a:r>
            <a:r>
              <a:rPr lang="en-GB" sz="2400" dirty="0" err="1" smtClean="0">
                <a:latin typeface="Cambria" pitchFamily="18" charset="0"/>
                <a:ea typeface="Cambria" pitchFamily="18" charset="0"/>
              </a:rPr>
              <a:t>Darvill</a:t>
            </a:r>
            <a:r>
              <a:rPr lang="en-GB" sz="2400" dirty="0" smtClean="0">
                <a:latin typeface="Cambria" pitchFamily="18" charset="0"/>
                <a:ea typeface="Cambria" pitchFamily="18" charset="0"/>
              </a:rPr>
              <a:t>, Prehistoric Britain, London and New York, </a:t>
            </a:r>
            <a:r>
              <a:rPr lang="en-GB" sz="2400" dirty="0" err="1" smtClean="0">
                <a:latin typeface="Cambria" pitchFamily="18" charset="0"/>
                <a:ea typeface="Cambria" pitchFamily="18" charset="0"/>
              </a:rPr>
              <a:t>Routledge</a:t>
            </a:r>
            <a:r>
              <a:rPr lang="en-GB" sz="2400" dirty="0" smtClean="0">
                <a:latin typeface="Cambria" pitchFamily="18" charset="0"/>
                <a:ea typeface="Cambria" pitchFamily="18" charset="0"/>
              </a:rPr>
              <a:t>, 1987, p. 97). </a:t>
            </a:r>
          </a:p>
          <a:p>
            <a:pPr eaLnBrk="1" hangingPunct="1">
              <a:buNone/>
            </a:pPr>
            <a:endParaRPr lang="en-GB" sz="2400" dirty="0" smtClean="0">
              <a:latin typeface="Cambria" pitchFamily="18" charset="0"/>
              <a:ea typeface="Cambria" pitchFamily="18" charset="0"/>
            </a:endParaRPr>
          </a:p>
          <a:p>
            <a:pPr eaLnBrk="1" hangingPunct="1">
              <a:buNone/>
            </a:pPr>
            <a:r>
              <a:rPr lang="en-GB" sz="2400" dirty="0" smtClean="0">
                <a:latin typeface="Cambria" pitchFamily="18" charset="0"/>
                <a:ea typeface="Cambria" pitchFamily="18" charset="0"/>
              </a:rPr>
              <a:t>The question is how one understands the construction of a calendar. Does a simple calendar still require a ‘computer’ and mathematics?</a:t>
            </a:r>
            <a:endParaRPr lang="en-US" sz="2400" dirty="0" smtClean="0">
              <a:latin typeface="Cambria" pitchFamily="18" charset="0"/>
              <a:ea typeface="Cambria"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latin typeface="Cambria" pitchFamily="18" charset="0"/>
                <a:ea typeface="Cambria" pitchFamily="18" charset="0"/>
              </a:rPr>
              <a:t>Problems: ‘Alternative’ Archa</a:t>
            </a:r>
            <a:r>
              <a:rPr lang="en-US" dirty="0" smtClean="0"/>
              <a:t>eology</a:t>
            </a:r>
            <a:endParaRPr lang="en-GB" dirty="0"/>
          </a:p>
        </p:txBody>
      </p:sp>
      <p:pic>
        <p:nvPicPr>
          <p:cNvPr id="4" name="Content Placeholder 3" descr="Von Daniken Chariots of the Gods.jpg"/>
          <p:cNvPicPr>
            <a:picLocks noGrp="1" noChangeAspect="1"/>
          </p:cNvPicPr>
          <p:nvPr>
            <p:ph idx="1"/>
          </p:nvPr>
        </p:nvPicPr>
        <p:blipFill>
          <a:blip r:embed="rId2" cstate="print"/>
          <a:stretch>
            <a:fillRect/>
          </a:stretch>
        </p:blipFill>
        <p:spPr>
          <a:xfrm>
            <a:off x="322845" y="1484784"/>
            <a:ext cx="2664979" cy="4309939"/>
          </a:xfrm>
        </p:spPr>
      </p:pic>
      <p:pic>
        <p:nvPicPr>
          <p:cNvPr id="5" name="Picture 4" descr="Bauval The Egypt Code.jpg"/>
          <p:cNvPicPr>
            <a:picLocks noChangeAspect="1"/>
          </p:cNvPicPr>
          <p:nvPr/>
        </p:nvPicPr>
        <p:blipFill>
          <a:blip r:embed="rId3" cstate="print"/>
          <a:stretch>
            <a:fillRect/>
          </a:stretch>
        </p:blipFill>
        <p:spPr>
          <a:xfrm>
            <a:off x="3131840" y="2420888"/>
            <a:ext cx="2304256" cy="3604463"/>
          </a:xfrm>
          <a:prstGeom prst="rect">
            <a:avLst/>
          </a:prstGeom>
        </p:spPr>
      </p:pic>
      <p:pic>
        <p:nvPicPr>
          <p:cNvPr id="6" name="Picture 5" descr="Bauval The Orion  Mystery.jpg"/>
          <p:cNvPicPr>
            <a:picLocks noChangeAspect="1"/>
          </p:cNvPicPr>
          <p:nvPr/>
        </p:nvPicPr>
        <p:blipFill>
          <a:blip r:embed="rId4" cstate="print"/>
          <a:stretch>
            <a:fillRect/>
          </a:stretch>
        </p:blipFill>
        <p:spPr>
          <a:xfrm>
            <a:off x="5436096" y="2996952"/>
            <a:ext cx="2376264" cy="3356944"/>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algn="ctr">
              <a:buNone/>
            </a:pPr>
            <a:r>
              <a:rPr lang="en-US" sz="9600" i="1" dirty="0" smtClean="0">
                <a:latin typeface="Cambria" pitchFamily="18" charset="0"/>
                <a:ea typeface="Cambria" pitchFamily="18" charset="0"/>
              </a:rPr>
              <a:t>WAYS FORWARD</a:t>
            </a:r>
            <a:endParaRPr lang="en-GB" sz="9600" i="1" dirty="0">
              <a:latin typeface="Cambria" pitchFamily="18" charset="0"/>
              <a:ea typeface="Cambria"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latin typeface="Cambria" pitchFamily="18" charset="0"/>
                <a:ea typeface="Cambria" pitchFamily="18" charset="0"/>
              </a:rPr>
              <a:t>Cultural Astronomy</a:t>
            </a:r>
            <a:br>
              <a:rPr lang="en-US" dirty="0" smtClean="0">
                <a:latin typeface="Cambria" pitchFamily="18" charset="0"/>
                <a:ea typeface="Cambria" pitchFamily="18" charset="0"/>
              </a:rPr>
            </a:br>
            <a:r>
              <a:rPr lang="en-US" sz="3600" dirty="0" smtClean="0">
                <a:latin typeface="Cambria" pitchFamily="18" charset="0"/>
                <a:ea typeface="Cambria" pitchFamily="18" charset="0"/>
              </a:rPr>
              <a:t>at the University of Wales Trinity Saint David</a:t>
            </a:r>
            <a:endParaRPr lang="en-GB" sz="3600"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77500" lnSpcReduction="20000"/>
          </a:bodyPr>
          <a:lstStyle/>
          <a:p>
            <a:pPr>
              <a:buNone/>
            </a:pPr>
            <a:r>
              <a:rPr lang="en-US" dirty="0" smtClean="0">
                <a:latin typeface="Cambria" pitchFamily="18" charset="0"/>
                <a:ea typeface="Cambria" pitchFamily="18" charset="0"/>
              </a:rPr>
              <a:t>No restriction as to culture or chronology</a:t>
            </a:r>
          </a:p>
          <a:p>
            <a:pPr>
              <a:buNone/>
            </a:pPr>
            <a:r>
              <a:rPr lang="en-US" dirty="0" smtClean="0">
                <a:latin typeface="Cambria" pitchFamily="18" charset="0"/>
                <a:ea typeface="Cambria" pitchFamily="18" charset="0"/>
              </a:rPr>
              <a:t>Academic </a:t>
            </a:r>
            <a:r>
              <a:rPr lang="en-US" dirty="0" err="1" smtClean="0">
                <a:latin typeface="Cambria" pitchFamily="18" charset="0"/>
                <a:ea typeface="Cambria" pitchFamily="18" charset="0"/>
              </a:rPr>
              <a:t>rigour</a:t>
            </a:r>
            <a:endParaRPr lang="en-US" dirty="0" smtClean="0">
              <a:latin typeface="Cambria" pitchFamily="18" charset="0"/>
              <a:ea typeface="Cambria" pitchFamily="18" charset="0"/>
            </a:endParaRPr>
          </a:p>
          <a:p>
            <a:pPr>
              <a:buNone/>
            </a:pPr>
            <a:r>
              <a:rPr lang="en-US" dirty="0" smtClean="0">
                <a:latin typeface="Cambria" pitchFamily="18" charset="0"/>
                <a:ea typeface="Cambria" pitchFamily="18" charset="0"/>
              </a:rPr>
              <a:t>Theory</a:t>
            </a:r>
          </a:p>
          <a:p>
            <a:pPr>
              <a:buNone/>
            </a:pPr>
            <a:r>
              <a:rPr lang="en-US" dirty="0" smtClean="0">
                <a:latin typeface="Cambria" pitchFamily="18" charset="0"/>
                <a:ea typeface="Cambria" pitchFamily="18" charset="0"/>
              </a:rPr>
              <a:t>Method</a:t>
            </a:r>
          </a:p>
          <a:p>
            <a:pPr>
              <a:buNone/>
            </a:pPr>
            <a:r>
              <a:rPr lang="en-US" dirty="0" smtClean="0">
                <a:latin typeface="Cambria" pitchFamily="18" charset="0"/>
                <a:ea typeface="Cambria" pitchFamily="18" charset="0"/>
              </a:rPr>
              <a:t>Interdisciplinary perspectives:</a:t>
            </a:r>
          </a:p>
          <a:p>
            <a:r>
              <a:rPr lang="en-US" dirty="0" smtClean="0">
                <a:latin typeface="Cambria" pitchFamily="18" charset="0"/>
                <a:ea typeface="Cambria" pitchFamily="18" charset="0"/>
              </a:rPr>
              <a:t>Quantitative and Qualitative research </a:t>
            </a:r>
          </a:p>
          <a:p>
            <a:r>
              <a:rPr lang="en-US" dirty="0" smtClean="0">
                <a:latin typeface="Cambria" pitchFamily="18" charset="0"/>
                <a:ea typeface="Cambria" pitchFamily="18" charset="0"/>
              </a:rPr>
              <a:t>Archaeology</a:t>
            </a:r>
          </a:p>
          <a:p>
            <a:r>
              <a:rPr lang="en-US" dirty="0" smtClean="0">
                <a:latin typeface="Cambria" pitchFamily="18" charset="0"/>
                <a:ea typeface="Cambria" pitchFamily="18" charset="0"/>
              </a:rPr>
              <a:t>History</a:t>
            </a:r>
          </a:p>
          <a:p>
            <a:r>
              <a:rPr lang="en-US" dirty="0" smtClean="0">
                <a:latin typeface="Cambria" pitchFamily="18" charset="0"/>
                <a:ea typeface="Cambria" pitchFamily="18" charset="0"/>
              </a:rPr>
              <a:t>Anthropology</a:t>
            </a:r>
          </a:p>
          <a:p>
            <a:r>
              <a:rPr lang="en-US" dirty="0" smtClean="0">
                <a:latin typeface="Cambria" pitchFamily="18" charset="0"/>
                <a:ea typeface="Cambria" pitchFamily="18" charset="0"/>
              </a:rPr>
              <a:t>Study of Religions</a:t>
            </a:r>
          </a:p>
          <a:p>
            <a:r>
              <a:rPr lang="en-US" dirty="0" smtClean="0">
                <a:latin typeface="Cambria" pitchFamily="18" charset="0"/>
                <a:ea typeface="Cambria" pitchFamily="18" charset="0"/>
              </a:rPr>
              <a:t>Sociology</a:t>
            </a:r>
          </a:p>
          <a:p>
            <a:pPr>
              <a:buNone/>
            </a:pPr>
            <a:endParaRPr lang="en-GB" dirty="0"/>
          </a:p>
        </p:txBody>
      </p:sp>
      <p:pic>
        <p:nvPicPr>
          <p:cNvPr id="4" name="Picture 10" descr="Shakespeare.jpeg"/>
          <p:cNvPicPr>
            <a:picLocks noChangeAspect="1"/>
          </p:cNvPicPr>
          <p:nvPr/>
        </p:nvPicPr>
        <p:blipFill>
          <a:blip r:embed="rId2" cstate="print"/>
          <a:srcRect/>
          <a:stretch>
            <a:fillRect/>
          </a:stretch>
        </p:blipFill>
        <p:spPr bwMode="auto">
          <a:xfrm>
            <a:off x="8000179" y="4293096"/>
            <a:ext cx="1143821" cy="1467326"/>
          </a:xfrm>
          <a:prstGeom prst="rect">
            <a:avLst/>
          </a:prstGeom>
          <a:noFill/>
          <a:ln w="9525">
            <a:noFill/>
            <a:miter lim="800000"/>
            <a:headEnd/>
            <a:tailEnd/>
          </a:ln>
        </p:spPr>
      </p:pic>
      <p:pic>
        <p:nvPicPr>
          <p:cNvPr id="5" name="Picture 9" descr="Dante.jpg"/>
          <p:cNvPicPr>
            <a:picLocks noChangeAspect="1"/>
          </p:cNvPicPr>
          <p:nvPr/>
        </p:nvPicPr>
        <p:blipFill>
          <a:blip r:embed="rId3" cstate="print"/>
          <a:srcRect/>
          <a:stretch>
            <a:fillRect/>
          </a:stretch>
        </p:blipFill>
        <p:spPr bwMode="auto">
          <a:xfrm>
            <a:off x="7020272" y="4077072"/>
            <a:ext cx="1008112" cy="1537869"/>
          </a:xfrm>
          <a:prstGeom prst="rect">
            <a:avLst/>
          </a:prstGeom>
          <a:noFill/>
          <a:ln w="9525">
            <a:noFill/>
            <a:miter lim="800000"/>
            <a:headEnd/>
            <a:tailEnd/>
          </a:ln>
        </p:spPr>
      </p:pic>
      <p:pic>
        <p:nvPicPr>
          <p:cNvPr id="6" name="Picture 6" descr="fighting-temeraire-tugged-to-her-last-berth-to-be-broken-up.jpg"/>
          <p:cNvPicPr>
            <a:picLocks noChangeAspect="1"/>
          </p:cNvPicPr>
          <p:nvPr/>
        </p:nvPicPr>
        <p:blipFill>
          <a:blip r:embed="rId4" cstate="print"/>
          <a:srcRect/>
          <a:stretch>
            <a:fillRect/>
          </a:stretch>
        </p:blipFill>
        <p:spPr bwMode="auto">
          <a:xfrm>
            <a:off x="7487816" y="2924944"/>
            <a:ext cx="1656184" cy="1228227"/>
          </a:xfrm>
          <a:prstGeom prst="rect">
            <a:avLst/>
          </a:prstGeom>
          <a:noFill/>
          <a:ln w="9525">
            <a:noFill/>
            <a:miter lim="800000"/>
            <a:headEnd/>
            <a:tailEnd/>
          </a:ln>
        </p:spPr>
      </p:pic>
      <p:pic>
        <p:nvPicPr>
          <p:cNvPr id="7" name="Picture 5" descr="Nick_campion_007.jpg"/>
          <p:cNvPicPr>
            <a:picLocks noChangeAspect="1"/>
          </p:cNvPicPr>
          <p:nvPr/>
        </p:nvPicPr>
        <p:blipFill>
          <a:blip r:embed="rId5" cstate="print"/>
          <a:srcRect/>
          <a:stretch>
            <a:fillRect/>
          </a:stretch>
        </p:blipFill>
        <p:spPr bwMode="auto">
          <a:xfrm>
            <a:off x="8066039" y="1412776"/>
            <a:ext cx="1077961" cy="1590629"/>
          </a:xfrm>
          <a:prstGeom prst="rect">
            <a:avLst/>
          </a:prstGeom>
          <a:noFill/>
          <a:ln w="9525">
            <a:noFill/>
            <a:miter lim="800000"/>
            <a:headEnd/>
            <a:tailEnd/>
          </a:ln>
        </p:spPr>
      </p:pic>
      <p:pic>
        <p:nvPicPr>
          <p:cNvPr id="8" name="Content Placeholder 3" descr="Star Trek 1.jpg"/>
          <p:cNvPicPr>
            <a:picLocks noChangeAspect="1"/>
          </p:cNvPicPr>
          <p:nvPr/>
        </p:nvPicPr>
        <p:blipFill>
          <a:blip r:embed="rId6" cstate="print"/>
          <a:srcRect/>
          <a:stretch>
            <a:fillRect/>
          </a:stretch>
        </p:blipFill>
        <p:spPr>
          <a:xfrm>
            <a:off x="7020272" y="5613611"/>
            <a:ext cx="1553939" cy="1244389"/>
          </a:xfrm>
          <a:prstGeom prst="rect">
            <a:avLst/>
          </a:prstGeom>
        </p:spPr>
      </p:pic>
      <p:pic>
        <p:nvPicPr>
          <p:cNvPr id="9" name="Content Placeholder 3" descr="The Day the Earth Stood Still poster.jpg"/>
          <p:cNvPicPr>
            <a:picLocks noChangeAspect="1"/>
          </p:cNvPicPr>
          <p:nvPr/>
        </p:nvPicPr>
        <p:blipFill>
          <a:blip r:embed="rId7" cstate="print"/>
          <a:srcRect/>
          <a:stretch>
            <a:fillRect/>
          </a:stretch>
        </p:blipFill>
        <p:spPr>
          <a:xfrm>
            <a:off x="4499992" y="5119615"/>
            <a:ext cx="1193329" cy="1738385"/>
          </a:xfrm>
          <a:prstGeom prst="rect">
            <a:avLst/>
          </a:prstGeom>
        </p:spPr>
      </p:pic>
      <p:pic>
        <p:nvPicPr>
          <p:cNvPr id="10" name="Picture 3" descr="Boy's Own"/>
          <p:cNvPicPr>
            <a:picLocks noChangeAspect="1" noChangeArrowheads="1"/>
          </p:cNvPicPr>
          <p:nvPr/>
        </p:nvPicPr>
        <p:blipFill>
          <a:blip r:embed="rId8" cstate="print"/>
          <a:srcRect/>
          <a:stretch>
            <a:fillRect/>
          </a:stretch>
        </p:blipFill>
        <p:spPr>
          <a:xfrm>
            <a:off x="5796136" y="5242529"/>
            <a:ext cx="1223044" cy="1615471"/>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latin typeface="Cambria" pitchFamily="18" charset="0"/>
                <a:ea typeface="Cambria" pitchFamily="18" charset="0"/>
              </a:rPr>
              <a:t>Phenonenology</a:t>
            </a:r>
            <a:r>
              <a:rPr lang="en-GB" dirty="0" smtClean="0">
                <a:latin typeface="Cambria" pitchFamily="18" charset="0"/>
                <a:ea typeface="Cambria" pitchFamily="18" charset="0"/>
              </a:rPr>
              <a:t> of </a:t>
            </a:r>
            <a:r>
              <a:rPr lang="en-GB" dirty="0" smtClean="0">
                <a:latin typeface="Cambria" pitchFamily="18" charset="0"/>
                <a:ea typeface="Cambria" pitchFamily="18" charset="0"/>
              </a:rPr>
              <a:t>Landscape</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62500" lnSpcReduction="20000"/>
          </a:bodyPr>
          <a:lstStyle/>
          <a:p>
            <a:pPr>
              <a:buNone/>
            </a:pPr>
            <a:endParaRPr lang="en-GB" dirty="0" smtClean="0"/>
          </a:p>
          <a:p>
            <a:pPr>
              <a:buNone/>
            </a:pPr>
            <a:r>
              <a:rPr lang="en-GB" dirty="0" smtClean="0">
                <a:latin typeface="Cambria" pitchFamily="18" charset="0"/>
                <a:ea typeface="Cambria" pitchFamily="18" charset="0"/>
              </a:rPr>
              <a:t>On the experience of the solstice at </a:t>
            </a:r>
            <a:r>
              <a:rPr lang="en-GB" dirty="0" smtClean="0">
                <a:latin typeface="Cambria" pitchFamily="18" charset="0"/>
                <a:ea typeface="Cambria" pitchFamily="18" charset="0"/>
              </a:rPr>
              <a:t>Stonehenge:</a:t>
            </a: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 </a:t>
            </a:r>
          </a:p>
          <a:p>
            <a:pPr>
              <a:buNone/>
            </a:pPr>
            <a:r>
              <a:rPr lang="en-GB" i="1" dirty="0" smtClean="0">
                <a:latin typeface="Cambria" pitchFamily="18" charset="0"/>
                <a:ea typeface="Cambria" pitchFamily="18" charset="0"/>
              </a:rPr>
              <a:t>One should make a point of being there. Celestial events take place in context. When you see what actually happens in the landscape, you learn a great deal more about it. It is, of course, possible to determine the alignment of a building with instruments, but nuances of light and shadow details of the horizon, difficulties in practical observation, and many more subjective aspects of a site can only be appreciated in person.</a:t>
            </a:r>
          </a:p>
          <a:p>
            <a:pPr>
              <a:buNone/>
            </a:pP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Ed </a:t>
            </a:r>
            <a:r>
              <a:rPr lang="en-GB" dirty="0" smtClean="0">
                <a:latin typeface="Cambria" pitchFamily="18" charset="0"/>
                <a:ea typeface="Cambria" pitchFamily="18" charset="0"/>
              </a:rPr>
              <a:t>Krupp, HASTRO History of Astronomy e mail list 8 August 1995, cited in Ruggles, Clive, </a:t>
            </a:r>
            <a:r>
              <a:rPr lang="en-GB" i="1" dirty="0" smtClean="0">
                <a:latin typeface="Cambria" pitchFamily="18" charset="0"/>
                <a:ea typeface="Cambria" pitchFamily="18" charset="0"/>
              </a:rPr>
              <a:t>Astronomy in Prehistoric Britain and Ireland,</a:t>
            </a:r>
            <a:r>
              <a:rPr lang="en-GB" dirty="0" smtClean="0">
                <a:latin typeface="Cambria" pitchFamily="18" charset="0"/>
                <a:ea typeface="Cambria" pitchFamily="18" charset="0"/>
              </a:rPr>
              <a:t> New Haven and London: Yale University Press 1999, p. 151</a:t>
            </a:r>
            <a:r>
              <a:rPr lang="en-GB" dirty="0" smtClean="0">
                <a:latin typeface="Cambria" pitchFamily="18" charset="0"/>
                <a:ea typeface="Cambria" pitchFamily="18" charset="0"/>
              </a:rPr>
              <a:t>.</a:t>
            </a:r>
          </a:p>
          <a:p>
            <a:pPr>
              <a:buNone/>
            </a:pPr>
            <a:r>
              <a:rPr lang="en-US" dirty="0" smtClean="0">
                <a:latin typeface="Cambria" pitchFamily="18" charset="0"/>
                <a:ea typeface="Cambria" pitchFamily="18" charset="0"/>
              </a:rPr>
              <a:t>Krupp is Director of the Griffith Observatory, Los Angeles.</a:t>
            </a:r>
            <a:endParaRPr lang="en-GB" dirty="0" smtClean="0">
              <a:latin typeface="Cambria" pitchFamily="18" charset="0"/>
              <a:ea typeface="Cambria" pitchFamily="18" charset="0"/>
            </a:endParaRPr>
          </a:p>
          <a:p>
            <a:r>
              <a:rPr lang="en-GB" dirty="0" smtClean="0">
                <a:latin typeface="Cambria" pitchFamily="18" charset="0"/>
                <a:ea typeface="Cambria" pitchFamily="18" charset="0"/>
              </a:rPr>
              <a:t> </a:t>
            </a:r>
          </a:p>
          <a:p>
            <a:endParaRPr lang="en-GB" dirty="0"/>
          </a:p>
        </p:txBody>
      </p:sp>
      <p:pic>
        <p:nvPicPr>
          <p:cNvPr id="4" name="Picture 3" descr="Ed Krupp_EC_GO_Director_1.JPG"/>
          <p:cNvPicPr>
            <a:picLocks noChangeAspect="1"/>
          </p:cNvPicPr>
          <p:nvPr/>
        </p:nvPicPr>
        <p:blipFill>
          <a:blip r:embed="rId2" cstate="print"/>
          <a:stretch>
            <a:fillRect/>
          </a:stretch>
        </p:blipFill>
        <p:spPr>
          <a:xfrm>
            <a:off x="7866112" y="4941168"/>
            <a:ext cx="1277888" cy="1916832"/>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latin typeface="Cambria" pitchFamily="18" charset="0"/>
                <a:ea typeface="Cambria" pitchFamily="18" charset="0"/>
              </a:rPr>
              <a:t>Phenonenology</a:t>
            </a:r>
            <a:r>
              <a:rPr lang="en-GB" dirty="0" smtClean="0">
                <a:latin typeface="Cambria" pitchFamily="18" charset="0"/>
                <a:ea typeface="Cambria" pitchFamily="18" charset="0"/>
              </a:rPr>
              <a:t> of Landscape</a:t>
            </a:r>
            <a:endParaRPr lang="en-GB" dirty="0"/>
          </a:p>
        </p:txBody>
      </p:sp>
      <p:sp>
        <p:nvSpPr>
          <p:cNvPr id="3" name="Content Placeholder 2"/>
          <p:cNvSpPr>
            <a:spLocks noGrp="1"/>
          </p:cNvSpPr>
          <p:nvPr>
            <p:ph idx="1"/>
          </p:nvPr>
        </p:nvSpPr>
        <p:spPr/>
        <p:txBody>
          <a:bodyPr>
            <a:normAutofit fontScale="70000" lnSpcReduction="20000"/>
          </a:bodyPr>
          <a:lstStyle/>
          <a:p>
            <a:pPr>
              <a:buNone/>
            </a:pPr>
            <a:r>
              <a:rPr lang="en-GB" dirty="0" smtClean="0">
                <a:latin typeface="Cambria" pitchFamily="18" charset="0"/>
                <a:ea typeface="Cambria" pitchFamily="18" charset="0"/>
              </a:rPr>
              <a:t>'Similarly</a:t>
            </a:r>
            <a:r>
              <a:rPr lang="en-GB" dirty="0" smtClean="0">
                <a:latin typeface="Cambria" pitchFamily="18" charset="0"/>
                <a:ea typeface="Cambria" pitchFamily="18" charset="0"/>
              </a:rPr>
              <a:t>, by walking in the modern landscape we can try to appreciate  patterns of relationship between monuments and the topographic elements of the landscape as experienced by people living in that landscape in prehistoric times'. </a:t>
            </a:r>
            <a:endParaRPr lang="en-GB" dirty="0" smtClean="0">
              <a:latin typeface="Cambria" pitchFamily="18" charset="0"/>
              <a:ea typeface="Cambria" pitchFamily="18" charset="0"/>
            </a:endParaRPr>
          </a:p>
          <a:p>
            <a:pPr>
              <a:buNone/>
            </a:pPr>
            <a:endParaRPr lang="en-GB" dirty="0" smtClean="0"/>
          </a:p>
          <a:p>
            <a:pPr>
              <a:buNone/>
            </a:pPr>
            <a:r>
              <a:rPr lang="en-GB" dirty="0" smtClean="0">
                <a:latin typeface="Cambria" pitchFamily="18" charset="0"/>
                <a:ea typeface="Cambria" pitchFamily="18" charset="0"/>
              </a:rPr>
              <a:t>We </a:t>
            </a:r>
            <a:r>
              <a:rPr lang="en-GB" dirty="0" smtClean="0">
                <a:latin typeface="Cambria" pitchFamily="18" charset="0"/>
                <a:ea typeface="Cambria" pitchFamily="18" charset="0"/>
              </a:rPr>
              <a:t>can never exactly know that we experience the same feelings when watching an especially bright full moon as did a prehistoric observer, but </a:t>
            </a:r>
            <a:r>
              <a:rPr lang="en-GB" dirty="0" smtClean="0">
                <a:latin typeface="Cambria" pitchFamily="18" charset="0"/>
                <a:ea typeface="Cambria" pitchFamily="18" charset="0"/>
              </a:rPr>
              <a:t>'the </a:t>
            </a:r>
            <a:r>
              <a:rPr lang="en-GB" dirty="0" smtClean="0">
                <a:latin typeface="Cambria" pitchFamily="18" charset="0"/>
                <a:ea typeface="Cambria" pitchFamily="18" charset="0"/>
              </a:rPr>
              <a:t>idea deserves serious consideration in contextual interpretations'. </a:t>
            </a:r>
          </a:p>
          <a:p>
            <a:endParaRPr lang="en-GB" dirty="0" smtClean="0">
              <a:latin typeface="Cambria" pitchFamily="18" charset="0"/>
              <a:ea typeface="Cambria" pitchFamily="18" charset="0"/>
            </a:endParaRPr>
          </a:p>
          <a:p>
            <a:r>
              <a:rPr lang="en-GB" dirty="0" smtClean="0">
                <a:latin typeface="Cambria" pitchFamily="18" charset="0"/>
                <a:ea typeface="Cambria" pitchFamily="18" charset="0"/>
              </a:rPr>
              <a:t>Ruggles</a:t>
            </a:r>
            <a:r>
              <a:rPr lang="en-GB" dirty="0" smtClean="0">
                <a:latin typeface="Cambria" pitchFamily="18" charset="0"/>
                <a:ea typeface="Cambria" pitchFamily="18" charset="0"/>
              </a:rPr>
              <a:t>, Clive, </a:t>
            </a:r>
            <a:r>
              <a:rPr lang="en-GB" i="1" dirty="0" smtClean="0">
                <a:latin typeface="Cambria" pitchFamily="18" charset="0"/>
                <a:ea typeface="Cambria" pitchFamily="18" charset="0"/>
              </a:rPr>
              <a:t>Astronomy in Prehistoric Britain and Ireland,</a:t>
            </a:r>
            <a:r>
              <a:rPr lang="en-GB" dirty="0" smtClean="0">
                <a:latin typeface="Cambria" pitchFamily="18" charset="0"/>
                <a:ea typeface="Cambria" pitchFamily="18" charset="0"/>
              </a:rPr>
              <a:t> New Haven and London: Yale University Press 1999, p. 151.</a:t>
            </a:r>
          </a:p>
          <a:p>
            <a:r>
              <a:rPr lang="en-GB" dirty="0" smtClean="0"/>
              <a:t> </a:t>
            </a:r>
          </a:p>
          <a:p>
            <a:endParaRPr lang="en-GB" dirty="0"/>
          </a:p>
        </p:txBody>
      </p:sp>
      <p:pic>
        <p:nvPicPr>
          <p:cNvPr id="4" name="Picture 3" descr="Ruggles.jpeg"/>
          <p:cNvPicPr>
            <a:picLocks noChangeAspect="1"/>
          </p:cNvPicPr>
          <p:nvPr/>
        </p:nvPicPr>
        <p:blipFill>
          <a:blip r:embed="rId2" cstate="print"/>
          <a:stretch>
            <a:fillRect/>
          </a:stretch>
        </p:blipFill>
        <p:spPr>
          <a:xfrm>
            <a:off x="7774652" y="5085184"/>
            <a:ext cx="1369347" cy="1772816"/>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latin typeface="Cambria" pitchFamily="18" charset="0"/>
                <a:ea typeface="Cambria" pitchFamily="18" charset="0"/>
              </a:rPr>
              <a:t>What do we see when we see the sky?</a:t>
            </a:r>
            <a:endParaRPr lang="en-GB" dirty="0">
              <a:latin typeface="Cambria" pitchFamily="18" charset="0"/>
              <a:ea typeface="Cambria" pitchFamily="18" charset="0"/>
            </a:endParaRPr>
          </a:p>
        </p:txBody>
      </p:sp>
      <p:pic>
        <p:nvPicPr>
          <p:cNvPr id="9219" name="Content Placeholder 3" descr="rainbow-in-the-clouds-15621 (1).jpg"/>
          <p:cNvPicPr>
            <a:picLocks noGrp="1" noChangeAspect="1"/>
          </p:cNvPicPr>
          <p:nvPr>
            <p:ph idx="1"/>
          </p:nvPr>
        </p:nvPicPr>
        <p:blipFill>
          <a:blip r:embed="rId2" cstate="print"/>
          <a:srcRect/>
          <a:stretch>
            <a:fillRect/>
          </a:stretch>
        </p:blipFill>
        <p:spPr>
          <a:xfrm>
            <a:off x="1835150" y="2420938"/>
            <a:ext cx="3816350" cy="2146300"/>
          </a:xfrm>
        </p:spPr>
      </p:pic>
      <p:pic>
        <p:nvPicPr>
          <p:cNvPr id="9220" name="Picture 2"/>
          <p:cNvPicPr>
            <a:picLocks noChangeAspect="1" noChangeArrowheads="1"/>
          </p:cNvPicPr>
          <p:nvPr/>
        </p:nvPicPr>
        <p:blipFill>
          <a:blip r:embed="rId3" cstate="print"/>
          <a:srcRect l="4861" t="17381" r="46529" b="4298"/>
          <a:stretch>
            <a:fillRect/>
          </a:stretch>
        </p:blipFill>
        <p:spPr bwMode="auto">
          <a:xfrm>
            <a:off x="4641850" y="4527550"/>
            <a:ext cx="4502150" cy="2330450"/>
          </a:xfrm>
          <a:prstGeom prst="rect">
            <a:avLst/>
          </a:prstGeom>
          <a:noFill/>
          <a:ln w="9525">
            <a:noFill/>
            <a:miter lim="800000"/>
            <a:headEnd/>
            <a:tailEnd/>
          </a:ln>
        </p:spPr>
      </p:pic>
      <p:pic>
        <p:nvPicPr>
          <p:cNvPr id="9221" name="Picture 5" descr="night.jpg"/>
          <p:cNvPicPr>
            <a:picLocks noChangeAspect="1"/>
          </p:cNvPicPr>
          <p:nvPr/>
        </p:nvPicPr>
        <p:blipFill>
          <a:blip r:embed="rId4" cstate="print"/>
          <a:srcRect/>
          <a:stretch>
            <a:fillRect/>
          </a:stretch>
        </p:blipFill>
        <p:spPr bwMode="auto">
          <a:xfrm>
            <a:off x="5580112" y="2348880"/>
            <a:ext cx="3759200" cy="2343150"/>
          </a:xfrm>
          <a:prstGeom prst="rect">
            <a:avLst/>
          </a:prstGeom>
          <a:noFill/>
          <a:ln w="9525">
            <a:noFill/>
            <a:miter lim="800000"/>
            <a:headEnd/>
            <a:tailEnd/>
          </a:ln>
        </p:spPr>
      </p:pic>
      <p:pic>
        <p:nvPicPr>
          <p:cNvPr id="9222" name="Content Placeholder 6" descr="day somerset fields.jpg"/>
          <p:cNvPicPr>
            <a:picLocks noChangeAspect="1"/>
          </p:cNvPicPr>
          <p:nvPr/>
        </p:nvPicPr>
        <p:blipFill>
          <a:blip r:embed="rId5" cstate="print"/>
          <a:srcRect/>
          <a:stretch>
            <a:fillRect/>
          </a:stretch>
        </p:blipFill>
        <p:spPr bwMode="auto">
          <a:xfrm>
            <a:off x="0" y="4724400"/>
            <a:ext cx="4464050" cy="1866900"/>
          </a:xfrm>
          <a:prstGeom prst="rect">
            <a:avLst/>
          </a:prstGeom>
          <a:noFill/>
          <a:ln w="9525">
            <a:noFill/>
            <a:miter lim="800000"/>
            <a:headEnd/>
            <a:tailEnd/>
          </a:ln>
        </p:spPr>
      </p:pic>
      <p:pic>
        <p:nvPicPr>
          <p:cNvPr id="9223" name="Content Placeholder 3" descr="Taurus.jpg"/>
          <p:cNvPicPr>
            <a:picLocks noChangeAspect="1"/>
          </p:cNvPicPr>
          <p:nvPr/>
        </p:nvPicPr>
        <p:blipFill>
          <a:blip r:embed="rId6" cstate="print"/>
          <a:srcRect/>
          <a:stretch>
            <a:fillRect/>
          </a:stretch>
        </p:blipFill>
        <p:spPr bwMode="auto">
          <a:xfrm>
            <a:off x="323850" y="1268413"/>
            <a:ext cx="2427288" cy="2428875"/>
          </a:xfrm>
          <a:prstGeom prst="rect">
            <a:avLst/>
          </a:prstGeom>
          <a:noFill/>
          <a:ln w="9525">
            <a:noFill/>
            <a:miter lim="800000"/>
            <a:headEnd/>
            <a:tailEnd/>
          </a:ln>
        </p:spPr>
      </p:pic>
      <p:pic>
        <p:nvPicPr>
          <p:cNvPr id="8" name="Picture 3" descr="MILKYWAY"/>
          <p:cNvPicPr>
            <a:picLocks noChangeAspect="1" noChangeArrowheads="1"/>
          </p:cNvPicPr>
          <p:nvPr/>
        </p:nvPicPr>
        <p:blipFill>
          <a:blip r:embed="rId7" cstate="print"/>
          <a:srcRect/>
          <a:stretch>
            <a:fillRect/>
          </a:stretch>
        </p:blipFill>
        <p:spPr>
          <a:xfrm>
            <a:off x="6444208" y="836712"/>
            <a:ext cx="2979123" cy="2049091"/>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latin typeface="Cambria" pitchFamily="18" charset="0"/>
                <a:ea typeface="Cambria" pitchFamily="18" charset="0"/>
              </a:rPr>
              <a:t>Skyscape</a:t>
            </a:r>
            <a:r>
              <a:rPr lang="en-US" dirty="0" smtClean="0">
                <a:latin typeface="Cambria" pitchFamily="18" charset="0"/>
                <a:ea typeface="Cambria" pitchFamily="18" charset="0"/>
              </a:rPr>
              <a:t> Archaeology</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92500" lnSpcReduction="10000"/>
          </a:bodyPr>
          <a:lstStyle/>
          <a:p>
            <a:pPr>
              <a:buNone/>
            </a:pPr>
            <a:r>
              <a:rPr lang="en-GB" dirty="0" smtClean="0">
                <a:latin typeface="Cambria" pitchFamily="18" charset="0"/>
                <a:ea typeface="Cambria" pitchFamily="18" charset="0"/>
              </a:rPr>
              <a:t>‘</a:t>
            </a:r>
            <a:r>
              <a:rPr lang="en-GB" dirty="0" err="1" smtClean="0">
                <a:latin typeface="Cambria" pitchFamily="18" charset="0"/>
                <a:ea typeface="Cambria" pitchFamily="18" charset="0"/>
              </a:rPr>
              <a:t>Skyscapes</a:t>
            </a:r>
            <a:r>
              <a:rPr lang="en-GB" dirty="0" smtClean="0">
                <a:latin typeface="Cambria" pitchFamily="18" charset="0"/>
                <a:ea typeface="Cambria" pitchFamily="18" charset="0"/>
              </a:rPr>
              <a:t> extend this [the landscape] upwards to encompass the heavens and the celestial bodies and how they relate back down to human beliefs and practices, to their notions of time and place, to their structures and material remains</a:t>
            </a:r>
            <a:r>
              <a:rPr lang="en-GB" dirty="0" smtClean="0">
                <a:latin typeface="Cambria" pitchFamily="18" charset="0"/>
                <a:ea typeface="Cambria" pitchFamily="18" charset="0"/>
              </a:rPr>
              <a:t>’.</a:t>
            </a:r>
          </a:p>
          <a:p>
            <a:pPr>
              <a:buNone/>
            </a:pPr>
            <a:r>
              <a:rPr lang="en-GB" dirty="0" smtClean="0">
                <a:latin typeface="Cambria" pitchFamily="18" charset="0"/>
                <a:ea typeface="Cambria" pitchFamily="18" charset="0"/>
              </a:rPr>
              <a:t> </a:t>
            </a:r>
            <a:r>
              <a:rPr lang="en-GB" sz="2400" dirty="0" smtClean="0">
                <a:latin typeface="Cambria" pitchFamily="18" charset="0"/>
                <a:ea typeface="Cambria" pitchFamily="18" charset="0"/>
              </a:rPr>
              <a:t>Silva</a:t>
            </a:r>
            <a:r>
              <a:rPr lang="en-GB" sz="2400" dirty="0" smtClean="0">
                <a:latin typeface="Cambria" pitchFamily="18" charset="0"/>
                <a:ea typeface="Cambria" pitchFamily="18" charset="0"/>
              </a:rPr>
              <a:t>, Fabio, ‘The Role and Importance of the Sky in Archaeology: An Introduction’, in Fabio Silva and Nicholas Campion (</a:t>
            </a:r>
            <a:r>
              <a:rPr lang="en-GB" sz="2400" dirty="0" err="1" smtClean="0">
                <a:latin typeface="Cambria" pitchFamily="18" charset="0"/>
                <a:ea typeface="Cambria" pitchFamily="18" charset="0"/>
              </a:rPr>
              <a:t>eds</a:t>
            </a:r>
            <a:r>
              <a:rPr lang="en-GB" sz="2400" dirty="0" smtClean="0">
                <a:latin typeface="Cambria" pitchFamily="18" charset="0"/>
                <a:ea typeface="Cambria" pitchFamily="18" charset="0"/>
              </a:rPr>
              <a:t>), </a:t>
            </a:r>
            <a:r>
              <a:rPr lang="en-GB" sz="2400" i="1" dirty="0" err="1" smtClean="0">
                <a:latin typeface="Cambria" pitchFamily="18" charset="0"/>
                <a:ea typeface="Cambria" pitchFamily="18" charset="0"/>
              </a:rPr>
              <a:t>Skyscapes</a:t>
            </a:r>
            <a:r>
              <a:rPr lang="en-GB" sz="2400" b="1" i="1" dirty="0" smtClean="0">
                <a:latin typeface="Cambria" pitchFamily="18" charset="0"/>
                <a:ea typeface="Cambria" pitchFamily="18" charset="0"/>
              </a:rPr>
              <a:t> – </a:t>
            </a:r>
            <a:r>
              <a:rPr lang="en-GB" sz="2400" i="1" dirty="0" smtClean="0">
                <a:latin typeface="Cambria" pitchFamily="18" charset="0"/>
                <a:ea typeface="Cambria" pitchFamily="18" charset="0"/>
              </a:rPr>
              <a:t>The Role and Importance of the Sky in Archaeology</a:t>
            </a:r>
            <a:r>
              <a:rPr lang="en-GB" sz="2400" dirty="0" smtClean="0">
                <a:latin typeface="Cambria" pitchFamily="18" charset="0"/>
                <a:ea typeface="Cambria" pitchFamily="18" charset="0"/>
              </a:rPr>
              <a:t> (Oxford: Oxbow, 2015), pp. 1-7 (p. 3).</a:t>
            </a:r>
          </a:p>
          <a:p>
            <a:pPr hangingPunct="0">
              <a:buNone/>
            </a:pPr>
            <a:r>
              <a:rPr lang="en-GB" sz="2400" dirty="0" smtClean="0">
                <a:latin typeface="Cambria" pitchFamily="18" charset="0"/>
                <a:ea typeface="Cambria" pitchFamily="18" charset="0"/>
              </a:rPr>
              <a:t> </a:t>
            </a:r>
          </a:p>
          <a:p>
            <a:endParaRPr lang="en-GB" dirty="0"/>
          </a:p>
        </p:txBody>
      </p:sp>
      <p:pic>
        <p:nvPicPr>
          <p:cNvPr id="4" name="Content Placeholder 3" descr="Skyscapes.jpg"/>
          <p:cNvPicPr>
            <a:picLocks noChangeAspect="1"/>
          </p:cNvPicPr>
          <p:nvPr/>
        </p:nvPicPr>
        <p:blipFill>
          <a:blip r:embed="rId2" cstate="print"/>
          <a:srcRect/>
          <a:stretch>
            <a:fillRect/>
          </a:stretch>
        </p:blipFill>
        <p:spPr bwMode="auto">
          <a:xfrm>
            <a:off x="8028385" y="0"/>
            <a:ext cx="1115616" cy="1653676"/>
          </a:xfrm>
          <a:prstGeom prst="rect">
            <a:avLst/>
          </a:prstGeom>
          <a:noFill/>
          <a:ln w="9525">
            <a:noFill/>
            <a:miter lim="800000"/>
            <a:headEnd/>
            <a:tailEnd/>
          </a:ln>
        </p:spPr>
      </p:pic>
      <p:pic>
        <p:nvPicPr>
          <p:cNvPr id="5" name="Picture 4" descr="fabio.silva.png"/>
          <p:cNvPicPr>
            <a:picLocks noChangeAspect="1"/>
          </p:cNvPicPr>
          <p:nvPr/>
        </p:nvPicPr>
        <p:blipFill>
          <a:blip r:embed="rId3" cstate="print"/>
          <a:stretch>
            <a:fillRect/>
          </a:stretch>
        </p:blipFill>
        <p:spPr>
          <a:xfrm>
            <a:off x="7803232" y="5517232"/>
            <a:ext cx="1340768" cy="1340768"/>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3"/>
          <p:cNvSpPr>
            <a:spLocks noGrp="1"/>
          </p:cNvSpPr>
          <p:nvPr>
            <p:ph type="title"/>
          </p:nvPr>
        </p:nvSpPr>
        <p:spPr/>
        <p:txBody>
          <a:bodyPr/>
          <a:lstStyle/>
          <a:p>
            <a:r>
              <a:rPr lang="en-GB" sz="2400" smtClean="0">
                <a:latin typeface="Cambria" pitchFamily="18" charset="0"/>
              </a:rPr>
              <a:t>Frameworks for talking about the sky</a:t>
            </a:r>
            <a:br>
              <a:rPr lang="en-GB" sz="2400" smtClean="0">
                <a:latin typeface="Cambria" pitchFamily="18" charset="0"/>
              </a:rPr>
            </a:br>
            <a:r>
              <a:rPr lang="en-GB" sz="2400" smtClean="0">
                <a:latin typeface="Cambria" pitchFamily="18" charset="0"/>
              </a:rPr>
              <a:t>Kinds of Truth: Objective/Historical v Narrative</a:t>
            </a:r>
            <a:br>
              <a:rPr lang="en-GB" sz="2400" smtClean="0">
                <a:latin typeface="Cambria" pitchFamily="18" charset="0"/>
              </a:rPr>
            </a:br>
            <a:endParaRPr lang="en-GB" sz="1800" smtClean="0">
              <a:latin typeface="Cambria" pitchFamily="18" charset="0"/>
            </a:endParaRPr>
          </a:p>
        </p:txBody>
      </p:sp>
      <p:sp>
        <p:nvSpPr>
          <p:cNvPr id="9219" name="Content Placeholder 4"/>
          <p:cNvSpPr>
            <a:spLocks noGrp="1"/>
          </p:cNvSpPr>
          <p:nvPr>
            <p:ph idx="1"/>
          </p:nvPr>
        </p:nvSpPr>
        <p:spPr/>
        <p:txBody>
          <a:bodyPr>
            <a:normAutofit lnSpcReduction="10000"/>
          </a:bodyPr>
          <a:lstStyle/>
          <a:p>
            <a:pPr eaLnBrk="1" hangingPunct="1">
              <a:buFont typeface="Arial" charset="0"/>
              <a:buNone/>
            </a:pPr>
            <a:r>
              <a:rPr lang="en-GB" sz="1800" i="1" smtClean="0">
                <a:latin typeface="Cambria" pitchFamily="18" charset="0"/>
              </a:rPr>
              <a:t>Objective Truth</a:t>
            </a:r>
          </a:p>
          <a:p>
            <a:pPr eaLnBrk="1" hangingPunct="1"/>
            <a:r>
              <a:rPr lang="en-GB" sz="1800" smtClean="0">
                <a:latin typeface="Cambria" pitchFamily="18" charset="0"/>
              </a:rPr>
              <a:t>Technology</a:t>
            </a:r>
          </a:p>
          <a:p>
            <a:pPr eaLnBrk="1" hangingPunct="1"/>
            <a:r>
              <a:rPr lang="en-GB" sz="1800" smtClean="0">
                <a:latin typeface="Cambria" pitchFamily="18" charset="0"/>
              </a:rPr>
              <a:t>Budgets and finances</a:t>
            </a:r>
          </a:p>
          <a:p>
            <a:pPr eaLnBrk="1" hangingPunct="1"/>
            <a:r>
              <a:rPr lang="en-GB" sz="1800" smtClean="0">
                <a:latin typeface="Cambria" pitchFamily="18" charset="0"/>
              </a:rPr>
              <a:t>Celestial mechanics</a:t>
            </a:r>
          </a:p>
          <a:p>
            <a:pPr eaLnBrk="1" hangingPunct="1"/>
            <a:endParaRPr lang="en-GB" sz="1800" smtClean="0">
              <a:latin typeface="Cambria" pitchFamily="18" charset="0"/>
            </a:endParaRPr>
          </a:p>
          <a:p>
            <a:pPr eaLnBrk="1" hangingPunct="1">
              <a:buFont typeface="Arial" charset="0"/>
              <a:buNone/>
            </a:pPr>
            <a:r>
              <a:rPr lang="en-GB" sz="1800" i="1" smtClean="0">
                <a:latin typeface="Cambria" pitchFamily="18" charset="0"/>
              </a:rPr>
              <a:t>Narrative Truth</a:t>
            </a:r>
          </a:p>
          <a:p>
            <a:pPr eaLnBrk="1" hangingPunct="1"/>
            <a:r>
              <a:rPr lang="en-GB" sz="1800" smtClean="0">
                <a:latin typeface="Cambria" pitchFamily="18" charset="0"/>
              </a:rPr>
              <a:t>Ideological and cultural contexts </a:t>
            </a:r>
          </a:p>
          <a:p>
            <a:pPr eaLnBrk="1" hangingPunct="1"/>
            <a:r>
              <a:rPr lang="en-GB" sz="1800" smtClean="0">
                <a:latin typeface="Cambria" pitchFamily="18" charset="0"/>
              </a:rPr>
              <a:t>Propaganda</a:t>
            </a:r>
          </a:p>
          <a:p>
            <a:pPr eaLnBrk="1" hangingPunct="1"/>
            <a:r>
              <a:rPr lang="en-GB" sz="1800" smtClean="0">
                <a:latin typeface="Cambria" pitchFamily="18" charset="0"/>
              </a:rPr>
              <a:t>Film</a:t>
            </a:r>
          </a:p>
          <a:p>
            <a:pPr eaLnBrk="1" hangingPunct="1"/>
            <a:r>
              <a:rPr lang="en-GB" sz="1800" smtClean="0">
                <a:latin typeface="Cambria" pitchFamily="18" charset="0"/>
              </a:rPr>
              <a:t>Conspiracy theorists</a:t>
            </a:r>
          </a:p>
          <a:p>
            <a:pPr eaLnBrk="1" hangingPunct="1"/>
            <a:r>
              <a:rPr lang="en-GB" sz="1800" smtClean="0">
                <a:latin typeface="Cambria" pitchFamily="18" charset="0"/>
              </a:rPr>
              <a:t>New Age and New Religious Movements</a:t>
            </a:r>
          </a:p>
          <a:p>
            <a:pPr eaLnBrk="1" hangingPunct="1"/>
            <a:r>
              <a:rPr lang="en-GB" sz="1800" smtClean="0">
                <a:latin typeface="Cambria" pitchFamily="18" charset="0"/>
              </a:rPr>
              <a:t>Cultural consequences</a:t>
            </a:r>
            <a:r>
              <a:rPr lang="en-GB" sz="1800" i="1" smtClean="0">
                <a:latin typeface="Cambria" pitchFamily="18" charset="0"/>
              </a:rPr>
              <a:t> </a:t>
            </a:r>
          </a:p>
          <a:p>
            <a:pPr eaLnBrk="1" hangingPunct="1">
              <a:buFont typeface="Arial" charset="0"/>
              <a:buNone/>
            </a:pPr>
            <a:r>
              <a:rPr lang="en-GB" sz="1800" b="1" smtClean="0">
                <a:latin typeface="Cambria" pitchFamily="18" charset="0"/>
              </a:rPr>
              <a:t>Donald Spence </a:t>
            </a:r>
            <a:r>
              <a:rPr lang="en-GB" sz="1800" b="1" i="1" smtClean="0">
                <a:latin typeface="Cambria" pitchFamily="18" charset="0"/>
              </a:rPr>
              <a:t>Narrative Truth and Historical Truth: Meaning and Interpretation in Psychoanalysis </a:t>
            </a:r>
            <a:r>
              <a:rPr lang="en-GB" sz="1800" b="1" smtClean="0">
                <a:latin typeface="Cambria" pitchFamily="18" charset="0"/>
              </a:rPr>
              <a:t>1982</a:t>
            </a:r>
            <a:endParaRPr lang="en-US" sz="1800" b="1" smtClean="0">
              <a:latin typeface="Cambria" pitchFamily="18" charset="0"/>
            </a:endParaRPr>
          </a:p>
          <a:p>
            <a:endParaRPr lang="en-GB" smtClean="0"/>
          </a:p>
        </p:txBody>
      </p:sp>
      <p:pic>
        <p:nvPicPr>
          <p:cNvPr id="9220" name="Picture 3" descr="C:\Users\ablettm\AppData\Local\Microsoft\Windows\Temporary Internet Files\Content.Outlook\R41HOZLM\UWTSD Logo.jpg"/>
          <p:cNvPicPr>
            <a:picLocks noChangeAspect="1" noChangeArrowheads="1"/>
          </p:cNvPicPr>
          <p:nvPr/>
        </p:nvPicPr>
        <p:blipFill>
          <a:blip r:embed="rId2" cstate="print"/>
          <a:srcRect/>
          <a:stretch>
            <a:fillRect/>
          </a:stretch>
        </p:blipFill>
        <p:spPr bwMode="auto">
          <a:xfrm>
            <a:off x="6516688" y="4724400"/>
            <a:ext cx="2051050" cy="765175"/>
          </a:xfrm>
          <a:prstGeom prst="rect">
            <a:avLst/>
          </a:prstGeom>
          <a:noFill/>
          <a:ln w="9525">
            <a:noFill/>
            <a:miter lim="800000"/>
            <a:headEnd/>
            <a:tailEnd/>
          </a:ln>
        </p:spPr>
      </p:pic>
      <p:pic>
        <p:nvPicPr>
          <p:cNvPr id="9221" name="Picture 4" descr="Spence Narrative Truth.jpg"/>
          <p:cNvPicPr>
            <a:picLocks noChangeAspect="1"/>
          </p:cNvPicPr>
          <p:nvPr/>
        </p:nvPicPr>
        <p:blipFill>
          <a:blip r:embed="rId3" cstate="print"/>
          <a:srcRect/>
          <a:stretch>
            <a:fillRect/>
          </a:stretch>
        </p:blipFill>
        <p:spPr bwMode="auto">
          <a:xfrm>
            <a:off x="6588125" y="1773238"/>
            <a:ext cx="1682750" cy="2692400"/>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r>
              <a:rPr lang="en-GB" dirty="0" smtClean="0">
                <a:latin typeface="Cambria" pitchFamily="18" charset="0"/>
                <a:ea typeface="Cambria" pitchFamily="18" charset="0"/>
              </a:rPr>
              <a:t>Religion </a:t>
            </a:r>
            <a:r>
              <a:rPr lang="en-GB" dirty="0" smtClean="0">
                <a:latin typeface="Cambria" pitchFamily="18" charset="0"/>
                <a:ea typeface="Cambria" pitchFamily="18" charset="0"/>
              </a:rPr>
              <a:t>and </a:t>
            </a:r>
            <a:r>
              <a:rPr lang="en-GB" dirty="0" smtClean="0">
                <a:latin typeface="Cambria" pitchFamily="18" charset="0"/>
                <a:ea typeface="Cambria" pitchFamily="18" charset="0"/>
              </a:rPr>
              <a:t>Space</a:t>
            </a:r>
            <a:endParaRPr lang="en-GB" dirty="0" smtClean="0">
              <a:latin typeface="Cambria" pitchFamily="18" charset="0"/>
              <a:ea typeface="Cambria" pitchFamily="18" charset="0"/>
            </a:endParaRPr>
          </a:p>
        </p:txBody>
      </p:sp>
      <p:sp>
        <p:nvSpPr>
          <p:cNvPr id="6147" name="Content Placeholder 2"/>
          <p:cNvSpPr>
            <a:spLocks noGrp="1"/>
          </p:cNvSpPr>
          <p:nvPr>
            <p:ph idx="1"/>
          </p:nvPr>
        </p:nvSpPr>
        <p:spPr/>
        <p:txBody>
          <a:bodyPr/>
          <a:lstStyle/>
          <a:p>
            <a:pPr>
              <a:buNone/>
            </a:pPr>
            <a:r>
              <a:rPr lang="en-GB" sz="2800" dirty="0" smtClean="0">
                <a:latin typeface="Cambria" pitchFamily="18" charset="0"/>
                <a:ea typeface="Cambria" pitchFamily="18" charset="0"/>
              </a:rPr>
              <a:t>‘Religion, in its physical presence, social orderings, and cultural forms, is a consequence of spatial practice, though it is the attribution of meaning that gives such practice its character as “religious”’.</a:t>
            </a:r>
          </a:p>
          <a:p>
            <a:pPr>
              <a:buNone/>
            </a:pPr>
            <a:r>
              <a:rPr lang="en-GB" sz="1600" dirty="0" smtClean="0">
                <a:latin typeface="Cambria" pitchFamily="18" charset="0"/>
                <a:ea typeface="Cambria" pitchFamily="18" charset="0"/>
              </a:rPr>
              <a:t>Knott, Kim, </a:t>
            </a:r>
            <a:r>
              <a:rPr lang="en-GB" sz="1600" i="1" dirty="0" smtClean="0">
                <a:latin typeface="Cambria" pitchFamily="18" charset="0"/>
                <a:ea typeface="Cambria" pitchFamily="18" charset="0"/>
              </a:rPr>
              <a:t>The Location of Religion: A Spatial Analysis</a:t>
            </a:r>
            <a:r>
              <a:rPr lang="en-GB" sz="1600" dirty="0" smtClean="0">
                <a:latin typeface="Cambria" pitchFamily="18" charset="0"/>
                <a:ea typeface="Cambria" pitchFamily="18" charset="0"/>
              </a:rPr>
              <a:t>, Durham: Acumen, 2013, p. 43.</a:t>
            </a:r>
          </a:p>
          <a:p>
            <a:pPr>
              <a:buNone/>
            </a:pPr>
            <a:endParaRPr lang="en-GB" dirty="0" smtClean="0"/>
          </a:p>
          <a:p>
            <a:endParaRPr lang="en-GB" dirty="0" smtClean="0"/>
          </a:p>
        </p:txBody>
      </p:sp>
      <p:pic>
        <p:nvPicPr>
          <p:cNvPr id="6148" name="Picture 3" descr="Kim Knott.jpg"/>
          <p:cNvPicPr>
            <a:picLocks noChangeAspect="1"/>
          </p:cNvPicPr>
          <p:nvPr/>
        </p:nvPicPr>
        <p:blipFill>
          <a:blip r:embed="rId2" cstate="print"/>
          <a:srcRect/>
          <a:stretch>
            <a:fillRect/>
          </a:stretch>
        </p:blipFill>
        <p:spPr bwMode="auto">
          <a:xfrm>
            <a:off x="6300788" y="4103688"/>
            <a:ext cx="2195512" cy="2754312"/>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r>
              <a:rPr lang="en-GB" smtClean="0">
                <a:latin typeface="Cambria" pitchFamily="18" charset="0"/>
              </a:rPr>
              <a:t>Astronomy and Religious Festivals</a:t>
            </a:r>
          </a:p>
        </p:txBody>
      </p:sp>
      <p:sp>
        <p:nvSpPr>
          <p:cNvPr id="27651" name="Content Placeholder 2"/>
          <p:cNvSpPr>
            <a:spLocks noGrp="1"/>
          </p:cNvSpPr>
          <p:nvPr>
            <p:ph sz="half" idx="1"/>
          </p:nvPr>
        </p:nvSpPr>
        <p:spPr/>
        <p:txBody>
          <a:bodyPr/>
          <a:lstStyle/>
          <a:p>
            <a:pPr>
              <a:buFont typeface="Arial" charset="0"/>
              <a:buNone/>
            </a:pPr>
            <a:r>
              <a:rPr lang="en-GB" sz="1200" b="1" smtClean="0">
                <a:latin typeface="Cambria" pitchFamily="18" charset="0"/>
              </a:rPr>
              <a:t>Wesak</a:t>
            </a:r>
            <a:r>
              <a:rPr lang="en-GB" sz="1200" smtClean="0">
                <a:latin typeface="Cambria" pitchFamily="18" charset="0"/>
              </a:rPr>
              <a:t>, </a:t>
            </a:r>
            <a:r>
              <a:rPr lang="en-GB" sz="1200" b="1" smtClean="0">
                <a:latin typeface="Cambria" pitchFamily="18" charset="0"/>
              </a:rPr>
              <a:t>Vesak, </a:t>
            </a:r>
            <a:r>
              <a:rPr lang="en-GB" sz="1200" smtClean="0">
                <a:latin typeface="Cambria" pitchFamily="18" charset="0"/>
              </a:rPr>
              <a:t>Sanskrit </a:t>
            </a:r>
            <a:r>
              <a:rPr lang="en-GB" sz="1200" b="1" smtClean="0">
                <a:latin typeface="Cambria" pitchFamily="18" charset="0"/>
              </a:rPr>
              <a:t>Vaishakha, </a:t>
            </a:r>
            <a:r>
              <a:rPr lang="en-GB" sz="1200" smtClean="0">
                <a:latin typeface="Cambria" pitchFamily="18" charset="0"/>
              </a:rPr>
              <a:t>Pali </a:t>
            </a:r>
            <a:r>
              <a:rPr lang="en-GB" sz="1200" b="1" smtClean="0">
                <a:latin typeface="Cambria" pitchFamily="18" charset="0"/>
              </a:rPr>
              <a:t>Vesakha</a:t>
            </a:r>
            <a:r>
              <a:rPr lang="en-GB" sz="1200" smtClean="0">
                <a:latin typeface="Cambria" pitchFamily="18" charset="0"/>
              </a:rPr>
              <a:t>: most important of the Theravada Buddhist festivals, commemorating the birth, enlightenment and </a:t>
            </a:r>
            <a:r>
              <a:rPr lang="en-GB" sz="1200" u="sng" smtClean="0">
                <a:latin typeface="Cambria" pitchFamily="18" charset="0"/>
              </a:rPr>
              <a:t>death</a:t>
            </a:r>
            <a:r>
              <a:rPr lang="en-GB" sz="1200" smtClean="0">
                <a:latin typeface="Cambria" pitchFamily="18" charset="0"/>
              </a:rPr>
              <a:t> of the Buddha. The event is observed on the full-moon day of the lunar month Vesakha, which falls in April or May. </a:t>
            </a:r>
          </a:p>
          <a:p>
            <a:pPr>
              <a:buFont typeface="Arial" charset="0"/>
              <a:buNone/>
            </a:pPr>
            <a:r>
              <a:rPr lang="en-GB" sz="1200" b="1" smtClean="0">
                <a:latin typeface="Cambria" pitchFamily="18" charset="0"/>
              </a:rPr>
              <a:t>Passover:</a:t>
            </a:r>
            <a:r>
              <a:rPr lang="en-GB" sz="1200" smtClean="0">
                <a:latin typeface="Cambria" pitchFamily="18" charset="0"/>
              </a:rPr>
              <a:t> the major Jewish spring festival which commemorates the liberation of the Israelites from Egyptian slavery, lasting seven or eight days from the 15th day of Nisan, i.e., the Full Moon In Aries.</a:t>
            </a:r>
          </a:p>
          <a:p>
            <a:pPr>
              <a:buFont typeface="Arial" charset="0"/>
              <a:buNone/>
            </a:pPr>
            <a:r>
              <a:rPr lang="en-GB" sz="1200" b="1" smtClean="0">
                <a:latin typeface="Cambria" pitchFamily="18" charset="0"/>
              </a:rPr>
              <a:t>Christmas:</a:t>
            </a:r>
            <a:r>
              <a:rPr lang="en-GB" sz="1200" smtClean="0">
                <a:latin typeface="Cambria" pitchFamily="18" charset="0"/>
              </a:rPr>
              <a:t> the celebration of the birth of Christ, set for 25</a:t>
            </a:r>
            <a:r>
              <a:rPr lang="en-GB" sz="1200" baseline="30000" smtClean="0">
                <a:latin typeface="Cambria" pitchFamily="18" charset="0"/>
              </a:rPr>
              <a:t>th</a:t>
            </a:r>
            <a:r>
              <a:rPr lang="en-GB" sz="1200" smtClean="0">
                <a:latin typeface="Cambria" pitchFamily="18" charset="0"/>
              </a:rPr>
              <a:t> December, the  Roman feast day of Sol Invictus, the Unconquered Sun, the winter solstice in the Julian Calendar.</a:t>
            </a:r>
          </a:p>
          <a:p>
            <a:pPr>
              <a:buFont typeface="Arial" charset="0"/>
              <a:buNone/>
            </a:pPr>
            <a:r>
              <a:rPr lang="en-GB" sz="1200" b="1" smtClean="0">
                <a:latin typeface="Cambria" pitchFamily="18" charset="0"/>
              </a:rPr>
              <a:t>Ramadan:</a:t>
            </a:r>
            <a:r>
              <a:rPr lang="en-GB" sz="1200" smtClean="0">
                <a:latin typeface="Cambria" pitchFamily="18" charset="0"/>
              </a:rPr>
              <a:t> the Islamic month of fasting, commencing with the first observation of the rising crescent New Moon in Ramadan, the ninth month.</a:t>
            </a:r>
          </a:p>
          <a:p>
            <a:pPr>
              <a:buFont typeface="Arial" charset="0"/>
              <a:buNone/>
            </a:pPr>
            <a:r>
              <a:rPr lang="en-GB" sz="1200" b="1" smtClean="0">
                <a:latin typeface="Cambria" pitchFamily="18" charset="0"/>
              </a:rPr>
              <a:t>Kumbh Mela</a:t>
            </a:r>
            <a:r>
              <a:rPr lang="en-GB" sz="1200" smtClean="0">
                <a:latin typeface="Cambria" pitchFamily="18" charset="0"/>
              </a:rPr>
              <a:t>:  the largest festival in the Hindu tradition, arranged according to the Jupiter-Saturn cycle.</a:t>
            </a:r>
          </a:p>
          <a:p>
            <a:pPr>
              <a:buFont typeface="Arial" charset="0"/>
              <a:buNone/>
            </a:pPr>
            <a:endParaRPr lang="en-GB" sz="1200" smtClean="0">
              <a:latin typeface="Cambria" pitchFamily="18" charset="0"/>
            </a:endParaRPr>
          </a:p>
        </p:txBody>
      </p:sp>
      <p:pic>
        <p:nvPicPr>
          <p:cNvPr id="27652" name="Content Placeholder 4" descr="Wesak.jpg"/>
          <p:cNvPicPr>
            <a:picLocks noGrp="1" noChangeAspect="1"/>
          </p:cNvPicPr>
          <p:nvPr>
            <p:ph sz="half" idx="2"/>
          </p:nvPr>
        </p:nvPicPr>
        <p:blipFill>
          <a:blip r:embed="rId2" cstate="print"/>
          <a:srcRect/>
          <a:stretch>
            <a:fillRect/>
          </a:stretch>
        </p:blipFill>
        <p:spPr>
          <a:xfrm>
            <a:off x="6948488" y="1052513"/>
            <a:ext cx="1433512" cy="1433512"/>
          </a:xfrm>
        </p:spPr>
      </p:pic>
      <p:pic>
        <p:nvPicPr>
          <p:cNvPr id="27653" name="Picture 5" descr="Passover.jpg"/>
          <p:cNvPicPr>
            <a:picLocks noChangeAspect="1"/>
          </p:cNvPicPr>
          <p:nvPr/>
        </p:nvPicPr>
        <p:blipFill>
          <a:blip r:embed="rId3" cstate="print"/>
          <a:srcRect/>
          <a:stretch>
            <a:fillRect/>
          </a:stretch>
        </p:blipFill>
        <p:spPr bwMode="auto">
          <a:xfrm>
            <a:off x="5148263" y="1773238"/>
            <a:ext cx="1627187" cy="1155700"/>
          </a:xfrm>
          <a:prstGeom prst="rect">
            <a:avLst/>
          </a:prstGeom>
          <a:noFill/>
          <a:ln w="9525">
            <a:noFill/>
            <a:miter lim="800000"/>
            <a:headEnd/>
            <a:tailEnd/>
          </a:ln>
        </p:spPr>
      </p:pic>
      <p:pic>
        <p:nvPicPr>
          <p:cNvPr id="27654" name="Picture 6" descr="Ramadan_Reflections_1600x900.png"/>
          <p:cNvPicPr>
            <a:picLocks noChangeAspect="1"/>
          </p:cNvPicPr>
          <p:nvPr/>
        </p:nvPicPr>
        <p:blipFill>
          <a:blip r:embed="rId4" cstate="print"/>
          <a:srcRect/>
          <a:stretch>
            <a:fillRect/>
          </a:stretch>
        </p:blipFill>
        <p:spPr bwMode="auto">
          <a:xfrm>
            <a:off x="6659563" y="3716338"/>
            <a:ext cx="1800225" cy="1012825"/>
          </a:xfrm>
          <a:prstGeom prst="rect">
            <a:avLst/>
          </a:prstGeom>
          <a:noFill/>
          <a:ln w="9525">
            <a:noFill/>
            <a:miter lim="800000"/>
            <a:headEnd/>
            <a:tailEnd/>
          </a:ln>
        </p:spPr>
      </p:pic>
      <p:pic>
        <p:nvPicPr>
          <p:cNvPr id="27655" name="Picture 7" descr="Kumbh Mela.jpg"/>
          <p:cNvPicPr>
            <a:picLocks noChangeAspect="1"/>
          </p:cNvPicPr>
          <p:nvPr/>
        </p:nvPicPr>
        <p:blipFill>
          <a:blip r:embed="rId5" cstate="print"/>
          <a:srcRect/>
          <a:stretch>
            <a:fillRect/>
          </a:stretch>
        </p:blipFill>
        <p:spPr bwMode="auto">
          <a:xfrm>
            <a:off x="5867400" y="4797425"/>
            <a:ext cx="1939925" cy="1330325"/>
          </a:xfrm>
          <a:prstGeom prst="rect">
            <a:avLst/>
          </a:prstGeom>
          <a:noFill/>
          <a:ln w="9525">
            <a:noFill/>
            <a:miter lim="800000"/>
            <a:headEnd/>
            <a:tailEnd/>
          </a:ln>
        </p:spPr>
      </p:pic>
      <p:pic>
        <p:nvPicPr>
          <p:cNvPr id="27656" name="Picture 8" descr="Star of Bethlehem.jpg"/>
          <p:cNvPicPr>
            <a:picLocks noChangeAspect="1"/>
          </p:cNvPicPr>
          <p:nvPr/>
        </p:nvPicPr>
        <p:blipFill>
          <a:blip r:embed="rId6" cstate="print"/>
          <a:srcRect/>
          <a:stretch>
            <a:fillRect/>
          </a:stretch>
        </p:blipFill>
        <p:spPr bwMode="auto">
          <a:xfrm>
            <a:off x="5003800" y="3068638"/>
            <a:ext cx="1590675" cy="1296987"/>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sz="1800" dirty="0" smtClean="0">
                <a:latin typeface="Cambria" pitchFamily="18" charset="0"/>
                <a:ea typeface="Cambria" pitchFamily="18" charset="0"/>
              </a:rPr>
              <a:t>The Built Environment: Religious Space and Power: the Pantheon, Rome, St Peter’s Rome, St. Paul’s, London: solar symbolism, easterly alignments, celestial domes.</a:t>
            </a:r>
            <a:endParaRPr lang="en-US" sz="1800" dirty="0" smtClean="0">
              <a:latin typeface="Cambria" pitchFamily="18" charset="0"/>
              <a:ea typeface="Cambria" pitchFamily="18" charset="0"/>
            </a:endParaRPr>
          </a:p>
        </p:txBody>
      </p:sp>
      <p:pic>
        <p:nvPicPr>
          <p:cNvPr id="7171" name="Content Placeholder 4" descr="st_pauls_cathedral.jpeg"/>
          <p:cNvPicPr>
            <a:picLocks noGrp="1" noChangeAspect="1"/>
          </p:cNvPicPr>
          <p:nvPr>
            <p:ph idx="1"/>
          </p:nvPr>
        </p:nvPicPr>
        <p:blipFill>
          <a:blip r:embed="rId2" cstate="print"/>
          <a:srcRect/>
          <a:stretch>
            <a:fillRect/>
          </a:stretch>
        </p:blipFill>
        <p:spPr>
          <a:xfrm>
            <a:off x="357188" y="4429125"/>
            <a:ext cx="2928937" cy="2197100"/>
          </a:xfrm>
        </p:spPr>
      </p:pic>
      <p:pic>
        <p:nvPicPr>
          <p:cNvPr id="7172" name="Picture 2"/>
          <p:cNvPicPr>
            <a:picLocks noChangeAspect="1" noChangeArrowheads="1"/>
          </p:cNvPicPr>
          <p:nvPr/>
        </p:nvPicPr>
        <p:blipFill>
          <a:blip r:embed="rId3" cstate="print"/>
          <a:srcRect/>
          <a:stretch>
            <a:fillRect/>
          </a:stretch>
        </p:blipFill>
        <p:spPr bwMode="auto">
          <a:xfrm>
            <a:off x="5286375" y="6000750"/>
            <a:ext cx="1570038" cy="646113"/>
          </a:xfrm>
          <a:prstGeom prst="rect">
            <a:avLst/>
          </a:prstGeom>
          <a:noFill/>
          <a:ln w="9525">
            <a:noFill/>
            <a:miter lim="800000"/>
            <a:headEnd/>
            <a:tailEnd/>
          </a:ln>
        </p:spPr>
      </p:pic>
      <p:pic>
        <p:nvPicPr>
          <p:cNvPr id="7173" name="Picture 5" descr="st-peters-1.jpeg"/>
          <p:cNvPicPr>
            <a:picLocks noChangeAspect="1"/>
          </p:cNvPicPr>
          <p:nvPr/>
        </p:nvPicPr>
        <p:blipFill>
          <a:blip r:embed="rId4" cstate="print"/>
          <a:srcRect/>
          <a:stretch>
            <a:fillRect/>
          </a:stretch>
        </p:blipFill>
        <p:spPr bwMode="auto">
          <a:xfrm>
            <a:off x="3571875" y="2892425"/>
            <a:ext cx="5286375" cy="3965575"/>
          </a:xfrm>
          <a:prstGeom prst="rect">
            <a:avLst/>
          </a:prstGeom>
          <a:noFill/>
          <a:ln w="9525">
            <a:noFill/>
            <a:miter lim="800000"/>
            <a:headEnd/>
            <a:tailEnd/>
          </a:ln>
        </p:spPr>
      </p:pic>
      <p:pic>
        <p:nvPicPr>
          <p:cNvPr id="7174" name="Content Placeholder 3" descr="Pantheon 4 .jpeg"/>
          <p:cNvPicPr>
            <a:picLocks noChangeAspect="1"/>
          </p:cNvPicPr>
          <p:nvPr/>
        </p:nvPicPr>
        <p:blipFill>
          <a:blip r:embed="rId5" cstate="print"/>
          <a:srcRect/>
          <a:stretch>
            <a:fillRect/>
          </a:stretch>
        </p:blipFill>
        <p:spPr bwMode="auto">
          <a:xfrm>
            <a:off x="357188" y="2000250"/>
            <a:ext cx="2906712" cy="2197100"/>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sz="2800" dirty="0" smtClean="0"/>
              <a:t>Global Contexts: Burma: the </a:t>
            </a:r>
            <a:r>
              <a:rPr lang="en-GB" sz="2800" dirty="0" err="1" smtClean="0"/>
              <a:t>Shwedagon</a:t>
            </a:r>
            <a:r>
              <a:rPr lang="en-GB" sz="2800" dirty="0" smtClean="0"/>
              <a:t> Pagoda, Rangoon, Moon shrine (photo Nick Campion 1987)</a:t>
            </a:r>
          </a:p>
        </p:txBody>
      </p:sp>
      <p:pic>
        <p:nvPicPr>
          <p:cNvPr id="8195" name="Content Placeholder 3" descr="5 Shwedagon stupa.jpg"/>
          <p:cNvPicPr>
            <a:picLocks noGrp="1" noChangeAspect="1"/>
          </p:cNvPicPr>
          <p:nvPr>
            <p:ph idx="1"/>
          </p:nvPr>
        </p:nvPicPr>
        <p:blipFill>
          <a:blip r:embed="rId2" cstate="print"/>
          <a:srcRect/>
          <a:stretch>
            <a:fillRect/>
          </a:stretch>
        </p:blipFill>
        <p:spPr>
          <a:xfrm>
            <a:off x="1285875" y="2143125"/>
            <a:ext cx="2998788" cy="4525963"/>
          </a:xfrm>
        </p:spPr>
      </p:pic>
      <p:pic>
        <p:nvPicPr>
          <p:cNvPr id="8196" name="Picture 4" descr="9 Moon.jpg"/>
          <p:cNvPicPr>
            <a:picLocks noChangeAspect="1"/>
          </p:cNvPicPr>
          <p:nvPr/>
        </p:nvPicPr>
        <p:blipFill>
          <a:blip r:embed="rId3" cstate="print"/>
          <a:srcRect/>
          <a:stretch>
            <a:fillRect/>
          </a:stretch>
        </p:blipFill>
        <p:spPr bwMode="auto">
          <a:xfrm>
            <a:off x="4643438" y="2024063"/>
            <a:ext cx="3203575" cy="4833937"/>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z="2800" dirty="0" smtClean="0">
                <a:latin typeface="Cambria" pitchFamily="18" charset="0"/>
                <a:ea typeface="Cambria" pitchFamily="18" charset="0"/>
              </a:rPr>
              <a:t>Celestial Order: the </a:t>
            </a:r>
            <a:r>
              <a:rPr lang="en-GB" sz="2800" dirty="0" smtClean="0">
                <a:latin typeface="Cambria" pitchFamily="18" charset="0"/>
                <a:ea typeface="Cambria" pitchFamily="18" charset="0"/>
              </a:rPr>
              <a:t>Venus </a:t>
            </a:r>
            <a:r>
              <a:rPr lang="en-GB" sz="2800" dirty="0" smtClean="0">
                <a:latin typeface="Cambria" pitchFamily="18" charset="0"/>
                <a:ea typeface="Cambria" pitchFamily="18" charset="0"/>
              </a:rPr>
              <a:t>Tablet, Mesopotamia (1651 </a:t>
            </a:r>
            <a:r>
              <a:rPr lang="en-GB" sz="2800" dirty="0" smtClean="0">
                <a:latin typeface="Cambria" pitchFamily="18" charset="0"/>
                <a:ea typeface="Cambria" pitchFamily="18" charset="0"/>
              </a:rPr>
              <a:t>BCE?)</a:t>
            </a:r>
            <a:endParaRPr lang="en-US" sz="2800" dirty="0" smtClean="0">
              <a:latin typeface="Cambria" pitchFamily="18" charset="0"/>
              <a:ea typeface="Cambria" pitchFamily="18" charset="0"/>
            </a:endParaRPr>
          </a:p>
        </p:txBody>
      </p:sp>
      <p:sp>
        <p:nvSpPr>
          <p:cNvPr id="24579" name="Rectangle 4"/>
          <p:cNvSpPr>
            <a:spLocks noGrp="1" noChangeArrowheads="1"/>
          </p:cNvSpPr>
          <p:nvPr>
            <p:ph type="body" sz="half" idx="1"/>
          </p:nvPr>
        </p:nvSpPr>
        <p:spPr/>
        <p:txBody>
          <a:bodyPr/>
          <a:lstStyle/>
          <a:p>
            <a:pPr eaLnBrk="1" hangingPunct="1">
              <a:lnSpc>
                <a:spcPct val="80000"/>
              </a:lnSpc>
              <a:buNone/>
            </a:pPr>
            <a:r>
              <a:rPr lang="en-GB" sz="1600" dirty="0" smtClean="0">
                <a:latin typeface="Cambria" pitchFamily="18" charset="0"/>
                <a:ea typeface="Cambria" pitchFamily="18" charset="0"/>
              </a:rPr>
              <a:t>In month XI, 15th day, Venus in the west disappeared, 3 days in the sky it stayed away, and in month XI, 18th day, Venus in the east became visible: springs will open, </a:t>
            </a:r>
            <a:r>
              <a:rPr lang="en-GB" sz="1600" dirty="0" err="1" smtClean="0">
                <a:latin typeface="Cambria" pitchFamily="18" charset="0"/>
                <a:ea typeface="Cambria" pitchFamily="18" charset="0"/>
              </a:rPr>
              <a:t>Adad</a:t>
            </a:r>
            <a:r>
              <a:rPr lang="en-GB" sz="1600" dirty="0" smtClean="0">
                <a:latin typeface="Cambria" pitchFamily="18" charset="0"/>
                <a:ea typeface="Cambria" pitchFamily="18" charset="0"/>
              </a:rPr>
              <a:t> his rain, Ea his floods will bring, king to king messages of reconciliation will send.</a:t>
            </a:r>
          </a:p>
          <a:p>
            <a:pPr eaLnBrk="1" hangingPunct="1">
              <a:lnSpc>
                <a:spcPct val="80000"/>
              </a:lnSpc>
              <a:buNone/>
            </a:pPr>
            <a:r>
              <a:rPr lang="en-GB" sz="1600" dirty="0" smtClean="0">
                <a:latin typeface="Cambria" pitchFamily="18" charset="0"/>
                <a:ea typeface="Cambria" pitchFamily="18" charset="0"/>
              </a:rPr>
              <a:t>In Month VIII. 11th day, Venus in the east disappeared; 2 months 7 [or 8] days in the sky it stayed away, and in month x, 19th day, Venus in the west became visible: the harvest of the land will prosper</a:t>
            </a:r>
            <a:r>
              <a:rPr lang="en-GB" sz="1600" dirty="0" smtClean="0">
                <a:latin typeface="Cambria" pitchFamily="18" charset="0"/>
                <a:ea typeface="Cambria" pitchFamily="18" charset="0"/>
              </a:rPr>
              <a:t>.</a:t>
            </a:r>
            <a:endParaRPr lang="en-US" sz="1600" dirty="0" smtClean="0">
              <a:latin typeface="Cambria" pitchFamily="18" charset="0"/>
              <a:ea typeface="Cambria" pitchFamily="18" charset="0"/>
            </a:endParaRPr>
          </a:p>
          <a:p>
            <a:pPr eaLnBrk="1" hangingPunct="1">
              <a:lnSpc>
                <a:spcPct val="80000"/>
              </a:lnSpc>
              <a:buNone/>
            </a:pPr>
            <a:endParaRPr lang="en-US" sz="1600" dirty="0" smtClean="0"/>
          </a:p>
          <a:p>
            <a:pPr eaLnBrk="1" hangingPunct="1">
              <a:lnSpc>
                <a:spcPct val="80000"/>
              </a:lnSpc>
              <a:buNone/>
            </a:pPr>
            <a:endParaRPr lang="en-GB" sz="1600" dirty="0" smtClean="0"/>
          </a:p>
          <a:p>
            <a:pPr eaLnBrk="1" hangingPunct="1">
              <a:lnSpc>
                <a:spcPct val="80000"/>
              </a:lnSpc>
              <a:buNone/>
            </a:pPr>
            <a:r>
              <a:rPr lang="en-GB" sz="1400" dirty="0" err="1" smtClean="0"/>
              <a:t>Pingree</a:t>
            </a:r>
            <a:r>
              <a:rPr lang="en-GB" sz="1400" dirty="0" smtClean="0"/>
              <a:t>, David and Erica Reiner, </a:t>
            </a:r>
            <a:r>
              <a:rPr lang="en-GB" sz="1400" i="1" dirty="0" smtClean="0"/>
              <a:t>Babylonian Planetary Omens, Part 1, </a:t>
            </a:r>
            <a:r>
              <a:rPr lang="en-GB" sz="1400" i="1" dirty="0" err="1" smtClean="0"/>
              <a:t>Enuma</a:t>
            </a:r>
            <a:r>
              <a:rPr lang="en-GB" sz="1400" i="1" dirty="0" smtClean="0"/>
              <a:t> </a:t>
            </a:r>
            <a:r>
              <a:rPr lang="en-GB" sz="1400" i="1" dirty="0" err="1" smtClean="0"/>
              <a:t>Anu</a:t>
            </a:r>
            <a:r>
              <a:rPr lang="en-GB" sz="1400" i="1" dirty="0" smtClean="0"/>
              <a:t> </a:t>
            </a:r>
            <a:r>
              <a:rPr lang="en-GB" sz="1400" i="1" dirty="0" err="1" smtClean="0"/>
              <a:t>Enlil</a:t>
            </a:r>
            <a:r>
              <a:rPr lang="en-GB" sz="1400" dirty="0" smtClean="0"/>
              <a:t>, </a:t>
            </a:r>
            <a:r>
              <a:rPr lang="en-GB" sz="1400" i="1" dirty="0" smtClean="0"/>
              <a:t>Tablet 63: The Venus Tablet of </a:t>
            </a:r>
            <a:r>
              <a:rPr lang="en-GB" sz="1400" i="1" dirty="0" err="1" smtClean="0"/>
              <a:t>Ammisaduqa</a:t>
            </a:r>
            <a:r>
              <a:rPr lang="en-GB" sz="1400" dirty="0" smtClean="0"/>
              <a:t>, </a:t>
            </a:r>
            <a:r>
              <a:rPr lang="en-GB" sz="1400" dirty="0" err="1" smtClean="0"/>
              <a:t>Undena</a:t>
            </a:r>
            <a:r>
              <a:rPr lang="en-GB" sz="1400" dirty="0" smtClean="0"/>
              <a:t> Publications, Malibu, 1975, p. 29.</a:t>
            </a:r>
            <a:endParaRPr lang="en-US" sz="1400" dirty="0" smtClean="0"/>
          </a:p>
        </p:txBody>
      </p:sp>
      <p:pic>
        <p:nvPicPr>
          <p:cNvPr id="24580" name="Picture 6" descr="Venus"/>
          <p:cNvPicPr>
            <a:picLocks noGrp="1" noChangeAspect="1" noChangeArrowheads="1"/>
          </p:cNvPicPr>
          <p:nvPr>
            <p:ph sz="half" idx="2"/>
          </p:nvPr>
        </p:nvPicPr>
        <p:blipFill>
          <a:blip r:embed="rId2" cstate="print"/>
          <a:srcRect/>
          <a:stretch>
            <a:fillRect/>
          </a:stretch>
        </p:blipFill>
        <p:spPr>
          <a:xfrm>
            <a:off x="4716463" y="1911350"/>
            <a:ext cx="3816350" cy="3816350"/>
          </a:xfrm>
          <a:noFill/>
        </p:spPr>
      </p:pic>
      <p:pic>
        <p:nvPicPr>
          <p:cNvPr id="24581" name="Picture 2"/>
          <p:cNvPicPr>
            <a:picLocks noChangeAspect="1" noChangeArrowheads="1"/>
          </p:cNvPicPr>
          <p:nvPr/>
        </p:nvPicPr>
        <p:blipFill>
          <a:blip r:embed="rId3" cstate="print"/>
          <a:srcRect/>
          <a:stretch>
            <a:fillRect/>
          </a:stretch>
        </p:blipFill>
        <p:spPr bwMode="auto">
          <a:xfrm>
            <a:off x="214313" y="6218238"/>
            <a:ext cx="1214437" cy="500062"/>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fontScale="90000"/>
          </a:bodyPr>
          <a:lstStyle/>
          <a:p>
            <a:pPr eaLnBrk="1" hangingPunct="1"/>
            <a:r>
              <a:rPr lang="en-GB" dirty="0" smtClean="0">
                <a:latin typeface="Cambria" pitchFamily="18" charset="0"/>
                <a:ea typeface="Cambria" pitchFamily="18" charset="0"/>
              </a:rPr>
              <a:t>Planets and Stars: reading meaning</a:t>
            </a:r>
            <a:endParaRPr lang="en-US" dirty="0" smtClean="0">
              <a:latin typeface="Cambria" pitchFamily="18" charset="0"/>
              <a:ea typeface="Cambria" pitchFamily="18" charset="0"/>
            </a:endParaRPr>
          </a:p>
        </p:txBody>
      </p:sp>
      <p:sp>
        <p:nvSpPr>
          <p:cNvPr id="25603" name="Rectangle 3"/>
          <p:cNvSpPr>
            <a:spLocks noGrp="1" noChangeArrowheads="1"/>
          </p:cNvSpPr>
          <p:nvPr>
            <p:ph type="body" sz="half" idx="1"/>
          </p:nvPr>
        </p:nvSpPr>
        <p:spPr/>
        <p:txBody>
          <a:bodyPr/>
          <a:lstStyle/>
          <a:p>
            <a:pPr eaLnBrk="1" hangingPunct="1">
              <a:buNone/>
            </a:pPr>
            <a:r>
              <a:rPr lang="en-GB" sz="2800" dirty="0" smtClean="0">
                <a:latin typeface="Cambria" pitchFamily="18" charset="0"/>
                <a:ea typeface="Cambria" pitchFamily="18" charset="0"/>
              </a:rPr>
              <a:t>In one Assyrian text Mercury’s approach to </a:t>
            </a:r>
            <a:r>
              <a:rPr lang="en-GB" sz="2800" dirty="0" err="1" smtClean="0">
                <a:latin typeface="Cambria" pitchFamily="18" charset="0"/>
                <a:ea typeface="Cambria" pitchFamily="18" charset="0"/>
              </a:rPr>
              <a:t>Regulus</a:t>
            </a:r>
            <a:r>
              <a:rPr lang="en-GB" sz="2800" dirty="0" smtClean="0">
                <a:latin typeface="Cambria" pitchFamily="18" charset="0"/>
                <a:ea typeface="Cambria" pitchFamily="18" charset="0"/>
              </a:rPr>
              <a:t>, the 'king-</a:t>
            </a:r>
            <a:r>
              <a:rPr lang="en-GB" sz="2800" dirty="0" err="1" smtClean="0">
                <a:latin typeface="Cambria" pitchFamily="18" charset="0"/>
                <a:ea typeface="Cambria" pitchFamily="18" charset="0"/>
              </a:rPr>
              <a:t>star'</a:t>
            </a:r>
            <a:r>
              <a:rPr lang="en-GB" sz="2800" dirty="0" smtClean="0">
                <a:latin typeface="Cambria" pitchFamily="18" charset="0"/>
                <a:ea typeface="Cambria" pitchFamily="18" charset="0"/>
              </a:rPr>
              <a:t> warned of an attempt by the heir to seize the throne</a:t>
            </a:r>
            <a:r>
              <a:rPr lang="en-GB" sz="2800" dirty="0" smtClean="0">
                <a:latin typeface="Cambria" pitchFamily="18" charset="0"/>
                <a:ea typeface="Cambria" pitchFamily="18" charset="0"/>
              </a:rPr>
              <a:t>.</a:t>
            </a:r>
            <a:r>
              <a:rPr lang="en-US" sz="2800" dirty="0" smtClean="0">
                <a:latin typeface="Cambria" pitchFamily="18" charset="0"/>
                <a:ea typeface="Cambria" pitchFamily="18" charset="0"/>
              </a:rPr>
              <a:t/>
            </a:r>
            <a:br>
              <a:rPr lang="en-US" sz="2800" dirty="0" smtClean="0">
                <a:latin typeface="Cambria" pitchFamily="18" charset="0"/>
                <a:ea typeface="Cambria" pitchFamily="18" charset="0"/>
              </a:rPr>
            </a:br>
            <a:r>
              <a:rPr lang="en-GB" sz="1400" dirty="0" smtClean="0">
                <a:latin typeface="Cambria" pitchFamily="18" charset="0"/>
                <a:ea typeface="Cambria" pitchFamily="18" charset="0"/>
              </a:rPr>
              <a:t>Hunger</a:t>
            </a:r>
            <a:r>
              <a:rPr lang="en-GB" sz="1400" dirty="0" smtClean="0">
                <a:latin typeface="Cambria" pitchFamily="18" charset="0"/>
                <a:ea typeface="Cambria" pitchFamily="18" charset="0"/>
              </a:rPr>
              <a:t>, Hermann, </a:t>
            </a:r>
            <a:r>
              <a:rPr lang="en-GB" sz="1400" i="1" dirty="0" smtClean="0">
                <a:latin typeface="Cambria" pitchFamily="18" charset="0"/>
                <a:ea typeface="Cambria" pitchFamily="18" charset="0"/>
              </a:rPr>
              <a:t>Astrological Reports to Assyrian Kings</a:t>
            </a:r>
            <a:r>
              <a:rPr lang="en-GB" sz="1400" dirty="0" smtClean="0">
                <a:latin typeface="Cambria" pitchFamily="18" charset="0"/>
                <a:ea typeface="Cambria" pitchFamily="18" charset="0"/>
              </a:rPr>
              <a:t>, Helsinki: Helsinki University Press,  1992, </a:t>
            </a:r>
            <a:r>
              <a:rPr lang="en-US" sz="1400" dirty="0" smtClean="0">
                <a:latin typeface="Cambria" pitchFamily="18" charset="0"/>
                <a:ea typeface="Cambria" pitchFamily="18" charset="0"/>
              </a:rPr>
              <a:t>245, p. 136.</a:t>
            </a:r>
          </a:p>
          <a:p>
            <a:pPr eaLnBrk="1" hangingPunct="1"/>
            <a:endParaRPr lang="en-US" sz="1400" dirty="0" smtClean="0">
              <a:latin typeface="Cambria" pitchFamily="18" charset="0"/>
              <a:ea typeface="Cambria" pitchFamily="18" charset="0"/>
            </a:endParaRPr>
          </a:p>
          <a:p>
            <a:pPr eaLnBrk="1" hangingPunct="1"/>
            <a:r>
              <a:rPr lang="en-US" sz="1400" dirty="0" smtClean="0">
                <a:latin typeface="Cambria" pitchFamily="18" charset="0"/>
                <a:ea typeface="Cambria" pitchFamily="18" charset="0"/>
              </a:rPr>
              <a:t>If </a:t>
            </a:r>
            <a:r>
              <a:rPr lang="en-US" sz="1400" dirty="0" err="1" smtClean="0">
                <a:latin typeface="Cambria" pitchFamily="18" charset="0"/>
                <a:ea typeface="Cambria" pitchFamily="18" charset="0"/>
              </a:rPr>
              <a:t>Regulus</a:t>
            </a:r>
            <a:r>
              <a:rPr lang="en-US" sz="1400" dirty="0" smtClean="0">
                <a:latin typeface="Cambria" pitchFamily="18" charset="0"/>
                <a:ea typeface="Cambria" pitchFamily="18" charset="0"/>
              </a:rPr>
              <a:t> is the king, is Mercury the prince? Or the message?</a:t>
            </a:r>
          </a:p>
        </p:txBody>
      </p:sp>
      <p:pic>
        <p:nvPicPr>
          <p:cNvPr id="25604" name="Picture 5" descr="Mercury"/>
          <p:cNvPicPr>
            <a:picLocks noGrp="1" noChangeAspect="1" noChangeArrowheads="1"/>
          </p:cNvPicPr>
          <p:nvPr>
            <p:ph sz="half" idx="2"/>
          </p:nvPr>
        </p:nvPicPr>
        <p:blipFill>
          <a:blip r:embed="rId2" cstate="print"/>
          <a:srcRect/>
          <a:stretch>
            <a:fillRect/>
          </a:stretch>
        </p:blipFill>
        <p:spPr>
          <a:xfrm>
            <a:off x="4643438" y="1855788"/>
            <a:ext cx="3816350" cy="3783012"/>
          </a:xfrm>
          <a:noFill/>
        </p:spPr>
      </p:pic>
      <p:pic>
        <p:nvPicPr>
          <p:cNvPr id="25605" name="Picture 2"/>
          <p:cNvPicPr>
            <a:picLocks noChangeAspect="1" noChangeArrowheads="1"/>
          </p:cNvPicPr>
          <p:nvPr/>
        </p:nvPicPr>
        <p:blipFill>
          <a:blip r:embed="rId3" cstate="print"/>
          <a:srcRect/>
          <a:stretch>
            <a:fillRect/>
          </a:stretch>
        </p:blipFill>
        <p:spPr bwMode="auto">
          <a:xfrm>
            <a:off x="214313" y="6218238"/>
            <a:ext cx="1214437" cy="500062"/>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dirty="0" smtClean="0">
                <a:latin typeface="Cambria" pitchFamily="18" charset="0"/>
                <a:ea typeface="Cambria" pitchFamily="18" charset="0"/>
              </a:rPr>
              <a:t>The Visual Sky: Shooting Stars</a:t>
            </a:r>
            <a:endParaRPr lang="en-US" dirty="0" smtClean="0">
              <a:latin typeface="Cambria" pitchFamily="18" charset="0"/>
              <a:ea typeface="Cambria" pitchFamily="18" charset="0"/>
            </a:endParaRPr>
          </a:p>
        </p:txBody>
      </p:sp>
      <p:sp>
        <p:nvSpPr>
          <p:cNvPr id="26627" name="Rectangle 3"/>
          <p:cNvSpPr>
            <a:spLocks noGrp="1" noChangeArrowheads="1"/>
          </p:cNvSpPr>
          <p:nvPr>
            <p:ph type="body" sz="half" idx="1"/>
          </p:nvPr>
        </p:nvSpPr>
        <p:spPr/>
        <p:txBody>
          <a:bodyPr/>
          <a:lstStyle/>
          <a:p>
            <a:pPr eaLnBrk="1" hangingPunct="1">
              <a:lnSpc>
                <a:spcPct val="80000"/>
              </a:lnSpc>
              <a:buNone/>
            </a:pPr>
            <a:r>
              <a:rPr lang="en-US" sz="1800" dirty="0" smtClean="0">
                <a:latin typeface="Cambria" pitchFamily="18" charset="0"/>
                <a:ea typeface="Cambria" pitchFamily="18" charset="0"/>
              </a:rPr>
              <a:t>‘If </a:t>
            </a:r>
            <a:r>
              <a:rPr lang="en-US" sz="1800" dirty="0" smtClean="0">
                <a:latin typeface="Cambria" pitchFamily="18" charset="0"/>
                <a:ea typeface="Cambria" pitchFamily="18" charset="0"/>
              </a:rPr>
              <a:t>a meteor which is like a torch flashes from the east and sets in the west: the troops of the enemy will fall in battle'; '</a:t>
            </a:r>
            <a:r>
              <a:rPr lang="en-US" sz="1800" dirty="0" err="1" smtClean="0">
                <a:latin typeface="Cambria" pitchFamily="18" charset="0"/>
                <a:ea typeface="Cambria" pitchFamily="18" charset="0"/>
              </a:rPr>
              <a:t>Satu</a:t>
            </a:r>
            <a:r>
              <a:rPr lang="en-US" sz="1800" dirty="0" smtClean="0">
                <a:latin typeface="Cambria" pitchFamily="18" charset="0"/>
                <a:ea typeface="Cambria" pitchFamily="18" charset="0"/>
              </a:rPr>
              <a:t>[</a:t>
            </a:r>
            <a:r>
              <a:rPr lang="en-US" sz="1800" dirty="0" err="1" smtClean="0">
                <a:latin typeface="Cambria" pitchFamily="18" charset="0"/>
                <a:ea typeface="Cambria" pitchFamily="18" charset="0"/>
              </a:rPr>
              <a:t>rn</a:t>
            </a:r>
            <a:r>
              <a:rPr lang="en-US" sz="1800" dirty="0" smtClean="0">
                <a:latin typeface="Cambria" pitchFamily="18" charset="0"/>
                <a:ea typeface="Cambria" pitchFamily="18" charset="0"/>
              </a:rPr>
              <a:t>] became visible [in]side of Leo. If Leo is dark: for three years, [</a:t>
            </a:r>
            <a:r>
              <a:rPr lang="en-US" sz="1800" dirty="0" err="1" smtClean="0">
                <a:latin typeface="Cambria" pitchFamily="18" charset="0"/>
                <a:ea typeface="Cambria" pitchFamily="18" charset="0"/>
              </a:rPr>
              <a:t>li</a:t>
            </a:r>
            <a:r>
              <a:rPr lang="en-US" sz="1800" dirty="0" smtClean="0">
                <a:latin typeface="Cambria" pitchFamily="18" charset="0"/>
                <a:ea typeface="Cambria" pitchFamily="18" charset="0"/>
              </a:rPr>
              <a:t>]</a:t>
            </a:r>
            <a:r>
              <a:rPr lang="en-US" sz="1800" dirty="0" err="1" smtClean="0">
                <a:latin typeface="Cambria" pitchFamily="18" charset="0"/>
                <a:ea typeface="Cambria" pitchFamily="18" charset="0"/>
              </a:rPr>
              <a:t>ons</a:t>
            </a:r>
            <a:r>
              <a:rPr lang="en-US" sz="1800" dirty="0" smtClean="0">
                <a:latin typeface="Cambria" pitchFamily="18" charset="0"/>
                <a:ea typeface="Cambria" pitchFamily="18" charset="0"/>
              </a:rPr>
              <a:t> and </a:t>
            </a:r>
            <a:r>
              <a:rPr lang="en-US" sz="1800" dirty="0" err="1" smtClean="0">
                <a:latin typeface="Cambria" pitchFamily="18" charset="0"/>
                <a:ea typeface="Cambria" pitchFamily="18" charset="0"/>
              </a:rPr>
              <a:t>wo</a:t>
            </a:r>
            <a:r>
              <a:rPr lang="en-US" sz="1800" dirty="0" smtClean="0">
                <a:latin typeface="Cambria" pitchFamily="18" charset="0"/>
                <a:ea typeface="Cambria" pitchFamily="18" charset="0"/>
              </a:rPr>
              <a:t>[</a:t>
            </a:r>
            <a:r>
              <a:rPr lang="en-US" sz="1800" dirty="0" err="1" smtClean="0">
                <a:latin typeface="Cambria" pitchFamily="18" charset="0"/>
                <a:ea typeface="Cambria" pitchFamily="18" charset="0"/>
              </a:rPr>
              <a:t>lves</a:t>
            </a:r>
            <a:r>
              <a:rPr lang="en-US" sz="1800" dirty="0" smtClean="0">
                <a:latin typeface="Cambria" pitchFamily="18" charset="0"/>
                <a:ea typeface="Cambria" pitchFamily="18" charset="0"/>
              </a:rPr>
              <a:t>] will kill people and cut off traffic with the [Wes]</a:t>
            </a:r>
            <a:r>
              <a:rPr lang="en-US" sz="1800" dirty="0" err="1" smtClean="0">
                <a:latin typeface="Cambria" pitchFamily="18" charset="0"/>
                <a:ea typeface="Cambria" pitchFamily="18" charset="0"/>
              </a:rPr>
              <a:t>tland</a:t>
            </a:r>
            <a:r>
              <a:rPr lang="en-US" sz="1800" dirty="0" smtClean="0">
                <a:latin typeface="Cambria" pitchFamily="18" charset="0"/>
                <a:ea typeface="Cambria" pitchFamily="18" charset="0"/>
              </a:rPr>
              <a:t>; '[If J]</a:t>
            </a:r>
            <a:r>
              <a:rPr lang="en-US" sz="1800" dirty="0" err="1" smtClean="0">
                <a:latin typeface="Cambria" pitchFamily="18" charset="0"/>
                <a:ea typeface="Cambria" pitchFamily="18" charset="0"/>
              </a:rPr>
              <a:t>upiter</a:t>
            </a:r>
            <a:r>
              <a:rPr lang="en-US" sz="1800" dirty="0" smtClean="0">
                <a:latin typeface="Cambria" pitchFamily="18" charset="0"/>
                <a:ea typeface="Cambria" pitchFamily="18" charset="0"/>
              </a:rPr>
              <a:t> is red at its appearance: there will be [</a:t>
            </a:r>
            <a:r>
              <a:rPr lang="en-US" sz="1800" dirty="0" err="1" smtClean="0">
                <a:latin typeface="Cambria" pitchFamily="18" charset="0"/>
                <a:ea typeface="Cambria" pitchFamily="18" charset="0"/>
              </a:rPr>
              <a:t>abun</a:t>
            </a:r>
            <a:r>
              <a:rPr lang="en-US" sz="1800" dirty="0" smtClean="0">
                <a:latin typeface="Cambria" pitchFamily="18" charset="0"/>
                <a:ea typeface="Cambria" pitchFamily="18" charset="0"/>
              </a:rPr>
              <a:t>]dance in </a:t>
            </a:r>
            <a:r>
              <a:rPr lang="en-US" sz="1800" dirty="0" smtClean="0">
                <a:latin typeface="Cambria" pitchFamily="18" charset="0"/>
                <a:ea typeface="Cambria" pitchFamily="18" charset="0"/>
              </a:rPr>
              <a:t>Akkad’.</a:t>
            </a:r>
            <a:endParaRPr lang="en-US" sz="1800" dirty="0" smtClean="0">
              <a:latin typeface="Cambria" pitchFamily="18" charset="0"/>
              <a:ea typeface="Cambria" pitchFamily="18" charset="0"/>
            </a:endParaRPr>
          </a:p>
          <a:p>
            <a:pPr eaLnBrk="1" hangingPunct="1">
              <a:lnSpc>
                <a:spcPct val="80000"/>
              </a:lnSpc>
              <a:buNone/>
            </a:pPr>
            <a:endParaRPr lang="en-US" sz="1800" dirty="0" smtClean="0">
              <a:latin typeface="Cambria" pitchFamily="18" charset="0"/>
              <a:ea typeface="Cambria" pitchFamily="18" charset="0"/>
            </a:endParaRPr>
          </a:p>
          <a:p>
            <a:pPr eaLnBrk="1" hangingPunct="1">
              <a:lnSpc>
                <a:spcPct val="80000"/>
              </a:lnSpc>
              <a:buNone/>
            </a:pPr>
            <a:r>
              <a:rPr lang="en-US" sz="1800" dirty="0" smtClean="0">
                <a:latin typeface="Cambria" pitchFamily="18" charset="0"/>
                <a:ea typeface="Cambria" pitchFamily="18" charset="0"/>
              </a:rPr>
              <a:t>Hunger</a:t>
            </a:r>
            <a:r>
              <a:rPr lang="en-US" sz="1800" dirty="0" smtClean="0">
                <a:latin typeface="Cambria" pitchFamily="18" charset="0"/>
                <a:ea typeface="Cambria" pitchFamily="18" charset="0"/>
              </a:rPr>
              <a:t>, Hermann, </a:t>
            </a:r>
            <a:r>
              <a:rPr lang="en-US" sz="1800" i="1" dirty="0" smtClean="0">
                <a:latin typeface="Cambria" pitchFamily="18" charset="0"/>
                <a:ea typeface="Cambria" pitchFamily="18" charset="0"/>
              </a:rPr>
              <a:t>Astrological Reports to Assyrian Kings</a:t>
            </a:r>
            <a:r>
              <a:rPr lang="en-US" sz="1800" dirty="0" smtClean="0">
                <a:latin typeface="Cambria" pitchFamily="18" charset="0"/>
                <a:ea typeface="Cambria" pitchFamily="18" charset="0"/>
              </a:rPr>
              <a:t>, Helsinki: Helsinki University Press,1992,  323,324, 326, pp. 260-2. </a:t>
            </a:r>
          </a:p>
          <a:p>
            <a:pPr eaLnBrk="1" hangingPunct="1">
              <a:lnSpc>
                <a:spcPct val="80000"/>
              </a:lnSpc>
            </a:pPr>
            <a:r>
              <a:rPr lang="en-GB" sz="1800" dirty="0" smtClean="0">
                <a:latin typeface="Cambria" pitchFamily="18" charset="0"/>
                <a:ea typeface="Cambria" pitchFamily="18" charset="0"/>
              </a:rPr>
              <a:t>Right: Leonid Meteor</a:t>
            </a:r>
            <a:endParaRPr lang="en-US" sz="1800" dirty="0" smtClean="0">
              <a:latin typeface="Cambria" pitchFamily="18" charset="0"/>
              <a:ea typeface="Cambria" pitchFamily="18" charset="0"/>
            </a:endParaRPr>
          </a:p>
        </p:txBody>
      </p:sp>
      <p:pic>
        <p:nvPicPr>
          <p:cNvPr id="26628" name="Picture 5" descr="Leonid Meteor"/>
          <p:cNvPicPr>
            <a:picLocks noGrp="1" noChangeAspect="1" noChangeArrowheads="1"/>
          </p:cNvPicPr>
          <p:nvPr>
            <p:ph sz="half" idx="2"/>
          </p:nvPr>
        </p:nvPicPr>
        <p:blipFill>
          <a:blip r:embed="rId2" cstate="print"/>
          <a:srcRect/>
          <a:stretch>
            <a:fillRect/>
          </a:stretch>
        </p:blipFill>
        <p:spPr>
          <a:xfrm>
            <a:off x="5049838" y="1557338"/>
            <a:ext cx="3284537" cy="4679950"/>
          </a:xfr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fontScale="90000"/>
          </a:bodyPr>
          <a:lstStyle/>
          <a:p>
            <a:r>
              <a:rPr lang="en-GB" sz="2400" smtClean="0">
                <a:latin typeface="Century" pitchFamily="18" charset="0"/>
              </a:rPr>
              <a:t>Applications of Astronomy to Culture: Politics</a:t>
            </a:r>
            <a:br>
              <a:rPr lang="en-GB" sz="2400" smtClean="0">
                <a:latin typeface="Century" pitchFamily="18" charset="0"/>
              </a:rPr>
            </a:br>
            <a:r>
              <a:rPr lang="en-GB" sz="2400" smtClean="0">
                <a:latin typeface="Century" pitchFamily="18" charset="0"/>
              </a:rPr>
              <a:t>Copernicus: solar absolutism; Newton: egalitarianism; Einstein: cultural relativity</a:t>
            </a:r>
            <a:endParaRPr lang="en-US" sz="2400" smtClean="0">
              <a:latin typeface="Century" pitchFamily="18" charset="0"/>
            </a:endParaRPr>
          </a:p>
        </p:txBody>
      </p:sp>
      <p:pic>
        <p:nvPicPr>
          <p:cNvPr id="18435" name="Content Placeholder 3" descr="Copernicus.jpg"/>
          <p:cNvPicPr>
            <a:picLocks noGrp="1" noChangeAspect="1"/>
          </p:cNvPicPr>
          <p:nvPr>
            <p:ph idx="1"/>
          </p:nvPr>
        </p:nvPicPr>
        <p:blipFill>
          <a:blip r:embed="rId2" cstate="print"/>
          <a:srcRect/>
          <a:stretch>
            <a:fillRect/>
          </a:stretch>
        </p:blipFill>
        <p:spPr>
          <a:xfrm>
            <a:off x="500063" y="1643063"/>
            <a:ext cx="2200275" cy="2609850"/>
          </a:xfrm>
        </p:spPr>
      </p:pic>
      <p:pic>
        <p:nvPicPr>
          <p:cNvPr id="18436" name="Picture 4" descr="Newton.jpeg"/>
          <p:cNvPicPr>
            <a:picLocks noChangeAspect="1"/>
          </p:cNvPicPr>
          <p:nvPr/>
        </p:nvPicPr>
        <p:blipFill>
          <a:blip r:embed="rId3" cstate="print"/>
          <a:srcRect/>
          <a:stretch>
            <a:fillRect/>
          </a:stretch>
        </p:blipFill>
        <p:spPr bwMode="auto">
          <a:xfrm>
            <a:off x="2786063" y="2254250"/>
            <a:ext cx="2865437" cy="3017838"/>
          </a:xfrm>
          <a:prstGeom prst="rect">
            <a:avLst/>
          </a:prstGeom>
          <a:noFill/>
          <a:ln w="9525">
            <a:noFill/>
            <a:miter lim="800000"/>
            <a:headEnd/>
            <a:tailEnd/>
          </a:ln>
        </p:spPr>
      </p:pic>
      <p:pic>
        <p:nvPicPr>
          <p:cNvPr id="18437" name="Picture 5" descr="Einstein.jpeg"/>
          <p:cNvPicPr>
            <a:picLocks noChangeAspect="1"/>
          </p:cNvPicPr>
          <p:nvPr/>
        </p:nvPicPr>
        <p:blipFill>
          <a:blip r:embed="rId4" cstate="print"/>
          <a:srcRect/>
          <a:stretch>
            <a:fillRect/>
          </a:stretch>
        </p:blipFill>
        <p:spPr bwMode="auto">
          <a:xfrm>
            <a:off x="6215063" y="3419475"/>
            <a:ext cx="2317750" cy="2784475"/>
          </a:xfrm>
          <a:prstGeom prst="rect">
            <a:avLst/>
          </a:prstGeom>
          <a:noFill/>
          <a:ln w="9525">
            <a:noFill/>
            <a:miter lim="800000"/>
            <a:headEnd/>
            <a:tailEnd/>
          </a:ln>
        </p:spPr>
      </p:pic>
      <p:pic>
        <p:nvPicPr>
          <p:cNvPr id="18438" name="Picture 7" descr="C:\Users\Liz\Dropbox\SEAC 2016\Artwork\UWTSD Logo_200dpi.jpg"/>
          <p:cNvPicPr>
            <a:picLocks noChangeAspect="1" noChangeArrowheads="1"/>
          </p:cNvPicPr>
          <p:nvPr/>
        </p:nvPicPr>
        <p:blipFill>
          <a:blip r:embed="rId5" cstate="print"/>
          <a:srcRect/>
          <a:stretch>
            <a:fillRect/>
          </a:stretch>
        </p:blipFill>
        <p:spPr bwMode="auto">
          <a:xfrm>
            <a:off x="250825" y="5732463"/>
            <a:ext cx="1836738" cy="706437"/>
          </a:xfrm>
          <a:prstGeom prst="rect">
            <a:avLst/>
          </a:prstGeom>
          <a:noFill/>
          <a:ln w="9525">
            <a:noFill/>
            <a:miter lim="800000"/>
            <a:headEnd/>
            <a:tailEnd/>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3"/>
          <p:cNvSpPr>
            <a:spLocks noGrp="1"/>
          </p:cNvSpPr>
          <p:nvPr>
            <p:ph type="title"/>
          </p:nvPr>
        </p:nvSpPr>
        <p:spPr/>
        <p:txBody>
          <a:bodyPr/>
          <a:lstStyle/>
          <a:p>
            <a:r>
              <a:rPr lang="en-GB" smtClean="0">
                <a:latin typeface="Cambria" pitchFamily="18" charset="0"/>
              </a:rPr>
              <a:t>The Sun and Churches</a:t>
            </a:r>
          </a:p>
        </p:txBody>
      </p:sp>
      <p:sp>
        <p:nvSpPr>
          <p:cNvPr id="26627" name="Content Placeholder 4"/>
          <p:cNvSpPr>
            <a:spLocks noGrp="1"/>
          </p:cNvSpPr>
          <p:nvPr>
            <p:ph sz="half" idx="1"/>
          </p:nvPr>
        </p:nvSpPr>
        <p:spPr/>
        <p:txBody>
          <a:bodyPr>
            <a:normAutofit fontScale="92500" lnSpcReduction="10000"/>
          </a:bodyPr>
          <a:lstStyle/>
          <a:p>
            <a:pPr>
              <a:buFont typeface="Arial" charset="0"/>
              <a:buNone/>
            </a:pPr>
            <a:r>
              <a:rPr lang="en-GB" sz="1600" smtClean="0">
                <a:latin typeface="Cambria" pitchFamily="18" charset="0"/>
              </a:rPr>
              <a:t> ‘this direction towards the sunrising [supposedly on saints days*]is the origin of the general use of the term </a:t>
            </a:r>
            <a:r>
              <a:rPr lang="en-GB" sz="1600" i="1" smtClean="0">
                <a:latin typeface="Cambria" pitchFamily="18" charset="0"/>
              </a:rPr>
              <a:t>orientation</a:t>
            </a:r>
            <a:r>
              <a:rPr lang="en-GB" sz="1600" smtClean="0">
                <a:latin typeface="Cambria" pitchFamily="18" charset="0"/>
              </a:rPr>
              <a:t>’.</a:t>
            </a:r>
          </a:p>
          <a:p>
            <a:pPr>
              <a:buFont typeface="Arial" charset="0"/>
              <a:buNone/>
            </a:pPr>
            <a:r>
              <a:rPr lang="en-GB" sz="1600" smtClean="0">
                <a:latin typeface="Cambria" pitchFamily="18" charset="0"/>
              </a:rPr>
              <a:t>Lockyer, Norman, </a:t>
            </a:r>
            <a:r>
              <a:rPr lang="en-GB" sz="1600" i="1" smtClean="0">
                <a:latin typeface="Cambria" pitchFamily="18" charset="0"/>
              </a:rPr>
              <a:t>The Dawn of Astronomy</a:t>
            </a:r>
            <a:r>
              <a:rPr lang="en-GB" sz="1600" smtClean="0">
                <a:latin typeface="Cambria" pitchFamily="18" charset="0"/>
              </a:rPr>
              <a:t>, London: Cassell and Company Ltd., 1894, p.viii.</a:t>
            </a:r>
          </a:p>
          <a:p>
            <a:pPr>
              <a:buFont typeface="Arial" charset="0"/>
              <a:buNone/>
            </a:pPr>
            <a:r>
              <a:rPr lang="en-GB" sz="1600" smtClean="0">
                <a:latin typeface="Cambria" pitchFamily="18" charset="0"/>
              </a:rPr>
              <a:t>*the saints day – sunrise connection cannot be proved.</a:t>
            </a:r>
          </a:p>
          <a:p>
            <a:pPr>
              <a:buFont typeface="Arial" charset="0"/>
              <a:buNone/>
            </a:pPr>
            <a:r>
              <a:rPr lang="en-GB" sz="1600" smtClean="0">
                <a:latin typeface="Cambria" pitchFamily="18" charset="0"/>
              </a:rPr>
              <a:t>For the latest research: Brady, Bernadette, Darrelyn Gunzburg, and Fabio Silva. ‘The Orientation of Cistercian Churches in Wales: A Cultural Astronomy Case Study.’ </a:t>
            </a:r>
            <a:r>
              <a:rPr lang="en-GB" sz="1600" i="1" smtClean="0">
                <a:latin typeface="Cambria" pitchFamily="18" charset="0"/>
              </a:rPr>
              <a:t>Cîteaux – Commentarii cistercienses </a:t>
            </a:r>
            <a:r>
              <a:rPr lang="en-GB" sz="1600" smtClean="0">
                <a:latin typeface="Cambria" pitchFamily="18" charset="0"/>
              </a:rPr>
              <a:t>67, no. 3-4 (2016): 275-302.</a:t>
            </a:r>
          </a:p>
          <a:p>
            <a:pPr>
              <a:buFont typeface="Arial" charset="0"/>
              <a:buNone/>
            </a:pPr>
            <a:r>
              <a:rPr lang="en-GB" sz="1600" smtClean="0">
                <a:latin typeface="Cambria" pitchFamily="18" charset="0"/>
              </a:rPr>
              <a:t>The church in Civita di Bagnoregio, Umbria, photo Nick Campion  sunrise 15 November 2015</a:t>
            </a:r>
          </a:p>
          <a:p>
            <a:r>
              <a:rPr lang="en-GB" smtClean="0"/>
              <a:t> </a:t>
            </a:r>
          </a:p>
          <a:p>
            <a:endParaRPr lang="en-GB" smtClean="0"/>
          </a:p>
        </p:txBody>
      </p:sp>
      <p:pic>
        <p:nvPicPr>
          <p:cNvPr id="26628" name="Picture 2"/>
          <p:cNvPicPr>
            <a:picLocks noGrp="1" noChangeAspect="1" noChangeArrowheads="1"/>
          </p:cNvPicPr>
          <p:nvPr>
            <p:ph sz="half" idx="2"/>
          </p:nvPr>
        </p:nvPicPr>
        <p:blipFill>
          <a:blip r:embed="rId2" cstate="print"/>
          <a:srcRect/>
          <a:stretch>
            <a:fillRect/>
          </a:stretch>
        </p:blipFill>
        <p:spPr>
          <a:xfrm>
            <a:off x="4976813" y="1600200"/>
            <a:ext cx="3381375" cy="4525963"/>
          </a:xfr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normAutofit fontScale="90000"/>
          </a:bodyPr>
          <a:lstStyle/>
          <a:p>
            <a:r>
              <a:rPr lang="en-US" altLang="en-US" smtClean="0">
                <a:latin typeface="Cambria" pitchFamily="18" charset="0"/>
                <a:ea typeface="Cambria" pitchFamily="18" charset="0"/>
                <a:cs typeface="Cambria" pitchFamily="18" charset="0"/>
              </a:rPr>
              <a:t>A Calendar Palace: Schloss Eggenberg, Gratz, Austria, 1666</a:t>
            </a:r>
            <a:endParaRPr lang="en-GB" altLang="en-US" smtClean="0">
              <a:latin typeface="Cambria" pitchFamily="18" charset="0"/>
              <a:ea typeface="Cambria" pitchFamily="18" charset="0"/>
              <a:cs typeface="Cambria" pitchFamily="18" charset="0"/>
            </a:endParaRPr>
          </a:p>
        </p:txBody>
      </p:sp>
      <p:sp>
        <p:nvSpPr>
          <p:cNvPr id="16387" name="Content Placeholder 2"/>
          <p:cNvSpPr>
            <a:spLocks noGrp="1"/>
          </p:cNvSpPr>
          <p:nvPr>
            <p:ph sz="half" idx="1"/>
          </p:nvPr>
        </p:nvSpPr>
        <p:spPr/>
        <p:txBody>
          <a:bodyPr/>
          <a:lstStyle/>
          <a:p>
            <a:pPr>
              <a:buFont typeface="Arial" charset="0"/>
              <a:buNone/>
            </a:pPr>
            <a:r>
              <a:rPr lang="en-US" altLang="en-US" sz="1400" smtClean="0">
                <a:latin typeface="Cambria" pitchFamily="18" charset="0"/>
                <a:ea typeface="Cambria" pitchFamily="18" charset="0"/>
                <a:cs typeface="Cambria" pitchFamily="18" charset="0"/>
              </a:rPr>
              <a:t>From Wikipedia</a:t>
            </a:r>
            <a:endParaRPr lang="en-GB" altLang="en-US" sz="1400" smtClean="0">
              <a:latin typeface="Cambria" pitchFamily="18" charset="0"/>
              <a:ea typeface="Cambria" pitchFamily="18" charset="0"/>
              <a:cs typeface="Cambria" pitchFamily="18" charset="0"/>
            </a:endParaRPr>
          </a:p>
          <a:p>
            <a:pPr>
              <a:buFont typeface="Arial" charset="0"/>
              <a:buNone/>
            </a:pPr>
            <a:r>
              <a:rPr lang="en-GB" altLang="en-US" sz="1400" i="1" smtClean="0">
                <a:latin typeface="Cambria" pitchFamily="18" charset="0"/>
                <a:ea typeface="Cambria" pitchFamily="18" charset="0"/>
                <a:cs typeface="Cambria" pitchFamily="18" charset="0"/>
              </a:rPr>
              <a:t>With his new residence, </a:t>
            </a:r>
            <a:r>
              <a:rPr lang="en-GB" altLang="en-US" sz="1400" i="1" smtClean="0">
                <a:latin typeface="Cambria" pitchFamily="18" charset="0"/>
                <a:ea typeface="Cambria" pitchFamily="18" charset="0"/>
                <a:cs typeface="Cambria" pitchFamily="18" charset="0"/>
                <a:hlinkClick r:id="rId2" tooltip="Hans Ulrich von Eggenberg"/>
              </a:rPr>
              <a:t>Hans Ulrich von Eggenberg</a:t>
            </a:r>
            <a:r>
              <a:rPr lang="en-GB" altLang="en-US" sz="1400" i="1" smtClean="0">
                <a:latin typeface="Cambria" pitchFamily="18" charset="0"/>
                <a:ea typeface="Cambria" pitchFamily="18" charset="0"/>
                <a:cs typeface="Cambria" pitchFamily="18" charset="0"/>
              </a:rPr>
              <a:t>, the mental inspiration behind the complex program, realized an architectural concept deeply influenced by the humanist notions of magic as the praxis of natural philosophy and of the rational order of the world. </a:t>
            </a:r>
          </a:p>
          <a:p>
            <a:pPr>
              <a:buFont typeface="Arial" charset="0"/>
              <a:buNone/>
            </a:pPr>
            <a:r>
              <a:rPr lang="en-GB" altLang="en-US" sz="1400" smtClean="0">
                <a:latin typeface="Cambria" pitchFamily="18" charset="0"/>
                <a:ea typeface="Cambria" pitchFamily="18" charset="0"/>
                <a:cs typeface="Cambria" pitchFamily="18" charset="0"/>
              </a:rPr>
              <a:t>365 exterior windows, one for each day of the year. </a:t>
            </a:r>
          </a:p>
          <a:p>
            <a:pPr>
              <a:buFont typeface="Arial" charset="0"/>
              <a:buNone/>
            </a:pPr>
            <a:r>
              <a:rPr lang="en-GB" altLang="en-US" sz="1400" smtClean="0">
                <a:latin typeface="Cambria" pitchFamily="18" charset="0"/>
                <a:ea typeface="Cambria" pitchFamily="18" charset="0"/>
                <a:cs typeface="Cambria" pitchFamily="18" charset="0"/>
              </a:rPr>
              <a:t>Of these, 52 are on the 24 rooms of the piano nobile representing the weeks of one year.</a:t>
            </a:r>
          </a:p>
          <a:p>
            <a:pPr>
              <a:buFont typeface="Arial" charset="0"/>
              <a:buNone/>
            </a:pPr>
            <a:r>
              <a:rPr lang="en-GB" altLang="en-US" sz="1400" smtClean="0">
                <a:latin typeface="Cambria" pitchFamily="18" charset="0"/>
                <a:ea typeface="Cambria" pitchFamily="18" charset="0"/>
                <a:cs typeface="Cambria" pitchFamily="18" charset="0"/>
              </a:rPr>
              <a:t>Every floor in the building has exactly 31 rooms, the maximum number of days in a calendar month. </a:t>
            </a:r>
          </a:p>
          <a:p>
            <a:pPr>
              <a:buFont typeface="Arial" charset="0"/>
              <a:buNone/>
            </a:pPr>
            <a:r>
              <a:rPr lang="en-GB" altLang="en-US" sz="1400" smtClean="0">
                <a:latin typeface="Cambria" pitchFamily="18" charset="0"/>
                <a:ea typeface="Cambria" pitchFamily="18" charset="0"/>
                <a:cs typeface="Cambria" pitchFamily="18" charset="0"/>
              </a:rPr>
              <a:t>The 52 windows of the piano nobile with the 8 windows of the Planetary Room make a total of 60 = seconds in a minute and the minutes in an hour.</a:t>
            </a:r>
          </a:p>
          <a:p>
            <a:endParaRPr lang="en-GB" altLang="en-US" smtClean="0"/>
          </a:p>
        </p:txBody>
      </p:sp>
      <p:sp>
        <p:nvSpPr>
          <p:cNvPr id="16388" name="Content Placeholder 5"/>
          <p:cNvSpPr>
            <a:spLocks noGrp="1"/>
          </p:cNvSpPr>
          <p:nvPr>
            <p:ph sz="half" idx="2"/>
          </p:nvPr>
        </p:nvSpPr>
        <p:spPr/>
        <p:txBody>
          <a:bodyPr/>
          <a:lstStyle/>
          <a:p>
            <a:pPr>
              <a:buFont typeface="Arial" charset="0"/>
              <a:buNone/>
            </a:pPr>
            <a:r>
              <a:rPr lang="en-US" altLang="en-US" sz="1600" smtClean="0">
                <a:latin typeface="Cambria" pitchFamily="18" charset="0"/>
                <a:ea typeface="Cambria" pitchFamily="18" charset="0"/>
                <a:cs typeface="Cambria" pitchFamily="18" charset="0"/>
              </a:rPr>
              <a:t>Planetary Room: Mercury</a:t>
            </a:r>
            <a:endParaRPr lang="en-GB" altLang="en-US" sz="1600" smtClean="0">
              <a:latin typeface="Cambria" pitchFamily="18" charset="0"/>
              <a:ea typeface="Cambria" pitchFamily="18" charset="0"/>
              <a:cs typeface="Cambria" pitchFamily="18" charset="0"/>
            </a:endParaRPr>
          </a:p>
        </p:txBody>
      </p:sp>
      <p:pic>
        <p:nvPicPr>
          <p:cNvPr id="16389" name="Content Placeholder 4" descr="SchlossEggenbergPlanetensaalMerkur.jpg"/>
          <p:cNvPicPr>
            <a:picLocks noChangeAspect="1"/>
          </p:cNvPicPr>
          <p:nvPr/>
        </p:nvPicPr>
        <p:blipFill>
          <a:blip r:embed="rId3" cstate="print"/>
          <a:srcRect/>
          <a:stretch>
            <a:fillRect/>
          </a:stretch>
        </p:blipFill>
        <p:spPr bwMode="auto">
          <a:xfrm>
            <a:off x="5003800" y="1916113"/>
            <a:ext cx="2490788" cy="2162175"/>
          </a:xfrm>
          <a:prstGeom prst="rect">
            <a:avLst/>
          </a:prstGeom>
          <a:noFill/>
          <a:ln w="9525">
            <a:noFill/>
            <a:miter lim="800000"/>
            <a:headEnd/>
            <a:tailEnd/>
          </a:ln>
        </p:spPr>
      </p:pic>
      <p:pic>
        <p:nvPicPr>
          <p:cNvPr id="16390" name="Picture 7" descr="SchlossEggenbergTrostStoch 2.jpg"/>
          <p:cNvPicPr>
            <a:picLocks noChangeAspect="1"/>
          </p:cNvPicPr>
          <p:nvPr/>
        </p:nvPicPr>
        <p:blipFill>
          <a:blip r:embed="rId4" cstate="print"/>
          <a:srcRect/>
          <a:stretch>
            <a:fillRect/>
          </a:stretch>
        </p:blipFill>
        <p:spPr bwMode="auto">
          <a:xfrm>
            <a:off x="7019925" y="4087813"/>
            <a:ext cx="1916113" cy="2770187"/>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sz="2400" smtClean="0">
                <a:latin typeface="Cambria" pitchFamily="18" charset="0"/>
              </a:rPr>
              <a:t>Background: traditions of cosmic architecture: </a:t>
            </a:r>
            <a:br>
              <a:rPr lang="en-GB" altLang="en-US" sz="2400" smtClean="0">
                <a:latin typeface="Cambria" pitchFamily="18" charset="0"/>
              </a:rPr>
            </a:br>
            <a:r>
              <a:rPr lang="en-GB" altLang="en-US" sz="2400" smtClean="0">
                <a:latin typeface="Cambria" pitchFamily="18" charset="0"/>
              </a:rPr>
              <a:t>cosmopolis, cosmopolitan, cosmogram</a:t>
            </a:r>
            <a:endParaRPr lang="en-US" altLang="en-US" sz="2400" smtClean="0">
              <a:latin typeface="Cambria" pitchFamily="18" charset="0"/>
            </a:endParaRPr>
          </a:p>
        </p:txBody>
      </p:sp>
      <p:pic>
        <p:nvPicPr>
          <p:cNvPr id="7171" name="Content Placeholder 3" descr="Machu Pichu.jpeg"/>
          <p:cNvPicPr>
            <a:picLocks noGrp="1" noChangeAspect="1" noChangeArrowheads="1"/>
          </p:cNvPicPr>
          <p:nvPr>
            <p:ph idx="1"/>
          </p:nvPr>
        </p:nvPicPr>
        <p:blipFill>
          <a:blip r:embed="rId2" cstate="print"/>
          <a:srcRect/>
          <a:stretch>
            <a:fillRect/>
          </a:stretch>
        </p:blipFill>
        <p:spPr>
          <a:xfrm>
            <a:off x="1571625" y="4095750"/>
            <a:ext cx="2322513" cy="2762250"/>
          </a:xfrm>
        </p:spPr>
      </p:pic>
      <p:pic>
        <p:nvPicPr>
          <p:cNvPr id="7172" name="Picture 4" descr="Abu Simbel sunrise 22 Feb 2004.jpg"/>
          <p:cNvPicPr>
            <a:picLocks noChangeAspect="1"/>
          </p:cNvPicPr>
          <p:nvPr/>
        </p:nvPicPr>
        <p:blipFill>
          <a:blip r:embed="rId3" cstate="print"/>
          <a:srcRect/>
          <a:stretch>
            <a:fillRect/>
          </a:stretch>
        </p:blipFill>
        <p:spPr bwMode="auto">
          <a:xfrm>
            <a:off x="4429125" y="4357688"/>
            <a:ext cx="3128963" cy="2324100"/>
          </a:xfrm>
          <a:prstGeom prst="rect">
            <a:avLst/>
          </a:prstGeom>
          <a:noFill/>
          <a:ln w="9525">
            <a:noFill/>
            <a:miter lim="800000"/>
            <a:headEnd/>
            <a:tailEnd/>
          </a:ln>
        </p:spPr>
      </p:pic>
      <p:pic>
        <p:nvPicPr>
          <p:cNvPr id="7173" name="Picture 5" descr="PyramidOfTheMoonFromPyramidOfTheSun.jpeg"/>
          <p:cNvPicPr>
            <a:picLocks noChangeAspect="1"/>
          </p:cNvPicPr>
          <p:nvPr/>
        </p:nvPicPr>
        <p:blipFill>
          <a:blip r:embed="rId4" cstate="print"/>
          <a:srcRect/>
          <a:stretch>
            <a:fillRect/>
          </a:stretch>
        </p:blipFill>
        <p:spPr bwMode="auto">
          <a:xfrm>
            <a:off x="4714875" y="1571625"/>
            <a:ext cx="3978275" cy="2695575"/>
          </a:xfrm>
          <a:prstGeom prst="rect">
            <a:avLst/>
          </a:prstGeom>
          <a:noFill/>
          <a:ln w="9525">
            <a:noFill/>
            <a:miter lim="800000"/>
            <a:headEnd/>
            <a:tailEnd/>
          </a:ln>
        </p:spPr>
      </p:pic>
      <p:pic>
        <p:nvPicPr>
          <p:cNvPr id="7174" name="Picture 6" descr="stonehenge-winter-solstice-2003-01.jpeg"/>
          <p:cNvPicPr>
            <a:picLocks noChangeAspect="1"/>
          </p:cNvPicPr>
          <p:nvPr/>
        </p:nvPicPr>
        <p:blipFill>
          <a:blip r:embed="rId5" cstate="print"/>
          <a:srcRect/>
          <a:stretch>
            <a:fillRect/>
          </a:stretch>
        </p:blipFill>
        <p:spPr bwMode="auto">
          <a:xfrm>
            <a:off x="0" y="1571625"/>
            <a:ext cx="3714750" cy="2786063"/>
          </a:xfrm>
          <a:prstGeom prst="rect">
            <a:avLst/>
          </a:prstGeom>
          <a:noFill/>
          <a:ln w="9525">
            <a:noFill/>
            <a:miter lim="800000"/>
            <a:headEnd/>
            <a:tailEnd/>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normAutofit fontScale="90000"/>
          </a:bodyPr>
          <a:lstStyle/>
          <a:p>
            <a:r>
              <a:rPr lang="en-GB" altLang="en-US" smtClean="0">
                <a:latin typeface="Cambria" pitchFamily="18" charset="0"/>
              </a:rPr>
              <a:t>Context: classical traditions of solar architecture</a:t>
            </a:r>
          </a:p>
        </p:txBody>
      </p:sp>
      <p:sp>
        <p:nvSpPr>
          <p:cNvPr id="8195" name="Content Placeholder 2"/>
          <p:cNvSpPr>
            <a:spLocks noGrp="1"/>
          </p:cNvSpPr>
          <p:nvPr>
            <p:ph idx="1"/>
          </p:nvPr>
        </p:nvSpPr>
        <p:spPr/>
        <p:txBody>
          <a:bodyPr/>
          <a:lstStyle/>
          <a:p>
            <a:r>
              <a:rPr lang="en-GB" altLang="en-US" sz="1600" smtClean="0"/>
              <a:t>‘Nero's "solar" kingship and the architecture of Domus Aurea’</a:t>
            </a:r>
          </a:p>
          <a:p>
            <a:r>
              <a:rPr lang="en-GB" altLang="en-US" sz="1600" smtClean="0">
                <a:hlinkClick r:id="rId2"/>
              </a:rPr>
              <a:t>Robert Hannah</a:t>
            </a:r>
            <a:r>
              <a:rPr lang="en-GB" altLang="en-US" sz="1600" smtClean="0"/>
              <a:t>, </a:t>
            </a:r>
            <a:r>
              <a:rPr lang="en-GB" altLang="en-US" sz="1600" smtClean="0">
                <a:hlinkClick r:id="rId3"/>
              </a:rPr>
              <a:t>Giulio Magli</a:t>
            </a:r>
            <a:r>
              <a:rPr lang="en-GB" altLang="en-US" sz="1600" smtClean="0"/>
              <a:t>, </a:t>
            </a:r>
            <a:r>
              <a:rPr lang="en-GB" altLang="en-US" sz="1600" smtClean="0">
                <a:hlinkClick r:id="rId4"/>
              </a:rPr>
              <a:t>Antonella Palmieri</a:t>
            </a:r>
            <a:endParaRPr lang="en-GB" altLang="en-US" sz="1600" smtClean="0"/>
          </a:p>
          <a:p>
            <a:r>
              <a:rPr lang="en-GB" altLang="en-US" sz="1600" u="sng" smtClean="0">
                <a:hlinkClick r:id="rId5"/>
              </a:rPr>
              <a:t>http://arxiv.org/abs/1312.7583</a:t>
            </a:r>
            <a:endParaRPr lang="en-GB" altLang="en-US" sz="1600" smtClean="0"/>
          </a:p>
          <a:p>
            <a:r>
              <a:rPr lang="en-GB" altLang="en-US" sz="1600" smtClean="0"/>
              <a:t> </a:t>
            </a:r>
          </a:p>
          <a:p>
            <a:endParaRPr lang="en-GB" altLang="en-US" sz="1600" smtClean="0"/>
          </a:p>
          <a:p>
            <a:endParaRPr lang="en-GB" altLang="en-US" sz="1600" smtClean="0"/>
          </a:p>
          <a:p>
            <a:endParaRPr lang="en-GB" altLang="en-US" sz="1600" smtClean="0"/>
          </a:p>
          <a:p>
            <a:endParaRPr lang="en-GB" altLang="en-US" sz="1600" smtClean="0"/>
          </a:p>
          <a:p>
            <a:endParaRPr lang="en-GB" altLang="en-US" sz="1600" smtClean="0"/>
          </a:p>
          <a:p>
            <a:endParaRPr lang="en-GB" altLang="en-US" sz="1600" smtClean="0"/>
          </a:p>
          <a:p>
            <a:r>
              <a:rPr lang="en-GB" altLang="en-US" sz="1600" smtClean="0"/>
              <a:t>‘The role of the sun in the Pantheon's design and meaning’</a:t>
            </a:r>
          </a:p>
          <a:p>
            <a:r>
              <a:rPr lang="en-GB" altLang="en-US" sz="1600" smtClean="0">
                <a:hlinkClick r:id="rId2"/>
              </a:rPr>
              <a:t>Robert Hannah</a:t>
            </a:r>
            <a:r>
              <a:rPr lang="en-GB" altLang="en-US" sz="1600" smtClean="0"/>
              <a:t>, </a:t>
            </a:r>
            <a:r>
              <a:rPr lang="en-GB" altLang="en-US" sz="1600" u="sng" smtClean="0">
                <a:hlinkClick r:id="rId3"/>
              </a:rPr>
              <a:t>Giulio Magli</a:t>
            </a:r>
            <a:endParaRPr lang="en-GB" altLang="en-US" sz="1600" smtClean="0"/>
          </a:p>
          <a:p>
            <a:r>
              <a:rPr lang="en-GB" altLang="en-US" sz="1600" u="sng" smtClean="0">
                <a:hlinkClick r:id="rId6"/>
              </a:rPr>
              <a:t>http://arxiv.org/abs/0910.0128</a:t>
            </a:r>
            <a:endParaRPr lang="en-GB" altLang="en-US" sz="1600" smtClean="0"/>
          </a:p>
          <a:p>
            <a:endParaRPr lang="en-GB" altLang="en-US" smtClean="0"/>
          </a:p>
        </p:txBody>
      </p:sp>
      <p:pic>
        <p:nvPicPr>
          <p:cNvPr id="8196" name="Picture 3" descr="Nero Golden House 18th print J Blundell.jpg"/>
          <p:cNvPicPr>
            <a:picLocks noChangeAspect="1"/>
          </p:cNvPicPr>
          <p:nvPr/>
        </p:nvPicPr>
        <p:blipFill>
          <a:blip r:embed="rId7" cstate="print"/>
          <a:srcRect/>
          <a:stretch>
            <a:fillRect/>
          </a:stretch>
        </p:blipFill>
        <p:spPr bwMode="auto">
          <a:xfrm>
            <a:off x="6072188" y="1571625"/>
            <a:ext cx="2928937" cy="1552575"/>
          </a:xfrm>
          <a:prstGeom prst="rect">
            <a:avLst/>
          </a:prstGeom>
          <a:noFill/>
          <a:ln w="9525">
            <a:noFill/>
            <a:miter lim="800000"/>
            <a:headEnd/>
            <a:tailEnd/>
          </a:ln>
        </p:spPr>
      </p:pic>
      <p:pic>
        <p:nvPicPr>
          <p:cNvPr id="8197" name="Picture 4" descr="Pantheon 2.jpg"/>
          <p:cNvPicPr>
            <a:picLocks noChangeAspect="1"/>
          </p:cNvPicPr>
          <p:nvPr/>
        </p:nvPicPr>
        <p:blipFill>
          <a:blip r:embed="rId8" cstate="print"/>
          <a:srcRect/>
          <a:stretch>
            <a:fillRect/>
          </a:stretch>
        </p:blipFill>
        <p:spPr bwMode="auto">
          <a:xfrm>
            <a:off x="6643688" y="4500563"/>
            <a:ext cx="2114550" cy="2157412"/>
          </a:xfrm>
          <a:prstGeom prst="rect">
            <a:avLst/>
          </a:prstGeom>
          <a:noFill/>
          <a:ln w="9525">
            <a:noFill/>
            <a:miter lim="800000"/>
            <a:headEnd/>
            <a:tailEnd/>
          </a:ln>
        </p:spPr>
      </p:pic>
      <p:pic>
        <p:nvPicPr>
          <p:cNvPr id="8198" name="Picture 5" descr="Nero Golden House.jpg"/>
          <p:cNvPicPr>
            <a:picLocks noChangeAspect="1"/>
          </p:cNvPicPr>
          <p:nvPr/>
        </p:nvPicPr>
        <p:blipFill>
          <a:blip r:embed="rId9" cstate="print"/>
          <a:srcRect/>
          <a:stretch>
            <a:fillRect/>
          </a:stretch>
        </p:blipFill>
        <p:spPr bwMode="auto">
          <a:xfrm>
            <a:off x="3887788" y="2500313"/>
            <a:ext cx="2489200" cy="1865312"/>
          </a:xfrm>
          <a:prstGeom prst="rect">
            <a:avLst/>
          </a:prstGeom>
          <a:noFill/>
          <a:ln w="9525">
            <a:noFill/>
            <a:miter lim="800000"/>
            <a:headEnd/>
            <a:tailEnd/>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normAutofit fontScale="90000"/>
          </a:bodyPr>
          <a:lstStyle/>
          <a:p>
            <a:r>
              <a:rPr lang="en-GB" altLang="en-US" dirty="0" smtClean="0">
                <a:latin typeface="Cambria" pitchFamily="18" charset="0"/>
              </a:rPr>
              <a:t>The Material Environment: Questions </a:t>
            </a:r>
            <a:r>
              <a:rPr lang="en-GB" altLang="en-US" dirty="0" smtClean="0">
                <a:latin typeface="Cambria" pitchFamily="18" charset="0"/>
              </a:rPr>
              <a:t>of Function</a:t>
            </a:r>
            <a:endParaRPr lang="en-GB" altLang="en-US" dirty="0" smtClean="0"/>
          </a:p>
        </p:txBody>
      </p:sp>
      <p:sp>
        <p:nvSpPr>
          <p:cNvPr id="5123" name="Content Placeholder 2"/>
          <p:cNvSpPr>
            <a:spLocks noGrp="1"/>
          </p:cNvSpPr>
          <p:nvPr>
            <p:ph idx="1"/>
          </p:nvPr>
        </p:nvSpPr>
        <p:spPr/>
        <p:txBody>
          <a:bodyPr/>
          <a:lstStyle/>
          <a:p>
            <a:pPr>
              <a:buFont typeface="Arial" charset="0"/>
              <a:buNone/>
            </a:pPr>
            <a:r>
              <a:rPr lang="en-GB" altLang="en-US" sz="2000" b="1" dirty="0" smtClean="0">
                <a:latin typeface="Cambria" pitchFamily="18" charset="0"/>
              </a:rPr>
              <a:t>Beth Preston (Preston, Beth, ‘The Functions of Things’ in P.M. </a:t>
            </a:r>
            <a:r>
              <a:rPr lang="en-US" altLang="en-US" sz="2000" b="1" dirty="0" smtClean="0">
                <a:latin typeface="Cambria" pitchFamily="18" charset="0"/>
              </a:rPr>
              <a:t>Graves-Brown, (ed.), </a:t>
            </a:r>
            <a:r>
              <a:rPr lang="en-US" altLang="en-US" sz="2000" b="1" i="1" dirty="0" smtClean="0">
                <a:latin typeface="Cambria" pitchFamily="18" charset="0"/>
              </a:rPr>
              <a:t>Matter, Materiality and Modern Culture</a:t>
            </a:r>
            <a:r>
              <a:rPr lang="en-US" altLang="en-US" sz="2000" b="1" dirty="0" smtClean="0">
                <a:latin typeface="Cambria" pitchFamily="18" charset="0"/>
              </a:rPr>
              <a:t>, London: </a:t>
            </a:r>
            <a:r>
              <a:rPr lang="en-US" altLang="en-US" sz="2000" b="1" dirty="0" err="1" smtClean="0">
                <a:latin typeface="Cambria" pitchFamily="18" charset="0"/>
              </a:rPr>
              <a:t>Routledge</a:t>
            </a:r>
            <a:r>
              <a:rPr lang="en-US" altLang="en-US" sz="2000" b="1" dirty="0" smtClean="0">
                <a:latin typeface="Cambria" pitchFamily="18" charset="0"/>
              </a:rPr>
              <a:t>, 2000, pp. 22-49, (p. 30)</a:t>
            </a:r>
            <a:endParaRPr lang="en-GB" altLang="en-US" sz="2000" b="1" dirty="0" smtClean="0">
              <a:latin typeface="Cambria" pitchFamily="18" charset="0"/>
            </a:endParaRPr>
          </a:p>
          <a:p>
            <a:endParaRPr lang="en-GB" altLang="en-US" sz="2000" dirty="0" smtClean="0">
              <a:latin typeface="Cambria" pitchFamily="18" charset="0"/>
            </a:endParaRPr>
          </a:p>
          <a:p>
            <a:r>
              <a:rPr lang="en-GB" altLang="en-US" sz="2000" dirty="0" smtClean="0">
                <a:latin typeface="Cambria" pitchFamily="18" charset="0"/>
              </a:rPr>
              <a:t>Preston argued that there is a binary distinction between </a:t>
            </a:r>
          </a:p>
          <a:p>
            <a:pPr>
              <a:buFont typeface="Calibri" pitchFamily="34" charset="0"/>
              <a:buAutoNum type="arabicPeriod"/>
            </a:pPr>
            <a:r>
              <a:rPr lang="en-GB" altLang="en-US" sz="2000" dirty="0" smtClean="0">
                <a:latin typeface="Cambria" pitchFamily="18" charset="0"/>
              </a:rPr>
              <a:t>a proper function, an object’s primary intended use, </a:t>
            </a:r>
          </a:p>
          <a:p>
            <a:pPr>
              <a:buFont typeface="Calibri" pitchFamily="34" charset="0"/>
              <a:buAutoNum type="arabicPeriod"/>
            </a:pPr>
            <a:r>
              <a:rPr lang="en-GB" altLang="en-US" sz="2000" dirty="0" smtClean="0">
                <a:latin typeface="Cambria" pitchFamily="18" charset="0"/>
              </a:rPr>
              <a:t>a system function, its additional unintended uses: for example, </a:t>
            </a:r>
          </a:p>
          <a:p>
            <a:r>
              <a:rPr lang="en-GB" altLang="en-US" sz="2000" dirty="0" smtClean="0">
                <a:latin typeface="Cambria" pitchFamily="18" charset="0"/>
              </a:rPr>
              <a:t>a chair's proper function is to be a seat, but a system function is to be stood on in order to change a light bulb.</a:t>
            </a:r>
          </a:p>
        </p:txBody>
      </p:sp>
      <p:pic>
        <p:nvPicPr>
          <p:cNvPr id="5124" name="Picture 3" descr="Graves-Brown matter-materiality-and-modern-culture.jpg"/>
          <p:cNvPicPr>
            <a:picLocks noChangeAspect="1"/>
          </p:cNvPicPr>
          <p:nvPr/>
        </p:nvPicPr>
        <p:blipFill>
          <a:blip r:embed="rId2" cstate="print"/>
          <a:srcRect/>
          <a:stretch>
            <a:fillRect/>
          </a:stretch>
        </p:blipFill>
        <p:spPr bwMode="auto">
          <a:xfrm>
            <a:off x="7092950" y="4521200"/>
            <a:ext cx="1466850" cy="2336800"/>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latin typeface="Cambria" pitchFamily="18" charset="0"/>
                <a:ea typeface="Cambria" pitchFamily="18" charset="0"/>
              </a:rPr>
              <a:t>Space Archaeology</a:t>
            </a:r>
            <a:endParaRPr lang="en-GB" dirty="0">
              <a:latin typeface="Cambria" pitchFamily="18" charset="0"/>
              <a:ea typeface="Cambria" pitchFamily="18" charset="0"/>
            </a:endParaRPr>
          </a:p>
        </p:txBody>
      </p:sp>
      <p:pic>
        <p:nvPicPr>
          <p:cNvPr id="1026" name="Picture 2"/>
          <p:cNvPicPr>
            <a:picLocks noGrp="1" noChangeAspect="1" noChangeArrowheads="1"/>
          </p:cNvPicPr>
          <p:nvPr>
            <p:ph idx="1"/>
          </p:nvPr>
        </p:nvPicPr>
        <p:blipFill>
          <a:blip r:embed="rId2" cstate="print"/>
          <a:srcRect l="12375" t="19975" r="55250"/>
          <a:stretch>
            <a:fillRect/>
          </a:stretch>
        </p:blipFill>
        <p:spPr bwMode="auto">
          <a:xfrm>
            <a:off x="1691680" y="1412776"/>
            <a:ext cx="6192688" cy="4920213"/>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latin typeface="Cambria" pitchFamily="18" charset="0"/>
                <a:ea typeface="Cambria" pitchFamily="18" charset="0"/>
              </a:rPr>
              <a:t>Experiencing the Sky</a:t>
            </a:r>
            <a:endParaRPr lang="en-GB" dirty="0">
              <a:latin typeface="Cambria" pitchFamily="18" charset="0"/>
              <a:ea typeface="Cambria" pitchFamily="18" charset="0"/>
            </a:endParaRPr>
          </a:p>
        </p:txBody>
      </p:sp>
      <p:sp>
        <p:nvSpPr>
          <p:cNvPr id="3" name="Content Placeholder 2"/>
          <p:cNvSpPr>
            <a:spLocks noGrp="1"/>
          </p:cNvSpPr>
          <p:nvPr>
            <p:ph sz="half" idx="1"/>
          </p:nvPr>
        </p:nvSpPr>
        <p:spPr/>
        <p:txBody>
          <a:bodyPr>
            <a:normAutofit lnSpcReduction="10000"/>
          </a:bodyPr>
          <a:lstStyle/>
          <a:p>
            <a:pPr>
              <a:buNone/>
            </a:pPr>
            <a:r>
              <a:rPr lang="en-GB" dirty="0">
                <a:latin typeface="Cambria" pitchFamily="18" charset="0"/>
                <a:ea typeface="Cambria" pitchFamily="18" charset="0"/>
              </a:rPr>
              <a:t>‘</a:t>
            </a:r>
            <a:r>
              <a:rPr lang="en-GB" i="1" dirty="0">
                <a:latin typeface="Cambria" pitchFamily="18" charset="0"/>
                <a:ea typeface="Cambria" pitchFamily="18" charset="0"/>
              </a:rPr>
              <a:t>If, as </a:t>
            </a:r>
            <a:r>
              <a:rPr lang="en-GB" i="1" dirty="0" err="1">
                <a:latin typeface="Cambria" pitchFamily="18" charset="0"/>
                <a:ea typeface="Cambria" pitchFamily="18" charset="0"/>
              </a:rPr>
              <a:t>Jimi</a:t>
            </a:r>
            <a:r>
              <a:rPr lang="en-GB" i="1" dirty="0">
                <a:latin typeface="Cambria" pitchFamily="18" charset="0"/>
                <a:ea typeface="Cambria" pitchFamily="18" charset="0"/>
              </a:rPr>
              <a:t> Hendrix once suggested, we could kiss the sky, how would it feel? How would it taste? And what sounds would we hear?’ </a:t>
            </a:r>
          </a:p>
          <a:p>
            <a:endParaRPr lang="en-GB" sz="1600" dirty="0" smtClean="0">
              <a:latin typeface="Cambria" pitchFamily="18" charset="0"/>
              <a:ea typeface="Cambria" pitchFamily="18" charset="0"/>
            </a:endParaRPr>
          </a:p>
          <a:p>
            <a:r>
              <a:rPr lang="en-GB" sz="1600" dirty="0" err="1" smtClean="0">
                <a:latin typeface="Cambria" pitchFamily="18" charset="0"/>
                <a:ea typeface="Cambria" pitchFamily="18" charset="0"/>
              </a:rPr>
              <a:t>Darvill</a:t>
            </a:r>
            <a:r>
              <a:rPr lang="en-GB" sz="1600" dirty="0">
                <a:latin typeface="Cambria" pitchFamily="18" charset="0"/>
                <a:ea typeface="Cambria" pitchFamily="18" charset="0"/>
              </a:rPr>
              <a:t>, Timothy, ‘Afterword: Dances Beneath a Diamond Sky’, in Fabio Silva and Nicholas Campion (</a:t>
            </a:r>
            <a:r>
              <a:rPr lang="en-GB" sz="1600" dirty="0" err="1">
                <a:latin typeface="Cambria" pitchFamily="18" charset="0"/>
                <a:ea typeface="Cambria" pitchFamily="18" charset="0"/>
              </a:rPr>
              <a:t>eds</a:t>
            </a:r>
            <a:r>
              <a:rPr lang="en-GB" sz="1600" dirty="0">
                <a:latin typeface="Cambria" pitchFamily="18" charset="0"/>
                <a:ea typeface="Cambria" pitchFamily="18" charset="0"/>
              </a:rPr>
              <a:t>), </a:t>
            </a:r>
            <a:r>
              <a:rPr lang="en-GB" sz="1600" i="1" dirty="0" err="1">
                <a:latin typeface="Cambria" pitchFamily="18" charset="0"/>
                <a:ea typeface="Cambria" pitchFamily="18" charset="0"/>
              </a:rPr>
              <a:t>Skyscapes</a:t>
            </a:r>
            <a:r>
              <a:rPr lang="en-GB" sz="1600" b="1" i="1" dirty="0">
                <a:latin typeface="Cambria" pitchFamily="18" charset="0"/>
                <a:ea typeface="Cambria" pitchFamily="18" charset="0"/>
              </a:rPr>
              <a:t> – </a:t>
            </a:r>
            <a:r>
              <a:rPr lang="en-GB" sz="1600" i="1" dirty="0">
                <a:latin typeface="Cambria" pitchFamily="18" charset="0"/>
                <a:ea typeface="Cambria" pitchFamily="18" charset="0"/>
              </a:rPr>
              <a:t>The Role and Importance of the Sky in Archaeology</a:t>
            </a:r>
            <a:r>
              <a:rPr lang="en-GB" sz="1600" dirty="0">
                <a:latin typeface="Cambria" pitchFamily="18" charset="0"/>
                <a:ea typeface="Cambria" pitchFamily="18" charset="0"/>
              </a:rPr>
              <a:t> (Oxford: Oxbow, 2015), pp. 140-8 (p. 140).</a:t>
            </a:r>
          </a:p>
          <a:p>
            <a:r>
              <a:rPr lang="en-US" dirty="0">
                <a:latin typeface="Cambria" pitchFamily="18" charset="0"/>
                <a:ea typeface="Cambria" pitchFamily="18" charset="0"/>
              </a:rPr>
              <a:t> </a:t>
            </a:r>
            <a:endParaRPr lang="en-GB" dirty="0">
              <a:latin typeface="Cambria" pitchFamily="18" charset="0"/>
              <a:ea typeface="Cambria" pitchFamily="18" charset="0"/>
            </a:endParaRPr>
          </a:p>
          <a:p>
            <a:endParaRPr lang="en-GB" dirty="0"/>
          </a:p>
        </p:txBody>
      </p:sp>
      <p:sp>
        <p:nvSpPr>
          <p:cNvPr id="5" name="Content Placeholder 4"/>
          <p:cNvSpPr>
            <a:spLocks noGrp="1"/>
          </p:cNvSpPr>
          <p:nvPr>
            <p:ph sz="half" idx="2"/>
          </p:nvPr>
        </p:nvSpPr>
        <p:spPr/>
        <p:txBody>
          <a:bodyPr>
            <a:normAutofit lnSpcReduction="10000"/>
          </a:bodyPr>
          <a:lstStyle/>
          <a:p>
            <a:pPr>
              <a:buFont typeface="Arial" charset="0"/>
              <a:buNone/>
            </a:pPr>
            <a:r>
              <a:rPr lang="en-US" i="1" dirty="0" smtClean="0">
                <a:latin typeface="Cambria" pitchFamily="18" charset="0"/>
                <a:ea typeface="Cambria" pitchFamily="18" charset="0"/>
              </a:rPr>
              <a:t>‘We don't live beneath the sky. We live within it.’</a:t>
            </a:r>
          </a:p>
          <a:p>
            <a:pPr>
              <a:buFont typeface="Arial" charset="0"/>
              <a:buNone/>
            </a:pPr>
            <a:endParaRPr lang="en-GB" dirty="0" smtClean="0">
              <a:latin typeface="Cambria" pitchFamily="18" charset="0"/>
              <a:ea typeface="Cambria" pitchFamily="18" charset="0"/>
            </a:endParaRPr>
          </a:p>
          <a:p>
            <a:pPr>
              <a:buNone/>
            </a:pPr>
            <a:r>
              <a:rPr lang="en-US" sz="1400" dirty="0" smtClean="0">
                <a:latin typeface="Cambria" pitchFamily="18" charset="0"/>
                <a:ea typeface="Cambria" pitchFamily="18" charset="0"/>
              </a:rPr>
              <a:t>Gavin </a:t>
            </a:r>
            <a:r>
              <a:rPr lang="en-US" sz="1400" dirty="0" err="1" smtClean="0">
                <a:latin typeface="Cambria" pitchFamily="18" charset="0"/>
                <a:ea typeface="Cambria" pitchFamily="18" charset="0"/>
              </a:rPr>
              <a:t>Pretor-Pinney</a:t>
            </a:r>
            <a:r>
              <a:rPr lang="en-US" sz="1400" dirty="0" smtClean="0">
                <a:latin typeface="Cambria" pitchFamily="18" charset="0"/>
                <a:ea typeface="Cambria" pitchFamily="18" charset="0"/>
              </a:rPr>
              <a:t>, ‘Cloudy with a Chance of Joy’, TED talk, June 2013,</a:t>
            </a:r>
            <a:endParaRPr lang="en-GB" sz="1400" dirty="0" smtClean="0">
              <a:latin typeface="Cambria" pitchFamily="18" charset="0"/>
              <a:ea typeface="Cambria" pitchFamily="18" charset="0"/>
            </a:endParaRPr>
          </a:p>
          <a:p>
            <a:pPr>
              <a:buNone/>
            </a:pPr>
            <a:r>
              <a:rPr lang="en-US" sz="1400" dirty="0" smtClean="0">
                <a:latin typeface="Cambria" pitchFamily="18" charset="0"/>
                <a:ea typeface="Cambria" pitchFamily="18" charset="0"/>
                <a:hlinkClick r:id="rId2"/>
              </a:rPr>
              <a:t>https://www.ted.com/talks/gavin_pretor_pinney_cloudy_with_a_chance_of_joy?language=en</a:t>
            </a:r>
            <a:endParaRPr lang="en-GB" sz="1400" dirty="0" smtClean="0">
              <a:latin typeface="Cambria" pitchFamily="18" charset="0"/>
              <a:ea typeface="Cambria" pitchFamily="18" charset="0"/>
            </a:endParaRPr>
          </a:p>
          <a:p>
            <a:endParaRPr lang="en-GB" dirty="0">
              <a:latin typeface="Cambria" pitchFamily="18" charset="0"/>
              <a:ea typeface="Cambria" pitchFamily="18" charset="0"/>
            </a:endParaRPr>
          </a:p>
        </p:txBody>
      </p:sp>
      <p:pic>
        <p:nvPicPr>
          <p:cNvPr id="6" name="Picture 2"/>
          <p:cNvPicPr>
            <a:picLocks noChangeAspect="1" noChangeArrowheads="1"/>
          </p:cNvPicPr>
          <p:nvPr/>
        </p:nvPicPr>
        <p:blipFill>
          <a:blip r:embed="rId3" cstate="print"/>
          <a:srcRect l="27068" t="11809" r="63353" b="69569"/>
          <a:stretch>
            <a:fillRect/>
          </a:stretch>
        </p:blipFill>
        <p:spPr bwMode="auto">
          <a:xfrm>
            <a:off x="6516216" y="5417840"/>
            <a:ext cx="2304256" cy="1440160"/>
          </a:xfrm>
          <a:prstGeom prst="rect">
            <a:avLst/>
          </a:prstGeom>
          <a:noFill/>
          <a:ln w="9525">
            <a:noFill/>
            <a:miter lim="800000"/>
            <a:headEnd/>
            <a:tailEnd/>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p:cNvSpPr>
            <a:spLocks noGrp="1"/>
          </p:cNvSpPr>
          <p:nvPr>
            <p:ph type="title"/>
          </p:nvPr>
        </p:nvSpPr>
        <p:spPr/>
        <p:txBody>
          <a:bodyPr/>
          <a:lstStyle/>
          <a:p>
            <a:endParaRPr lang="en-US" altLang="en-US" smtClean="0"/>
          </a:p>
        </p:txBody>
      </p:sp>
      <p:pic>
        <p:nvPicPr>
          <p:cNvPr id="65539" name="Content Placeholder 3" descr="Sunday Times 'Eureka' issue 21 June 2011.jpg"/>
          <p:cNvPicPr>
            <a:picLocks noGrp="1" noChangeAspect="1"/>
          </p:cNvPicPr>
          <p:nvPr>
            <p:ph idx="1"/>
          </p:nvPr>
        </p:nvPicPr>
        <p:blipFill>
          <a:blip r:embed="rId2" cstate="print"/>
          <a:srcRect/>
          <a:stretch>
            <a:fillRect/>
          </a:stretch>
        </p:blipFill>
        <p:spPr>
          <a:xfrm>
            <a:off x="1285875" y="142875"/>
            <a:ext cx="6502400" cy="6715125"/>
          </a:xfrm>
        </p:spPr>
      </p:pic>
      <p:pic>
        <p:nvPicPr>
          <p:cNvPr id="65541" name="Picture 4" descr="TSD_logo high res.jpg"/>
          <p:cNvPicPr>
            <a:picLocks noChangeAspect="1"/>
          </p:cNvPicPr>
          <p:nvPr/>
        </p:nvPicPr>
        <p:blipFill>
          <a:blip r:embed="rId3" cstate="print"/>
          <a:srcRect/>
          <a:stretch>
            <a:fillRect/>
          </a:stretch>
        </p:blipFill>
        <p:spPr bwMode="auto">
          <a:xfrm>
            <a:off x="0" y="0"/>
            <a:ext cx="1071563" cy="441325"/>
          </a:xfrm>
          <a:prstGeom prst="rect">
            <a:avLst/>
          </a:prstGeom>
          <a:noFill/>
          <a:ln w="9525">
            <a:noFill/>
            <a:miter lim="800000"/>
            <a:headEnd/>
            <a:tailEnd/>
          </a:ln>
        </p:spPr>
      </p:pic>
      <p:pic>
        <p:nvPicPr>
          <p:cNvPr id="6" name="Picture 5" descr="C:\Users\ablettm\AppData\Local\Microsoft\Windows\Temporary Internet Files\Content.Outlook\R41HOZLM\UWTSD Logo.jpg"/>
          <p:cNvPicPr>
            <a:picLocks noChangeAspect="1" noChangeArrowheads="1"/>
          </p:cNvPicPr>
          <p:nvPr/>
        </p:nvPicPr>
        <p:blipFill>
          <a:blip r:embed="rId4" cstate="print"/>
          <a:srcRect/>
          <a:stretch>
            <a:fillRect/>
          </a:stretch>
        </p:blipFill>
        <p:spPr bwMode="auto">
          <a:xfrm>
            <a:off x="2987824" y="5157192"/>
            <a:ext cx="3860346" cy="1440160"/>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675</TotalTime>
  <Words>1575</Words>
  <Application>Microsoft Office PowerPoint</Application>
  <PresentationFormat>On-screen Show (4:3)</PresentationFormat>
  <Paragraphs>174</Paragraphs>
  <Slides>34</Slides>
  <Notes>0</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Archaeoastronomy as an Academic Discipline</vt:lpstr>
      <vt:lpstr>Slide 2</vt:lpstr>
      <vt:lpstr>Archaeoastronomy Definitions: questions and issues</vt:lpstr>
      <vt:lpstr>The Premise</vt:lpstr>
      <vt:lpstr>ARCHAEOASTRONOMY The development of the discipline</vt:lpstr>
      <vt:lpstr>Archaeoastronomy: the development of the discipline- the 17th and 18th centuries</vt:lpstr>
      <vt:lpstr>Archaeoastronomy: Gerald Hawkins</vt:lpstr>
      <vt:lpstr>Archaeoastronomy: Alexander Thom</vt:lpstr>
      <vt:lpstr> PROBLEMS  THE POLITICS OF KNOWLEDGE Why do prehistorians ignore astronomy?  They have other priorities?</vt:lpstr>
      <vt:lpstr>Problems: Different kinds of Knowledge</vt:lpstr>
      <vt:lpstr>Problems: ‘Alternative’ Archaeology</vt:lpstr>
      <vt:lpstr>Slide 12</vt:lpstr>
      <vt:lpstr>Cultural Astronomy at the University of Wales Trinity Saint David</vt:lpstr>
      <vt:lpstr>Phenonenology of Landscape</vt:lpstr>
      <vt:lpstr>Phenonenology of Landscape</vt:lpstr>
      <vt:lpstr>What do we see when we see the sky?</vt:lpstr>
      <vt:lpstr>Skyscape Archaeology</vt:lpstr>
      <vt:lpstr>Frameworks for talking about the sky Kinds of Truth: Objective/Historical v Narrative </vt:lpstr>
      <vt:lpstr>Religion and Space</vt:lpstr>
      <vt:lpstr>Astronomy and Religious Festivals</vt:lpstr>
      <vt:lpstr>The Built Environment: Religious Space and Power: the Pantheon, Rome, St Peter’s Rome, St. Paul’s, London: solar symbolism, easterly alignments, celestial domes.</vt:lpstr>
      <vt:lpstr>Global Contexts: Burma: the Shwedagon Pagoda, Rangoon, Moon shrine (photo Nick Campion 1987)</vt:lpstr>
      <vt:lpstr>Celestial Order: the Venus Tablet, Mesopotamia (1651 BCE?)</vt:lpstr>
      <vt:lpstr>Planets and Stars: reading meaning</vt:lpstr>
      <vt:lpstr>The Visual Sky: Shooting Stars</vt:lpstr>
      <vt:lpstr>Applications of Astronomy to Culture: Politics Copernicus: solar absolutism; Newton: egalitarianism; Einstein: cultural relativity</vt:lpstr>
      <vt:lpstr>The Sun and Churches</vt:lpstr>
      <vt:lpstr>A Calendar Palace: Schloss Eggenberg, Gratz, Austria, 1666</vt:lpstr>
      <vt:lpstr>Background: traditions of cosmic architecture:  cosmopolis, cosmopolitan, cosmogram</vt:lpstr>
      <vt:lpstr>Context: classical traditions of solar architecture</vt:lpstr>
      <vt:lpstr>The Material Environment: Questions of Function</vt:lpstr>
      <vt:lpstr>Space Archaeology</vt:lpstr>
      <vt:lpstr>Experiencing the Sky</vt:lpstr>
      <vt:lpstr>Slide 34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Nick</cp:lastModifiedBy>
  <cp:revision>47</cp:revision>
  <dcterms:created xsi:type="dcterms:W3CDTF">2018-11-01T09:00:21Z</dcterms:created>
  <dcterms:modified xsi:type="dcterms:W3CDTF">2018-11-06T18:39:15Z</dcterms:modified>
</cp:coreProperties>
</file>