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58"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9F2C8B-1FC7-4B1F-9FD7-261C90FC8233}" v="2606" dt="2021-02-25T14:56:45.696"/>
    <p1510:client id="{41FEA946-C7DB-829F-C75E-6B6089178252}" v="2624" dt="2021-03-01T14:35:06.753"/>
    <p1510:client id="{87E758C9-A6E7-46DA-370C-AE42AE95DB76}" v="450" dt="2021-03-03T20:15:02.887"/>
    <p1510:client id="{9D9FB29F-2021-B000-C58F-EC8D92ED7AC1}" v="92" dt="2021-03-09T16:39:50.787"/>
    <p1510:client id="{DA943EF3-8918-7033-16D9-4EDCBD30F59F}" v="94" dt="2021-03-08T11:12:43.883"/>
    <p1510:client id="{FA7F74C4-C16C-7A1D-7C3B-E944468AE48F}" v="1818" dt="2021-03-03T13:19:12.4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09/03/2021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09/03/2021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09/03/2021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09/03/2021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09/03/2021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09/03/2021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openxmlformats.org/officeDocument/2006/relationships/hyperlink" Target="http://www.northdevonhospice.org.uk" TargetMode="External"/><Relationship Id="rId13" Type="http://schemas.openxmlformats.org/officeDocument/2006/relationships/hyperlink" Target="http://www.uncief.org.uk" TargetMode="External"/><Relationship Id="rId3" Type="http://schemas.openxmlformats.org/officeDocument/2006/relationships/hyperlink" Target="http://www.cypcs.org.uk" TargetMode="External"/><Relationship Id="rId7" Type="http://schemas.openxmlformats.org/officeDocument/2006/relationships/hyperlink" Target="http://www.niyf.org" TargetMode="External"/><Relationship Id="rId12" Type="http://schemas.openxmlformats.org/officeDocument/2006/relationships/hyperlink" Target="http://www.slideshare.net" TargetMode="External"/><Relationship Id="rId2" Type="http://schemas.openxmlformats.org/officeDocument/2006/relationships/hyperlink" Target="http://www.bullying.com" TargetMode="External"/><Relationship Id="rId1" Type="http://schemas.openxmlformats.org/officeDocument/2006/relationships/slideLayout" Target="../slideLayouts/slideLayout2.xml"/><Relationship Id="rId6" Type="http://schemas.openxmlformats.org/officeDocument/2006/relationships/hyperlink" Target="http://www.mentalhealth.org.uk" TargetMode="External"/><Relationship Id="rId11" Type="http://schemas.openxmlformats.org/officeDocument/2006/relationships/hyperlink" Target="http://www.amac.us" TargetMode="External"/><Relationship Id="rId5" Type="http://schemas.openxmlformats.org/officeDocument/2006/relationships/hyperlink" Target="https://sites.psu.edu/rclerin/2015/04/10/hierarchy-of-needs/" TargetMode="External"/><Relationship Id="rId10" Type="http://schemas.openxmlformats.org/officeDocument/2006/relationships/hyperlink" Target="http://www.sites.google.com" TargetMode="External"/><Relationship Id="rId4" Type="http://schemas.openxmlformats.org/officeDocument/2006/relationships/hyperlink" Target="http://www.culturallearningalliance.org.uk" TargetMode="External"/><Relationship Id="rId9" Type="http://schemas.openxmlformats.org/officeDocument/2006/relationships/hyperlink" Target="http://www.eatright.org" TargetMode="External"/><Relationship Id="rId14" Type="http://schemas.openxmlformats.org/officeDocument/2006/relationships/hyperlink" Target="http://www.gov.wales/childrens-rights-in-wa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EBB65E49-5337-40E3-9DBD-146D14EA07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2"/>
            <a:ext cx="12192000" cy="4522610"/>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E859509F-94DC-4952-A3B5-1EFAA2F52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68276" y="5"/>
            <a:ext cx="4023722" cy="4522603"/>
          </a:xfrm>
          <a:prstGeom prst="rect">
            <a:avLst/>
          </a:prstGeom>
          <a:gradFill>
            <a:gsLst>
              <a:gs pos="0">
                <a:srgbClr val="000000">
                  <a:alpha val="63000"/>
                </a:srgbClr>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57">
            <a:extLst>
              <a:ext uri="{FF2B5EF4-FFF2-40B4-BE49-F238E27FC236}">
                <a16:creationId xmlns:a16="http://schemas.microsoft.com/office/drawing/2014/main" id="{6B1AF2CB-1EFE-4962-A8DC-2D3CE4736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7200" y="-5"/>
            <a:ext cx="11743606" cy="4513113"/>
          </a:xfrm>
          <a:prstGeom prst="rect">
            <a:avLst/>
          </a:prstGeom>
          <a:gradFill>
            <a:gsLst>
              <a:gs pos="0">
                <a:srgbClr val="000000">
                  <a:alpha val="8000"/>
                </a:srgbClr>
              </a:gs>
              <a:gs pos="76000">
                <a:schemeClr val="accent1">
                  <a:lumMod val="75000"/>
                  <a:alpha val="2200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2232531E-9E20-48D1-A119-C05304D9E8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807" y="-9506"/>
            <a:ext cx="12200801" cy="4532114"/>
          </a:xfrm>
          <a:prstGeom prst="rect">
            <a:avLst/>
          </a:prstGeom>
          <a:gradFill>
            <a:gsLst>
              <a:gs pos="0">
                <a:srgbClr val="000000">
                  <a:alpha val="51000"/>
                </a:srgbClr>
              </a:gs>
              <a:gs pos="74000">
                <a:schemeClr val="accent1">
                  <a:alpha val="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17AA014B-79A8-4BEC-893F-423182880E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
            <a:ext cx="12192000" cy="2679585"/>
          </a:xfrm>
          <a:prstGeom prst="rect">
            <a:avLst/>
          </a:prstGeom>
          <a:gradFill>
            <a:gsLst>
              <a:gs pos="20000">
                <a:schemeClr val="accent1">
                  <a:alpha val="9000"/>
                </a:schemeClr>
              </a:gs>
              <a:gs pos="100000">
                <a:srgbClr val="000000">
                  <a:alpha val="67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371598" y="533514"/>
            <a:ext cx="9617105" cy="1999602"/>
          </a:xfrm>
        </p:spPr>
        <p:txBody>
          <a:bodyPr vert="horz" lIns="91440" tIns="45720" rIns="91440" bIns="45720" rtlCol="0">
            <a:normAutofit/>
          </a:bodyPr>
          <a:lstStyle/>
          <a:p>
            <a:pPr algn="l"/>
            <a:r>
              <a:rPr lang="en-US" sz="2600" kern="1200">
                <a:solidFill>
                  <a:srgbClr val="FFFFFF"/>
                </a:solidFill>
                <a:latin typeface="+mj-lt"/>
                <a:ea typeface="+mj-ea"/>
                <a:cs typeface="+mj-cs"/>
              </a:rPr>
              <a:t>SJIE 5006</a:t>
            </a:r>
            <a:br>
              <a:rPr lang="en-US" sz="2600" kern="1200">
                <a:solidFill>
                  <a:srgbClr val="FFFFFF"/>
                </a:solidFill>
              </a:rPr>
            </a:br>
            <a:r>
              <a:rPr lang="en-US" sz="2600">
                <a:solidFill>
                  <a:srgbClr val="FFFFFF"/>
                </a:solidFill>
              </a:rPr>
              <a:t>Child Protection and Child Rights from</a:t>
            </a:r>
            <a:br>
              <a:rPr lang="en-US" sz="2600" kern="1200">
                <a:solidFill>
                  <a:srgbClr val="FFFFFF"/>
                </a:solidFill>
              </a:rPr>
            </a:br>
            <a:r>
              <a:rPr lang="en-US" sz="2600" kern="1200">
                <a:solidFill>
                  <a:srgbClr val="FFFFFF"/>
                </a:solidFill>
                <a:latin typeface="+mj-lt"/>
                <a:ea typeface="+mj-ea"/>
                <a:cs typeface="+mj-cs"/>
              </a:rPr>
              <a:t>Jessica George</a:t>
            </a:r>
            <a:br>
              <a:rPr lang="en-US" sz="2600" kern="1200">
                <a:solidFill>
                  <a:srgbClr val="FFFFFF"/>
                </a:solidFill>
              </a:rPr>
            </a:br>
            <a:r>
              <a:rPr lang="en-US" sz="2600" kern="1200">
                <a:solidFill>
                  <a:srgbClr val="FFFFFF"/>
                </a:solidFill>
                <a:latin typeface="+mj-lt"/>
                <a:ea typeface="+mj-ea"/>
                <a:cs typeface="+mj-cs"/>
              </a:rPr>
              <a:t>Samantha Bowen</a:t>
            </a:r>
            <a:br>
              <a:rPr lang="en-US" sz="2600" kern="1200">
                <a:solidFill>
                  <a:srgbClr val="FFFFFF"/>
                </a:solidFill>
              </a:rPr>
            </a:br>
            <a:r>
              <a:rPr lang="en-US" sz="2600" kern="1200">
                <a:solidFill>
                  <a:srgbClr val="FFFFFF"/>
                </a:solidFill>
                <a:latin typeface="+mj-lt"/>
                <a:ea typeface="+mj-ea"/>
                <a:cs typeface="+mj-cs"/>
              </a:rPr>
              <a:t>Kirsty Roberts and Connor Planner.</a:t>
            </a:r>
          </a:p>
        </p:txBody>
      </p:sp>
      <p:pic>
        <p:nvPicPr>
          <p:cNvPr id="5" name="Picture 5" descr="A person taking a selfie&#10;&#10;Description automatically generated">
            <a:extLst>
              <a:ext uri="{FF2B5EF4-FFF2-40B4-BE49-F238E27FC236}">
                <a16:creationId xmlns:a16="http://schemas.microsoft.com/office/drawing/2014/main" id="{D5BE9623-30AE-4A08-8A8B-91AB3446A280}"/>
              </a:ext>
            </a:extLst>
          </p:cNvPr>
          <p:cNvPicPr>
            <a:picLocks noChangeAspect="1"/>
          </p:cNvPicPr>
          <p:nvPr/>
        </p:nvPicPr>
        <p:blipFill rotWithShape="1">
          <a:blip r:embed="rId2"/>
          <a:srcRect r="-6" b="-6"/>
          <a:stretch/>
        </p:blipFill>
        <p:spPr>
          <a:xfrm>
            <a:off x="898211" y="3579621"/>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4" name="Picture 4" descr="A person taking a selfie&#10;&#10;Description automatically generated">
            <a:extLst>
              <a:ext uri="{FF2B5EF4-FFF2-40B4-BE49-F238E27FC236}">
                <a16:creationId xmlns:a16="http://schemas.microsoft.com/office/drawing/2014/main" id="{4BD99DBD-4629-4A04-BE1A-5F7BB7C684F1}"/>
              </a:ext>
            </a:extLst>
          </p:cNvPr>
          <p:cNvPicPr>
            <a:picLocks noChangeAspect="1"/>
          </p:cNvPicPr>
          <p:nvPr/>
        </p:nvPicPr>
        <p:blipFill rotWithShape="1">
          <a:blip r:embed="rId3"/>
          <a:srcRect r="-6" b="-6"/>
          <a:stretch/>
        </p:blipFill>
        <p:spPr>
          <a:xfrm>
            <a:off x="3594811" y="3579621"/>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6" name="Picture 6">
            <a:extLst>
              <a:ext uri="{FF2B5EF4-FFF2-40B4-BE49-F238E27FC236}">
                <a16:creationId xmlns:a16="http://schemas.microsoft.com/office/drawing/2014/main" id="{070D9D3F-73E2-42D9-8AB1-ACFE10073016}"/>
              </a:ext>
            </a:extLst>
          </p:cNvPr>
          <p:cNvPicPr>
            <a:picLocks noChangeAspect="1"/>
          </p:cNvPicPr>
          <p:nvPr/>
        </p:nvPicPr>
        <p:blipFill rotWithShape="1">
          <a:blip r:embed="rId4"/>
          <a:srcRect r="4" b="4"/>
          <a:stretch/>
        </p:blipFill>
        <p:spPr>
          <a:xfrm>
            <a:off x="6294809" y="3579621"/>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pic>
        <p:nvPicPr>
          <p:cNvPr id="7" name="Picture 7" descr="A picture containing person, sitting, outdoor, child&#10;&#10;Description automatically generated">
            <a:extLst>
              <a:ext uri="{FF2B5EF4-FFF2-40B4-BE49-F238E27FC236}">
                <a16:creationId xmlns:a16="http://schemas.microsoft.com/office/drawing/2014/main" id="{A75B9D3C-1542-46D3-AB09-147CF8E33ABF}"/>
              </a:ext>
            </a:extLst>
          </p:cNvPr>
          <p:cNvPicPr>
            <a:picLocks noChangeAspect="1"/>
          </p:cNvPicPr>
          <p:nvPr/>
        </p:nvPicPr>
        <p:blipFill rotWithShape="1">
          <a:blip r:embed="rId5"/>
          <a:srcRect l="21915" r="29586" b="3"/>
          <a:stretch/>
        </p:blipFill>
        <p:spPr>
          <a:xfrm>
            <a:off x="9051869" y="3579621"/>
            <a:ext cx="2282932" cy="2282932"/>
          </a:xfrm>
          <a:custGeom>
            <a:avLst/>
            <a:gdLst/>
            <a:ahLst/>
            <a:cxnLst/>
            <a:rect l="l" t="t" r="r" b="b"/>
            <a:pathLst>
              <a:path w="2282932" h="2282932">
                <a:moveTo>
                  <a:pt x="1141466" y="0"/>
                </a:moveTo>
                <a:cubicBezTo>
                  <a:pt x="1771880" y="0"/>
                  <a:pt x="2282932" y="511052"/>
                  <a:pt x="2282932" y="1141466"/>
                </a:cubicBezTo>
                <a:cubicBezTo>
                  <a:pt x="2282932" y="1771880"/>
                  <a:pt x="1771880" y="2282932"/>
                  <a:pt x="1141466" y="2282932"/>
                </a:cubicBezTo>
                <a:cubicBezTo>
                  <a:pt x="511052" y="2282932"/>
                  <a:pt x="0" y="1771880"/>
                  <a:pt x="0" y="1141466"/>
                </a:cubicBezTo>
                <a:cubicBezTo>
                  <a:pt x="0" y="511052"/>
                  <a:pt x="511052" y="0"/>
                  <a:pt x="1141466" y="0"/>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2" name="Rectangle 17">
            <a:extLst>
              <a:ext uri="{FF2B5EF4-FFF2-40B4-BE49-F238E27FC236}">
                <a16:creationId xmlns:a16="http://schemas.microsoft.com/office/drawing/2014/main" id="{891401DC-7AF6-42FA-BE31-CF773B6C8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0"/>
            <a:ext cx="12188952" cy="685800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8" descr="A picture containing text, clipart&#10;&#10;Description automatically generated">
            <a:extLst>
              <a:ext uri="{FF2B5EF4-FFF2-40B4-BE49-F238E27FC236}">
                <a16:creationId xmlns:a16="http://schemas.microsoft.com/office/drawing/2014/main" id="{47731551-039C-444A-A819-C8434CD7E9B6}"/>
              </a:ext>
            </a:extLst>
          </p:cNvPr>
          <p:cNvPicPr>
            <a:picLocks noChangeAspect="1"/>
          </p:cNvPicPr>
          <p:nvPr/>
        </p:nvPicPr>
        <p:blipFill>
          <a:blip r:embed="rId2"/>
          <a:stretch>
            <a:fillRect/>
          </a:stretch>
        </p:blipFill>
        <p:spPr>
          <a:xfrm>
            <a:off x="1237684" y="346167"/>
            <a:ext cx="1588946" cy="1588946"/>
          </a:xfrm>
          <a:prstGeom prst="rect">
            <a:avLst/>
          </a:prstGeom>
        </p:spPr>
      </p:pic>
      <p:pic>
        <p:nvPicPr>
          <p:cNvPr id="4" name="Picture 4" descr="Diagram&#10;&#10;Description automatically generated">
            <a:extLst>
              <a:ext uri="{FF2B5EF4-FFF2-40B4-BE49-F238E27FC236}">
                <a16:creationId xmlns:a16="http://schemas.microsoft.com/office/drawing/2014/main" id="{18DA2573-7E8A-438F-9EE9-2F9ECD5ABCFF}"/>
              </a:ext>
            </a:extLst>
          </p:cNvPr>
          <p:cNvPicPr>
            <a:picLocks noChangeAspect="1"/>
          </p:cNvPicPr>
          <p:nvPr/>
        </p:nvPicPr>
        <p:blipFill>
          <a:blip r:embed="rId3"/>
          <a:stretch>
            <a:fillRect/>
          </a:stretch>
        </p:blipFill>
        <p:spPr>
          <a:xfrm>
            <a:off x="4970835" y="346167"/>
            <a:ext cx="2422833" cy="1864245"/>
          </a:xfrm>
          <a:prstGeom prst="rect">
            <a:avLst/>
          </a:prstGeom>
        </p:spPr>
      </p:pic>
      <p:pic>
        <p:nvPicPr>
          <p:cNvPr id="7" name="Picture 7" descr="Graphical user interface&#10;&#10;Description automatically generated">
            <a:extLst>
              <a:ext uri="{FF2B5EF4-FFF2-40B4-BE49-F238E27FC236}">
                <a16:creationId xmlns:a16="http://schemas.microsoft.com/office/drawing/2014/main" id="{4C815E71-EAED-4B24-9054-B7D52078ACE6}"/>
              </a:ext>
            </a:extLst>
          </p:cNvPr>
          <p:cNvPicPr>
            <a:picLocks noChangeAspect="1"/>
          </p:cNvPicPr>
          <p:nvPr/>
        </p:nvPicPr>
        <p:blipFill>
          <a:blip r:embed="rId4"/>
          <a:stretch>
            <a:fillRect/>
          </a:stretch>
        </p:blipFill>
        <p:spPr>
          <a:xfrm>
            <a:off x="8724901" y="346167"/>
            <a:ext cx="2751907" cy="1547948"/>
          </a:xfrm>
          <a:prstGeom prst="rect">
            <a:avLst/>
          </a:prstGeom>
        </p:spPr>
      </p:pic>
      <p:pic>
        <p:nvPicPr>
          <p:cNvPr id="10" name="Picture 10" descr="NA Confidential: October 2010">
            <a:extLst>
              <a:ext uri="{FF2B5EF4-FFF2-40B4-BE49-F238E27FC236}">
                <a16:creationId xmlns:a16="http://schemas.microsoft.com/office/drawing/2014/main" id="{A317F968-F854-4FA5-9B1C-132CB5BC278C}"/>
              </a:ext>
            </a:extLst>
          </p:cNvPr>
          <p:cNvPicPr>
            <a:picLocks noChangeAspect="1"/>
          </p:cNvPicPr>
          <p:nvPr/>
        </p:nvPicPr>
        <p:blipFill>
          <a:blip r:embed="rId5"/>
          <a:stretch>
            <a:fillRect/>
          </a:stretch>
        </p:blipFill>
        <p:spPr>
          <a:xfrm>
            <a:off x="1000381" y="2639045"/>
            <a:ext cx="2063550" cy="1588934"/>
          </a:xfrm>
          <a:prstGeom prst="rect">
            <a:avLst/>
          </a:prstGeom>
        </p:spPr>
      </p:pic>
      <p:pic>
        <p:nvPicPr>
          <p:cNvPr id="11" name="Picture 11" descr="A picture containing person, posing, vegetable&#10;&#10;Description automatically generated">
            <a:extLst>
              <a:ext uri="{FF2B5EF4-FFF2-40B4-BE49-F238E27FC236}">
                <a16:creationId xmlns:a16="http://schemas.microsoft.com/office/drawing/2014/main" id="{9BA5F0D7-6222-42ED-B7FE-054C245AEA76}"/>
              </a:ext>
            </a:extLst>
          </p:cNvPr>
          <p:cNvPicPr>
            <a:picLocks noChangeAspect="1"/>
          </p:cNvPicPr>
          <p:nvPr/>
        </p:nvPicPr>
        <p:blipFill>
          <a:blip r:embed="rId6"/>
          <a:stretch>
            <a:fillRect/>
          </a:stretch>
        </p:blipFill>
        <p:spPr>
          <a:xfrm>
            <a:off x="975465" y="4930536"/>
            <a:ext cx="2110218" cy="1582664"/>
          </a:xfrm>
          <a:prstGeom prst="rect">
            <a:avLst/>
          </a:prstGeom>
        </p:spPr>
      </p:pic>
      <p:sp>
        <p:nvSpPr>
          <p:cNvPr id="53" name="Rectangle 19">
            <a:extLst>
              <a:ext uri="{FF2B5EF4-FFF2-40B4-BE49-F238E27FC236}">
                <a16:creationId xmlns:a16="http://schemas.microsoft.com/office/drawing/2014/main" id="{2B7203F0-D9CB-4774-B9D4-B3AB625DFB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7495" y="2300641"/>
            <a:ext cx="8124506" cy="455736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54" name="Straight Connector 21">
            <a:extLst>
              <a:ext uri="{FF2B5EF4-FFF2-40B4-BE49-F238E27FC236}">
                <a16:creationId xmlns:a16="http://schemas.microsoft.com/office/drawing/2014/main" id="{A88CB8AF-5631-45C6-BFEC-971C4D6E58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2285774"/>
            <a:ext cx="12188952"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55" name="Straight Connector 23">
            <a:extLst>
              <a:ext uri="{FF2B5EF4-FFF2-40B4-BE49-F238E27FC236}">
                <a16:creationId xmlns:a16="http://schemas.microsoft.com/office/drawing/2014/main" id="{9F2EA1AF-73AB-4FCB-B4EE-0E42E7250F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4571548"/>
            <a:ext cx="4064320" cy="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56" name="Straight Connector 25">
            <a:extLst>
              <a:ext uri="{FF2B5EF4-FFF2-40B4-BE49-F238E27FC236}">
                <a16:creationId xmlns:a16="http://schemas.microsoft.com/office/drawing/2014/main" id="{65A18FBF-6157-4210-BEF2-9A6C31FA89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4319" y="-680"/>
            <a:ext cx="0" cy="6858003"/>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cxnSp>
        <p:nvCxnSpPr>
          <p:cNvPr id="57" name="Straight Connector 27">
            <a:extLst>
              <a:ext uri="{FF2B5EF4-FFF2-40B4-BE49-F238E27FC236}">
                <a16:creationId xmlns:a16="http://schemas.microsoft.com/office/drawing/2014/main" id="{43C9CCA8-3CEC-4CD0-A624-A701C61251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20742" y="-680"/>
            <a:ext cx="0" cy="2240280"/>
          </a:xfrm>
          <a:prstGeom prst="line">
            <a:avLst/>
          </a:prstGeom>
          <a:ln w="101600">
            <a:solidFill>
              <a:srgbClr val="404040"/>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696398F-BBAE-43A8-8013-38C8C8F0EE03}"/>
              </a:ext>
            </a:extLst>
          </p:cNvPr>
          <p:cNvSpPr txBox="1"/>
          <p:nvPr/>
        </p:nvSpPr>
        <p:spPr>
          <a:xfrm>
            <a:off x="4485180" y="4101152"/>
            <a:ext cx="6868620" cy="207581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endParaRPr lang="en-US" sz="1900" dirty="0">
              <a:solidFill>
                <a:srgbClr val="FFFFFF"/>
              </a:solidFill>
              <a:cs typeface="Calibri"/>
            </a:endParaRPr>
          </a:p>
          <a:p>
            <a:pPr indent="-228600">
              <a:lnSpc>
                <a:spcPct val="90000"/>
              </a:lnSpc>
              <a:spcAft>
                <a:spcPts val="600"/>
              </a:spcAft>
              <a:buFont typeface="Arial" panose="020B0604020202020204" pitchFamily="34" charset="0"/>
              <a:buChar char="•"/>
            </a:pPr>
            <a:endParaRPr lang="en-US" sz="1900">
              <a:solidFill>
                <a:srgbClr val="FFFFFF"/>
              </a:solidFill>
            </a:endParaRPr>
          </a:p>
          <a:p>
            <a:pPr indent="-228600">
              <a:lnSpc>
                <a:spcPct val="90000"/>
              </a:lnSpc>
              <a:spcAft>
                <a:spcPts val="600"/>
              </a:spcAft>
              <a:buFont typeface="Arial" panose="020B0604020202020204" pitchFamily="34" charset="0"/>
              <a:buChar char="•"/>
            </a:pPr>
            <a:r>
              <a:rPr lang="en-US" sz="1900" dirty="0">
                <a:solidFill>
                  <a:srgbClr val="FFFFFF"/>
                </a:solidFill>
              </a:rPr>
              <a:t>To be healthy also links to Maslow Hierarchy of needs at the bottom of his physiological needs include, water, heat, food and clothes (Frederickson and Cline, 2015).</a:t>
            </a:r>
            <a:endParaRPr lang="en-US" sz="1900" dirty="0">
              <a:solidFill>
                <a:srgbClr val="FFFFFF"/>
              </a:solidFill>
              <a:cs typeface="Calibri"/>
            </a:endParaRPr>
          </a:p>
        </p:txBody>
      </p:sp>
      <p:sp>
        <p:nvSpPr>
          <p:cNvPr id="2" name="TextBox 1">
            <a:extLst>
              <a:ext uri="{FF2B5EF4-FFF2-40B4-BE49-F238E27FC236}">
                <a16:creationId xmlns:a16="http://schemas.microsoft.com/office/drawing/2014/main" id="{7837ACFD-DDC8-45D0-9BCA-6BCA35BF6300}"/>
              </a:ext>
            </a:extLst>
          </p:cNvPr>
          <p:cNvSpPr txBox="1"/>
          <p:nvPr/>
        </p:nvSpPr>
        <p:spPr>
          <a:xfrm>
            <a:off x="4580626" y="2495909"/>
            <a:ext cx="27432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cs typeface="Calibri"/>
              </a:rPr>
              <a:t>Article 6 UNCRC "You have the right to life and to grow up healthy" (Children's Commissioner for Wales, 2021, p.1).</a:t>
            </a:r>
            <a:endParaRPr lang="en-GB">
              <a:cs typeface="Calibri"/>
            </a:endParaRPr>
          </a:p>
        </p:txBody>
      </p:sp>
      <p:sp>
        <p:nvSpPr>
          <p:cNvPr id="5" name="TextBox 4">
            <a:extLst>
              <a:ext uri="{FF2B5EF4-FFF2-40B4-BE49-F238E27FC236}">
                <a16:creationId xmlns:a16="http://schemas.microsoft.com/office/drawing/2014/main" id="{44E70F4C-EDA2-4469-A08D-BDA6B961E2C4}"/>
              </a:ext>
            </a:extLst>
          </p:cNvPr>
          <p:cNvSpPr txBox="1"/>
          <p:nvPr/>
        </p:nvSpPr>
        <p:spPr>
          <a:xfrm>
            <a:off x="4133132" y="2120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solidFill>
                  <a:schemeClr val="bg1"/>
                </a:solidFill>
                <a:cs typeface="Calibri"/>
              </a:rPr>
              <a:t>(Ferris, 2015).</a:t>
            </a:r>
            <a:r>
              <a:rPr lang="en-GB" dirty="0">
                <a:cs typeface="Calibri"/>
              </a:rPr>
              <a:t>.</a:t>
            </a:r>
            <a:endParaRPr lang="en-GB">
              <a:cs typeface="Calibri"/>
            </a:endParaRPr>
          </a:p>
        </p:txBody>
      </p:sp>
      <p:sp>
        <p:nvSpPr>
          <p:cNvPr id="9" name="TextBox 8">
            <a:extLst>
              <a:ext uri="{FF2B5EF4-FFF2-40B4-BE49-F238E27FC236}">
                <a16:creationId xmlns:a16="http://schemas.microsoft.com/office/drawing/2014/main" id="{88D4C9B1-4C83-4297-BE02-41FD8EEA5A03}"/>
              </a:ext>
            </a:extLst>
          </p:cNvPr>
          <p:cNvSpPr txBox="1"/>
          <p:nvPr/>
        </p:nvSpPr>
        <p:spPr>
          <a:xfrm>
            <a:off x="-5752" y="23004"/>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solidFill>
                  <a:schemeClr val="bg1"/>
                </a:solidFill>
                <a:cs typeface="Calibri"/>
              </a:rPr>
              <a:t>(North Devon Hospice,</a:t>
            </a:r>
            <a:r>
              <a:rPr lang="en-GB" dirty="0">
                <a:cs typeface="Calibri"/>
              </a:rPr>
              <a:t> </a:t>
            </a:r>
            <a:r>
              <a:rPr lang="en-GB" dirty="0">
                <a:solidFill>
                  <a:schemeClr val="bg1"/>
                </a:solidFill>
                <a:cs typeface="Calibri"/>
              </a:rPr>
              <a:t>2017).</a:t>
            </a:r>
            <a:endParaRPr lang="en-GB">
              <a:solidFill>
                <a:schemeClr val="bg1"/>
              </a:solidFill>
              <a:cs typeface="Calibri"/>
            </a:endParaRPr>
          </a:p>
        </p:txBody>
      </p:sp>
      <p:sp>
        <p:nvSpPr>
          <p:cNvPr id="12" name="TextBox 11">
            <a:extLst>
              <a:ext uri="{FF2B5EF4-FFF2-40B4-BE49-F238E27FC236}">
                <a16:creationId xmlns:a16="http://schemas.microsoft.com/office/drawing/2014/main" id="{747DE19E-9912-4C12-8EC2-311060BA562E}"/>
              </a:ext>
            </a:extLst>
          </p:cNvPr>
          <p:cNvSpPr txBox="1"/>
          <p:nvPr/>
        </p:nvSpPr>
        <p:spPr>
          <a:xfrm>
            <a:off x="-5751" y="64353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solidFill>
                  <a:schemeClr val="bg1"/>
                </a:solidFill>
                <a:cs typeface="Calibri"/>
              </a:rPr>
              <a:t>(</a:t>
            </a:r>
            <a:r>
              <a:rPr lang="en-GB" dirty="0" err="1">
                <a:solidFill>
                  <a:schemeClr val="bg1"/>
                </a:solidFill>
                <a:cs typeface="Calibri"/>
              </a:rPr>
              <a:t>Paulaphoto</a:t>
            </a:r>
            <a:r>
              <a:rPr lang="en-GB" dirty="0">
                <a:solidFill>
                  <a:schemeClr val="bg1"/>
                </a:solidFill>
                <a:cs typeface="Calibri"/>
              </a:rPr>
              <a:t>, 2020).</a:t>
            </a:r>
            <a:endParaRPr lang="en-GB">
              <a:solidFill>
                <a:schemeClr val="bg1"/>
              </a:solidFill>
              <a:cs typeface="Calibri"/>
            </a:endParaRPr>
          </a:p>
        </p:txBody>
      </p:sp>
      <p:sp>
        <p:nvSpPr>
          <p:cNvPr id="13" name="TextBox 12">
            <a:extLst>
              <a:ext uri="{FF2B5EF4-FFF2-40B4-BE49-F238E27FC236}">
                <a16:creationId xmlns:a16="http://schemas.microsoft.com/office/drawing/2014/main" id="{21B16619-310A-4C3B-AC02-0CB0033405AE}"/>
              </a:ext>
            </a:extLst>
          </p:cNvPr>
          <p:cNvSpPr txBox="1"/>
          <p:nvPr/>
        </p:nvSpPr>
        <p:spPr>
          <a:xfrm>
            <a:off x="9051985" y="2582174"/>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cs typeface="Calibri"/>
              </a:rPr>
              <a:t>Right to life, to not be hurt abused or killed. To survive.</a:t>
            </a:r>
          </a:p>
        </p:txBody>
      </p:sp>
      <p:sp>
        <p:nvSpPr>
          <p:cNvPr id="3" name="TextBox 2">
            <a:extLst>
              <a:ext uri="{FF2B5EF4-FFF2-40B4-BE49-F238E27FC236}">
                <a16:creationId xmlns:a16="http://schemas.microsoft.com/office/drawing/2014/main" id="{0F1B4F7A-8A9F-4543-8F4B-F49964ED8D04}"/>
              </a:ext>
            </a:extLst>
          </p:cNvPr>
          <p:cNvSpPr txBox="1"/>
          <p:nvPr/>
        </p:nvSpPr>
        <p:spPr>
          <a:xfrm>
            <a:off x="8724900" y="193493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(SlideShare, 2011).</a:t>
            </a:r>
            <a:endParaRPr lang="en-GB" dirty="0">
              <a:solidFill>
                <a:schemeClr val="bg1"/>
              </a:solidFill>
            </a:endParaRPr>
          </a:p>
        </p:txBody>
      </p:sp>
      <p:sp>
        <p:nvSpPr>
          <p:cNvPr id="14" name="TextBox 13">
            <a:extLst>
              <a:ext uri="{FF2B5EF4-FFF2-40B4-BE49-F238E27FC236}">
                <a16:creationId xmlns:a16="http://schemas.microsoft.com/office/drawing/2014/main" id="{AFF7FEDD-A345-4058-A8B8-BA55266878B2}"/>
              </a:ext>
            </a:extLst>
          </p:cNvPr>
          <p:cNvSpPr txBox="1"/>
          <p:nvPr/>
        </p:nvSpPr>
        <p:spPr>
          <a:xfrm>
            <a:off x="2721" y="4180114"/>
            <a:ext cx="271598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(Sellitti, 2017).</a:t>
            </a:r>
          </a:p>
        </p:txBody>
      </p:sp>
    </p:spTree>
    <p:extLst>
      <p:ext uri="{BB962C8B-B14F-4D97-AF65-F5344CB8AC3E}">
        <p14:creationId xmlns:p14="http://schemas.microsoft.com/office/powerpoint/2010/main" val="38454681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6" descr="Diagram&#10;&#10;Description automatically generated">
            <a:extLst>
              <a:ext uri="{FF2B5EF4-FFF2-40B4-BE49-F238E27FC236}">
                <a16:creationId xmlns:a16="http://schemas.microsoft.com/office/drawing/2014/main" id="{C47EEA86-8E63-4F65-9DDF-FD0D219CA9EB}"/>
              </a:ext>
            </a:extLst>
          </p:cNvPr>
          <p:cNvPicPr>
            <a:picLocks noChangeAspect="1"/>
          </p:cNvPicPr>
          <p:nvPr/>
        </p:nvPicPr>
        <p:blipFill rotWithShape="1">
          <a:blip r:embed="rId2"/>
          <a:srcRect l="319" r="694" b="-2"/>
          <a:stretch/>
        </p:blipFill>
        <p:spPr>
          <a:xfrm>
            <a:off x="393308" y="352931"/>
            <a:ext cx="5559480" cy="3749040"/>
          </a:xfrm>
          <a:prstGeom prst="rect">
            <a:avLst/>
          </a:prstGeom>
        </p:spPr>
      </p:pic>
      <p:pic>
        <p:nvPicPr>
          <p:cNvPr id="4" name="Picture 4" descr="How to Prevent Cyberbullying - NoBullying.com - YouTube">
            <a:extLst>
              <a:ext uri="{FF2B5EF4-FFF2-40B4-BE49-F238E27FC236}">
                <a16:creationId xmlns:a16="http://schemas.microsoft.com/office/drawing/2014/main" id="{CDB220E0-F1FA-40F8-9B29-5B46868DC085}"/>
              </a:ext>
            </a:extLst>
          </p:cNvPr>
          <p:cNvPicPr>
            <a:picLocks noChangeAspect="1"/>
          </p:cNvPicPr>
          <p:nvPr/>
        </p:nvPicPr>
        <p:blipFill rotWithShape="1">
          <a:blip r:embed="rId3"/>
          <a:srcRect l="2305" r="14467" b="-2"/>
          <a:stretch/>
        </p:blipFill>
        <p:spPr>
          <a:xfrm>
            <a:off x="6251736" y="357013"/>
            <a:ext cx="5546955" cy="3749040"/>
          </a:xfrm>
          <a:prstGeom prst="rect">
            <a:avLst/>
          </a:prstGeom>
        </p:spPr>
      </p:pic>
      <p:cxnSp>
        <p:nvCxnSpPr>
          <p:cNvPr id="13" name="Straight Connector 12">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B92CA11-2EA9-434B-A66D-130B1ADE5521}"/>
              </a:ext>
            </a:extLst>
          </p:cNvPr>
          <p:cNvSpPr txBox="1"/>
          <p:nvPr/>
        </p:nvSpPr>
        <p:spPr>
          <a:xfrm>
            <a:off x="4945336" y="4615840"/>
            <a:ext cx="6609921" cy="152674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000" dirty="0">
                <a:solidFill>
                  <a:schemeClr val="bg1"/>
                </a:solidFill>
                <a:latin typeface="Times New Roman"/>
                <a:cs typeface="Times New Roman"/>
              </a:rPr>
              <a:t>Children should be able to say what they think is best and have that considered. "Your right to say what you think should happen and be listened to" (Children's Commissioner for Wales, 2020, p.1).</a:t>
            </a:r>
          </a:p>
        </p:txBody>
      </p:sp>
      <p:sp>
        <p:nvSpPr>
          <p:cNvPr id="2" name="TextBox 1">
            <a:extLst>
              <a:ext uri="{FF2B5EF4-FFF2-40B4-BE49-F238E27FC236}">
                <a16:creationId xmlns:a16="http://schemas.microsoft.com/office/drawing/2014/main" id="{A63B2AF7-6873-4012-A96D-F91053E7338A}"/>
              </a:ext>
            </a:extLst>
          </p:cNvPr>
          <p:cNvSpPr txBox="1"/>
          <p:nvPr/>
        </p:nvSpPr>
        <p:spPr>
          <a:xfrm>
            <a:off x="669985" y="4609381"/>
            <a:ext cx="27432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000" dirty="0">
                <a:latin typeface="Times New Roman"/>
                <a:cs typeface="Calibri"/>
              </a:rPr>
              <a:t>Article 12 UNCRC "you have the right to be heard" (Welsh Government, 2019, p.1).</a:t>
            </a:r>
          </a:p>
        </p:txBody>
      </p:sp>
      <p:sp>
        <p:nvSpPr>
          <p:cNvPr id="5" name="TextBox 4">
            <a:extLst>
              <a:ext uri="{FF2B5EF4-FFF2-40B4-BE49-F238E27FC236}">
                <a16:creationId xmlns:a16="http://schemas.microsoft.com/office/drawing/2014/main" id="{23719BD4-8DCE-4720-9943-AF2FD65E600D}"/>
              </a:ext>
            </a:extLst>
          </p:cNvPr>
          <p:cNvSpPr txBox="1"/>
          <p:nvPr/>
        </p:nvSpPr>
        <p:spPr>
          <a:xfrm>
            <a:off x="6550325" y="2424023"/>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latin typeface="Times New Roman"/>
                <a:cs typeface="Calibri"/>
              </a:rPr>
              <a:t>Include child, talk together about what can happen and how to protect yourself. </a:t>
            </a:r>
            <a:endParaRPr lang="en-GB">
              <a:latin typeface="Times New Roman"/>
              <a:cs typeface="Calibri"/>
            </a:endParaRPr>
          </a:p>
        </p:txBody>
      </p:sp>
      <p:sp>
        <p:nvSpPr>
          <p:cNvPr id="7" name="TextBox 6">
            <a:extLst>
              <a:ext uri="{FF2B5EF4-FFF2-40B4-BE49-F238E27FC236}">
                <a16:creationId xmlns:a16="http://schemas.microsoft.com/office/drawing/2014/main" id="{AA35F33F-96B6-4CF9-9060-07E99BCA77A4}"/>
              </a:ext>
            </a:extLst>
          </p:cNvPr>
          <p:cNvSpPr txBox="1"/>
          <p:nvPr/>
        </p:nvSpPr>
        <p:spPr>
          <a:xfrm>
            <a:off x="6653662" y="35073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t>
            </a:r>
            <a:r>
              <a:rPr lang="en-GB" dirty="0">
                <a:latin typeface="Times New Roman"/>
                <a:cs typeface="Calibri"/>
              </a:rPr>
              <a:t>Bullying.com, 2018).</a:t>
            </a:r>
          </a:p>
        </p:txBody>
      </p:sp>
      <p:sp>
        <p:nvSpPr>
          <p:cNvPr id="8" name="TextBox 7">
            <a:extLst>
              <a:ext uri="{FF2B5EF4-FFF2-40B4-BE49-F238E27FC236}">
                <a16:creationId xmlns:a16="http://schemas.microsoft.com/office/drawing/2014/main" id="{CD114FA4-DDA1-452E-A204-7F2312B0CC75}"/>
              </a:ext>
            </a:extLst>
          </p:cNvPr>
          <p:cNvSpPr txBox="1"/>
          <p:nvPr/>
        </p:nvSpPr>
        <p:spPr>
          <a:xfrm>
            <a:off x="2997319" y="3788075"/>
            <a:ext cx="25994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Times New Roman"/>
                <a:cs typeface="Calibri"/>
              </a:rPr>
              <a:t>(Northern Ireland Youth Forum, 2015).</a:t>
            </a:r>
          </a:p>
        </p:txBody>
      </p:sp>
    </p:spTree>
    <p:extLst>
      <p:ext uri="{BB962C8B-B14F-4D97-AF65-F5344CB8AC3E}">
        <p14:creationId xmlns:p14="http://schemas.microsoft.com/office/powerpoint/2010/main" val="1351459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E52985E-2553-471E-82AA-5ED7A32989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3308" y="4462044"/>
            <a:ext cx="11438793" cy="1844256"/>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Text&#10;&#10;Description automatically generated">
            <a:extLst>
              <a:ext uri="{FF2B5EF4-FFF2-40B4-BE49-F238E27FC236}">
                <a16:creationId xmlns:a16="http://schemas.microsoft.com/office/drawing/2014/main" id="{02D10E15-0285-4B1E-9DB8-A558E3779858}"/>
              </a:ext>
            </a:extLst>
          </p:cNvPr>
          <p:cNvPicPr>
            <a:picLocks noChangeAspect="1"/>
          </p:cNvPicPr>
          <p:nvPr/>
        </p:nvPicPr>
        <p:blipFill rotWithShape="1">
          <a:blip r:embed="rId2"/>
          <a:srcRect l="1016" r="-2" b="-2"/>
          <a:stretch/>
        </p:blipFill>
        <p:spPr>
          <a:xfrm>
            <a:off x="393308" y="352931"/>
            <a:ext cx="5559480" cy="3749040"/>
          </a:xfrm>
          <a:prstGeom prst="rect">
            <a:avLst/>
          </a:prstGeom>
        </p:spPr>
      </p:pic>
      <p:pic>
        <p:nvPicPr>
          <p:cNvPr id="3" name="Picture 3" descr="A picture containing text, handwear&#10;&#10;Description automatically generated">
            <a:extLst>
              <a:ext uri="{FF2B5EF4-FFF2-40B4-BE49-F238E27FC236}">
                <a16:creationId xmlns:a16="http://schemas.microsoft.com/office/drawing/2014/main" id="{3FAD3737-8217-4A76-AFA6-280B9DBBCE96}"/>
              </a:ext>
            </a:extLst>
          </p:cNvPr>
          <p:cNvPicPr>
            <a:picLocks noChangeAspect="1"/>
          </p:cNvPicPr>
          <p:nvPr/>
        </p:nvPicPr>
        <p:blipFill rotWithShape="1">
          <a:blip r:embed="rId3"/>
          <a:srcRect r="17145" b="1"/>
          <a:stretch/>
        </p:blipFill>
        <p:spPr>
          <a:xfrm>
            <a:off x="6251736" y="357013"/>
            <a:ext cx="5546955" cy="3749040"/>
          </a:xfrm>
          <a:prstGeom prst="rect">
            <a:avLst/>
          </a:prstGeom>
        </p:spPr>
      </p:pic>
      <p:cxnSp>
        <p:nvCxnSpPr>
          <p:cNvPr id="12" name="Straight Connector 11">
            <a:extLst>
              <a:ext uri="{FF2B5EF4-FFF2-40B4-BE49-F238E27FC236}">
                <a16:creationId xmlns:a16="http://schemas.microsoft.com/office/drawing/2014/main" id="{DAE3ABC6-4042-4293-A7DF-F01181363B7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739873" y="4690076"/>
            <a:ext cx="0" cy="137160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0732F30-4172-4E1A-AF82-9EE4B64B3261}"/>
              </a:ext>
            </a:extLst>
          </p:cNvPr>
          <p:cNvSpPr txBox="1"/>
          <p:nvPr/>
        </p:nvSpPr>
        <p:spPr>
          <a:xfrm>
            <a:off x="4945336" y="4615840"/>
            <a:ext cx="6609921" cy="152674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200">
                <a:solidFill>
                  <a:schemeClr val="bg1"/>
                </a:solidFill>
              </a:rPr>
              <a:t>Article 13 UNCRC states you can express yourself, find out information and share it as long as it is not hurting others (Unicef, 2020).</a:t>
            </a:r>
          </a:p>
        </p:txBody>
      </p:sp>
      <p:sp>
        <p:nvSpPr>
          <p:cNvPr id="4" name="TextBox 3">
            <a:extLst>
              <a:ext uri="{FF2B5EF4-FFF2-40B4-BE49-F238E27FC236}">
                <a16:creationId xmlns:a16="http://schemas.microsoft.com/office/drawing/2014/main" id="{DEEFB2CD-DB3A-4205-8F20-7264925B161A}"/>
              </a:ext>
            </a:extLst>
          </p:cNvPr>
          <p:cNvSpPr txBox="1"/>
          <p:nvPr/>
        </p:nvSpPr>
        <p:spPr>
          <a:xfrm>
            <a:off x="6478438" y="347357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dirty="0">
                <a:cs typeface="Calibri"/>
              </a:rPr>
              <a:t>(Sam, 2018).</a:t>
            </a:r>
            <a:endParaRPr lang="en-GB">
              <a:cs typeface="Calibri"/>
            </a:endParaRPr>
          </a:p>
        </p:txBody>
      </p:sp>
      <p:sp>
        <p:nvSpPr>
          <p:cNvPr id="6" name="TextBox 5">
            <a:extLst>
              <a:ext uri="{FF2B5EF4-FFF2-40B4-BE49-F238E27FC236}">
                <a16:creationId xmlns:a16="http://schemas.microsoft.com/office/drawing/2014/main" id="{C71FE84B-1530-4B10-AF59-6D52ABE131E0}"/>
              </a:ext>
            </a:extLst>
          </p:cNvPr>
          <p:cNvSpPr txBox="1"/>
          <p:nvPr/>
        </p:nvSpPr>
        <p:spPr>
          <a:xfrm>
            <a:off x="540589" y="357421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(Vanguard, 2021).</a:t>
            </a:r>
          </a:p>
        </p:txBody>
      </p:sp>
      <p:sp>
        <p:nvSpPr>
          <p:cNvPr id="7" name="TextBox 6">
            <a:extLst>
              <a:ext uri="{FF2B5EF4-FFF2-40B4-BE49-F238E27FC236}">
                <a16:creationId xmlns:a16="http://schemas.microsoft.com/office/drawing/2014/main" id="{73D820C9-BE95-46FB-84D3-36982D924DE9}"/>
              </a:ext>
            </a:extLst>
          </p:cNvPr>
          <p:cNvSpPr txBox="1"/>
          <p:nvPr/>
        </p:nvSpPr>
        <p:spPr>
          <a:xfrm>
            <a:off x="539690" y="4565351"/>
            <a:ext cx="274320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1"/>
                </a:solidFill>
                <a:cs typeface="Calibri"/>
              </a:rPr>
              <a:t>You can use the digital world but not to harm or bully others (Children and Young Peoples Commissioner Scotland, 2015).</a:t>
            </a:r>
          </a:p>
        </p:txBody>
      </p:sp>
    </p:spTree>
    <p:extLst>
      <p:ext uri="{BB962C8B-B14F-4D97-AF65-F5344CB8AC3E}">
        <p14:creationId xmlns:p14="http://schemas.microsoft.com/office/powerpoint/2010/main" val="736552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cs typeface="Calibri"/>
              </a:rPr>
              <a:t>AA</a:t>
            </a:r>
            <a:endParaRPr lang="en-US" dirty="0"/>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11FD81-F393-46D3-90B2-0EFA11ADC022}"/>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cs typeface="Calibri Light"/>
              </a:rPr>
              <a:t>References:</a:t>
            </a:r>
            <a:br>
              <a:rPr lang="en-GB" sz="4000">
                <a:solidFill>
                  <a:srgbClr val="FFFFFF"/>
                </a:solidFill>
                <a:cs typeface="Calibri Light"/>
              </a:rPr>
            </a:br>
            <a:endParaRPr lang="en-GB" sz="4000">
              <a:solidFill>
                <a:srgbClr val="FFFFFF"/>
              </a:solidFill>
            </a:endParaRPr>
          </a:p>
        </p:txBody>
      </p:sp>
      <p:sp>
        <p:nvSpPr>
          <p:cNvPr id="3" name="Content Placeholder 2">
            <a:extLst>
              <a:ext uri="{FF2B5EF4-FFF2-40B4-BE49-F238E27FC236}">
                <a16:creationId xmlns:a16="http://schemas.microsoft.com/office/drawing/2014/main" id="{2C424F52-9DF4-405F-BEBF-CE69D373D26D}"/>
              </a:ext>
            </a:extLst>
          </p:cNvPr>
          <p:cNvSpPr>
            <a:spLocks noGrp="1"/>
          </p:cNvSpPr>
          <p:nvPr>
            <p:ph idx="1"/>
          </p:nvPr>
        </p:nvSpPr>
        <p:spPr>
          <a:xfrm>
            <a:off x="4810259" y="649480"/>
            <a:ext cx="6555347" cy="5546047"/>
          </a:xfrm>
        </p:spPr>
        <p:txBody>
          <a:bodyPr vert="horz" lIns="91440" tIns="45720" rIns="91440" bIns="45720" rtlCol="0" anchor="ctr">
            <a:normAutofit fontScale="77500" lnSpcReduction="20000"/>
          </a:bodyPr>
          <a:lstStyle/>
          <a:p>
            <a:r>
              <a:rPr lang="en-GB" sz="1600" dirty="0">
                <a:latin typeface="Times New Roman"/>
                <a:cs typeface="Calibri" panose="020F0502020204030204"/>
              </a:rPr>
              <a:t>Bates, B. (2019) </a:t>
            </a:r>
            <a:r>
              <a:rPr lang="en-GB" sz="1600" i="1" dirty="0">
                <a:latin typeface="Times New Roman"/>
                <a:cs typeface="Calibri" panose="020F0502020204030204"/>
              </a:rPr>
              <a:t>LEARNING THEORIES SIMPLIFIED</a:t>
            </a:r>
            <a:r>
              <a:rPr lang="en-GB" sz="1600" dirty="0">
                <a:latin typeface="Times New Roman"/>
                <a:cs typeface="Calibri" panose="020F0502020204030204"/>
              </a:rPr>
              <a:t>. 2nd </a:t>
            </a:r>
            <a:r>
              <a:rPr lang="en-GB" sz="1600" dirty="0" err="1">
                <a:latin typeface="Times New Roman"/>
                <a:cs typeface="Calibri" panose="020F0502020204030204"/>
              </a:rPr>
              <a:t>Edn</a:t>
            </a:r>
            <a:r>
              <a:rPr lang="en-GB" sz="1600" dirty="0">
                <a:latin typeface="Times New Roman"/>
                <a:cs typeface="Calibri" panose="020F0502020204030204"/>
              </a:rPr>
              <a:t>. London: Sage Publications Ltd. </a:t>
            </a:r>
            <a:endParaRPr lang="en-US" sz="1600">
              <a:latin typeface="Times New Roman"/>
              <a:cs typeface="Times New Roman"/>
            </a:endParaRPr>
          </a:p>
          <a:p>
            <a:r>
              <a:rPr lang="en-GB" sz="1600" dirty="0">
                <a:latin typeface="Times New Roman"/>
                <a:cs typeface="Calibri" panose="020F0502020204030204"/>
              </a:rPr>
              <a:t>Bullying.com (2018) </a:t>
            </a:r>
            <a:r>
              <a:rPr lang="en-GB" sz="1600" i="1" dirty="0">
                <a:latin typeface="Times New Roman"/>
                <a:cs typeface="Calibri" panose="020F0502020204030204"/>
              </a:rPr>
              <a:t>Bullying designs.</a:t>
            </a:r>
            <a:r>
              <a:rPr lang="en-GB" sz="1600" dirty="0">
                <a:latin typeface="Times New Roman"/>
                <a:cs typeface="Calibri" panose="020F0502020204030204"/>
              </a:rPr>
              <a:t> Available at </a:t>
            </a:r>
            <a:r>
              <a:rPr lang="en-GB" sz="1600" dirty="0">
                <a:latin typeface="Times New Roman"/>
                <a:cs typeface="Calibri" panose="020F0502020204030204"/>
                <a:hlinkClick r:id="rId2"/>
              </a:rPr>
              <a:t>www.bullying.com</a:t>
            </a:r>
            <a:r>
              <a:rPr lang="en-GB" sz="1600" dirty="0">
                <a:latin typeface="Times New Roman"/>
                <a:cs typeface="Calibri" panose="020F0502020204030204"/>
              </a:rPr>
              <a:t> (Accessed: 28/02/2021). </a:t>
            </a:r>
          </a:p>
          <a:p>
            <a:r>
              <a:rPr lang="en-GB" sz="1600" dirty="0">
                <a:latin typeface="Times New Roman"/>
                <a:cs typeface="Calibri" panose="020F0502020204030204"/>
              </a:rPr>
              <a:t>Children and Young People's Commissioner Scotland. (2015)</a:t>
            </a:r>
            <a:r>
              <a:rPr lang="en-GB" sz="1600" i="1" dirty="0">
                <a:latin typeface="Times New Roman"/>
                <a:cs typeface="Calibri" panose="020F0502020204030204"/>
              </a:rPr>
              <a:t> UNCRC Simplified Articles. </a:t>
            </a:r>
            <a:r>
              <a:rPr lang="en-GB" sz="1600" dirty="0">
                <a:latin typeface="Times New Roman"/>
                <a:cs typeface="Calibri" panose="020F0502020204030204"/>
              </a:rPr>
              <a:t>Available at: </a:t>
            </a:r>
            <a:r>
              <a:rPr lang="en-GB" sz="1600" dirty="0">
                <a:latin typeface="Times New Roman"/>
                <a:cs typeface="Calibri" panose="020F0502020204030204"/>
                <a:hlinkClick r:id="rId3"/>
              </a:rPr>
              <a:t>www.cypcs.org.uk</a:t>
            </a:r>
            <a:r>
              <a:rPr lang="en-GB" sz="1600" dirty="0">
                <a:latin typeface="Times New Roman"/>
                <a:cs typeface="Calibri" panose="020F0502020204030204"/>
              </a:rPr>
              <a:t> (Accessed: 5/3/2021).</a:t>
            </a:r>
          </a:p>
          <a:p>
            <a:r>
              <a:rPr lang="en-GB" sz="1600" dirty="0">
                <a:latin typeface="Times New Roman"/>
                <a:cs typeface="Calibri" panose="020F0502020204030204"/>
              </a:rPr>
              <a:t>Children's Commissioner for Wales. (2020) </a:t>
            </a:r>
            <a:r>
              <a:rPr lang="en-GB" sz="1600" i="1" dirty="0">
                <a:latin typeface="Times New Roman"/>
                <a:cs typeface="Calibri" panose="020F0502020204030204"/>
              </a:rPr>
              <a:t>UNCRC.</a:t>
            </a:r>
            <a:r>
              <a:rPr lang="en-GB" sz="1600" dirty="0">
                <a:latin typeface="Times New Roman"/>
                <a:cs typeface="Calibri" panose="020F0502020204030204"/>
              </a:rPr>
              <a:t> Wales: Plant Cymru'</a:t>
            </a:r>
          </a:p>
          <a:p>
            <a:r>
              <a:rPr lang="en-GB" sz="1600" dirty="0">
                <a:latin typeface="Times New Roman"/>
                <a:cs typeface="Calibri" panose="020F0502020204030204"/>
              </a:rPr>
              <a:t>Cultural Learning Alliance. (2019) What is cultural capital? Available at: </a:t>
            </a:r>
            <a:r>
              <a:rPr lang="en-GB" sz="1600" dirty="0">
                <a:latin typeface="Times New Roman"/>
                <a:cs typeface="Calibri" panose="020F0502020204030204"/>
                <a:hlinkClick r:id="rId4"/>
              </a:rPr>
              <a:t>www.culturallearningalliance.org.uk</a:t>
            </a:r>
            <a:r>
              <a:rPr lang="en-GB" sz="1600" dirty="0">
                <a:latin typeface="Times New Roman"/>
                <a:cs typeface="Calibri" panose="020F0502020204030204"/>
              </a:rPr>
              <a:t> (Accessed: 4/3/2021).</a:t>
            </a:r>
          </a:p>
          <a:p>
            <a:r>
              <a:rPr lang="en-GB" sz="1600" dirty="0">
                <a:latin typeface="Times New Roman"/>
                <a:cs typeface="Calibri" panose="020F0502020204030204"/>
              </a:rPr>
              <a:t>Ferris, E. (2015) </a:t>
            </a:r>
            <a:r>
              <a:rPr lang="en-GB" sz="1600" i="1" dirty="0">
                <a:latin typeface="Times New Roman"/>
                <a:cs typeface="Calibri" panose="020F0502020204030204"/>
              </a:rPr>
              <a:t>Get Psyched: Hierarchy of Needs</a:t>
            </a:r>
            <a:r>
              <a:rPr lang="en-GB" sz="1600" dirty="0">
                <a:latin typeface="Times New Roman"/>
                <a:cs typeface="Calibri" panose="020F0502020204030204"/>
              </a:rPr>
              <a:t>. Available at: </a:t>
            </a:r>
            <a:r>
              <a:rPr lang="en-GB" sz="1600" dirty="0">
                <a:latin typeface="Times New Roman"/>
                <a:cs typeface="Calibri" panose="020F0502020204030204"/>
                <a:hlinkClick r:id="rId5"/>
              </a:rPr>
              <a:t>https://sites.psu.edu/rclerin/2015/04/10/hierarchy-of-needs/</a:t>
            </a:r>
            <a:r>
              <a:rPr lang="en-GB" sz="1600" dirty="0">
                <a:latin typeface="Times New Roman"/>
                <a:cs typeface="Calibri" panose="020F0502020204030204"/>
              </a:rPr>
              <a:t> (Accessed: 25/02/2021).</a:t>
            </a:r>
          </a:p>
          <a:p>
            <a:r>
              <a:rPr lang="en-GB" sz="1600" dirty="0">
                <a:latin typeface="Times New Roman"/>
                <a:cs typeface="Calibri" panose="020F0502020204030204"/>
              </a:rPr>
              <a:t>Mental health foundation. (2021) Children Mental Health Awareness Week 2021: </a:t>
            </a:r>
            <a:r>
              <a:rPr lang="en-GB" sz="1600" dirty="0" err="1">
                <a:latin typeface="Times New Roman"/>
                <a:cs typeface="Calibri" panose="020F0502020204030204"/>
              </a:rPr>
              <a:t>Exress</a:t>
            </a:r>
            <a:r>
              <a:rPr lang="en-GB" sz="1600" dirty="0">
                <a:latin typeface="Times New Roman"/>
                <a:cs typeface="Calibri" panose="020F0502020204030204"/>
              </a:rPr>
              <a:t> yourself. Available at: </a:t>
            </a:r>
            <a:r>
              <a:rPr lang="en-GB" sz="1600" dirty="0">
                <a:latin typeface="Times New Roman"/>
                <a:cs typeface="Calibri" panose="020F0502020204030204"/>
                <a:hlinkClick r:id="rId6"/>
              </a:rPr>
              <a:t>www.mentalhealth.org.uk</a:t>
            </a:r>
            <a:r>
              <a:rPr lang="en-GB" sz="1600" dirty="0">
                <a:latin typeface="Times New Roman"/>
                <a:cs typeface="Calibri" panose="020F0502020204030204"/>
              </a:rPr>
              <a:t> (Accessed: 4/3/2021).</a:t>
            </a:r>
          </a:p>
          <a:p>
            <a:r>
              <a:rPr lang="en-GB" sz="1600" dirty="0">
                <a:latin typeface="Times New Roman"/>
                <a:cs typeface="Calibri" panose="020F0502020204030204"/>
              </a:rPr>
              <a:t>Northern Ireland Youth Forum. (2015)</a:t>
            </a:r>
            <a:r>
              <a:rPr lang="en-GB" sz="1600" i="1" dirty="0">
                <a:latin typeface="Times New Roman"/>
                <a:cs typeface="Calibri" panose="020F0502020204030204"/>
              </a:rPr>
              <a:t> OUR LIVES IN OUR WORLDS.</a:t>
            </a:r>
            <a:r>
              <a:rPr lang="en-GB" sz="1600" dirty="0">
                <a:latin typeface="Times New Roman"/>
                <a:cs typeface="Calibri" panose="020F0502020204030204"/>
              </a:rPr>
              <a:t> Available at: </a:t>
            </a:r>
            <a:r>
              <a:rPr lang="en-GB" sz="1600" dirty="0">
                <a:latin typeface="Times New Roman"/>
                <a:cs typeface="Calibri" panose="020F0502020204030204"/>
                <a:hlinkClick r:id="rId7"/>
              </a:rPr>
              <a:t>www.niyf.org</a:t>
            </a:r>
            <a:r>
              <a:rPr lang="en-GB" sz="1600" dirty="0">
                <a:latin typeface="Times New Roman"/>
                <a:cs typeface="Calibri" panose="020F0502020204030204"/>
              </a:rPr>
              <a:t> (Accessed 2/03/2021). </a:t>
            </a:r>
          </a:p>
          <a:p>
            <a:r>
              <a:rPr lang="en-GB" sz="1600" dirty="0">
                <a:latin typeface="Times New Roman"/>
                <a:cs typeface="Calibri" panose="020F0502020204030204"/>
              </a:rPr>
              <a:t>North Devon Hospice. (2017) </a:t>
            </a:r>
            <a:r>
              <a:rPr lang="en-GB" sz="1600" i="1" dirty="0">
                <a:latin typeface="Times New Roman"/>
                <a:cs typeface="Calibri" panose="020F0502020204030204"/>
              </a:rPr>
              <a:t>Human rights in end of life care.</a:t>
            </a:r>
            <a:r>
              <a:rPr lang="en-GB" sz="1600" dirty="0">
                <a:latin typeface="Times New Roman"/>
                <a:cs typeface="Calibri" panose="020F0502020204030204"/>
              </a:rPr>
              <a:t> Available at: </a:t>
            </a:r>
            <a:r>
              <a:rPr lang="en-GB" sz="1600" dirty="0">
                <a:latin typeface="Times New Roman"/>
                <a:cs typeface="Calibri" panose="020F0502020204030204"/>
                <a:hlinkClick r:id="rId8"/>
              </a:rPr>
              <a:t>www.northdevonhospice.org.uk</a:t>
            </a:r>
            <a:r>
              <a:rPr lang="en-GB" sz="1600" dirty="0">
                <a:latin typeface="Times New Roman"/>
                <a:cs typeface="Calibri" panose="020F0502020204030204"/>
              </a:rPr>
              <a:t> (Accessed: 24/02/2021).</a:t>
            </a:r>
          </a:p>
          <a:p>
            <a:r>
              <a:rPr lang="en-GB" sz="1600" dirty="0" err="1">
                <a:latin typeface="Times New Roman"/>
                <a:cs typeface="Calibri" panose="020F0502020204030204"/>
              </a:rPr>
              <a:t>Paulaphoto</a:t>
            </a:r>
            <a:r>
              <a:rPr lang="en-GB" sz="1600" dirty="0">
                <a:latin typeface="Times New Roman"/>
                <a:cs typeface="Calibri" panose="020F0502020204030204"/>
              </a:rPr>
              <a:t>. (2020)</a:t>
            </a:r>
            <a:r>
              <a:rPr lang="en-GB" sz="1600" i="1" dirty="0">
                <a:latin typeface="Times New Roman"/>
                <a:cs typeface="Calibri" panose="020F0502020204030204"/>
              </a:rPr>
              <a:t> Kids eat right. Helping Kids Maintain a Healthy Body Weight: A Cheat Sheet For Success.</a:t>
            </a:r>
            <a:r>
              <a:rPr lang="en-GB" sz="1600" dirty="0">
                <a:latin typeface="Times New Roman"/>
                <a:cs typeface="Calibri" panose="020F0502020204030204"/>
              </a:rPr>
              <a:t> Academy of Nutrition and Dietetics. Available at: </a:t>
            </a:r>
            <a:r>
              <a:rPr lang="en-GB" sz="1600" dirty="0">
                <a:latin typeface="Times New Roman"/>
                <a:cs typeface="Calibri" panose="020F0502020204030204"/>
                <a:hlinkClick r:id="rId9"/>
              </a:rPr>
              <a:t>www.eatright.org</a:t>
            </a:r>
            <a:r>
              <a:rPr lang="en-GB" sz="1600" dirty="0">
                <a:latin typeface="Times New Roman"/>
                <a:cs typeface="Calibri" panose="020F0502020204030204"/>
              </a:rPr>
              <a:t> (Accessed: 26/02/2021).</a:t>
            </a:r>
          </a:p>
          <a:p>
            <a:r>
              <a:rPr lang="en-GB" sz="1600" dirty="0">
                <a:latin typeface="Times New Roman"/>
                <a:cs typeface="Calibri" panose="020F0502020204030204"/>
              </a:rPr>
              <a:t>Sam, J. (2018)</a:t>
            </a:r>
            <a:r>
              <a:rPr lang="en-GB" sz="1600" i="1" dirty="0">
                <a:latin typeface="Times New Roman"/>
                <a:cs typeface="Calibri" panose="020F0502020204030204"/>
              </a:rPr>
              <a:t> Expressing yourself in more ways than one. </a:t>
            </a:r>
            <a:r>
              <a:rPr lang="en-GB" sz="1600" dirty="0">
                <a:latin typeface="Times New Roman"/>
                <a:cs typeface="Calibri" panose="020F0502020204030204"/>
              </a:rPr>
              <a:t>Available at: </a:t>
            </a:r>
            <a:r>
              <a:rPr lang="en-GB" sz="1600" dirty="0">
                <a:latin typeface="Times New Roman"/>
                <a:cs typeface="Calibri" panose="020F0502020204030204"/>
                <a:hlinkClick r:id="rId10"/>
              </a:rPr>
              <a:t>www.sites.google.com</a:t>
            </a:r>
            <a:r>
              <a:rPr lang="en-GB" sz="1600" dirty="0">
                <a:latin typeface="Times New Roman"/>
                <a:cs typeface="Calibri" panose="020F0502020204030204"/>
              </a:rPr>
              <a:t> (Accessed: 4/3/2021).</a:t>
            </a:r>
          </a:p>
          <a:p>
            <a:r>
              <a:rPr lang="en-GB" sz="1600" dirty="0">
                <a:latin typeface="Times New Roman"/>
                <a:cs typeface="Calibri" panose="020F0502020204030204"/>
              </a:rPr>
              <a:t>Sellitti, A. (2017)</a:t>
            </a:r>
            <a:r>
              <a:rPr lang="en-GB" sz="1600" i="1" dirty="0">
                <a:latin typeface="Times New Roman"/>
                <a:cs typeface="Calibri" panose="020F0502020204030204"/>
              </a:rPr>
              <a:t> Protect the lives of our unborn children.</a:t>
            </a:r>
            <a:r>
              <a:rPr lang="en-GB" sz="1600" dirty="0">
                <a:latin typeface="Times New Roman"/>
                <a:cs typeface="Calibri" panose="020F0502020204030204"/>
              </a:rPr>
              <a:t> Available at: </a:t>
            </a:r>
            <a:r>
              <a:rPr lang="en-GB" sz="1600" dirty="0">
                <a:latin typeface="Times New Roman"/>
                <a:cs typeface="Calibri" panose="020F0502020204030204"/>
                <a:hlinkClick r:id="rId11"/>
              </a:rPr>
              <a:t>www.amac.us</a:t>
            </a:r>
            <a:r>
              <a:rPr lang="en-GB" sz="1600" dirty="0">
                <a:latin typeface="Times New Roman"/>
                <a:cs typeface="Calibri" panose="020F0502020204030204"/>
              </a:rPr>
              <a:t> (Accessed 1/03/221).</a:t>
            </a:r>
          </a:p>
          <a:p>
            <a:r>
              <a:rPr lang="en-GB" sz="1600" dirty="0" err="1">
                <a:latin typeface="Times New Roman"/>
                <a:cs typeface="Calibri" panose="020F0502020204030204"/>
              </a:rPr>
              <a:t>Slideshare</a:t>
            </a:r>
            <a:r>
              <a:rPr lang="en-GB" sz="1600" dirty="0">
                <a:latin typeface="Times New Roman"/>
                <a:cs typeface="Calibri" panose="020F0502020204030204"/>
              </a:rPr>
              <a:t>. (2011) </a:t>
            </a:r>
            <a:r>
              <a:rPr lang="en-GB" sz="1600" i="1" dirty="0">
                <a:latin typeface="Times New Roman"/>
                <a:cs typeface="Calibri" panose="020F0502020204030204"/>
              </a:rPr>
              <a:t>Maslow's Theory of Hierarchy of Needs</a:t>
            </a:r>
            <a:r>
              <a:rPr lang="en-GB" sz="1600" dirty="0">
                <a:latin typeface="Times New Roman"/>
                <a:cs typeface="Calibri" panose="020F0502020204030204"/>
              </a:rPr>
              <a:t>. Available at: </a:t>
            </a:r>
            <a:r>
              <a:rPr lang="en-GB" sz="1600" dirty="0">
                <a:latin typeface="Times New Roman"/>
                <a:cs typeface="Calibri" panose="020F0502020204030204"/>
                <a:hlinkClick r:id="rId12"/>
              </a:rPr>
              <a:t>www.slideshare.net</a:t>
            </a:r>
            <a:r>
              <a:rPr lang="en-GB" sz="1600" dirty="0">
                <a:latin typeface="Times New Roman"/>
                <a:cs typeface="Calibri" panose="020F0502020204030204"/>
              </a:rPr>
              <a:t> (Accessed: 3/03/2021). </a:t>
            </a:r>
          </a:p>
          <a:p>
            <a:r>
              <a:rPr lang="en-GB" sz="1600" dirty="0" err="1">
                <a:latin typeface="Times New Roman"/>
                <a:cs typeface="Calibri" panose="020F0502020204030204"/>
              </a:rPr>
              <a:t>Unicef</a:t>
            </a:r>
            <a:r>
              <a:rPr lang="en-GB" sz="1600" dirty="0">
                <a:latin typeface="Times New Roman"/>
                <a:cs typeface="Calibri" panose="020F0502020204030204"/>
              </a:rPr>
              <a:t> (2020) </a:t>
            </a:r>
            <a:r>
              <a:rPr lang="en-GB" sz="1600" i="1" dirty="0">
                <a:latin typeface="Times New Roman"/>
                <a:cs typeface="Calibri" panose="020F0502020204030204"/>
              </a:rPr>
              <a:t>How we protect children's rights with the un convention on the rights of the child</a:t>
            </a:r>
            <a:r>
              <a:rPr lang="en-GB" sz="1600" dirty="0">
                <a:latin typeface="Times New Roman"/>
                <a:cs typeface="Calibri" panose="020F0502020204030204"/>
              </a:rPr>
              <a:t>. </a:t>
            </a:r>
            <a:r>
              <a:rPr lang="en-GB" sz="1600" dirty="0" err="1">
                <a:latin typeface="Times New Roman"/>
                <a:cs typeface="Calibri" panose="020F0502020204030204"/>
              </a:rPr>
              <a:t>Avalable</a:t>
            </a:r>
            <a:r>
              <a:rPr lang="en-GB" sz="1600" dirty="0">
                <a:latin typeface="Times New Roman"/>
                <a:cs typeface="Calibri" panose="020F0502020204030204"/>
              </a:rPr>
              <a:t> at: </a:t>
            </a:r>
            <a:r>
              <a:rPr lang="en-GB" sz="1600" dirty="0">
                <a:latin typeface="Times New Roman"/>
                <a:cs typeface="Calibri" panose="020F0502020204030204"/>
                <a:hlinkClick r:id="rId13"/>
              </a:rPr>
              <a:t>www.uncief.org.uk</a:t>
            </a:r>
            <a:r>
              <a:rPr lang="en-GB" sz="1600" dirty="0">
                <a:latin typeface="Times New Roman"/>
                <a:cs typeface="Calibri" panose="020F0502020204030204"/>
              </a:rPr>
              <a:t>. (Accessed 3/3/2021).</a:t>
            </a:r>
          </a:p>
          <a:p>
            <a:r>
              <a:rPr lang="en-GB" sz="1600" dirty="0">
                <a:latin typeface="Times New Roman"/>
                <a:cs typeface="Calibri" panose="020F0502020204030204"/>
              </a:rPr>
              <a:t>Welsh Government. (2019)</a:t>
            </a:r>
            <a:r>
              <a:rPr lang="en-GB" sz="1600" i="1" dirty="0">
                <a:latin typeface="Times New Roman"/>
                <a:cs typeface="Calibri" panose="020F0502020204030204"/>
              </a:rPr>
              <a:t> Children's rights in Wales: UNCRC.</a:t>
            </a:r>
            <a:r>
              <a:rPr lang="en-GB" sz="1600" dirty="0">
                <a:latin typeface="Times New Roman"/>
                <a:cs typeface="Calibri" panose="020F0502020204030204"/>
              </a:rPr>
              <a:t> Available at: </a:t>
            </a:r>
            <a:r>
              <a:rPr lang="en-GB" sz="1600" dirty="0">
                <a:latin typeface="Times New Roman"/>
                <a:cs typeface="Calibri" panose="020F0502020204030204"/>
                <a:hlinkClick r:id="rId14"/>
              </a:rPr>
              <a:t>www.gov.wales/childrens-rights-in-wales</a:t>
            </a:r>
            <a:r>
              <a:rPr lang="en-GB" sz="1600" dirty="0">
                <a:latin typeface="Times New Roman"/>
                <a:cs typeface="Calibri" panose="020F0502020204030204"/>
              </a:rPr>
              <a:t> (Accessed: 1/03/2021). </a:t>
            </a:r>
          </a:p>
        </p:txBody>
      </p:sp>
    </p:spTree>
    <p:extLst>
      <p:ext uri="{BB962C8B-B14F-4D97-AF65-F5344CB8AC3E}">
        <p14:creationId xmlns:p14="http://schemas.microsoft.com/office/powerpoint/2010/main" val="30495807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SJIE 5006 Child Protection and Child Rights from Jessica George Samantha Bowen Kirsty Roberts and Connor Planner.</vt:lpstr>
      <vt:lpstr>PowerPoint Presentation</vt:lpstr>
      <vt:lpstr>PowerPoint Presentation</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766</cp:revision>
  <dcterms:created xsi:type="dcterms:W3CDTF">2021-02-25T13:13:27Z</dcterms:created>
  <dcterms:modified xsi:type="dcterms:W3CDTF">2021-03-09T16:40:22Z</dcterms:modified>
</cp:coreProperties>
</file>