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35" r:id="rId26"/>
    <p:sldId id="654" r:id="rId27"/>
    <p:sldId id="332" r:id="rId28"/>
    <p:sldId id="350" r:id="rId29"/>
    <p:sldId id="648" r:id="rId30"/>
    <p:sldId id="649" r:id="rId31"/>
    <p:sldId id="650" r:id="rId32"/>
    <p:sldId id="651" r:id="rId33"/>
    <p:sldId id="652" r:id="rId34"/>
    <p:sldId id="655" r:id="rId35"/>
    <p:sldId id="636" r:id="rId36"/>
    <p:sldId id="656" r:id="rId37"/>
    <p:sldId id="657" r:id="rId38"/>
    <p:sldId id="658" r:id="rId39"/>
    <p:sldId id="1432" r:id="rId40"/>
    <p:sldId id="1396" r:id="rId41"/>
    <p:sldId id="1408" r:id="rId42"/>
    <p:sldId id="1409" r:id="rId43"/>
    <p:sldId id="1440" r:id="rId44"/>
    <p:sldId id="1441" r:id="rId45"/>
    <p:sldId id="1410" r:id="rId46"/>
    <p:sldId id="1411" r:id="rId47"/>
    <p:sldId id="1433" r:id="rId48"/>
    <p:sldId id="1436" r:id="rId49"/>
    <p:sldId id="1435" r:id="rId50"/>
    <p:sldId id="1438" r:id="rId51"/>
    <p:sldId id="1434" r:id="rId52"/>
    <p:sldId id="660"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0E2C8-E444-4F53-BD74-10E679BD6FE3}" v="1" dt="2023-03-06T16:32:16.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9B70E2C8-E444-4F53-BD74-10E679BD6FE3}"/>
    <pc:docChg chg="undo redo custSel addSld delSld modSld">
      <pc:chgData name="Aishat Bakre" userId="839b68a6-4a2b-45ef-9a5a-14f954bfea5f" providerId="ADAL" clId="{9B70E2C8-E444-4F53-BD74-10E679BD6FE3}" dt="2023-03-08T09:32:57.524" v="113" actId="113"/>
      <pc:docMkLst>
        <pc:docMk/>
      </pc:docMkLst>
      <pc:sldChg chg="modSp mod">
        <pc:chgData name="Aishat Bakre" userId="839b68a6-4a2b-45ef-9a5a-14f954bfea5f" providerId="ADAL" clId="{9B70E2C8-E444-4F53-BD74-10E679BD6FE3}" dt="2023-03-06T14:00:22.673" v="65" actId="20577"/>
        <pc:sldMkLst>
          <pc:docMk/>
          <pc:sldMk cId="3200707205" sldId="284"/>
        </pc:sldMkLst>
        <pc:spChg chg="mod">
          <ac:chgData name="Aishat Bakre" userId="839b68a6-4a2b-45ef-9a5a-14f954bfea5f" providerId="ADAL" clId="{9B70E2C8-E444-4F53-BD74-10E679BD6FE3}" dt="2023-03-06T14:00:22.673" v="65" actId="20577"/>
          <ac:spMkLst>
            <pc:docMk/>
            <pc:sldMk cId="3200707205" sldId="284"/>
            <ac:spMk id="6" creationId="{92D31D13-E2AD-4C3B-B185-F3ABBC3F8735}"/>
          </ac:spMkLst>
        </pc:spChg>
      </pc:sldChg>
      <pc:sldChg chg="modSp mod">
        <pc:chgData name="Aishat Bakre" userId="839b68a6-4a2b-45ef-9a5a-14f954bfea5f" providerId="ADAL" clId="{9B70E2C8-E444-4F53-BD74-10E679BD6FE3}" dt="2023-03-06T13:51:57.860" v="2" actId="1076"/>
        <pc:sldMkLst>
          <pc:docMk/>
          <pc:sldMk cId="3897178038" sldId="311"/>
        </pc:sldMkLst>
        <pc:spChg chg="mod">
          <ac:chgData name="Aishat Bakre" userId="839b68a6-4a2b-45ef-9a5a-14f954bfea5f" providerId="ADAL" clId="{9B70E2C8-E444-4F53-BD74-10E679BD6FE3}" dt="2023-03-06T13:51:57.860" v="2" actId="1076"/>
          <ac:spMkLst>
            <pc:docMk/>
            <pc:sldMk cId="3897178038" sldId="311"/>
            <ac:spMk id="5" creationId="{24B9FDD9-BA73-4C83-8F71-387D11063E2C}"/>
          </ac:spMkLst>
        </pc:spChg>
      </pc:sldChg>
      <pc:sldChg chg="modSp mod">
        <pc:chgData name="Aishat Bakre" userId="839b68a6-4a2b-45ef-9a5a-14f954bfea5f" providerId="ADAL" clId="{9B70E2C8-E444-4F53-BD74-10E679BD6FE3}" dt="2023-03-06T14:00:27.431" v="67" actId="20577"/>
        <pc:sldMkLst>
          <pc:docMk/>
          <pc:sldMk cId="3162171107" sldId="536"/>
        </pc:sldMkLst>
        <pc:spChg chg="mod">
          <ac:chgData name="Aishat Bakre" userId="839b68a6-4a2b-45ef-9a5a-14f954bfea5f" providerId="ADAL" clId="{9B70E2C8-E444-4F53-BD74-10E679BD6FE3}" dt="2023-03-06T14:00:27.431" v="67" actId="20577"/>
          <ac:spMkLst>
            <pc:docMk/>
            <pc:sldMk cId="3162171107" sldId="536"/>
            <ac:spMk id="3" creationId="{5C1CDD2D-0A49-5DF2-E7E7-48BA08BEEBDC}"/>
          </ac:spMkLst>
        </pc:spChg>
      </pc:sldChg>
      <pc:sldChg chg="modSp mod">
        <pc:chgData name="Aishat Bakre" userId="839b68a6-4a2b-45ef-9a5a-14f954bfea5f" providerId="ADAL" clId="{9B70E2C8-E444-4F53-BD74-10E679BD6FE3}" dt="2023-03-08T09:31:16.957" v="112" actId="113"/>
        <pc:sldMkLst>
          <pc:docMk/>
          <pc:sldMk cId="2404478536" sldId="565"/>
        </pc:sldMkLst>
        <pc:spChg chg="mod">
          <ac:chgData name="Aishat Bakre" userId="839b68a6-4a2b-45ef-9a5a-14f954bfea5f" providerId="ADAL" clId="{9B70E2C8-E444-4F53-BD74-10E679BD6FE3}" dt="2023-03-08T09:31:16.957" v="112" actId="113"/>
          <ac:spMkLst>
            <pc:docMk/>
            <pc:sldMk cId="2404478536" sldId="565"/>
            <ac:spMk id="3" creationId="{E4F8354F-4715-EC5A-3DFB-73FFB31F8F6B}"/>
          </ac:spMkLst>
        </pc:spChg>
      </pc:sldChg>
      <pc:sldChg chg="modSp mod">
        <pc:chgData name="Aishat Bakre" userId="839b68a6-4a2b-45ef-9a5a-14f954bfea5f" providerId="ADAL" clId="{9B70E2C8-E444-4F53-BD74-10E679BD6FE3}" dt="2023-03-06T13:54:05.470" v="8" actId="12"/>
        <pc:sldMkLst>
          <pc:docMk/>
          <pc:sldMk cId="1163958695" sldId="566"/>
        </pc:sldMkLst>
        <pc:spChg chg="mod">
          <ac:chgData name="Aishat Bakre" userId="839b68a6-4a2b-45ef-9a5a-14f954bfea5f" providerId="ADAL" clId="{9B70E2C8-E444-4F53-BD74-10E679BD6FE3}" dt="2023-03-06T13:54:05.470" v="8" actId="12"/>
          <ac:spMkLst>
            <pc:docMk/>
            <pc:sldMk cId="1163958695" sldId="566"/>
            <ac:spMk id="3" creationId="{447EF8D5-2509-42E1-3AF6-B2A1FEF18581}"/>
          </ac:spMkLst>
        </pc:spChg>
      </pc:sldChg>
      <pc:sldChg chg="modSp mod">
        <pc:chgData name="Aishat Bakre" userId="839b68a6-4a2b-45ef-9a5a-14f954bfea5f" providerId="ADAL" clId="{9B70E2C8-E444-4F53-BD74-10E679BD6FE3}" dt="2023-03-08T09:32:57.524" v="113" actId="113"/>
        <pc:sldMkLst>
          <pc:docMk/>
          <pc:sldMk cId="2585704287" sldId="568"/>
        </pc:sldMkLst>
        <pc:spChg chg="mod">
          <ac:chgData name="Aishat Bakre" userId="839b68a6-4a2b-45ef-9a5a-14f954bfea5f" providerId="ADAL" clId="{9B70E2C8-E444-4F53-BD74-10E679BD6FE3}" dt="2023-03-08T09:32:57.524" v="113" actId="113"/>
          <ac:spMkLst>
            <pc:docMk/>
            <pc:sldMk cId="2585704287" sldId="568"/>
            <ac:spMk id="3" creationId="{4293DC82-3561-B69F-8D53-DC721D492E9A}"/>
          </ac:spMkLst>
        </pc:spChg>
      </pc:sldChg>
      <pc:sldChg chg="modSp mod">
        <pc:chgData name="Aishat Bakre" userId="839b68a6-4a2b-45ef-9a5a-14f954bfea5f" providerId="ADAL" clId="{9B70E2C8-E444-4F53-BD74-10E679BD6FE3}" dt="2023-03-06T13:56:02.187" v="31" actId="20577"/>
        <pc:sldMkLst>
          <pc:docMk/>
          <pc:sldMk cId="87907120" sldId="569"/>
        </pc:sldMkLst>
        <pc:spChg chg="mod">
          <ac:chgData name="Aishat Bakre" userId="839b68a6-4a2b-45ef-9a5a-14f954bfea5f" providerId="ADAL" clId="{9B70E2C8-E444-4F53-BD74-10E679BD6FE3}" dt="2023-03-06T13:56:02.187" v="31" actId="20577"/>
          <ac:spMkLst>
            <pc:docMk/>
            <pc:sldMk cId="87907120" sldId="569"/>
            <ac:spMk id="3" creationId="{7C4141C0-0BD1-1A68-25B2-A2E149DD0305}"/>
          </ac:spMkLst>
        </pc:spChg>
      </pc:sldChg>
      <pc:sldChg chg="modSp mod">
        <pc:chgData name="Aishat Bakre" userId="839b68a6-4a2b-45ef-9a5a-14f954bfea5f" providerId="ADAL" clId="{9B70E2C8-E444-4F53-BD74-10E679BD6FE3}" dt="2023-03-06T13:53:04.896" v="5" actId="113"/>
        <pc:sldMkLst>
          <pc:docMk/>
          <pc:sldMk cId="588468229" sldId="633"/>
        </pc:sldMkLst>
        <pc:spChg chg="mod">
          <ac:chgData name="Aishat Bakre" userId="839b68a6-4a2b-45ef-9a5a-14f954bfea5f" providerId="ADAL" clId="{9B70E2C8-E444-4F53-BD74-10E679BD6FE3}" dt="2023-03-06T13:53:04.896" v="5" actId="113"/>
          <ac:spMkLst>
            <pc:docMk/>
            <pc:sldMk cId="588468229" sldId="633"/>
            <ac:spMk id="3" creationId="{7944D532-5BD1-0F44-5A00-888BAD92702F}"/>
          </ac:spMkLst>
        </pc:spChg>
      </pc:sldChg>
      <pc:sldChg chg="modSp mod">
        <pc:chgData name="Aishat Bakre" userId="839b68a6-4a2b-45ef-9a5a-14f954bfea5f" providerId="ADAL" clId="{9B70E2C8-E444-4F53-BD74-10E679BD6FE3}" dt="2023-03-06T13:58:28.010" v="39" actId="20577"/>
        <pc:sldMkLst>
          <pc:docMk/>
          <pc:sldMk cId="2468113234" sldId="646"/>
        </pc:sldMkLst>
        <pc:spChg chg="mod">
          <ac:chgData name="Aishat Bakre" userId="839b68a6-4a2b-45ef-9a5a-14f954bfea5f" providerId="ADAL" clId="{9B70E2C8-E444-4F53-BD74-10E679BD6FE3}" dt="2023-03-06T13:58:28.010" v="39" actId="20577"/>
          <ac:spMkLst>
            <pc:docMk/>
            <pc:sldMk cId="2468113234" sldId="646"/>
            <ac:spMk id="3" creationId="{69EA519F-ABDD-7BE3-9F82-C569AADE6A07}"/>
          </ac:spMkLst>
        </pc:spChg>
      </pc:sldChg>
      <pc:sldChg chg="modSp mod">
        <pc:chgData name="Aishat Bakre" userId="839b68a6-4a2b-45ef-9a5a-14f954bfea5f" providerId="ADAL" clId="{9B70E2C8-E444-4F53-BD74-10E679BD6FE3}" dt="2023-03-06T13:55:42.641" v="26" actId="20577"/>
        <pc:sldMkLst>
          <pc:docMk/>
          <pc:sldMk cId="1271505569" sldId="647"/>
        </pc:sldMkLst>
        <pc:spChg chg="mod">
          <ac:chgData name="Aishat Bakre" userId="839b68a6-4a2b-45ef-9a5a-14f954bfea5f" providerId="ADAL" clId="{9B70E2C8-E444-4F53-BD74-10E679BD6FE3}" dt="2023-03-06T13:55:42.641" v="26" actId="20577"/>
          <ac:spMkLst>
            <pc:docMk/>
            <pc:sldMk cId="1271505569" sldId="647"/>
            <ac:spMk id="3" creationId="{69EA519F-ABDD-7BE3-9F82-C569AADE6A07}"/>
          </ac:spMkLst>
        </pc:spChg>
      </pc:sldChg>
      <pc:sldChg chg="modSp mod">
        <pc:chgData name="Aishat Bakre" userId="839b68a6-4a2b-45ef-9a5a-14f954bfea5f" providerId="ADAL" clId="{9B70E2C8-E444-4F53-BD74-10E679BD6FE3}" dt="2023-03-06T16:28:41.896" v="90" actId="20577"/>
        <pc:sldMkLst>
          <pc:docMk/>
          <pc:sldMk cId="3185679344" sldId="658"/>
        </pc:sldMkLst>
        <pc:spChg chg="mod">
          <ac:chgData name="Aishat Bakre" userId="839b68a6-4a2b-45ef-9a5a-14f954bfea5f" providerId="ADAL" clId="{9B70E2C8-E444-4F53-BD74-10E679BD6FE3}" dt="2023-03-06T16:28:41.896" v="90" actId="20577"/>
          <ac:spMkLst>
            <pc:docMk/>
            <pc:sldMk cId="3185679344" sldId="658"/>
            <ac:spMk id="3" creationId="{80E662DB-47FD-F0E3-081F-75EC6F61BC1B}"/>
          </ac:spMkLst>
        </pc:spChg>
      </pc:sldChg>
      <pc:sldChg chg="del">
        <pc:chgData name="Aishat Bakre" userId="839b68a6-4a2b-45ef-9a5a-14f954bfea5f" providerId="ADAL" clId="{9B70E2C8-E444-4F53-BD74-10E679BD6FE3}" dt="2023-03-06T16:37:13.307" v="104" actId="2696"/>
        <pc:sldMkLst>
          <pc:docMk/>
          <pc:sldMk cId="1493686621" sldId="659"/>
        </pc:sldMkLst>
      </pc:sldChg>
      <pc:sldChg chg="modSp new del mod">
        <pc:chgData name="Aishat Bakre" userId="839b68a6-4a2b-45ef-9a5a-14f954bfea5f" providerId="ADAL" clId="{9B70E2C8-E444-4F53-BD74-10E679BD6FE3}" dt="2023-03-06T16:31:43.933" v="99" actId="2696"/>
        <pc:sldMkLst>
          <pc:docMk/>
          <pc:sldMk cId="917114399" sldId="1440"/>
        </pc:sldMkLst>
        <pc:spChg chg="mod">
          <ac:chgData name="Aishat Bakre" userId="839b68a6-4a2b-45ef-9a5a-14f954bfea5f" providerId="ADAL" clId="{9B70E2C8-E444-4F53-BD74-10E679BD6FE3}" dt="2023-03-06T16:30:38.220" v="97"/>
          <ac:spMkLst>
            <pc:docMk/>
            <pc:sldMk cId="917114399" sldId="1440"/>
            <ac:spMk id="2" creationId="{DBBAE040-69D0-4734-8431-12755C53C567}"/>
          </ac:spMkLst>
        </pc:spChg>
        <pc:spChg chg="mod">
          <ac:chgData name="Aishat Bakre" userId="839b68a6-4a2b-45ef-9a5a-14f954bfea5f" providerId="ADAL" clId="{9B70E2C8-E444-4F53-BD74-10E679BD6FE3}" dt="2023-03-06T16:30:52.485" v="98" actId="113"/>
          <ac:spMkLst>
            <pc:docMk/>
            <pc:sldMk cId="917114399" sldId="1440"/>
            <ac:spMk id="3" creationId="{697F829D-8B85-B372-5F8C-911E161212EF}"/>
          </ac:spMkLst>
        </pc:spChg>
      </pc:sldChg>
      <pc:sldChg chg="modSp new mod">
        <pc:chgData name="Aishat Bakre" userId="839b68a6-4a2b-45ef-9a5a-14f954bfea5f" providerId="ADAL" clId="{9B70E2C8-E444-4F53-BD74-10E679BD6FE3}" dt="2023-03-06T16:34:15.058" v="103"/>
        <pc:sldMkLst>
          <pc:docMk/>
          <pc:sldMk cId="761161248" sldId="1441"/>
        </pc:sldMkLst>
        <pc:spChg chg="mod">
          <ac:chgData name="Aishat Bakre" userId="839b68a6-4a2b-45ef-9a5a-14f954bfea5f" providerId="ADAL" clId="{9B70E2C8-E444-4F53-BD74-10E679BD6FE3}" dt="2023-03-06T16:34:15.058" v="103"/>
          <ac:spMkLst>
            <pc:docMk/>
            <pc:sldMk cId="761161248" sldId="1441"/>
            <ac:spMk id="2" creationId="{948552EF-C9E5-D15A-16D2-41C02DC15534}"/>
          </ac:spMkLst>
        </pc:spChg>
        <pc:spChg chg="mod">
          <ac:chgData name="Aishat Bakre" userId="839b68a6-4a2b-45ef-9a5a-14f954bfea5f" providerId="ADAL" clId="{9B70E2C8-E444-4F53-BD74-10E679BD6FE3}" dt="2023-03-06T16:34:00.828" v="102" actId="27636"/>
          <ac:spMkLst>
            <pc:docMk/>
            <pc:sldMk cId="761161248" sldId="1441"/>
            <ac:spMk id="3" creationId="{9A353E26-F603-D058-90A6-4DBBA4B3285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2.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8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obesity among adult in England</a:t>
            </a:r>
          </a:p>
          <a:p>
            <a:r>
              <a:rPr lang="en-GB" dirty="0"/>
              <a:t>how can obesity be managed in the </a:t>
            </a:r>
            <a:r>
              <a:rPr lang="en-GB" dirty="0"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obesity be managed in the </a:t>
            </a:r>
            <a:r>
              <a:rPr lang="en-GB" dirty="0" err="1"/>
              <a:t>uk</a:t>
            </a:r>
            <a:r>
              <a:rPr lang="en-GB" dirty="0"/>
              <a:t> </a:t>
            </a:r>
          </a:p>
          <a:p>
            <a:r>
              <a:rPr lang="en-GB" dirty="0"/>
              <a:t>how can obese be managed in </a:t>
            </a:r>
            <a:r>
              <a:rPr lang="en-GB" dirty="0" err="1"/>
              <a:t>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694646" y="4922004"/>
            <a:ext cx="2042739" cy="523220"/>
          </a:xfrm>
          <a:prstGeom prst="rect">
            <a:avLst/>
          </a:prstGeom>
        </p:spPr>
        <p:txBody>
          <a:bodyPr wrap="none">
            <a:spAutoFit/>
          </a:bodyPr>
          <a:lstStyle/>
          <a:p>
            <a:r>
              <a:rPr lang="en-GB" sz="2800" b="1" dirty="0">
                <a:solidFill>
                  <a:schemeClr val="bg1"/>
                </a:solidFill>
              </a:rPr>
              <a:t>Semester 1</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t>Word count: </a:t>
            </a:r>
            <a:r>
              <a:rPr lang="en-GB" b="1" dirty="0"/>
              <a:t>2,500</a:t>
            </a:r>
            <a:r>
              <a:rPr lang="en-GB" dirty="0"/>
              <a:t> words (+/- 10%)</a:t>
            </a:r>
          </a:p>
          <a:p>
            <a:pPr algn="ctr"/>
            <a:r>
              <a:rPr lang="en-GB" b="1" dirty="0"/>
              <a:t>Task 1-1000 words</a:t>
            </a:r>
          </a:p>
          <a:p>
            <a:pPr algn="ctr"/>
            <a:r>
              <a:rPr lang="en-GB" b="1" dirty="0"/>
              <a:t>Task 2-1500 words</a:t>
            </a:r>
          </a:p>
          <a:p>
            <a:r>
              <a:rPr lang="en-GB" dirty="0"/>
              <a:t>Submission deadline </a:t>
            </a:r>
          </a:p>
          <a:p>
            <a:pPr marL="0" indent="0" algn="ctr">
              <a:buNone/>
            </a:pPr>
            <a:endParaRPr lang="en-GB" dirty="0"/>
          </a:p>
          <a:p>
            <a:pPr algn="ctr"/>
            <a:r>
              <a:rPr lang="en-GB" dirty="0"/>
              <a:t>Submit </a:t>
            </a:r>
            <a:r>
              <a:rPr lang="en-GB" b="1" dirty="0"/>
              <a:t>Analytical Report </a:t>
            </a:r>
            <a:r>
              <a:rPr lang="en-GB" dirty="0"/>
              <a:t>to Turnitin- </a:t>
            </a:r>
            <a:r>
              <a:rPr lang="en-GB" b="1" dirty="0"/>
              <a:t>Friday March 31st 3pm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(1000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lnSpcReduction="10000"/>
          </a:bodyPr>
          <a:lstStyle/>
          <a:p>
            <a:pPr marL="0" indent="0" fontAlgn="base">
              <a:buNone/>
            </a:pPr>
            <a:r>
              <a:rPr lang="en-GB" sz="3200" b="1" dirty="0">
                <a:effectLst/>
                <a:latin typeface="Arial" panose="020B0604020202020204" pitchFamily="34" charset="0"/>
                <a:ea typeface="Times New Roman" panose="02020603050405020304" pitchFamily="18" charset="0"/>
              </a:rPr>
              <a:t>Contextual background and underlying factor (235 words)</a:t>
            </a:r>
          </a:p>
          <a:p>
            <a:pPr marL="0" indent="0" fontAlgn="base">
              <a:buNone/>
            </a:pPr>
            <a:endParaRPr lang="en-GB" sz="2400" dirty="0">
              <a:effectLst/>
              <a:latin typeface="Times New Roman" panose="02020603050405020304" pitchFamily="18" charset="0"/>
              <a:ea typeface="Times New Roman" panose="02020603050405020304" pitchFamily="18" charset="0"/>
            </a:endParaRPr>
          </a:p>
          <a:p>
            <a:pPr fontAlgn="base"/>
            <a:r>
              <a:rPr lang="en-GB" sz="2800" i="1" dirty="0">
                <a:effectLst/>
                <a:latin typeface="Arial" panose="020B0604020202020204" pitchFamily="34" charset="0"/>
                <a:ea typeface="Times New Roman" panose="02020603050405020304" pitchFamily="18" charset="0"/>
                <a:cs typeface="Arial" panose="020B0604020202020204" pitchFamily="34" charset="0"/>
              </a:rPr>
              <a:t>Make a heading for the </a:t>
            </a:r>
            <a:r>
              <a:rPr lang="en-GB" sz="2800" b="1" i="1" dirty="0">
                <a:effectLst/>
                <a:latin typeface="Arial" panose="020B0604020202020204" pitchFamily="34" charset="0"/>
                <a:ea typeface="Times New Roman" panose="02020603050405020304" pitchFamily="18" charset="0"/>
                <a:cs typeface="Arial" panose="020B0604020202020204" pitchFamily="34" charset="0"/>
              </a:rPr>
              <a:t>four to six most important health inequality issues</a:t>
            </a:r>
            <a:r>
              <a:rPr lang="en-GB" sz="2800" i="1" dirty="0">
                <a:effectLst/>
                <a:latin typeface="Arial" panose="020B0604020202020204" pitchFamily="34" charset="0"/>
                <a:ea typeface="Times New Roman" panose="02020603050405020304" pitchFamily="18" charset="0"/>
                <a:cs typeface="Arial" panose="020B0604020202020204" pitchFamily="34" charset="0"/>
              </a:rPr>
              <a:t> faced by your chosen group and write under the headings.</a:t>
            </a:r>
          </a:p>
          <a:p>
            <a:pPr fontAlgn="base"/>
            <a:r>
              <a:rPr lang="en-GB" sz="2800" b="1" dirty="0">
                <a:effectLst/>
                <a:latin typeface="Arial" panose="020B0604020202020204" pitchFamily="34" charset="0"/>
                <a:ea typeface="Times New Roman" panose="02020603050405020304" pitchFamily="18" charset="0"/>
                <a:cs typeface="Arial" panose="020B0604020202020204" pitchFamily="34" charset="0"/>
              </a:rPr>
              <a:t>3 disease/illness rates </a:t>
            </a:r>
            <a:r>
              <a:rPr lang="en-GB" sz="2800" dirty="0">
                <a:effectLst/>
                <a:latin typeface="Arial" panose="020B0604020202020204" pitchFamily="34" charset="0"/>
                <a:ea typeface="Times New Roman" panose="02020603050405020304" pitchFamily="18" charset="0"/>
                <a:cs typeface="Arial" panose="020B0604020202020204" pitchFamily="34" charset="0"/>
              </a:rPr>
              <a:t>and</a:t>
            </a:r>
            <a:r>
              <a:rPr lang="en-GB" sz="2800" b="1" dirty="0">
                <a:effectLst/>
                <a:latin typeface="Arial" panose="020B0604020202020204" pitchFamily="34" charset="0"/>
                <a:ea typeface="Times New Roman" panose="02020603050405020304" pitchFamily="18" charset="0"/>
                <a:cs typeface="Arial" panose="020B0604020202020204" pitchFamily="34" charset="0"/>
              </a:rPr>
              <a:t> 3 social issues  </a:t>
            </a:r>
            <a:r>
              <a:rPr lang="en-GB" sz="2800" dirty="0">
                <a:effectLst/>
                <a:latin typeface="Arial" panose="020B0604020202020204" pitchFamily="34" charset="0"/>
                <a:ea typeface="Times New Roman" panose="02020603050405020304" pitchFamily="18" charset="0"/>
                <a:cs typeface="Arial" panose="020B0604020202020204" pitchFamily="34" charset="0"/>
              </a:rPr>
              <a:t>that your chosen group face </a:t>
            </a:r>
          </a:p>
          <a:p>
            <a:pPr fontAlgn="base"/>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20000"/>
          </a:bodyPr>
          <a:lstStyle/>
          <a:p>
            <a:pPr marL="0" indent="0" fontAlgn="base">
              <a:buNone/>
            </a:pPr>
            <a:r>
              <a:rPr lang="en-GB" sz="3200" b="1" dirty="0">
                <a:effectLst/>
                <a:latin typeface="Arial" panose="020B0604020202020204" pitchFamily="34" charset="0"/>
                <a:ea typeface="Times New Roman" panose="02020603050405020304" pitchFamily="18" charset="0"/>
              </a:rPr>
              <a:t>For example:</a:t>
            </a:r>
            <a:r>
              <a:rPr lang="en-GB" sz="3200" i="1" dirty="0">
                <a:effectLst/>
                <a:latin typeface="Arial" panose="020B0604020202020204" pitchFamily="34" charset="0"/>
                <a:ea typeface="Times New Roman" panose="02020603050405020304" pitchFamily="18" charset="0"/>
              </a:rPr>
              <a:t> </a:t>
            </a:r>
          </a:p>
          <a:p>
            <a:pPr fontAlgn="base"/>
            <a:r>
              <a:rPr lang="en-GB" sz="3200" i="1" dirty="0">
                <a:effectLst/>
                <a:latin typeface="Arial" panose="020B0604020202020204" pitchFamily="34" charset="0"/>
                <a:ea typeface="Times New Roman" panose="02020603050405020304" pitchFamily="18" charset="0"/>
              </a:rPr>
              <a:t>Higher rates of Mental Illness, </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Low rates of access to Health Care, Mortality rates</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Social issues such as employment and poverty.</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dirty="0">
                <a:effectLst/>
                <a:latin typeface="Arial" panose="020B0604020202020204" pitchFamily="34" charset="0"/>
                <a:ea typeface="Times New Roman" panose="02020603050405020304" pitchFamily="18" charset="0"/>
              </a:rPr>
              <a:t>National Response to reduce health inequalities in your chosen group (235 words)</a:t>
            </a:r>
          </a:p>
          <a:p>
            <a:pPr marL="0" indent="0" fontAlgn="base">
              <a:buNone/>
            </a:pPr>
            <a:endParaRPr lang="en-GB" sz="3200" b="1" dirty="0">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Under this heading discuss </a:t>
            </a:r>
            <a:r>
              <a:rPr lang="en-GB" sz="3200" b="1" i="1" dirty="0">
                <a:effectLst/>
                <a:latin typeface="Arial" panose="020B0604020202020204" pitchFamily="34" charset="0"/>
                <a:ea typeface="Times New Roman" panose="02020603050405020304" pitchFamily="18" charset="0"/>
              </a:rPr>
              <a:t>at least</a:t>
            </a:r>
            <a:r>
              <a:rPr lang="en-GB" sz="3200" i="1"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two examples</a:t>
            </a:r>
            <a:r>
              <a:rPr lang="en-GB" sz="3200" i="1" dirty="0">
                <a:effectLst/>
                <a:latin typeface="Arial" panose="020B0604020202020204" pitchFamily="34" charset="0"/>
                <a:ea typeface="Times New Roman" panose="02020603050405020304" pitchFamily="18" charset="0"/>
              </a:rPr>
              <a:t> of what has been done to address the </a:t>
            </a:r>
            <a:r>
              <a:rPr lang="en-GB" sz="3200" b="1" i="1" dirty="0">
                <a:effectLst/>
                <a:latin typeface="Arial" panose="020B0604020202020204" pitchFamily="34" charset="0"/>
                <a:ea typeface="Times New Roman" panose="02020603050405020304" pitchFamily="18" charset="0"/>
              </a:rPr>
              <a:t>inequalities and social injustice</a:t>
            </a:r>
            <a:r>
              <a:rPr lang="en-GB" sz="3200" i="1" dirty="0">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This could be </a:t>
            </a:r>
            <a:r>
              <a:rPr lang="en-GB" sz="3200" b="1" i="1" dirty="0">
                <a:effectLst/>
                <a:latin typeface="Arial" panose="020B0604020202020204" pitchFamily="34" charset="0"/>
                <a:ea typeface="Times New Roman" panose="02020603050405020304" pitchFamily="18" charset="0"/>
              </a:rPr>
              <a:t>new policy, benefits, public campaign</a:t>
            </a:r>
            <a:r>
              <a:rPr lang="en-GB" sz="3200" i="1" dirty="0">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Include 2 legislations /policies relevant to your chosen group</a:t>
            </a:r>
            <a:br>
              <a:rPr lang="en-GB" sz="3200" i="1" dirty="0">
                <a:effectLst/>
                <a:latin typeface="Arial" panose="020B0604020202020204" pitchFamily="34" charset="0"/>
                <a:ea typeface="Times New Roman" panose="02020603050405020304" pitchFamily="18" charset="0"/>
              </a:rPr>
            </a:b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dirty="0"/>
              <a:t>Working in groups research what </a:t>
            </a:r>
            <a:r>
              <a:rPr lang="en-GB" sz="3200" i="1" dirty="0">
                <a:effectLst/>
                <a:latin typeface="Arial" panose="020B0604020202020204" pitchFamily="34" charset="0"/>
                <a:ea typeface="Times New Roman" panose="02020603050405020304" pitchFamily="18" charset="0"/>
              </a:rPr>
              <a:t>has been done nationally to address the health i</a:t>
            </a:r>
            <a:r>
              <a:rPr lang="en-GB" sz="3200" b="1" i="1" dirty="0">
                <a:effectLst/>
                <a:latin typeface="Arial" panose="020B0604020202020204" pitchFamily="34" charset="0"/>
                <a:ea typeface="Times New Roman" panose="02020603050405020304" pitchFamily="18" charset="0"/>
              </a:rPr>
              <a:t>nequalities and social injustice</a:t>
            </a:r>
            <a:r>
              <a:rPr lang="en-GB" sz="3200" i="1" dirty="0">
                <a:effectLst/>
                <a:latin typeface="Arial" panose="020B0604020202020204" pitchFamily="34" charset="0"/>
                <a:ea typeface="Times New Roman" panose="02020603050405020304" pitchFamily="18" charset="0"/>
              </a:rPr>
              <a:t> among </a:t>
            </a:r>
            <a:r>
              <a:rPr lang="en-GB" dirty="0"/>
              <a:t>disability, ethnic minority group and elderly</a:t>
            </a:r>
          </a:p>
          <a:p>
            <a:endParaRPr lang="en-GB" dirty="0"/>
          </a:p>
          <a:p>
            <a:pPr marL="0" indent="0" algn="ctr">
              <a:buNone/>
            </a:pPr>
            <a:r>
              <a:rPr lang="en-GB" b="1" dirty="0"/>
              <a:t>Feedback your findings to the whole class</a:t>
            </a:r>
          </a:p>
          <a:p>
            <a:endParaRPr lang="en-GB" dirty="0"/>
          </a:p>
          <a:p>
            <a:endParaRPr lang="en-GB" dirty="0"/>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pPr marL="0" indent="0">
              <a:buNone/>
            </a:pPr>
            <a:r>
              <a:rPr lang="en-GB" sz="3200" b="1" dirty="0">
                <a:effectLst/>
                <a:latin typeface="Arial" panose="020B0604020202020204" pitchFamily="34" charset="0"/>
                <a:ea typeface="Times New Roman" panose="02020603050405020304" pitchFamily="18" charset="0"/>
              </a:rPr>
              <a:t>Organisations that support the chosen group (230 words)</a:t>
            </a:r>
          </a:p>
          <a:p>
            <a:pPr marL="0" indent="0">
              <a:buNone/>
            </a:pPr>
            <a:endParaRPr lang="en-GB" sz="3200" b="1" dirty="0">
              <a:effectLst/>
              <a:latin typeface="Arial" panose="020B0604020202020204" pitchFamily="34" charset="0"/>
              <a:ea typeface="Times New Roman" panose="02020603050405020304" pitchFamily="18" charset="0"/>
            </a:endParaRPr>
          </a:p>
          <a:p>
            <a:r>
              <a:rPr lang="en-GB" sz="3200" i="1" dirty="0">
                <a:effectLst/>
                <a:latin typeface="Arial" panose="020B0604020202020204" pitchFamily="34" charset="0"/>
                <a:ea typeface="Times New Roman" panose="02020603050405020304" pitchFamily="18" charset="0"/>
              </a:rPr>
              <a:t>Under this heading write about </a:t>
            </a:r>
            <a:r>
              <a:rPr lang="en-GB" sz="3200" b="1" i="1" dirty="0">
                <a:effectLst/>
                <a:latin typeface="Arial" panose="020B0604020202020204" pitchFamily="34" charset="0"/>
                <a:ea typeface="Times New Roman" panose="02020603050405020304" pitchFamily="18" charset="0"/>
              </a:rPr>
              <a:t>two</a:t>
            </a:r>
            <a:r>
              <a:rPr lang="en-GB" sz="3200" i="1"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charity</a:t>
            </a:r>
            <a:r>
              <a:rPr lang="en-GB" sz="3200" i="1" dirty="0">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dirty="0">
                <a:effectLst/>
                <a:latin typeface="Arial" panose="020B0604020202020204" pitchFamily="34" charset="0"/>
                <a:ea typeface="Times New Roman" panose="02020603050405020304" pitchFamily="18" charset="0"/>
              </a:rPr>
              <a:t>State the goals (e.g. what does it set out to achieve for your chosen group.</a:t>
            </a:r>
            <a:br>
              <a:rPr lang="en-GB" sz="3200" i="1" dirty="0">
                <a:effectLst/>
                <a:latin typeface="Arial" panose="020B0604020202020204" pitchFamily="34" charset="0"/>
                <a:ea typeface="Times New Roman" panose="02020603050405020304" pitchFamily="18" charset="0"/>
              </a:rPr>
            </a:br>
            <a:r>
              <a:rPr lang="en-GB" sz="3200" i="1" dirty="0">
                <a:effectLst/>
                <a:latin typeface="Arial" panose="020B0604020202020204" pitchFamily="34" charset="0"/>
                <a:ea typeface="Times New Roman" panose="02020603050405020304" pitchFamily="18" charset="0"/>
              </a:rPr>
              <a:t>For example, it might conduct research which you should outline here</a:t>
            </a:r>
            <a:br>
              <a:rPr lang="en-GB" sz="3200" i="1" dirty="0">
                <a:effectLst/>
                <a:latin typeface="Arial" panose="020B0604020202020204" pitchFamily="34" charset="0"/>
                <a:ea typeface="Times New Roman" panose="02020603050405020304" pitchFamily="18" charset="0"/>
              </a:rPr>
            </a:br>
            <a:r>
              <a:rPr lang="en-GB" sz="3200" b="1" dirty="0">
                <a:effectLst/>
                <a:latin typeface="Calibri" panose="020F0502020204030204" pitchFamily="34" charset="0"/>
                <a:ea typeface="Times New Roman" panose="02020603050405020304" pitchFamily="18" charset="0"/>
                <a:cs typeface="Calibri" panose="020F0502020204030204" pitchFamily="34" charset="0"/>
              </a:rPr>
              <a:t>Identify two charities that support your group</a:t>
            </a:r>
            <a:endParaRPr lang="en-GB" sz="3200" b="1"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dirty="0"/>
              <a:t>Working in groups research charity organisations which supports the disability, ethnic minority groups and elderly</a:t>
            </a:r>
          </a:p>
          <a:p>
            <a:endParaRPr lang="en-GB" dirty="0"/>
          </a:p>
          <a:p>
            <a:pPr marL="0" indent="0" algn="ctr">
              <a:buNone/>
            </a:pPr>
            <a:r>
              <a:rPr lang="en-GB" b="1" dirty="0"/>
              <a:t>Feedback your findings to the whole class</a:t>
            </a:r>
          </a:p>
          <a:p>
            <a:endParaRPr lang="en-GB" dirty="0"/>
          </a:p>
          <a:p>
            <a:endParaRPr lang="en-GB" dirty="0"/>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Conclusion:(150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dirty="0">
                <a:solidFill>
                  <a:prstClr val="black"/>
                </a:solidFill>
                <a:cs typeface="Arial" panose="020B0604020202020204" pitchFamily="34" charset="0"/>
              </a:rPr>
              <a:t>Do some research to find out legislations that support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dirty="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dirty="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dirty="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dirty="0">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dirty="0"/>
              <a:t>Other legislations and laws that help protect the group include the following; </a:t>
            </a:r>
          </a:p>
          <a:p>
            <a:r>
              <a:rPr lang="en-GB" dirty="0"/>
              <a:t>The Disability Discrimination Act 1995 and 2005;</a:t>
            </a:r>
          </a:p>
          <a:p>
            <a:r>
              <a:rPr lang="en-GB" dirty="0"/>
              <a:t>The Race Relations (Amendment) Act 1976 and 2000;</a:t>
            </a:r>
          </a:p>
          <a:p>
            <a:r>
              <a:rPr lang="en-GB" dirty="0"/>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presentation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 line spacing.</a:t>
            </a:r>
          </a:p>
          <a:p>
            <a:pPr>
              <a:spcBef>
                <a:spcPts val="500"/>
              </a:spcBef>
              <a:spcAft>
                <a:spcPts val="500"/>
              </a:spcAft>
            </a:pPr>
            <a:r>
              <a:rPr lang="en-GB" sz="2400">
                <a:solidFill>
                  <a:srgbClr val="000000"/>
                </a:solidFill>
                <a:effectLst/>
                <a:ea typeface="Times New Roman" panose="02020603050405020304" pitchFamily="18" charset="0"/>
              </a:rPr>
              <a:t>All presentation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4127330070"/>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a:effectLst/>
                        </a:rPr>
                        <a:t>1. Engagement with Literature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a:effectLst/>
                        </a:rPr>
                        <a:t>2. Knowledge and Understanding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a:effectLst/>
                        </a:rPr>
                        <a:t>3. Cognitive and Intellectual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a:effectLst/>
                        </a:rPr>
                        <a:t>4. Practical Application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a:effectLst/>
                        </a:rPr>
                        <a:t>5. Transferable Skills for Life and Professional Practice 20% </a:t>
                      </a:r>
                    </a:p>
                    <a:p>
                      <a:pPr algn="l">
                        <a:lnSpc>
                          <a:spcPct val="200000"/>
                        </a:lnSpc>
                      </a:pP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p:txBody>
          <a:bodyPr>
            <a:normAutofit fontScale="85000" lnSpcReduction="20000"/>
          </a:bodyPr>
          <a:lstStyle/>
          <a:p>
            <a:r>
              <a:rPr lang="en-GB" sz="3200">
                <a:effectLst/>
                <a:ea typeface="Times New Roman" panose="02020603050405020304" pitchFamily="18" charset="0"/>
              </a:rPr>
              <a:t>Whilst you may draw on reasonable resources to help you with your task, ensure that the problem itself is specific enough to be of a manageable scale. </a:t>
            </a:r>
          </a:p>
          <a:p>
            <a:r>
              <a:rPr lang="en-GB" sz="3200">
                <a:effectLst/>
                <a:ea typeface="Times New Roman" panose="02020603050405020304" pitchFamily="18" charset="0"/>
              </a:rPr>
              <a:t>As a guideline it should be affecting a group of individuals whose numbers lies in the hundreds rather than the tens or thousands, all of whom you must be concerned with. </a:t>
            </a:r>
          </a:p>
          <a:p>
            <a:r>
              <a:rPr lang="en-GB" sz="3200">
                <a:effectLst/>
                <a:ea typeface="Times New Roman" panose="02020603050405020304" pitchFamily="18" charset="0"/>
              </a:rPr>
              <a:t>You can adjust the size of your target population which contains the “affected” group accordingly. </a:t>
            </a:r>
            <a:endParaRPr lang="en-GB"/>
          </a:p>
        </p:txBody>
      </p:sp>
    </p:spTree>
    <p:extLst>
      <p:ext uri="{BB962C8B-B14F-4D97-AF65-F5344CB8AC3E}">
        <p14:creationId xmlns:p14="http://schemas.microsoft.com/office/powerpoint/2010/main" val="1916544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dirty="0"/>
              <a:t>The paper needs to be written as an informed </a:t>
            </a:r>
            <a:r>
              <a:rPr lang="en-GB" b="1" dirty="0"/>
              <a:t>analytical report </a:t>
            </a:r>
            <a:r>
              <a:rPr lang="en-GB" dirty="0"/>
              <a:t>from the perspective of explaining the </a:t>
            </a:r>
            <a:r>
              <a:rPr lang="en-GB" b="1" dirty="0"/>
              <a:t>methods, issues, and                                                                                                                                                                                                     solutions. </a:t>
            </a:r>
          </a:p>
          <a:p>
            <a:r>
              <a:rPr lang="en-GB" dirty="0"/>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a:xfrm>
            <a:off x="457200" y="1417638"/>
            <a:ext cx="8229600" cy="4297362"/>
          </a:xfrm>
        </p:spPr>
        <p:txBody>
          <a:bodyPr>
            <a:normAutofit fontScale="92500" lnSpcReduction="20000"/>
          </a:bodyPr>
          <a:lstStyle/>
          <a:p>
            <a:pPr marL="114300" indent="0">
              <a:buNone/>
            </a:pPr>
            <a:r>
              <a:rPr lang="en-GB" sz="3200" dirty="0">
                <a:effectLst/>
                <a:ea typeface="Times New Roman" panose="02020603050405020304" pitchFamily="18" charset="0"/>
              </a:rPr>
              <a:t>Please note that marks will be awarded for consideration of </a:t>
            </a:r>
            <a:r>
              <a:rPr lang="en-GB" sz="3200" b="1" dirty="0">
                <a:effectLst/>
                <a:ea typeface="Times New Roman" panose="02020603050405020304" pitchFamily="18" charset="0"/>
              </a:rPr>
              <a:t>ALL </a:t>
            </a:r>
            <a:r>
              <a:rPr lang="en-GB" sz="3200" dirty="0">
                <a:effectLst/>
                <a:ea typeface="Times New Roman" panose="02020603050405020304" pitchFamily="18" charset="0"/>
              </a:rPr>
              <a:t>the following topic areas: </a:t>
            </a:r>
          </a:p>
          <a:p>
            <a:pPr marL="114300" indent="0">
              <a:buNone/>
            </a:pPr>
            <a:endParaRPr lang="en-GB" sz="2400" dirty="0">
              <a:ea typeface="Times New Roman" panose="02020603050405020304" pitchFamily="18" charset="0"/>
            </a:endParaRPr>
          </a:p>
          <a:p>
            <a:pPr marL="114300" indent="0">
              <a:buNone/>
            </a:pPr>
            <a:r>
              <a:rPr lang="en-GB" sz="3200" b="1" dirty="0">
                <a:effectLst/>
                <a:ea typeface="Times New Roman" panose="02020603050405020304" pitchFamily="18" charset="0"/>
              </a:rPr>
              <a:t> Introduction (200 words)</a:t>
            </a:r>
            <a:endParaRPr lang="en-GB" sz="2400" b="1" dirty="0">
              <a:effectLst/>
              <a:ea typeface="Times New Roman" panose="02020603050405020304" pitchFamily="18" charset="0"/>
            </a:endParaRPr>
          </a:p>
          <a:p>
            <a:pPr marL="342900" lvl="0" indent="-342900">
              <a:buFont typeface="Symbol" panose="05050102010706020507" pitchFamily="18" charset="2"/>
              <a:buChar char=""/>
            </a:pPr>
            <a:r>
              <a:rPr lang="en-GB" sz="3200" b="1" dirty="0">
                <a:effectLst/>
                <a:ea typeface="Times New Roman" panose="02020603050405020304" pitchFamily="18" charset="0"/>
              </a:rPr>
              <a:t>Definition of the health problem </a:t>
            </a:r>
            <a:r>
              <a:rPr lang="en-GB" sz="3200" dirty="0">
                <a:effectLst/>
                <a:ea typeface="Times New Roman" panose="02020603050405020304" pitchFamily="18" charset="0"/>
              </a:rPr>
              <a:t>and its reported social, cultural and health </a:t>
            </a:r>
            <a:r>
              <a:rPr lang="en-GB" sz="3200" b="1" dirty="0">
                <a:effectLst/>
                <a:ea typeface="Times New Roman" panose="02020603050405020304" pitchFamily="18" charset="0"/>
              </a:rPr>
              <a:t>consequence</a:t>
            </a:r>
            <a:r>
              <a:rPr lang="en-GB" sz="3200" dirty="0">
                <a:effectLst/>
                <a:ea typeface="Times New Roman" panose="02020603050405020304" pitchFamily="18" charset="0"/>
              </a:rPr>
              <a:t>. </a:t>
            </a:r>
            <a:endParaRPr lang="en-GB" sz="2400" dirty="0">
              <a:effectLst/>
              <a:ea typeface="Times New Roman" panose="02020603050405020304" pitchFamily="18" charset="0"/>
            </a:endParaRPr>
          </a:p>
          <a:p>
            <a:pPr marL="342900" lvl="0" indent="-342900">
              <a:buFont typeface="Symbol" panose="05050102010706020507" pitchFamily="18" charset="2"/>
              <a:buChar char=""/>
            </a:pPr>
            <a:r>
              <a:rPr lang="en-GB" sz="3200" dirty="0">
                <a:effectLst/>
                <a:ea typeface="Times New Roman" panose="02020603050405020304" pitchFamily="18" charset="0"/>
              </a:rPr>
              <a:t>Levels of the </a:t>
            </a:r>
            <a:r>
              <a:rPr lang="en-GB" sz="3200" b="1" dirty="0">
                <a:effectLst/>
                <a:ea typeface="Times New Roman" panose="02020603050405020304" pitchFamily="18" charset="0"/>
              </a:rPr>
              <a:t>incidence</a:t>
            </a:r>
            <a:r>
              <a:rPr lang="en-GB" b="1" dirty="0">
                <a:ea typeface="Times New Roman" panose="02020603050405020304" pitchFamily="18" charset="0"/>
              </a:rPr>
              <a:t>/prevalence </a:t>
            </a:r>
            <a:r>
              <a:rPr lang="en-GB" sz="3200" dirty="0">
                <a:effectLst/>
                <a:ea typeface="Times New Roman" panose="02020603050405020304" pitchFamily="18" charset="0"/>
              </a:rPr>
              <a:t>that demonstrate the severity of the health issue (Both worldwide and UK statistics).</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318567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a:t>Working groups explore the 2014/2015 report below on obesity statistics in UK</a:t>
            </a:r>
          </a:p>
          <a:p>
            <a:endParaRPr lang="en-GB" sz="280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a:ln>
                <a:noFill/>
              </a:ln>
              <a:solidFill>
                <a:prstClr val="black"/>
              </a:solidFill>
              <a:effectLst/>
              <a:uLnTx/>
              <a:uFillTx/>
              <a:ea typeface="+mn-ea"/>
              <a:cs typeface="+mn-cs"/>
            </a:endParaRPr>
          </a:p>
          <a:p>
            <a:pPr marL="0" indent="0">
              <a:buNone/>
            </a:pPr>
            <a:endParaRPr lang="en-GB" sz="2800"/>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228816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fontScale="92500" lnSpcReduction="10000"/>
          </a:bodyPr>
          <a:lstStyle/>
          <a:p>
            <a:r>
              <a:rPr lang="en-GB"/>
              <a:t>Working in groups research the </a:t>
            </a:r>
            <a:r>
              <a:rPr lang="en-GB" sz="3200">
                <a:effectLst/>
                <a:ea typeface="Times New Roman" panose="02020603050405020304" pitchFamily="18" charset="0"/>
              </a:rPr>
              <a:t>social, cultural and health </a:t>
            </a:r>
            <a:r>
              <a:rPr lang="en-GB" b="1"/>
              <a:t>consequences</a:t>
            </a:r>
            <a:r>
              <a:rPr lang="en-GB"/>
              <a:t> of obesity in UK</a:t>
            </a:r>
          </a:p>
          <a:p>
            <a:r>
              <a:rPr lang="en-GB"/>
              <a:t>Adult</a:t>
            </a:r>
          </a:p>
          <a:p>
            <a:r>
              <a:rPr lang="en-GB"/>
              <a:t>Children</a:t>
            </a:r>
          </a:p>
          <a:p>
            <a:r>
              <a:rPr lang="en-GB"/>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    </a:t>
            </a:r>
            <a:r>
              <a:rPr kumimoji="0" lang="en-GB" sz="2800" b="1" i="0" u="none" strike="noStrike" kern="1200" cap="none" spc="0" normalizeH="0" baseline="0" noProof="0">
                <a:ln>
                  <a:noFill/>
                </a:ln>
                <a:solidFill>
                  <a:prstClr val="black"/>
                </a:solidFill>
                <a:effectLst/>
                <a:uLnTx/>
                <a:uFillTx/>
                <a:latin typeface="Myriad Pro"/>
                <a:ea typeface="+mn-ea"/>
                <a:cs typeface="+mn-cs"/>
              </a:rPr>
              <a:t>10mins</a:t>
            </a:r>
            <a:endParaRPr lang="en-GB" sz="2800"/>
          </a:p>
          <a:p>
            <a:endParaRPr lang="en-GB"/>
          </a:p>
        </p:txBody>
      </p:sp>
    </p:spTree>
    <p:extLst>
      <p:ext uri="{BB962C8B-B14F-4D97-AF65-F5344CB8AC3E}">
        <p14:creationId xmlns:p14="http://schemas.microsoft.com/office/powerpoint/2010/main" val="9036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E040-69D0-4734-8431-12755C53C567}"/>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697F829D-8B85-B372-5F8C-911E161212EF}"/>
              </a:ext>
            </a:extLst>
          </p:cNvPr>
          <p:cNvSpPr>
            <a:spLocks noGrp="1"/>
          </p:cNvSpPr>
          <p:nvPr>
            <p:ph idx="1"/>
          </p:nvPr>
        </p:nvSpPr>
        <p:spPr/>
        <p:txBody>
          <a:bodyPr>
            <a:normAutofit fontScale="77500" lnSpcReduction="20000"/>
          </a:bodyPr>
          <a:lstStyle/>
          <a:p>
            <a:pPr marL="0" indent="0">
              <a:buNone/>
            </a:pPr>
            <a:r>
              <a:rPr lang="en-GB" b="1" dirty="0"/>
              <a:t>Main Body (1300 words)</a:t>
            </a:r>
          </a:p>
          <a:p>
            <a:pPr marL="0" indent="0">
              <a:buNone/>
            </a:pPr>
            <a:endParaRPr lang="en-GB" b="1" dirty="0"/>
          </a:p>
          <a:p>
            <a:pPr marL="342900" lvl="0" indent="-342900" rtl="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Public health measures that has been designed in the specific defined population to </a:t>
            </a:r>
            <a:r>
              <a:rPr lang="en-GB" sz="3200" b="1" dirty="0">
                <a:effectLst/>
                <a:latin typeface="Arial" panose="020B0604020202020204" pitchFamily="34" charset="0"/>
                <a:ea typeface="Times New Roman" panose="02020603050405020304" pitchFamily="18" charset="0"/>
              </a:rPr>
              <a:t>contain, manage, treat, and reduce/control</a:t>
            </a:r>
            <a:r>
              <a:rPr lang="en-GB" sz="3200" dirty="0">
                <a:effectLst/>
                <a:latin typeface="Arial" panose="020B0604020202020204" pitchFamily="34" charset="0"/>
                <a:ea typeface="Times New Roman" panose="02020603050405020304" pitchFamily="18" charset="0"/>
              </a:rPr>
              <a:t> the impact of the health problem on the target population </a:t>
            </a:r>
            <a:r>
              <a:rPr lang="en-GB" sz="3200" b="1" dirty="0">
                <a:effectLst/>
                <a:latin typeface="Arial" panose="020B0604020202020204" pitchFamily="34" charset="0"/>
                <a:ea typeface="Times New Roman" panose="02020603050405020304" pitchFamily="18" charset="0"/>
              </a:rPr>
              <a:t>(300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The key </a:t>
            </a:r>
            <a:r>
              <a:rPr lang="en-GB" sz="3200" b="1" dirty="0">
                <a:effectLst/>
                <a:latin typeface="Arial" panose="020B0604020202020204" pitchFamily="34" charset="0"/>
                <a:ea typeface="Times New Roman" panose="02020603050405020304" pitchFamily="18" charset="0"/>
              </a:rPr>
              <a:t>determinants/risk factors </a:t>
            </a:r>
            <a:r>
              <a:rPr lang="en-GB" sz="3200" dirty="0">
                <a:effectLst/>
                <a:latin typeface="Arial" panose="020B0604020202020204" pitchFamily="34" charset="0"/>
                <a:ea typeface="Times New Roman" panose="02020603050405020304" pitchFamily="18" charset="0"/>
              </a:rPr>
              <a:t>of the chosen disease/health issue </a:t>
            </a:r>
            <a:r>
              <a:rPr lang="en-GB" sz="3200" b="1" dirty="0">
                <a:effectLst/>
                <a:latin typeface="Arial" panose="020B0604020202020204" pitchFamily="34" charset="0"/>
                <a:ea typeface="Times New Roman" panose="02020603050405020304" pitchFamily="18" charset="0"/>
              </a:rPr>
              <a:t>(300 words).</a:t>
            </a:r>
            <a:endParaRPr lang="en-GB" sz="24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Using epidemiological studies, identify those affected or/are at risk in a specific, defined population </a:t>
            </a:r>
            <a:r>
              <a:rPr lang="en-GB" sz="3200" b="1" dirty="0">
                <a:effectLst/>
                <a:latin typeface="Arial" panose="020B0604020202020204" pitchFamily="34" charset="0"/>
                <a:ea typeface="Times New Roman" panose="02020603050405020304" pitchFamily="18" charset="0"/>
              </a:rPr>
              <a:t>(200 words).</a:t>
            </a:r>
            <a:r>
              <a:rPr lang="en-GB" sz="3200" dirty="0">
                <a:effectLst/>
                <a:latin typeface="Arial" panose="020B0604020202020204" pitchFamily="34" charset="0"/>
                <a:ea typeface="Times New Roman" panose="02020603050405020304" pitchFamily="18" charset="0"/>
              </a:rPr>
              <a:t> </a:t>
            </a:r>
            <a:endParaRPr lang="en-GB" b="1" dirty="0"/>
          </a:p>
        </p:txBody>
      </p:sp>
    </p:spTree>
    <p:extLst>
      <p:ext uri="{BB962C8B-B14F-4D97-AF65-F5344CB8AC3E}">
        <p14:creationId xmlns:p14="http://schemas.microsoft.com/office/powerpoint/2010/main" val="11736617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52EF-C9E5-D15A-16D2-41C02DC15534}"/>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9A353E26-F603-D058-90A6-4DBBA4B32858}"/>
              </a:ext>
            </a:extLst>
          </p:cNvPr>
          <p:cNvSpPr>
            <a:spLocks noGrp="1"/>
          </p:cNvSpPr>
          <p:nvPr>
            <p:ph idx="1"/>
          </p:nvPr>
        </p:nvSpPr>
        <p:spPr/>
        <p:txBody>
          <a:bodyPr>
            <a:normAutofit fontScale="85000" lnSpcReduction="20000"/>
          </a:bodyPr>
          <a:lstStyle/>
          <a:p>
            <a:pPr marL="342900" lvl="0" indent="-342900" rtl="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Use epidemiological studies to determine the </a:t>
            </a:r>
            <a:r>
              <a:rPr lang="en-GB" sz="3200" b="1" dirty="0">
                <a:effectLst/>
                <a:latin typeface="Arial" panose="020B0604020202020204" pitchFamily="34" charset="0"/>
                <a:ea typeface="Times New Roman" panose="02020603050405020304" pitchFamily="18" charset="0"/>
              </a:rPr>
              <a:t>public health impact/short and long term consequences</a:t>
            </a:r>
            <a:r>
              <a:rPr lang="en-GB" sz="3200" dirty="0">
                <a:effectLst/>
                <a:latin typeface="Arial" panose="020B0604020202020204" pitchFamily="34" charset="0"/>
                <a:ea typeface="Times New Roman" panose="02020603050405020304" pitchFamily="18" charset="0"/>
              </a:rPr>
              <a:t>/effect of the disease on the specified population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Propose an </a:t>
            </a:r>
            <a:r>
              <a:rPr lang="en-GB" sz="3200" b="1" dirty="0">
                <a:effectLst/>
                <a:latin typeface="Arial" panose="020B0604020202020204" pitchFamily="34" charset="0"/>
                <a:ea typeface="Times New Roman" panose="02020603050405020304" pitchFamily="18" charset="0"/>
              </a:rPr>
              <a:t>health intervention</a:t>
            </a:r>
            <a:r>
              <a:rPr lang="en-GB" sz="3200" dirty="0">
                <a:effectLst/>
                <a:latin typeface="Arial" panose="020B0604020202020204" pitchFamily="34" charset="0"/>
                <a:ea typeface="Times New Roman" panose="02020603050405020304" pitchFamily="18" charset="0"/>
              </a:rPr>
              <a:t> programme and </a:t>
            </a:r>
            <a:r>
              <a:rPr lang="en-GB" sz="3200" b="1" dirty="0">
                <a:effectLst/>
                <a:latin typeface="Arial" panose="020B0604020202020204" pitchFamily="34" charset="0"/>
                <a:ea typeface="Times New Roman" panose="02020603050405020304" pitchFamily="18" charset="0"/>
              </a:rPr>
              <a:t>evaluate</a:t>
            </a:r>
            <a:r>
              <a:rPr lang="en-GB" sz="3200" dirty="0">
                <a:effectLst/>
                <a:latin typeface="Arial" panose="020B0604020202020204" pitchFamily="34" charset="0"/>
                <a:ea typeface="Times New Roman" panose="02020603050405020304" pitchFamily="18" charset="0"/>
              </a:rPr>
              <a:t> the impact(s) of any proposed intervention(s)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Show an understanding of the strengths, and weaknesses of your epidemiological approach </a:t>
            </a:r>
            <a:r>
              <a:rPr lang="en-GB" sz="3200" b="1" dirty="0">
                <a:effectLst/>
                <a:latin typeface="Arial" panose="020B0604020202020204" pitchFamily="34" charset="0"/>
                <a:ea typeface="Times New Roman" panose="02020603050405020304" pitchFamily="18" charset="0"/>
              </a:rPr>
              <a:t>(100 words).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11612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fontScale="92500" lnSpcReduction="20000"/>
          </a:bodyPr>
          <a:lstStyle/>
          <a:p>
            <a:r>
              <a:rPr lang="en-GB"/>
              <a:t>Use epidemiological data to determine the impact of the health condition/disease on the target population.</a:t>
            </a:r>
          </a:p>
          <a:p>
            <a:r>
              <a:rPr lang="en-GB"/>
              <a:t>Use measures such as incidence, prevalence, mortality, morbidity and life expectancy data</a:t>
            </a:r>
          </a:p>
          <a:p>
            <a:endParaRPr lang="en-GB"/>
          </a:p>
          <a:p>
            <a:r>
              <a:rPr lang="en-GB">
                <a:hlinkClick r:id="rId3"/>
              </a:rPr>
              <a:t>https://www.nature.com/articles/0803662</a:t>
            </a:r>
            <a:endParaRPr lang="en-GB"/>
          </a:p>
          <a:p>
            <a:r>
              <a:rPr lang="en-GB">
                <a:hlinkClick r:id="rId4"/>
              </a:rPr>
              <a:t>https://onlinelibrary.wiley.com/doi/full/10.1002/osp4.474</a:t>
            </a:r>
            <a:endParaRPr lang="en-GB"/>
          </a:p>
          <a:p>
            <a:endParaRPr lang="en-GB"/>
          </a:p>
        </p:txBody>
      </p:sp>
    </p:spTree>
    <p:extLst>
      <p:ext uri="{BB962C8B-B14F-4D97-AF65-F5344CB8AC3E}">
        <p14:creationId xmlns:p14="http://schemas.microsoft.com/office/powerpoint/2010/main" val="33732594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dirty="0">
                <a:hlinkClick r:id="rId3"/>
              </a:rPr>
              <a:t>https://www.nature.com/articles/0803662</a:t>
            </a:r>
            <a:endParaRPr lang="en-GB" dirty="0"/>
          </a:p>
          <a:p>
            <a:endParaRPr lang="en-GB" dirty="0"/>
          </a:p>
          <a:p>
            <a:r>
              <a:rPr lang="en-GB" dirty="0">
                <a:hlinkClick r:id="rId4"/>
              </a:rPr>
              <a:t>https://www.ncbi.nlm.nih.gov/pmc/articles/PMC5673154/pdf/ij9-2-e17.pdf</a:t>
            </a:r>
            <a:endParaRPr lang="en-GB" dirty="0"/>
          </a:p>
          <a:p>
            <a:endParaRPr lang="en-GB" dirty="0"/>
          </a:p>
          <a:p>
            <a:r>
              <a:rPr lang="en-GB" dirty="0">
                <a:hlinkClick r:id="rId5"/>
              </a:rPr>
              <a:t>https://www.nhsinform.scot/illnesses-and-conditions/nutritional/obesity</a:t>
            </a:r>
            <a:endParaRPr lang="en-GB" dirty="0"/>
          </a:p>
          <a:p>
            <a:endParaRPr lang="en-GB" dirty="0"/>
          </a:p>
        </p:txBody>
      </p:sp>
    </p:spTree>
    <p:extLst>
      <p:ext uri="{BB962C8B-B14F-4D97-AF65-F5344CB8AC3E}">
        <p14:creationId xmlns:p14="http://schemas.microsoft.com/office/powerpoint/2010/main" val="25423332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dirty="0">
                <a:hlinkClick r:id="rId3"/>
              </a:rPr>
              <a:t>https://www.gov.uk/government/publications/childhood-obesity-a-plan-for-action/childhood-obesity-a-plan-for-action</a:t>
            </a:r>
            <a:endParaRPr lang="en-GB" dirty="0"/>
          </a:p>
          <a:p>
            <a:endParaRPr lang="en-GB" dirty="0"/>
          </a:p>
          <a:p>
            <a:r>
              <a:rPr lang="en-GB" dirty="0">
                <a:hlinkClick r:id="rId4"/>
              </a:rPr>
              <a:t>https://www.kingsfund.org.uk/sites/default/files/2021-07/Tackling%20obesity.pdf</a:t>
            </a:r>
            <a:endParaRPr lang="en-GB" dirty="0"/>
          </a:p>
          <a:p>
            <a:endParaRPr lang="en-GB" dirty="0"/>
          </a:p>
          <a:p>
            <a:endParaRPr lang="en-GB" dirty="0"/>
          </a:p>
        </p:txBody>
      </p:sp>
    </p:spTree>
    <p:extLst>
      <p:ext uri="{BB962C8B-B14F-4D97-AF65-F5344CB8AC3E}">
        <p14:creationId xmlns:p14="http://schemas.microsoft.com/office/powerpoint/2010/main" val="11604130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dirty="0"/>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2728</Words>
  <Application>Microsoft Office PowerPoint</Application>
  <PresentationFormat>On-screen Show (4:3)</PresentationFormat>
  <Paragraphs>282</Paragraphs>
  <Slides>49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 PORTFOLIO  </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vt:lpstr>
      <vt:lpstr>Activity</vt:lpstr>
      <vt:lpstr>Activity</vt:lpstr>
      <vt:lpstr>Solution</vt:lpstr>
      <vt:lpstr>Activity</vt:lpstr>
      <vt:lpstr>Second Task</vt:lpstr>
      <vt:lpstr>Second Task</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2023-03-08T09:33:08Z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