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42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81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1" r:id="rId1"/>
    <p:sldMasterId id="2147484615" r:id="rId2"/>
  </p:sldMasterIdLst>
  <p:notesMasterIdLst>
    <p:notesMasterId r:id="rId100"/>
  </p:notesMasterIdLst>
  <p:handoutMasterIdLst>
    <p:handoutMasterId r:id="rId101"/>
  </p:handoutMasterIdLst>
  <p:sldIdLst>
    <p:sldId id="727" r:id="rId3"/>
    <p:sldId id="729" r:id="rId4"/>
    <p:sldId id="730" r:id="rId5"/>
    <p:sldId id="890" r:id="rId6"/>
    <p:sldId id="891" r:id="rId7"/>
    <p:sldId id="889" r:id="rId8"/>
    <p:sldId id="737" r:id="rId9"/>
    <p:sldId id="738" r:id="rId10"/>
    <p:sldId id="739" r:id="rId11"/>
    <p:sldId id="984" r:id="rId12"/>
    <p:sldId id="741" r:id="rId13"/>
    <p:sldId id="742" r:id="rId14"/>
    <p:sldId id="743" r:id="rId15"/>
    <p:sldId id="748" r:id="rId16"/>
    <p:sldId id="751" r:id="rId17"/>
    <p:sldId id="752" r:id="rId18"/>
    <p:sldId id="753" r:id="rId19"/>
    <p:sldId id="755" r:id="rId20"/>
    <p:sldId id="756" r:id="rId21"/>
    <p:sldId id="757" r:id="rId22"/>
    <p:sldId id="1145" r:id="rId23"/>
    <p:sldId id="760" r:id="rId24"/>
    <p:sldId id="1146" r:id="rId25"/>
    <p:sldId id="1180" r:id="rId26"/>
    <p:sldId id="1179" r:id="rId27"/>
    <p:sldId id="827" r:id="rId28"/>
    <p:sldId id="828" r:id="rId29"/>
    <p:sldId id="832" r:id="rId30"/>
    <p:sldId id="833" r:id="rId31"/>
    <p:sldId id="834" r:id="rId32"/>
    <p:sldId id="835" r:id="rId33"/>
    <p:sldId id="836" r:id="rId34"/>
    <p:sldId id="838" r:id="rId35"/>
    <p:sldId id="839" r:id="rId36"/>
    <p:sldId id="840" r:id="rId37"/>
    <p:sldId id="841" r:id="rId38"/>
    <p:sldId id="843" r:id="rId39"/>
    <p:sldId id="905" r:id="rId40"/>
    <p:sldId id="897" r:id="rId41"/>
    <p:sldId id="850" r:id="rId42"/>
    <p:sldId id="852" r:id="rId43"/>
    <p:sldId id="910" r:id="rId44"/>
    <p:sldId id="853" r:id="rId45"/>
    <p:sldId id="855" r:id="rId46"/>
    <p:sldId id="856" r:id="rId47"/>
    <p:sldId id="912" r:id="rId48"/>
    <p:sldId id="1076" r:id="rId49"/>
    <p:sldId id="992" r:id="rId50"/>
    <p:sldId id="993" r:id="rId51"/>
    <p:sldId id="995" r:id="rId52"/>
    <p:sldId id="997" r:id="rId53"/>
    <p:sldId id="1000" r:id="rId54"/>
    <p:sldId id="1001" r:id="rId55"/>
    <p:sldId id="1002" r:id="rId56"/>
    <p:sldId id="1003" r:id="rId57"/>
    <p:sldId id="1011" r:id="rId58"/>
    <p:sldId id="1012" r:id="rId59"/>
    <p:sldId id="1015" r:id="rId60"/>
    <p:sldId id="1016" r:id="rId61"/>
    <p:sldId id="1019" r:id="rId62"/>
    <p:sldId id="1025" r:id="rId63"/>
    <p:sldId id="1026" r:id="rId64"/>
    <p:sldId id="1027" r:id="rId65"/>
    <p:sldId id="1028" r:id="rId66"/>
    <p:sldId id="1045" r:id="rId67"/>
    <p:sldId id="1046" r:id="rId68"/>
    <p:sldId id="1047" r:id="rId69"/>
    <p:sldId id="1048" r:id="rId70"/>
    <p:sldId id="1051" r:id="rId71"/>
    <p:sldId id="1052" r:id="rId72"/>
    <p:sldId id="1055" r:id="rId73"/>
    <p:sldId id="1056" r:id="rId74"/>
    <p:sldId id="1069" r:id="rId75"/>
    <p:sldId id="443" r:id="rId76"/>
    <p:sldId id="678" r:id="rId77"/>
    <p:sldId id="714" r:id="rId78"/>
    <p:sldId id="276" r:id="rId79"/>
    <p:sldId id="621" r:id="rId80"/>
    <p:sldId id="620" r:id="rId81"/>
    <p:sldId id="622" r:id="rId82"/>
    <p:sldId id="277" r:id="rId83"/>
    <p:sldId id="824" r:id="rId84"/>
    <p:sldId id="825" r:id="rId85"/>
    <p:sldId id="930" r:id="rId86"/>
    <p:sldId id="933" r:id="rId87"/>
    <p:sldId id="952" r:id="rId88"/>
    <p:sldId id="954" r:id="rId89"/>
    <p:sldId id="955" r:id="rId90"/>
    <p:sldId id="956" r:id="rId91"/>
    <p:sldId id="957" r:id="rId92"/>
    <p:sldId id="958" r:id="rId93"/>
    <p:sldId id="959" r:id="rId94"/>
    <p:sldId id="960" r:id="rId95"/>
    <p:sldId id="968" r:id="rId96"/>
    <p:sldId id="963" r:id="rId97"/>
    <p:sldId id="884" r:id="rId98"/>
    <p:sldId id="977" r:id="rId99"/>
  </p:sldIdLst>
  <p:sldSz cx="5761038" cy="3240088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1pPr>
    <a:lvl2pPr marL="452438" indent="1588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2pPr>
    <a:lvl3pPr marL="909638" indent="1588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3pPr>
    <a:lvl4pPr marL="1366838" indent="1588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4pPr>
    <a:lvl5pPr marL="1824038" indent="1588" algn="l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Arial" charset="0"/>
        <a:ea typeface="宋体" charset="-122"/>
        <a:cs typeface="+mn-cs"/>
      </a:defRPr>
    </a:lvl9pPr>
  </p:defaultTextStyle>
  <p:extLst>
    <p:ext uri="{EFAFB233-063F-42B5-8137-9DF3F51BA10A}">
      <p15:sldGuideLst xmlns:mc="http://schemas.openxmlformats.org/markup-compatibility/2006" xmlns:mv="urn:schemas-microsoft-com:mac:vml" xmlns:p15="http://schemas.microsoft.com/office/powerpoint/2012/main" xmlns="">
        <p15:guide id="1" orient="horz" pos="1021">
          <p15:clr>
            <a:srgbClr val="A4A3A4"/>
          </p15:clr>
        </p15:guide>
        <p15:guide id="2" pos="181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59E"/>
    <a:srgbClr val="CC3300"/>
    <a:srgbClr val="CC660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mc="http://schemas.openxmlformats.org/markup-compatibility/2006" xmlns:mv="urn:schemas-microsoft-com:mac:vml"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0485" autoAdjust="0"/>
  </p:normalViewPr>
  <p:slideViewPr>
    <p:cSldViewPr>
      <p:cViewPr>
        <p:scale>
          <a:sx n="150" d="100"/>
          <a:sy n="150" d="100"/>
        </p:scale>
        <p:origin x="-552" y="-96"/>
      </p:cViewPr>
      <p:guideLst>
        <p:guide orient="horz" pos="1021"/>
        <p:guide pos="1815"/>
      </p:guideLst>
    </p:cSldViewPr>
  </p:slideViewPr>
  <p:outlineViewPr>
    <p:cViewPr>
      <p:scale>
        <a:sx n="33" d="100"/>
        <a:sy n="33" d="100"/>
      </p:scale>
      <p:origin x="0" y="96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4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01" Type="http://schemas.openxmlformats.org/officeDocument/2006/relationships/handoutMaster" Target="handoutMasters/handoutMaster1.xml"/><Relationship Id="rId102" Type="http://schemas.openxmlformats.org/officeDocument/2006/relationships/printerSettings" Target="printerSettings/printerSettings1.bin"/><Relationship Id="rId103" Type="http://schemas.openxmlformats.org/officeDocument/2006/relationships/presProps" Target="presProps.xml"/><Relationship Id="rId104" Type="http://schemas.openxmlformats.org/officeDocument/2006/relationships/viewProps" Target="viewProps.xml"/><Relationship Id="rId105" Type="http://schemas.openxmlformats.org/officeDocument/2006/relationships/theme" Target="theme/theme1.xml"/><Relationship Id="rId10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slide" Target="slides/slide30.xml"/><Relationship Id="rId33" Type="http://schemas.openxmlformats.org/officeDocument/2006/relationships/slide" Target="slides/slide31.xml"/><Relationship Id="rId34" Type="http://schemas.openxmlformats.org/officeDocument/2006/relationships/slide" Target="slides/slide32.xml"/><Relationship Id="rId35" Type="http://schemas.openxmlformats.org/officeDocument/2006/relationships/slide" Target="slides/slide33.xml"/><Relationship Id="rId36" Type="http://schemas.openxmlformats.org/officeDocument/2006/relationships/slide" Target="slides/slide34.xml"/><Relationship Id="rId37" Type="http://schemas.openxmlformats.org/officeDocument/2006/relationships/slide" Target="slides/slide35.xml"/><Relationship Id="rId38" Type="http://schemas.openxmlformats.org/officeDocument/2006/relationships/slide" Target="slides/slide36.xml"/><Relationship Id="rId39" Type="http://schemas.openxmlformats.org/officeDocument/2006/relationships/slide" Target="slides/slide37.xml"/><Relationship Id="rId50" Type="http://schemas.openxmlformats.org/officeDocument/2006/relationships/slide" Target="slides/slide48.xml"/><Relationship Id="rId51" Type="http://schemas.openxmlformats.org/officeDocument/2006/relationships/slide" Target="slides/slide49.xml"/><Relationship Id="rId52" Type="http://schemas.openxmlformats.org/officeDocument/2006/relationships/slide" Target="slides/slide50.xml"/><Relationship Id="rId53" Type="http://schemas.openxmlformats.org/officeDocument/2006/relationships/slide" Target="slides/slide51.xml"/><Relationship Id="rId54" Type="http://schemas.openxmlformats.org/officeDocument/2006/relationships/slide" Target="slides/slide52.xml"/><Relationship Id="rId55" Type="http://schemas.openxmlformats.org/officeDocument/2006/relationships/slide" Target="slides/slide53.xml"/><Relationship Id="rId56" Type="http://schemas.openxmlformats.org/officeDocument/2006/relationships/slide" Target="slides/slide54.xml"/><Relationship Id="rId57" Type="http://schemas.openxmlformats.org/officeDocument/2006/relationships/slide" Target="slides/slide55.xml"/><Relationship Id="rId58" Type="http://schemas.openxmlformats.org/officeDocument/2006/relationships/slide" Target="slides/slide56.xml"/><Relationship Id="rId59" Type="http://schemas.openxmlformats.org/officeDocument/2006/relationships/slide" Target="slides/slide57.xml"/><Relationship Id="rId70" Type="http://schemas.openxmlformats.org/officeDocument/2006/relationships/slide" Target="slides/slide68.xml"/><Relationship Id="rId71" Type="http://schemas.openxmlformats.org/officeDocument/2006/relationships/slide" Target="slides/slide69.xml"/><Relationship Id="rId72" Type="http://schemas.openxmlformats.org/officeDocument/2006/relationships/slide" Target="slides/slide70.xml"/><Relationship Id="rId73" Type="http://schemas.openxmlformats.org/officeDocument/2006/relationships/slide" Target="slides/slide71.xml"/><Relationship Id="rId74" Type="http://schemas.openxmlformats.org/officeDocument/2006/relationships/slide" Target="slides/slide72.xml"/><Relationship Id="rId75" Type="http://schemas.openxmlformats.org/officeDocument/2006/relationships/slide" Target="slides/slide73.xml"/><Relationship Id="rId76" Type="http://schemas.openxmlformats.org/officeDocument/2006/relationships/slide" Target="slides/slide74.xml"/><Relationship Id="rId77" Type="http://schemas.openxmlformats.org/officeDocument/2006/relationships/slide" Target="slides/slide75.xml"/><Relationship Id="rId78" Type="http://schemas.openxmlformats.org/officeDocument/2006/relationships/slide" Target="slides/slide76.xml"/><Relationship Id="rId79" Type="http://schemas.openxmlformats.org/officeDocument/2006/relationships/slide" Target="slides/slide77.xml"/><Relationship Id="rId90" Type="http://schemas.openxmlformats.org/officeDocument/2006/relationships/slide" Target="slides/slide88.xml"/><Relationship Id="rId91" Type="http://schemas.openxmlformats.org/officeDocument/2006/relationships/slide" Target="slides/slide89.xml"/><Relationship Id="rId92" Type="http://schemas.openxmlformats.org/officeDocument/2006/relationships/slide" Target="slides/slide90.xml"/><Relationship Id="rId93" Type="http://schemas.openxmlformats.org/officeDocument/2006/relationships/slide" Target="slides/slide91.xml"/><Relationship Id="rId94" Type="http://schemas.openxmlformats.org/officeDocument/2006/relationships/slide" Target="slides/slide92.xml"/><Relationship Id="rId95" Type="http://schemas.openxmlformats.org/officeDocument/2006/relationships/slide" Target="slides/slide93.xml"/><Relationship Id="rId96" Type="http://schemas.openxmlformats.org/officeDocument/2006/relationships/slide" Target="slides/slide94.xml"/><Relationship Id="rId97" Type="http://schemas.openxmlformats.org/officeDocument/2006/relationships/slide" Target="slides/slide95.xml"/><Relationship Id="rId98" Type="http://schemas.openxmlformats.org/officeDocument/2006/relationships/slide" Target="slides/slide96.xml"/><Relationship Id="rId99" Type="http://schemas.openxmlformats.org/officeDocument/2006/relationships/slide" Target="slides/slide9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40" Type="http://schemas.openxmlformats.org/officeDocument/2006/relationships/slide" Target="slides/slide38.xml"/><Relationship Id="rId41" Type="http://schemas.openxmlformats.org/officeDocument/2006/relationships/slide" Target="slides/slide39.xml"/><Relationship Id="rId42" Type="http://schemas.openxmlformats.org/officeDocument/2006/relationships/slide" Target="slides/slide40.xml"/><Relationship Id="rId43" Type="http://schemas.openxmlformats.org/officeDocument/2006/relationships/slide" Target="slides/slide41.xml"/><Relationship Id="rId44" Type="http://schemas.openxmlformats.org/officeDocument/2006/relationships/slide" Target="slides/slide42.xml"/><Relationship Id="rId45" Type="http://schemas.openxmlformats.org/officeDocument/2006/relationships/slide" Target="slides/slide43.xml"/><Relationship Id="rId46" Type="http://schemas.openxmlformats.org/officeDocument/2006/relationships/slide" Target="slides/slide44.xml"/><Relationship Id="rId47" Type="http://schemas.openxmlformats.org/officeDocument/2006/relationships/slide" Target="slides/slide45.xml"/><Relationship Id="rId48" Type="http://schemas.openxmlformats.org/officeDocument/2006/relationships/slide" Target="slides/slide46.xml"/><Relationship Id="rId49" Type="http://schemas.openxmlformats.org/officeDocument/2006/relationships/slide" Target="slides/slide47.xml"/><Relationship Id="rId60" Type="http://schemas.openxmlformats.org/officeDocument/2006/relationships/slide" Target="slides/slide58.xml"/><Relationship Id="rId61" Type="http://schemas.openxmlformats.org/officeDocument/2006/relationships/slide" Target="slides/slide59.xml"/><Relationship Id="rId62" Type="http://schemas.openxmlformats.org/officeDocument/2006/relationships/slide" Target="slides/slide60.xml"/><Relationship Id="rId63" Type="http://schemas.openxmlformats.org/officeDocument/2006/relationships/slide" Target="slides/slide61.xml"/><Relationship Id="rId64" Type="http://schemas.openxmlformats.org/officeDocument/2006/relationships/slide" Target="slides/slide62.xml"/><Relationship Id="rId65" Type="http://schemas.openxmlformats.org/officeDocument/2006/relationships/slide" Target="slides/slide63.xml"/><Relationship Id="rId66" Type="http://schemas.openxmlformats.org/officeDocument/2006/relationships/slide" Target="slides/slide64.xml"/><Relationship Id="rId67" Type="http://schemas.openxmlformats.org/officeDocument/2006/relationships/slide" Target="slides/slide65.xml"/><Relationship Id="rId68" Type="http://schemas.openxmlformats.org/officeDocument/2006/relationships/slide" Target="slides/slide66.xml"/><Relationship Id="rId69" Type="http://schemas.openxmlformats.org/officeDocument/2006/relationships/slide" Target="slides/slide67.xml"/><Relationship Id="rId100" Type="http://schemas.openxmlformats.org/officeDocument/2006/relationships/notesMaster" Target="notesMasters/notesMaster1.xml"/><Relationship Id="rId80" Type="http://schemas.openxmlformats.org/officeDocument/2006/relationships/slide" Target="slides/slide78.xml"/><Relationship Id="rId81" Type="http://schemas.openxmlformats.org/officeDocument/2006/relationships/slide" Target="slides/slide79.xml"/><Relationship Id="rId82" Type="http://schemas.openxmlformats.org/officeDocument/2006/relationships/slide" Target="slides/slide80.xml"/><Relationship Id="rId83" Type="http://schemas.openxmlformats.org/officeDocument/2006/relationships/slide" Target="slides/slide81.xml"/><Relationship Id="rId84" Type="http://schemas.openxmlformats.org/officeDocument/2006/relationships/slide" Target="slides/slide82.xml"/><Relationship Id="rId85" Type="http://schemas.openxmlformats.org/officeDocument/2006/relationships/slide" Target="slides/slide83.xml"/><Relationship Id="rId86" Type="http://schemas.openxmlformats.org/officeDocument/2006/relationships/slide" Target="slides/slide84.xml"/><Relationship Id="rId87" Type="http://schemas.openxmlformats.org/officeDocument/2006/relationships/slide" Target="slides/slide85.xml"/><Relationship Id="rId88" Type="http://schemas.openxmlformats.org/officeDocument/2006/relationships/slide" Target="slides/slide86.xml"/><Relationship Id="rId89" Type="http://schemas.openxmlformats.org/officeDocument/2006/relationships/slide" Target="slides/slide8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fld id="{BF99C5B6-C23A-4596-A093-6A76D1B32F04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fld id="{F098ACC4-571D-461F-8FAA-FFD3659E1C6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982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15FAE3A0-6431-463E-B700-104B7C9B5942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 smtClean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noProof="0" smtClean="0"/>
              <a:t>按一下此處編輯母版文本樣式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第二級</a:t>
            </a:r>
          </a:p>
          <a:p>
            <a:pPr lvl="2"/>
            <a:r>
              <a:rPr lang="zh-CN" altLang="en-US" noProof="0" smtClean="0"/>
              <a:t>第三級</a:t>
            </a:r>
          </a:p>
          <a:p>
            <a:pPr lvl="3"/>
            <a:r>
              <a:rPr lang="zh-CN" altLang="en-US" noProof="0" smtClean="0"/>
              <a:t>第四級</a:t>
            </a:r>
          </a:p>
          <a:p>
            <a:pPr lvl="4"/>
            <a:r>
              <a:rPr lang="zh-CN" altLang="en-US" noProof="0" smtClean="0"/>
              <a:t>第五級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BAC8C323-535E-497B-87E9-81CDA9EA40E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13036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09638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2438" algn="l" defTabSz="909638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09638" algn="l" defTabSz="909638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66838" algn="l" defTabSz="909638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4038" algn="l" defTabSz="909638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200" algn="l" defTabSz="9140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240" algn="l" defTabSz="9140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280" algn="l" defTabSz="9140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320" algn="l" defTabSz="91408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26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4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29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5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41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6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43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7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44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5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5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4.xml"/></Relationships>
</file>

<file path=ppt/notesSlides/_rels/notesSlide5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5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5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5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5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5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5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6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2.xml"/></Relationships>
</file>

<file path=ppt/notesSlides/_rels/notesSlide6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_rels/notesSlide6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4.xml"/></Relationships>
</file>

<file path=ppt/notesSlides/_rels/notesSlide6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5.xml"/></Relationships>
</file>

<file path=ppt/notesSlides/_rels/notesSlide6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6.xml"/></Relationships>
</file>

<file path=ppt/notesSlides/_rels/notesSlide6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7.xml"/></Relationships>
</file>

<file path=ppt/notesSlides/_rels/notesSlide6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8.xml"/></Relationships>
</file>

<file path=ppt/notesSlides/_rels/notesSlide6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9.xml"/></Relationships>
</file>

<file path=ppt/notesSlides/_rels/notesSlide6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0.xml"/></Relationships>
</file>

<file path=ppt/notesSlides/_rels/notesSlide6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_rels/notesSlide7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2.xml"/></Relationships>
</file>

<file path=ppt/notesSlides/_rels/notesSlide7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3.xml"/></Relationships>
</file>

<file path=ppt/notesSlides/_rels/notesSlide7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4.xml"/></Relationships>
</file>

<file path=ppt/notesSlides/_rels/notesSlide7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5.xml"/></Relationships>
</file>

<file path=ppt/notesSlides/_rels/notesSlide7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6.xml"/></Relationships>
</file>

<file path=ppt/notesSlides/_rels/notesSlide7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7.xml"/></Relationships>
</file>

<file path=ppt/notesSlides/_rels/notesSlide7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8.xml"/></Relationships>
</file>

<file path=ppt/notesSlides/_rels/notesSlide7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9.xml"/></Relationships>
</file>

<file path=ppt/notesSlides/_rels/notesSlide7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0.xml"/></Relationships>
</file>

<file path=ppt/notesSlides/_rels/notesSlide7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1.xml"/></Relationships>
</file>

<file path=ppt/notesSlides/_rels/notesSlide8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8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82.xml"/></Relationships>
</file>

<file path=ppt/notesSlides/_rels/notesSlide8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9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83.xml"/></Relationships>
</file>

<file path=ppt/notesSlides/_rels/notesSlide8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4.xml"/></Relationships>
</file>

<file path=ppt/notesSlides/_rels/notesSlide8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5.xml"/></Relationships>
</file>

<file path=ppt/notesSlides/_rels/notesSlide8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6.xml"/></Relationships>
</file>

<file path=ppt/notesSlides/_rels/notesSlide8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7.xml"/></Relationships>
</file>

<file path=ppt/notesSlides/_rels/notesSlide8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8.xml"/></Relationships>
</file>

<file path=ppt/notesSlides/_rels/notesSlide8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9.xml"/></Relationships>
</file>

<file path=ppt/notesSlides/_rels/notesSlide8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0.xml"/></Relationships>
</file>

<file path=ppt/notesSlides/_rels/notesSlide8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1.xml"/></Relationships>
</file>

<file path=ppt/notesSlides/_rels/notesSlide9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2.xml"/></Relationships>
</file>

<file path=ppt/notesSlides/_rels/notesSlide9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3.xml"/></Relationships>
</file>

<file path=ppt/notesSlides/_rels/notesSlide9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4.xml"/></Relationships>
</file>

<file path=ppt/notesSlides/_rels/notesSlide93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0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95.xml"/></Relationships>
</file>

<file path=ppt/notesSlides/_rels/notesSlide9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6.xml"/></Relationships>
</file>

<file path=ppt/notesSlides/_rels/notesSlide9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321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93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96C96A2-0282-4754-A301-B1563F14CA11}" type="slidenum">
              <a:rPr lang="zh-CN" altLang="en-US" smtClean="0">
                <a:ea typeface="宋体" charset="-122"/>
              </a:rPr>
              <a:pPr/>
              <a:t>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3881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424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9424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C146806-19D5-4D1E-B761-21B37EF19D69}" type="slidenum">
              <a:rPr lang="zh-CN" altLang="en-US" smtClean="0">
                <a:ea typeface="宋体" charset="-122"/>
              </a:rPr>
              <a:pPr/>
              <a:t>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29439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526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95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F24FCDD-B8E1-465B-8C0B-2F9617AC5883}" type="slidenum">
              <a:rPr lang="zh-CN" altLang="en-US" smtClean="0">
                <a:ea typeface="宋体" charset="-122"/>
              </a:rPr>
              <a:pPr/>
              <a:t>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636864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833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9834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753F79A-8E28-44E3-9E6A-7139ABE65ADE}" type="slidenum">
              <a:rPr lang="zh-CN" altLang="en-US" smtClean="0">
                <a:ea typeface="宋体" charset="-122"/>
              </a:rPr>
              <a:pPr/>
              <a:t>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32034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993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388BED4-1A4A-4A64-8034-67EFA303C5DB}" type="slidenum">
              <a:rPr lang="zh-CN" altLang="en-US" smtClean="0">
                <a:ea typeface="宋体" charset="-122"/>
              </a:rPr>
              <a:pPr/>
              <a:t>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898530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731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9731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67288FA-AA93-4225-87D6-74D114E7C9D0}" type="slidenum">
              <a:rPr lang="zh-CN" altLang="en-US" smtClean="0">
                <a:ea typeface="宋体" charset="-122"/>
              </a:rPr>
              <a:pPr/>
              <a:t>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5842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141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0141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99746C9-1066-4564-9058-1952D4D063E6}" type="slidenum">
              <a:rPr lang="zh-CN" altLang="en-US" smtClean="0">
                <a:ea typeface="宋体" charset="-122"/>
              </a:rPr>
              <a:pPr/>
              <a:t>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75374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243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0243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08A2C46-A0E3-4E2B-884C-7B348606E3A0}" type="slidenum">
              <a:rPr lang="zh-CN" altLang="en-US" smtClean="0">
                <a:ea typeface="宋体" charset="-122"/>
              </a:rPr>
              <a:pPr/>
              <a:t>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23758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3459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595313" y="8210550"/>
            <a:ext cx="7018338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在一個企業或者團體之中，一個新的舉措要實施得力，一定要董事長本人，我們說單位的一把手要認同並親力親為。唯有如此，才能最大限度的帶動員工，每一個層級的人都同樣重視。固鍀的幸福企業專案有非常正式的執行體系。有專職的工作人員，當然，更重要的是給帶動和培養廣泛的公司志願者，來踐行幸福企業的各項舉措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001989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4483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595313" y="8210550"/>
            <a:ext cx="7018338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>
                <a:latin typeface="Arial" charset="0"/>
              </a:rPr>
              <a:t>刚才我们有听到吴董分享他对幸福的理解，以及创建幸福企业的初衷。 幸福这两个字目前在固鍀 大家都有了同样的定义......</a:t>
            </a:r>
          </a:p>
        </p:txBody>
      </p:sp>
    </p:spTree>
    <p:extLst>
      <p:ext uri="{BB962C8B-B14F-4D97-AF65-F5344CB8AC3E}">
        <p14:creationId xmlns:p14="http://schemas.microsoft.com/office/powerpoint/2010/main" val="1843633728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550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0550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F79513C-3489-4B78-960D-8F9CCBBDACCD}" type="slidenum">
              <a:rPr lang="zh-CN" altLang="en-US" smtClean="0">
                <a:ea typeface="宋体" charset="-122"/>
              </a:rPr>
              <a:pPr/>
              <a:t>11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843215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65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065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2D1BA67-285E-424D-8D41-9FA62FD25A62}" type="slidenum">
              <a:rPr lang="zh-CN" altLang="en-US" smtClean="0">
                <a:ea typeface="宋体" charset="-122"/>
              </a:rPr>
              <a:pPr/>
              <a:t>12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153624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55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755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0755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CACF8A2-C23A-4E81-9257-0D595497BBB0}" type="slidenum">
              <a:rPr lang="zh-CN" altLang="en-US" smtClean="0">
                <a:ea typeface="宋体" charset="-122"/>
              </a:rPr>
              <a:pPr/>
              <a:t>13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998739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267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267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D60E759-0483-442F-BA85-088A0F2D569E}" type="slidenum">
              <a:rPr lang="zh-CN" altLang="en-US" smtClean="0">
                <a:ea typeface="宋体" charset="-122"/>
              </a:rPr>
              <a:pPr/>
              <a:t>14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205898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6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369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37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5FB1629-10ED-4B24-8FB2-2004FAAFB85B}" type="slidenum">
              <a:rPr lang="zh-CN" altLang="en-US" smtClean="0">
                <a:ea typeface="宋体" charset="-122"/>
              </a:rPr>
              <a:pPr/>
              <a:t>15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515218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472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472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A3E445B-BF5B-4562-BED3-1ECA208E58F6}" type="slidenum">
              <a:rPr lang="zh-CN" altLang="en-US" smtClean="0">
                <a:ea typeface="宋体" charset="-122"/>
              </a:rPr>
              <a:pPr/>
              <a:t>16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353943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574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574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2B36C0-661D-499B-AFD2-941042B3D7A4}" type="slidenum">
              <a:rPr lang="zh-CN" altLang="en-US" smtClean="0">
                <a:ea typeface="宋体" charset="-122"/>
              </a:rPr>
              <a:pPr/>
              <a:t>17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4111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79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779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779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8A6C2B8-7867-4927-9114-33C02DD1EA77}" type="slidenum">
              <a:rPr lang="zh-CN" altLang="en-US" smtClean="0">
                <a:ea typeface="宋体" charset="-122"/>
              </a:rPr>
              <a:pPr/>
              <a:t>18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089943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881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88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92153BD-419A-46BB-ACAB-E0DA1FFE52BF}" type="slidenum">
              <a:rPr lang="zh-CN" altLang="en-US" smtClean="0">
                <a:ea typeface="宋体" charset="-122"/>
              </a:rPr>
              <a:pPr/>
              <a:t>19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516859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4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1984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ED71C65-D3C3-4DF4-AA23-375AC7BA2437}" type="slidenum">
              <a:rPr lang="zh-CN" altLang="en-US" smtClean="0">
                <a:ea typeface="宋体" charset="-122"/>
              </a:rPr>
              <a:pPr/>
              <a:t>20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204968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3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393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2394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F990B42-6697-41D4-AF6F-B3714623CB15}" type="slidenum">
              <a:rPr lang="zh-CN" altLang="en-US" smtClean="0">
                <a:ea typeface="宋体" charset="-122"/>
              </a:rPr>
              <a:pPr/>
              <a:t>21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91703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291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2291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EB1D37A-F442-4C1B-9D94-C1955B78233A}" type="slidenum">
              <a:rPr lang="zh-CN" altLang="en-US" smtClean="0">
                <a:ea typeface="宋体" charset="-122"/>
              </a:rPr>
              <a:pPr/>
              <a:t>22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103574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9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49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249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6F60517-4EC7-419F-9421-D9A1053B14A5}" type="slidenum">
              <a:rPr lang="zh-CN" altLang="en-US" smtClean="0">
                <a:ea typeface="宋体" charset="-122"/>
              </a:rPr>
              <a:pPr/>
              <a:t>23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720087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8035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要按照一個聖賢的標準來要求自己，當然要做聖賢不容易，但是要去一點一滴的去做。  如何做？ 你看聖賢的聖字，繁體字，或者說正體字 字的本身就在告知你它的含義，  要怎麼樣彎腰啊！彎得下，彎不下腰，對待一切事物恭敬，有了這種謙虛的恭敬的心，再去聆聽，身體力行，這樣才能聽到聖賢的教誨啊。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128503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0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2905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2906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35DE4AB-3B73-4079-AA08-0F00FA8F9FC6}" type="slidenum">
              <a:rPr lang="zh-CN" altLang="en-US" smtClean="0">
                <a:ea typeface="宋体" charset="-122"/>
              </a:rPr>
              <a:pPr/>
              <a:t>27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2310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315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3315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4829896-DB99-40B5-A100-1497F90F2D8C}" type="slidenum">
              <a:rPr lang="zh-CN" altLang="en-US" smtClean="0">
                <a:ea typeface="宋体" charset="-122"/>
              </a:rPr>
              <a:pPr/>
              <a:t>28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8710610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4179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孔子說：當政者，能夠言行端正，做出表率，不用發號施令，黎民百姓都會起而行，都會來效法，一項政令就能暢行無阻。</a:t>
            </a:r>
            <a:endParaRPr lang="zh-CN" altLang="en-US" smtClean="0">
              <a:latin typeface="Arial" charset="0"/>
            </a:endParaRPr>
          </a:p>
          <a:p>
            <a:r>
              <a:rPr lang="zh-TW" altLang="en-US" smtClean="0">
                <a:latin typeface="Arial" charset="0"/>
              </a:rPr>
              <a:t>領導者率先垂范，管理層和員工都會學習和遵守。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9042170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20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520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3520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58D3973-B444-4CFB-9905-0D6386997D43}" type="slidenum">
              <a:rPr lang="zh-CN" altLang="en-US" smtClean="0">
                <a:ea typeface="宋体" charset="-122"/>
              </a:rPr>
              <a:pPr/>
              <a:t>30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81180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22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622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3622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161D671-B889-46BD-9305-AB19DD09CCA5}" type="slidenum">
              <a:rPr lang="zh-CN" altLang="en-US" smtClean="0">
                <a:ea typeface="宋体" charset="-122"/>
              </a:rPr>
              <a:pPr/>
              <a:t>31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795410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725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3725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96EDC5D-AAA0-4E47-BA72-0AC92E97A4A8}" type="slidenum">
              <a:rPr lang="zh-CN" altLang="en-US" smtClean="0">
                <a:ea typeface="宋体" charset="-122"/>
              </a:rPr>
              <a:pPr/>
              <a:t>32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2300168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827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3827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86A7DE4-D286-4B99-846C-580E97FA1D3F}" type="slidenum">
              <a:rPr lang="zh-CN" altLang="en-US" smtClean="0">
                <a:ea typeface="宋体" charset="-122"/>
              </a:rPr>
              <a:pPr/>
              <a:t>33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3649704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929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393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4EC9C39-8C52-45F4-A8BA-BF55AD55D764}" type="slidenum">
              <a:rPr lang="zh-CN" altLang="en-US" smtClean="0">
                <a:ea typeface="宋体" charset="-122"/>
              </a:rPr>
              <a:pPr/>
              <a:t>34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186725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2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2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4032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9B0EC5-60D1-48C4-95AA-EE696C5A1794}" type="slidenum">
              <a:rPr lang="zh-CN" altLang="en-US" smtClean="0">
                <a:ea typeface="宋体" charset="-122"/>
              </a:rPr>
              <a:pPr/>
              <a:t>35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5673761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134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4134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0E72DE3-CCE3-4D7F-B1A1-32F9F3B9B967}" type="slidenum">
              <a:rPr lang="zh-CN" altLang="en-US" smtClean="0">
                <a:ea typeface="宋体" charset="-122"/>
              </a:rPr>
              <a:pPr/>
              <a:t>36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9978126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39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339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4339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126FEB-79D3-4D0B-A22E-CD7ACFE3276E}" type="slidenum">
              <a:rPr lang="zh-CN" altLang="en-US" smtClean="0">
                <a:ea typeface="宋体" charset="-122"/>
              </a:rPr>
              <a:pPr/>
              <a:t>37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4775704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505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CBD8F85-11FE-4721-8820-098A3BA1756A}" type="slidenum">
              <a:rPr lang="zh-CN" altLang="en-US" smtClean="0">
                <a:ea typeface="宋体" charset="-122"/>
              </a:rPr>
              <a:pPr/>
              <a:t>38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1579293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5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158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515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A089875-053E-448F-ABA2-67D7CFC268E0}" type="slidenum">
              <a:rPr lang="zh-CN" altLang="en-US" smtClean="0">
                <a:ea typeface="宋体" charset="-122"/>
              </a:rPr>
              <a:pPr/>
              <a:t>39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1441317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261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5261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6EB281D-26DB-4638-AC35-EED7548367DA}" type="slidenum">
              <a:rPr lang="zh-CN" altLang="en-US" smtClean="0">
                <a:ea typeface="宋体" charset="-122"/>
              </a:rPr>
              <a:pPr/>
              <a:t>40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6225874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4659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詩經：哀哀父母，生我朐勞：  我們的父母為了養育我們，勞苦憔悴，等我們長大成人時，他們已經年邁體衰， 如果不抓緊時間孝順，等到自己功成名就的時候，可能父母已經不健在了。所以固鍀用很多方式來提醒員工要及時行孝。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845141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568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5568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8D83A0C-BD86-4258-8D89-C00D1EE409CA}" type="slidenum">
              <a:rPr lang="zh-CN" altLang="en-US" smtClean="0">
                <a:ea typeface="宋体" charset="-122"/>
              </a:rPr>
              <a:pPr/>
              <a:t>42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8830447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6707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生日就是母難日，而且 每長一歲 都要更加倍的感恩父母的養育之恩啊，所以固鍀的慶生會 除了聚會的歡喜之外，我們會通過一些遊戲活動來體會父母親的不容易， 啟發員工們要懂得感念母恩啊。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934866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9779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在三年前的歲末年終，企業都有一個聚會 就是尾牙， 固鍀的大家長 在會上和全體的員工語重心長的說：希望春節大家回家要記得給自己的父母長輩洗腳，奉茶。這個傳統啊一直保持， 員工們照做之後發現，原來自己一點點的行動，竟會讓父母這麼的開心，這麼的欣慰。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116766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0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0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6080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81AADB7-8B21-4955-91FA-AD7C9E4D2E90}" type="slidenum">
              <a:rPr lang="zh-CN" altLang="en-US" smtClean="0">
                <a:ea typeface="宋体" charset="-122"/>
              </a:rPr>
              <a:pPr/>
              <a:t>45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0401925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92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592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天子真正愛護自己的父母，也就不敢厭惡別人 ，別人的父母，不會對別人不好。真正尊敬自己的父母就不敢輕慢別人的父母，他竭盡愛敬之心去奉侍自己的父母，並把這種德行教化推行到百姓的身上。</a:t>
            </a:r>
            <a:endParaRPr lang="zh-CN" altLang="en-US" smtClean="0">
              <a:latin typeface="Arial" charset="0"/>
            </a:endParaRPr>
          </a:p>
        </p:txBody>
      </p:sp>
      <p:sp>
        <p:nvSpPr>
          <p:cNvPr id="465924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fld id="{10228486-E8F0-455B-82CE-FCF6EC061C58}" type="datetime1">
              <a:rPr lang="zh-CN" altLang="en-US" smtClean="0">
                <a:ea typeface="宋体" charset="-122"/>
              </a:rPr>
              <a:pPr/>
              <a:t>2/19/20</a:t>
            </a:fld>
            <a:endParaRPr lang="zh-CN" altLang="en-US" smtClean="0">
              <a:ea typeface="宋体" charset="-122"/>
            </a:endParaRPr>
          </a:p>
        </p:txBody>
      </p:sp>
      <p:sp>
        <p:nvSpPr>
          <p:cNvPr id="465925" name="灯片编号占位符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361A2C6-569D-44DE-A364-3138ED38F12B}" type="slidenum">
              <a:rPr lang="zh-CN" altLang="en-US" smtClean="0">
                <a:ea typeface="宋体" charset="-122"/>
              </a:rPr>
              <a:pPr/>
              <a:t>46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7689600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2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025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0"/>
            <a:r>
              <a:rPr lang="zh-TW" altLang="en-US" smtClean="0">
                <a:latin typeface="Arial" charset="0"/>
              </a:rPr>
              <a:t>去年</a:t>
            </a:r>
            <a:r>
              <a:rPr lang="en-US" altLang="zh-TW" smtClean="0">
                <a:latin typeface="Arial" charset="0"/>
              </a:rPr>
              <a:t>10</a:t>
            </a:r>
            <a:r>
              <a:rPr lang="zh-TW" altLang="en-US" smtClean="0">
                <a:latin typeface="Arial" charset="0"/>
              </a:rPr>
              <a:t>月，固鍀的傳統文化家庭日，要圓滿這次講座，四十位元志工做服務人員， 白天都要他們上班做自己本職的工作，都是用晚上的時間來籌備有時要忙到淩晨一兩點。 等講座結束，全體志工上臺鞠躬感恩。我們很感恩李越老師分享禮在人際關係中的運用 還有 廬江的傳統文化老師，當生命的河在禮堂裡唱響的時候</a:t>
            </a:r>
            <a:endParaRPr lang="zh-CN" altLang="en-US" smtClean="0">
              <a:latin typeface="Arial" charset="0"/>
            </a:endParaRPr>
          </a:p>
          <a:p>
            <a:pPr defTabSz="0"/>
            <a:endParaRPr lang="zh-CN" altLang="en-US" smtClean="0"/>
          </a:p>
        </p:txBody>
      </p:sp>
      <p:sp>
        <p:nvSpPr>
          <p:cNvPr id="480260" name="日期占位符 3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fld id="{8ED534B9-48EA-4B00-AF18-2E898000E5AE}" type="datetime1">
              <a:rPr lang="zh-CN" altLang="en-US" smtClean="0">
                <a:ea typeface="宋体" charset="-122"/>
              </a:rPr>
              <a:pPr/>
              <a:t>2/19/20</a:t>
            </a:fld>
            <a:endParaRPr lang="zh-CN" altLang="en-US" smtClean="0">
              <a:ea typeface="宋体" charset="-122"/>
            </a:endParaRPr>
          </a:p>
        </p:txBody>
      </p:sp>
      <p:sp>
        <p:nvSpPr>
          <p:cNvPr id="480261" name="灯片编号占位符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50ED896-F7B9-4480-8002-68A5FD2B05B8}" type="slidenum">
              <a:rPr lang="zh-CN" altLang="en-US" smtClean="0">
                <a:ea typeface="宋体" charset="-122"/>
              </a:rPr>
              <a:pPr/>
              <a:t>47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3356887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230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8230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915D9D1-7376-4AC6-8129-146BAC683362}" type="slidenum">
              <a:rPr lang="zh-CN" altLang="en-US" smtClean="0">
                <a:ea typeface="宋体" charset="-122"/>
              </a:rPr>
              <a:pPr/>
              <a:t>48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2217282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3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33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833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F119899-FC59-48C4-A4FC-8F9D5804E43E}" type="slidenum">
              <a:rPr lang="zh-CN" altLang="en-US" smtClean="0">
                <a:ea typeface="宋体" charset="-122"/>
              </a:rPr>
              <a:pPr/>
              <a:t>49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4571032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37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537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8538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1A9CA0D-32BF-453D-A8AB-A9EF04C55BF0}" type="slidenum">
              <a:rPr lang="zh-CN" altLang="en-US" smtClean="0">
                <a:ea typeface="宋体" charset="-122"/>
              </a:rPr>
              <a:pPr/>
              <a:t>50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465799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42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742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8742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B4EB289-FED2-48D3-93F8-67E7B69AB16A}" type="slidenum">
              <a:rPr lang="zh-CN" altLang="en-US" smtClean="0">
                <a:ea typeface="宋体" charset="-122"/>
              </a:rPr>
              <a:pPr/>
              <a:t>51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5920710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4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049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905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315CEFA-9A4C-405C-82DD-5FE2818A0E05}" type="slidenum">
              <a:rPr lang="zh-CN" altLang="en-US" smtClean="0">
                <a:ea typeface="宋体" charset="-122"/>
              </a:rPr>
              <a:pPr/>
              <a:t>52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405169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2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9152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1796C59-5BBC-47D2-8E88-01CEEABFB403}" type="slidenum">
              <a:rPr lang="zh-CN" altLang="en-US" smtClean="0">
                <a:ea typeface="宋体" charset="-122"/>
              </a:rPr>
              <a:pPr/>
              <a:t>53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88027449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254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9254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EA860B3-91D3-41CB-A076-4785E3AAC350}" type="slidenum">
              <a:rPr lang="zh-CN" altLang="en-US" smtClean="0">
                <a:ea typeface="宋体" charset="-122"/>
              </a:rPr>
              <a:pPr/>
              <a:t>54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168233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57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357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49357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4439696-31EF-4A55-8CAA-145DB3DE99BE}" type="slidenum">
              <a:rPr lang="zh-CN" altLang="en-US" smtClean="0">
                <a:ea typeface="宋体" charset="-122"/>
              </a:rPr>
              <a:pPr/>
              <a:t>55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58869234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017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707E731-773C-4745-B173-051E90B5B43E}" type="slidenum">
              <a:rPr lang="zh-CN" altLang="en-US" smtClean="0">
                <a:ea typeface="宋体" charset="-122"/>
              </a:rPr>
              <a:pPr/>
              <a:t>56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605556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278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027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8F6B2C0-0DC4-4622-888B-EB80C80F411A}" type="slidenum">
              <a:rPr lang="zh-CN" altLang="en-US" smtClean="0">
                <a:ea typeface="宋体" charset="-122"/>
              </a:rPr>
              <a:pPr/>
              <a:t>57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2398827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585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0586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0CA9FE8-541C-4209-A102-7E94A4885EC6}" type="slidenum">
              <a:rPr lang="zh-CN" altLang="en-US" smtClean="0">
                <a:ea typeface="宋体" charset="-122"/>
              </a:rPr>
              <a:pPr/>
              <a:t>58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932440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88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688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0688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15980AF-5F7F-4E44-A5C8-ACCB565155BA}" type="slidenum">
              <a:rPr lang="zh-CN" altLang="en-US" smtClean="0">
                <a:ea typeface="宋体" charset="-122"/>
              </a:rPr>
              <a:pPr/>
              <a:t>59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557761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790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0790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58801F1-75BD-4C5E-957B-654909B81C5C}" type="slidenum">
              <a:rPr lang="zh-CN" altLang="en-US" smtClean="0">
                <a:ea typeface="宋体" charset="-122"/>
              </a:rPr>
              <a:pPr/>
              <a:t>60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89210578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97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097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1098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9251F0B-7277-4463-8B54-2AD0719F27EB}" type="slidenum">
              <a:rPr lang="zh-CN" altLang="en-US" smtClean="0">
                <a:ea typeface="宋体" charset="-122"/>
              </a:rPr>
              <a:pPr/>
              <a:t>61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50104260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0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1200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787FB4B-03BF-4582-A60C-B1538DBDA858}" type="slidenum">
              <a:rPr lang="zh-CN" altLang="en-US" smtClean="0">
                <a:ea typeface="宋体" charset="-122"/>
              </a:rPr>
              <a:pPr/>
              <a:t>62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8240518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02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302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1302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4A67748-EFE4-4F8F-9737-E56665F7979E}" type="slidenum">
              <a:rPr lang="zh-CN" altLang="en-US" smtClean="0">
                <a:ea typeface="宋体" charset="-122"/>
              </a:rPr>
              <a:pPr/>
              <a:t>63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1216813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405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1405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77B6AF4-3C5B-4F8B-BE4B-A90B85A88B84}" type="slidenum">
              <a:rPr lang="zh-CN" altLang="en-US" smtClean="0">
                <a:ea typeface="宋体" charset="-122"/>
              </a:rPr>
              <a:pPr/>
              <a:t>64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6862749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3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73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273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1D49587-9D2E-43B4-A43F-8864722EC098}" type="slidenum">
              <a:rPr lang="zh-CN" altLang="en-US" smtClean="0">
                <a:ea typeface="宋体" charset="-122"/>
              </a:rPr>
              <a:pPr/>
              <a:t>65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93024738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838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28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EC98364-B508-43FB-B324-FCAEC9604805}" type="slidenum">
              <a:rPr lang="zh-CN" altLang="en-US" smtClean="0">
                <a:ea typeface="宋体" charset="-122"/>
              </a:rPr>
              <a:pPr/>
              <a:t>66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91112228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4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941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2941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99C7BB0-99BD-4E28-8018-1F626ED184B6}" type="slidenum">
              <a:rPr lang="zh-CN" altLang="en-US" smtClean="0">
                <a:ea typeface="宋体" charset="-122"/>
              </a:rPr>
              <a:pPr/>
              <a:t>67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78359101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43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043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3043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0C3BD43-E6F1-4F17-9864-63352018009C}" type="slidenum">
              <a:rPr lang="zh-CN" altLang="en-US" smtClean="0">
                <a:ea typeface="宋体" charset="-122"/>
              </a:rPr>
              <a:pPr/>
              <a:t>68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8339665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8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48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3248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DC68033-CFB3-4448-911F-4704C5F3CD50}" type="slidenum">
              <a:rPr lang="zh-CN" altLang="en-US" smtClean="0">
                <a:ea typeface="宋体" charset="-122"/>
              </a:rPr>
              <a:pPr/>
              <a:t>69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80315433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50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350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3350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EA2BC6C-C398-4E51-A77D-F5EA113ECD7F}" type="slidenum">
              <a:rPr lang="zh-CN" altLang="en-US" smtClean="0">
                <a:ea typeface="宋体" charset="-122"/>
              </a:rPr>
              <a:pPr/>
              <a:t>70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46151244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57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657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3658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808E3A-F863-4FB5-83B6-031F0F1B170D}" type="slidenum">
              <a:rPr lang="zh-CN" altLang="en-US" smtClean="0">
                <a:ea typeface="宋体" charset="-122"/>
              </a:rPr>
              <a:pPr/>
              <a:t>71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8638232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60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760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3760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21722D2-CD91-4BD4-8B45-E6E90464938E}" type="slidenum">
              <a:rPr lang="zh-CN" altLang="en-US" smtClean="0">
                <a:ea typeface="宋体" charset="-122"/>
              </a:rPr>
              <a:pPr/>
              <a:t>72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50833200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169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17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5641616-1B97-402D-8CCA-B8C84E3DA462}" type="slidenum">
              <a:rPr lang="zh-CN" altLang="en-US" smtClean="0">
                <a:ea typeface="宋体" charset="-122"/>
              </a:rPr>
              <a:pPr/>
              <a:t>73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61782058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74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374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374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81E7D62-21DA-405B-8196-A12F28ACB150}" type="slidenum">
              <a:rPr lang="zh-CN" altLang="en-US" smtClean="0">
                <a:ea typeface="宋体" charset="-122"/>
              </a:rPr>
              <a:pPr/>
              <a:t>74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28574730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77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477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477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360C342-674A-468C-A685-E5D350E1BF09}" type="slidenum">
              <a:rPr lang="zh-CN" altLang="en-US" smtClean="0">
                <a:ea typeface="宋体" charset="-122"/>
              </a:rPr>
              <a:pPr/>
              <a:t>75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874176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79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579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579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39D93DA-6506-49BA-B0AE-EDB4BEBF89B8}" type="slidenum">
              <a:rPr lang="zh-CN" altLang="en-US" smtClean="0">
                <a:ea typeface="宋体" charset="-122"/>
              </a:rPr>
              <a:pPr/>
              <a:t>76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1856143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8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681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68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43F14CE-82CD-4507-B8A2-965071A1E0A5}" type="slidenum">
              <a:rPr lang="zh-CN" altLang="en-US" smtClean="0">
                <a:ea typeface="宋体" charset="-122"/>
              </a:rPr>
              <a:pPr/>
              <a:t>77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1008920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84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784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784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8FD80F8-564A-49B2-9BA2-B4B06676D87A}" type="slidenum">
              <a:rPr lang="zh-CN" altLang="en-US" smtClean="0">
                <a:ea typeface="宋体" charset="-122"/>
              </a:rPr>
              <a:pPr/>
              <a:t>78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2577206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8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886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88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4332686-783C-4B81-9B82-73071975FC6B}" type="slidenum">
              <a:rPr lang="zh-CN" altLang="en-US" smtClean="0">
                <a:ea typeface="宋体" charset="-122"/>
              </a:rPr>
              <a:pPr/>
              <a:t>79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80386011"/>
      </p:ext>
    </p:extLst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8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989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498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A001ECE-9309-41C8-8672-8007124AE5C2}" type="slidenum">
              <a:rPr lang="zh-CN" altLang="en-US" smtClean="0">
                <a:ea typeface="宋体" charset="-122"/>
              </a:rPr>
              <a:pPr/>
              <a:t>80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95542124"/>
      </p:ext>
    </p:extLst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91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091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55091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B2B018F-6CB5-4B22-AB2E-3DD047617B2A}" type="slidenum">
              <a:rPr lang="zh-CN" altLang="en-US" smtClean="0">
                <a:ea typeface="宋体" charset="-122"/>
              </a:rPr>
              <a:pPr/>
              <a:t>81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80081041"/>
      </p:ext>
    </p:extLst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3619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這是固鍀大家長看到晚報之後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372513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43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00075" y="8210550"/>
            <a:ext cx="70231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到這裡，我們再來讀這句話，或者就能夠體會到這位企業大家長的心聲了， 我們看到固鍀的員工是幸福的，而且不僅僅是客戶感動，我想每一個聽到 看到這個用家的理念來愛護員工，帶著員工回報社會的這樣一種典範的確創建，每個人都會感動。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584134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6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566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256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DE0EF17-E2C7-4B7F-863A-4046A531537E}" type="slidenum">
              <a:rPr lang="zh-CN" altLang="en-US" smtClean="0">
                <a:ea typeface="宋体" charset="-122"/>
              </a:rPr>
              <a:pPr/>
              <a:t>84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0185522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6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669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266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CCCE564-B6F0-4422-B01F-32CAE0D24BD7}" type="slidenum">
              <a:rPr lang="zh-CN" altLang="en-US" smtClean="0">
                <a:ea typeface="宋体" charset="-122"/>
              </a:rPr>
              <a:pPr/>
              <a:t>85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56047665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24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024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024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354AA43-A527-4D2A-AE42-C08099956A31}" type="slidenum">
              <a:rPr lang="zh-CN" altLang="en-US" smtClean="0">
                <a:ea typeface="宋体" charset="-122"/>
              </a:rPr>
              <a:pPr/>
              <a:t>86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57916671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229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22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1884AD1-1D2B-4FE4-B6F0-33D2EE9EA5D7}" type="slidenum">
              <a:rPr lang="zh-CN" altLang="en-US" smtClean="0">
                <a:ea typeface="宋体" charset="-122"/>
              </a:rPr>
              <a:pPr/>
              <a:t>87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92436138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31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331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331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5D885FE-47B1-46AB-91CD-7574CDF5A746}" type="slidenum">
              <a:rPr lang="zh-CN" altLang="en-US" smtClean="0">
                <a:ea typeface="宋体" charset="-122"/>
              </a:rPr>
              <a:pPr/>
              <a:t>88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39206494"/>
      </p:ext>
    </p:extLst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33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433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434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1CD6F11-FC48-4C1C-A16F-E12400F5FC66}" type="slidenum">
              <a:rPr lang="zh-CN" altLang="en-US" smtClean="0">
                <a:ea typeface="宋体" charset="-122"/>
              </a:rPr>
              <a:pPr/>
              <a:t>89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48323490"/>
      </p:ext>
    </p:extLst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6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53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394A5B-1A97-4E20-BE7C-F4266902C5BE}" type="slidenum">
              <a:rPr lang="zh-CN" altLang="en-US" smtClean="0">
                <a:ea typeface="宋体" charset="-122"/>
              </a:rPr>
              <a:pPr/>
              <a:t>90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29528608"/>
      </p:ext>
    </p:extLst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638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BE8B93-E364-4CF8-83F9-0648803224CC}" type="slidenum">
              <a:rPr lang="zh-CN" altLang="en-US" smtClean="0">
                <a:ea typeface="宋体" charset="-122"/>
              </a:rPr>
              <a:pPr/>
              <a:t>91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30451504"/>
      </p:ext>
    </p:extLst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4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741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741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6309971-161A-446C-8E9D-3C90A7EFBFC1}" type="slidenum">
              <a:rPr lang="zh-CN" altLang="en-US" smtClean="0">
                <a:ea typeface="宋体" charset="-122"/>
              </a:rPr>
              <a:pPr/>
              <a:t>92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7345983"/>
      </p:ext>
    </p:extLst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43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843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843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5FC5A3A-9A9D-4EE1-9326-481FEEA7014D}" type="slidenum">
              <a:rPr lang="zh-CN" altLang="en-US" smtClean="0">
                <a:ea typeface="宋体" charset="-122"/>
              </a:rPr>
              <a:pPr/>
              <a:t>93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27466380"/>
      </p:ext>
    </p:extLst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45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945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5946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7C4B221-24FD-4F16-B0EC-3182EED54946}" type="slidenum">
              <a:rPr lang="zh-CN" altLang="en-US" smtClean="0">
                <a:ea typeface="宋体" charset="-122"/>
              </a:rPr>
              <a:pPr/>
              <a:t>94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0053054"/>
      </p:ext>
    </p:extLst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0483" name="Rectangle 3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-612775" y="8210550"/>
            <a:ext cx="7035800" cy="8928100"/>
          </a:xfrm>
          <a:noFill/>
          <a:ln w="1">
            <a:solidFill>
              <a:schemeClr val="tx1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TW" altLang="en-US" smtClean="0">
                <a:latin typeface="Arial" charset="0"/>
              </a:rPr>
              <a:t>日本的經營之盛 稻盛和夫先生， 他的經營哲學眾所周知，目前日本，美國、巴西、中國都有了設立盛和塾，以及稻盛和夫經營研究中心。</a:t>
            </a:r>
            <a:endParaRPr lang="zh-CN" altLang="en-US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85912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55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3555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6355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C1CEDFA-CDCF-4B3F-B1C0-0999EB3D543C}" type="slidenum">
              <a:rPr lang="zh-CN" altLang="en-US" smtClean="0">
                <a:ea typeface="宋体" charset="-122"/>
              </a:rPr>
              <a:pPr/>
              <a:t>96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02781577"/>
      </p:ext>
    </p:extLst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57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4579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66458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647327C-FBD5-4385-8541-6D3586CE99A6}" type="slidenum">
              <a:rPr lang="zh-CN" altLang="en-US" smtClean="0">
                <a:ea typeface="宋体" charset="-122"/>
              </a:rPr>
              <a:pPr/>
              <a:t>97</a:t>
            </a:fld>
            <a:endParaRPr lang="zh-CN" altLang="en-US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75464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95263" y="322263"/>
            <a:ext cx="28575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" name="矩形 2"/>
          <p:cNvSpPr/>
          <p:nvPr/>
        </p:nvSpPr>
        <p:spPr>
          <a:xfrm>
            <a:off x="169863" y="322263"/>
            <a:ext cx="17462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4" name="矩形 3"/>
          <p:cNvSpPr/>
          <p:nvPr/>
        </p:nvSpPr>
        <p:spPr>
          <a:xfrm>
            <a:off x="157163" y="322263"/>
            <a:ext cx="6350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矩形 4"/>
          <p:cNvSpPr/>
          <p:nvPr/>
        </p:nvSpPr>
        <p:spPr>
          <a:xfrm>
            <a:off x="139700" y="322263"/>
            <a:ext cx="6350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 flipH="1">
            <a:off x="233363" y="322263"/>
            <a:ext cx="17462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" name="矩形 2"/>
          <p:cNvSpPr/>
          <p:nvPr/>
        </p:nvSpPr>
        <p:spPr>
          <a:xfrm flipH="1">
            <a:off x="258763" y="322263"/>
            <a:ext cx="17462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4" name="矩形 3"/>
          <p:cNvSpPr/>
          <p:nvPr/>
        </p:nvSpPr>
        <p:spPr>
          <a:xfrm flipH="1">
            <a:off x="282575" y="322263"/>
            <a:ext cx="6350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矩形 4"/>
          <p:cNvSpPr/>
          <p:nvPr/>
        </p:nvSpPr>
        <p:spPr>
          <a:xfrm flipH="1">
            <a:off x="300038" y="322263"/>
            <a:ext cx="6350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矩形 5"/>
          <p:cNvSpPr/>
          <p:nvPr/>
        </p:nvSpPr>
        <p:spPr>
          <a:xfrm>
            <a:off x="315913" y="322263"/>
            <a:ext cx="22225" cy="17145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7463" y="322263"/>
            <a:ext cx="6350" cy="17145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矩形 2"/>
          <p:cNvSpPr/>
          <p:nvPr/>
        </p:nvSpPr>
        <p:spPr>
          <a:xfrm>
            <a:off x="0" y="322263"/>
            <a:ext cx="6350" cy="17145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2078" y="129003"/>
            <a:ext cx="5184934" cy="549015"/>
          </a:xfrm>
          <a:prstGeom prst="rect">
            <a:avLst/>
          </a:prstGeom>
        </p:spPr>
        <p:txBody>
          <a:bodyPr lIns="91436" tIns="45718" rIns="91436" bIns="45718" anchor="ctr"/>
          <a:lstStyle>
            <a:lvl1pPr algn="l">
              <a:buNone/>
              <a:defRPr sz="2000" b="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32079" y="678019"/>
            <a:ext cx="1584285" cy="2160059"/>
          </a:xfrm>
          <a:prstGeom prst="rect">
            <a:avLst/>
          </a:prstGeom>
        </p:spPr>
        <p:txBody>
          <a:bodyPr lIns="91436" tIns="45718" rIns="91436" bIns="45718"/>
          <a:lstStyle>
            <a:lvl1pPr marL="30860" indent="0">
              <a:buNone/>
              <a:defRPr sz="1000"/>
            </a:lvl1pPr>
            <a:lvl2pPr>
              <a:buNone/>
              <a:defRPr sz="700"/>
            </a:lvl2pPr>
            <a:lvl3pPr>
              <a:buNone/>
              <a:defRPr sz="600"/>
            </a:lvl3pPr>
            <a:lvl4pPr>
              <a:buNone/>
              <a:defRPr sz="500"/>
            </a:lvl4pPr>
            <a:lvl5pPr>
              <a:buNone/>
              <a:defRPr sz="5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2160390" y="678019"/>
            <a:ext cx="3456623" cy="2160059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081463" y="3032125"/>
            <a:ext cx="13430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5B60960B-5D02-4335-AC9A-B5F19ED5FCB9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576263" y="3032125"/>
            <a:ext cx="3505200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5424488" y="3032125"/>
            <a:ext cx="2889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56A4EBC5-D63B-48C5-80C8-58985AD517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231775" y="0"/>
            <a:ext cx="5530850" cy="8874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6" name="直接连接符 5"/>
          <p:cNvCxnSpPr/>
          <p:nvPr/>
        </p:nvCxnSpPr>
        <p:spPr>
          <a:xfrm flipV="1">
            <a:off x="228600" y="890588"/>
            <a:ext cx="5534025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组合 19"/>
          <p:cNvGrpSpPr>
            <a:grpSpLocks/>
          </p:cNvGrpSpPr>
          <p:nvPr/>
        </p:nvGrpSpPr>
        <p:grpSpPr bwMode="auto">
          <a:xfrm rot="5400000">
            <a:off x="5374482" y="565943"/>
            <a:ext cx="63500" cy="80963"/>
            <a:chOff x="6668087" y="1297746"/>
            <a:chExt cx="161840" cy="156602"/>
          </a:xfrm>
        </p:grpSpPr>
        <p:cxnSp>
          <p:nvCxnSpPr>
            <p:cNvPr id="8" name="直接连接符 7"/>
            <p:cNvCxnSpPr/>
            <p:nvPr/>
          </p:nvCxnSpPr>
          <p:spPr>
            <a:xfrm rot="16200000">
              <a:off x="6664024" y="1301811"/>
              <a:ext cx="89049" cy="8092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/>
          </p:nvCxnSpPr>
          <p:spPr>
            <a:xfrm rot="16200000" flipV="1">
              <a:off x="6686060" y="1391401"/>
              <a:ext cx="125896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 rot="5400000" flipH="1">
              <a:off x="6744944" y="1301811"/>
              <a:ext cx="89049" cy="8092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组合 25"/>
          <p:cNvGrpSpPr>
            <a:grpSpLocks/>
          </p:cNvGrpSpPr>
          <p:nvPr/>
        </p:nvGrpSpPr>
        <p:grpSpPr bwMode="auto">
          <a:xfrm rot="5400000">
            <a:off x="5472112" y="638176"/>
            <a:ext cx="61913" cy="80962"/>
            <a:chOff x="6668087" y="1297746"/>
            <a:chExt cx="161840" cy="156602"/>
          </a:xfrm>
        </p:grpSpPr>
        <p:cxnSp>
          <p:nvCxnSpPr>
            <p:cNvPr id="12" name="直接连接符 11"/>
            <p:cNvCxnSpPr/>
            <p:nvPr/>
          </p:nvCxnSpPr>
          <p:spPr>
            <a:xfrm rot="16200000">
              <a:off x="6662985" y="1302846"/>
              <a:ext cx="89048" cy="7884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 rot="16200000" flipV="1">
              <a:off x="6683984" y="1391399"/>
              <a:ext cx="125896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 rot="5400000" flipH="1">
              <a:off x="6743905" y="1300772"/>
              <a:ext cx="89048" cy="82994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组合 29"/>
          <p:cNvGrpSpPr>
            <a:grpSpLocks/>
          </p:cNvGrpSpPr>
          <p:nvPr/>
        </p:nvGrpSpPr>
        <p:grpSpPr bwMode="auto">
          <a:xfrm rot="5400000">
            <a:off x="5252244" y="686594"/>
            <a:ext cx="63500" cy="80962"/>
            <a:chOff x="6668087" y="1297746"/>
            <a:chExt cx="161840" cy="156602"/>
          </a:xfrm>
        </p:grpSpPr>
        <p:cxnSp>
          <p:nvCxnSpPr>
            <p:cNvPr id="16" name="直接连接符 15"/>
            <p:cNvCxnSpPr/>
            <p:nvPr/>
          </p:nvCxnSpPr>
          <p:spPr>
            <a:xfrm rot="16200000">
              <a:off x="6664023" y="1301810"/>
              <a:ext cx="89048" cy="8092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/>
          </p:nvCxnSpPr>
          <p:spPr>
            <a:xfrm rot="16200000" flipV="1">
              <a:off x="6686059" y="1391400"/>
              <a:ext cx="125896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/>
          </p:nvCxnSpPr>
          <p:spPr>
            <a:xfrm rot="5400000" flipH="1">
              <a:off x="6744943" y="1301810"/>
              <a:ext cx="89048" cy="8092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 bwMode="grayWhite">
          <a:xfrm>
            <a:off x="576105" y="208471"/>
            <a:ext cx="4320779" cy="331544"/>
          </a:xfrm>
          <a:prstGeom prst="rect">
            <a:avLst/>
          </a:prstGeom>
        </p:spPr>
        <p:txBody>
          <a:bodyPr lIns="91436" tIns="45718" rIns="91436" bIns="45718" anchor="b"/>
          <a:lstStyle>
            <a:lvl1pPr algn="l">
              <a:buNone/>
              <a:defRPr sz="1200" b="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1873" y="894724"/>
            <a:ext cx="5530596" cy="2343439"/>
          </a:xfrm>
          <a:prstGeom prst="rect">
            <a:avLst/>
          </a:prstGeom>
          <a:solidFill>
            <a:schemeClr val="bg2"/>
          </a:solidFill>
        </p:spPr>
        <p:txBody>
          <a:bodyPr lIns="91436" tIns="45718" rIns="91436" bIns="45718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 bwMode="grayWhite">
          <a:xfrm>
            <a:off x="576105" y="543391"/>
            <a:ext cx="4320779" cy="324009"/>
          </a:xfrm>
          <a:prstGeom prst="rect">
            <a:avLst/>
          </a:prstGeom>
        </p:spPr>
        <p:txBody>
          <a:bodyPr lIns="91436" tIns="45718" rIns="91436" bIns="45718"/>
          <a:lstStyle>
            <a:lvl1pPr marL="15431" indent="0">
              <a:spcBef>
                <a:spcPts val="0"/>
              </a:spcBef>
              <a:buNone/>
              <a:defRPr sz="800">
                <a:solidFill>
                  <a:srgbClr val="FFFFFF"/>
                </a:solidFill>
              </a:defRPr>
            </a:lvl1pPr>
            <a:lvl2pPr>
              <a:defRPr sz="700"/>
            </a:lvl2pPr>
            <a:lvl3pPr>
              <a:defRPr sz="600"/>
            </a:lvl3pPr>
            <a:lvl4pPr>
              <a:defRPr sz="500"/>
            </a:lvl4pPr>
            <a:lvl5pPr>
              <a:defRPr sz="5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9" name="日期占位符 4"/>
          <p:cNvSpPr>
            <a:spLocks noGrp="1"/>
          </p:cNvSpPr>
          <p:nvPr>
            <p:ph type="dt" sz="half" idx="10"/>
          </p:nvPr>
        </p:nvSpPr>
        <p:spPr>
          <a:xfrm>
            <a:off x="4081463" y="26988"/>
            <a:ext cx="13430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CB0BE6D6-F686-41A2-B5E1-96DCE13F7849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20" name="页脚占位符 5"/>
          <p:cNvSpPr>
            <a:spLocks noGrp="1"/>
          </p:cNvSpPr>
          <p:nvPr>
            <p:ph type="ftr" sz="quarter" idx="11"/>
          </p:nvPr>
        </p:nvSpPr>
        <p:spPr>
          <a:xfrm>
            <a:off x="576263" y="26988"/>
            <a:ext cx="3505200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21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5424488" y="26988"/>
            <a:ext cx="2889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ED21E060-DA96-4C1E-ACFD-7071B2B422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6264" y="241300"/>
            <a:ext cx="4897437" cy="433388"/>
          </a:xfrm>
          <a:prstGeom prst="rect">
            <a:avLst/>
          </a:prstGeom>
        </p:spPr>
        <p:txBody>
          <a:bodyPr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76264" y="842963"/>
            <a:ext cx="4897437" cy="2159000"/>
          </a:xfrm>
          <a:prstGeom prst="rect">
            <a:avLst/>
          </a:prstGeom>
        </p:spPr>
        <p:txBody>
          <a:bodyPr vert="eaVert" lIns="91436" tIns="45718" rIns="91436" bIns="45718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081463" y="3032125"/>
            <a:ext cx="13430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0A9CB2DC-6802-4B86-924C-69AC4C450DED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76263" y="3032125"/>
            <a:ext cx="3505200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424488" y="3032125"/>
            <a:ext cx="2889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175FF7A3-6DD6-4E58-AACE-32E1638BAD7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4176754" y="129756"/>
            <a:ext cx="1248225" cy="2764575"/>
          </a:xfrm>
          <a:prstGeom prst="rect">
            <a:avLst/>
          </a:prstGeom>
        </p:spPr>
        <p:txBody>
          <a:bodyPr vert="eaVert" lIns="91436" tIns="45718" rIns="91436" bIns="45718" anchor="ctr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84069" y="129756"/>
            <a:ext cx="3696666" cy="2764575"/>
          </a:xfrm>
          <a:prstGeom prst="rect">
            <a:avLst/>
          </a:prstGeom>
        </p:spPr>
        <p:txBody>
          <a:bodyPr vert="eaVert" lIns="91436" tIns="45718" rIns="91436" bIns="45718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081463" y="3032125"/>
            <a:ext cx="13430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4815A06A-2DB0-4CA4-893B-DB98F650930A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76263" y="3032125"/>
            <a:ext cx="3505200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424488" y="3032125"/>
            <a:ext cx="288925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808C5879-F966-4973-941F-508D5822DC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4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 userDrawn="1"/>
        </p:nvSpPr>
        <p:spPr bwMode="auto">
          <a:xfrm>
            <a:off x="295275" y="3098800"/>
            <a:ext cx="4162425" cy="160338"/>
          </a:xfrm>
          <a:prstGeom prst="rect">
            <a:avLst/>
          </a:prstGeom>
          <a:noFill/>
          <a:ln>
            <a:noFill/>
          </a:ln>
          <a:extLst/>
        </p:spPr>
        <p:txBody>
          <a:bodyPr lIns="51433" tIns="25717" rIns="51433" bIns="25717">
            <a:spAutoFit/>
          </a:bodyPr>
          <a:lstStyle>
            <a:lvl1pPr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>
              <a:defRPr/>
            </a:pP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Copyright © 2012 Andy </a:t>
            </a:r>
            <a:r>
              <a:rPr lang="en-US" altLang="zh-CN" sz="700" b="0" dirty="0" err="1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Guo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. All rights reserved</a:t>
            </a:r>
            <a:r>
              <a:rPr lang="zh-CN" altLang="en-US" sz="700" b="0" dirty="0" smtClean="0">
                <a:solidFill>
                  <a:schemeClr val="bg1"/>
                </a:solidFill>
                <a:latin typeface="Segoe UI" pitchFamily="34" charset="0"/>
                <a:ea typeface="微软雅黑" pitchFamily="34" charset="-122"/>
                <a:cs typeface="Segoe UI" pitchFamily="34" charset="0"/>
              </a:rPr>
              <a:t>。                         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http://bolg.sina.com.cn/9ippt</a:t>
            </a:r>
            <a:endParaRPr lang="zh-CN" altLang="en-US" sz="700" b="0" dirty="0" smtClean="0">
              <a:solidFill>
                <a:schemeClr val="bg1"/>
              </a:solidFill>
              <a:latin typeface="Segoe UI" pitchFamily="34" charset="0"/>
              <a:ea typeface="微软雅黑" pitchFamily="34" charset="-122"/>
            </a:endParaRPr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0"/>
          </p:nvPr>
        </p:nvSpPr>
        <p:spPr>
          <a:xfrm>
            <a:off x="4830763" y="3086100"/>
            <a:ext cx="635000" cy="155575"/>
          </a:xfrm>
          <a:prstGeom prst="rect">
            <a:avLst/>
          </a:prstGeom>
        </p:spPr>
        <p:txBody>
          <a:bodyPr lIns="91436" tIns="45718" rIns="91436" bIns="45718"/>
          <a:lstStyle>
            <a:lvl1pPr algn="r">
              <a:defRPr sz="800">
                <a:solidFill>
                  <a:schemeClr val="bg1"/>
                </a:solidFill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135903ED-6ECD-46A1-870C-DC057EB90B08}" type="slidenum">
              <a:rPr lang="zh-CN" altLang="en-US"/>
              <a:pPr>
                <a:defRPr/>
              </a:pPr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5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8" y="130175"/>
            <a:ext cx="5186362" cy="539750"/>
          </a:xfrm>
          <a:prstGeom prst="rect">
            <a:avLst/>
          </a:prstGeom>
        </p:spPr>
        <p:txBody>
          <a:bodyPr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0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 userDrawn="1"/>
        </p:nvSpPr>
        <p:spPr bwMode="auto">
          <a:xfrm>
            <a:off x="295275" y="3098800"/>
            <a:ext cx="4162425" cy="160338"/>
          </a:xfrm>
          <a:prstGeom prst="rect">
            <a:avLst/>
          </a:prstGeom>
          <a:noFill/>
          <a:ln>
            <a:noFill/>
          </a:ln>
          <a:extLst/>
        </p:spPr>
        <p:txBody>
          <a:bodyPr lIns="51433" tIns="25717" rIns="51433" bIns="25717">
            <a:spAutoFit/>
          </a:bodyPr>
          <a:lstStyle>
            <a:lvl1pPr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>
              <a:defRPr/>
            </a:pP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Copyright © 2012 Andy </a:t>
            </a:r>
            <a:r>
              <a:rPr lang="en-US" altLang="zh-CN" sz="700" b="0" dirty="0" err="1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Guo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. All rights reserved</a:t>
            </a:r>
            <a:r>
              <a:rPr lang="zh-CN" altLang="en-US" sz="700" b="0" dirty="0" smtClean="0">
                <a:solidFill>
                  <a:schemeClr val="bg1"/>
                </a:solidFill>
                <a:latin typeface="Segoe UI" pitchFamily="34" charset="0"/>
                <a:ea typeface="微软雅黑" pitchFamily="34" charset="-122"/>
                <a:cs typeface="Segoe UI" pitchFamily="34" charset="0"/>
              </a:rPr>
              <a:t>。                         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http://bolg.sina.com.cn/9ippt</a:t>
            </a:r>
            <a:endParaRPr lang="zh-CN" altLang="en-US" sz="700" b="0" dirty="0" smtClean="0">
              <a:solidFill>
                <a:schemeClr val="bg1"/>
              </a:solidFill>
              <a:latin typeface="Segoe UI" pitchFamily="34" charset="0"/>
              <a:ea typeface="微软雅黑" pitchFamily="34" charset="-122"/>
            </a:endParaRPr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0"/>
          </p:nvPr>
        </p:nvSpPr>
        <p:spPr>
          <a:xfrm>
            <a:off x="4830763" y="3086100"/>
            <a:ext cx="635000" cy="155575"/>
          </a:xfrm>
          <a:prstGeom prst="rect">
            <a:avLst/>
          </a:prstGeom>
        </p:spPr>
        <p:txBody>
          <a:bodyPr lIns="91436" tIns="45718" rIns="91436" bIns="45718"/>
          <a:lstStyle>
            <a:lvl1pPr algn="r">
              <a:defRPr sz="800">
                <a:solidFill>
                  <a:schemeClr val="bg1"/>
                </a:solidFill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489C43D9-5845-40A0-A7E9-640B78164F25}" type="slidenum">
              <a:rPr lang="zh-CN" altLang="en-US"/>
              <a:pPr>
                <a:defRPr/>
              </a:pPr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 userDrawn="1"/>
        </p:nvSpPr>
        <p:spPr bwMode="auto">
          <a:xfrm>
            <a:off x="295275" y="3098800"/>
            <a:ext cx="4162425" cy="160338"/>
          </a:xfrm>
          <a:prstGeom prst="rect">
            <a:avLst/>
          </a:prstGeom>
          <a:noFill/>
          <a:ln>
            <a:noFill/>
          </a:ln>
          <a:extLst/>
        </p:spPr>
        <p:txBody>
          <a:bodyPr lIns="51433" tIns="25717" rIns="51433" bIns="25717">
            <a:spAutoFit/>
          </a:bodyPr>
          <a:lstStyle>
            <a:lvl1pPr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>
              <a:defRPr/>
            </a:pP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Copyright © 2012 Andy </a:t>
            </a:r>
            <a:r>
              <a:rPr lang="en-US" altLang="zh-CN" sz="700" b="0" dirty="0" err="1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Guo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. All rights reserved</a:t>
            </a:r>
            <a:r>
              <a:rPr lang="zh-CN" altLang="en-US" sz="700" b="0" dirty="0" smtClean="0">
                <a:solidFill>
                  <a:schemeClr val="bg1"/>
                </a:solidFill>
                <a:latin typeface="Segoe UI" pitchFamily="34" charset="0"/>
                <a:ea typeface="微软雅黑" pitchFamily="34" charset="-122"/>
                <a:cs typeface="Segoe UI" pitchFamily="34" charset="0"/>
              </a:rPr>
              <a:t>。                         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http://bolg.sina.com.cn/9ippt</a:t>
            </a:r>
            <a:endParaRPr lang="zh-CN" altLang="en-US" sz="700" b="0" dirty="0" smtClean="0">
              <a:solidFill>
                <a:schemeClr val="bg1"/>
              </a:solidFill>
              <a:latin typeface="Segoe UI" pitchFamily="34" charset="0"/>
              <a:ea typeface="微软雅黑" pitchFamily="34" charset="-122"/>
            </a:endParaRPr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0"/>
          </p:nvPr>
        </p:nvSpPr>
        <p:spPr>
          <a:xfrm>
            <a:off x="4830763" y="3086100"/>
            <a:ext cx="635000" cy="155575"/>
          </a:xfrm>
          <a:prstGeom prst="rect">
            <a:avLst/>
          </a:prstGeom>
        </p:spPr>
        <p:txBody>
          <a:bodyPr lIns="91436" tIns="45718" rIns="91436" bIns="45718"/>
          <a:lstStyle>
            <a:lvl1pPr algn="r">
              <a:defRPr sz="800">
                <a:solidFill>
                  <a:schemeClr val="bg1"/>
                </a:solidFill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D9FFF3A3-CACC-4D8C-B247-D726A5B41B61}" type="slidenum">
              <a:rPr lang="zh-CN" altLang="en-US"/>
              <a:pPr>
                <a:defRPr/>
              </a:pPr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 userDrawn="1"/>
        </p:nvSpPr>
        <p:spPr bwMode="auto">
          <a:xfrm>
            <a:off x="295275" y="3098800"/>
            <a:ext cx="4162425" cy="160338"/>
          </a:xfrm>
          <a:prstGeom prst="rect">
            <a:avLst/>
          </a:prstGeom>
          <a:noFill/>
          <a:ln>
            <a:noFill/>
          </a:ln>
          <a:extLst/>
        </p:spPr>
        <p:txBody>
          <a:bodyPr lIns="51433" tIns="25717" rIns="51433" bIns="25717">
            <a:spAutoFit/>
          </a:bodyPr>
          <a:lstStyle>
            <a:lvl1pPr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>
              <a:defRPr/>
            </a:pP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Copyright © 2012 Andy </a:t>
            </a:r>
            <a:r>
              <a:rPr lang="en-US" altLang="zh-CN" sz="700" b="0" dirty="0" err="1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Guo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. All rights reserved</a:t>
            </a:r>
            <a:r>
              <a:rPr lang="zh-CN" altLang="en-US" sz="700" b="0" dirty="0" smtClean="0">
                <a:solidFill>
                  <a:schemeClr val="bg1"/>
                </a:solidFill>
                <a:latin typeface="Segoe UI" pitchFamily="34" charset="0"/>
                <a:ea typeface="微软雅黑" pitchFamily="34" charset="-122"/>
                <a:cs typeface="Segoe UI" pitchFamily="34" charset="0"/>
              </a:rPr>
              <a:t>。                         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http://bolg.sina.com.cn/9ippt</a:t>
            </a:r>
            <a:endParaRPr lang="zh-CN" altLang="en-US" sz="700" b="0" dirty="0" smtClean="0">
              <a:solidFill>
                <a:schemeClr val="bg1"/>
              </a:solidFill>
              <a:latin typeface="Segoe UI" pitchFamily="34" charset="0"/>
              <a:ea typeface="微软雅黑" pitchFamily="34" charset="-122"/>
            </a:endParaRPr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0"/>
          </p:nvPr>
        </p:nvSpPr>
        <p:spPr>
          <a:xfrm>
            <a:off x="4830763" y="3086100"/>
            <a:ext cx="635000" cy="155575"/>
          </a:xfrm>
          <a:prstGeom prst="rect">
            <a:avLst/>
          </a:prstGeom>
        </p:spPr>
        <p:txBody>
          <a:bodyPr lIns="91436" tIns="45718" rIns="91436" bIns="45718"/>
          <a:lstStyle>
            <a:lvl1pPr algn="r">
              <a:defRPr sz="800">
                <a:solidFill>
                  <a:schemeClr val="bg1"/>
                </a:solidFill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62FED816-101D-4E24-A756-49ACEE4120A2}" type="slidenum">
              <a:rPr lang="zh-CN" altLang="en-US"/>
              <a:pPr>
                <a:defRPr/>
              </a:pPr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>
            <a:spLocks noChangeArrowheads="1"/>
          </p:cNvSpPr>
          <p:nvPr userDrawn="1"/>
        </p:nvSpPr>
        <p:spPr bwMode="auto">
          <a:xfrm>
            <a:off x="295275" y="3098800"/>
            <a:ext cx="4162425" cy="160338"/>
          </a:xfrm>
          <a:prstGeom prst="rect">
            <a:avLst/>
          </a:prstGeom>
          <a:noFill/>
          <a:ln>
            <a:noFill/>
          </a:ln>
          <a:extLst/>
        </p:spPr>
        <p:txBody>
          <a:bodyPr lIns="51433" tIns="25717" rIns="51433" bIns="25717">
            <a:spAutoFit/>
          </a:bodyPr>
          <a:lstStyle>
            <a:lvl1pPr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>
              <a:defRPr/>
            </a:pP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Copyright © 2012 Andy </a:t>
            </a:r>
            <a:r>
              <a:rPr lang="en-US" altLang="zh-CN" sz="700" b="0" dirty="0" err="1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Guo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. All rights reserved</a:t>
            </a:r>
            <a:r>
              <a:rPr lang="zh-CN" altLang="en-US" sz="700" b="0" dirty="0" smtClean="0">
                <a:solidFill>
                  <a:schemeClr val="bg1"/>
                </a:solidFill>
                <a:latin typeface="Segoe UI" pitchFamily="34" charset="0"/>
                <a:ea typeface="微软雅黑" pitchFamily="34" charset="-122"/>
                <a:cs typeface="Segoe UI" pitchFamily="34" charset="0"/>
              </a:rPr>
              <a:t>。                         </a:t>
            </a:r>
            <a:r>
              <a:rPr lang="en-US" altLang="zh-CN" sz="700" b="0" dirty="0" smtClean="0">
                <a:solidFill>
                  <a:schemeClr val="bg1"/>
                </a:solidFill>
                <a:latin typeface="Segoe UI" pitchFamily="34" charset="0"/>
                <a:cs typeface="Segoe UI" pitchFamily="34" charset="0"/>
              </a:rPr>
              <a:t>http://bolg.sina.com.cn/9ippt</a:t>
            </a:r>
            <a:endParaRPr lang="zh-CN" altLang="en-US" sz="700" b="0" dirty="0" smtClean="0">
              <a:solidFill>
                <a:schemeClr val="bg1"/>
              </a:solidFill>
              <a:latin typeface="Segoe UI" pitchFamily="34" charset="0"/>
              <a:ea typeface="微软雅黑" pitchFamily="34" charset="-122"/>
            </a:endParaRPr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0"/>
          </p:nvPr>
        </p:nvSpPr>
        <p:spPr>
          <a:xfrm>
            <a:off x="4830763" y="3086100"/>
            <a:ext cx="635000" cy="155575"/>
          </a:xfrm>
          <a:prstGeom prst="rect">
            <a:avLst/>
          </a:prstGeom>
        </p:spPr>
        <p:txBody>
          <a:bodyPr lIns="91436" tIns="45718" rIns="91436" bIns="45718"/>
          <a:lstStyle>
            <a:lvl1pPr algn="r">
              <a:defRPr sz="800">
                <a:solidFill>
                  <a:schemeClr val="bg1"/>
                </a:solidFill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23DA664F-9A09-4104-838A-C8EC2A1BDD15}" type="slidenum">
              <a:rPr lang="zh-CN" altLang="en-US"/>
              <a:pPr>
                <a:defRPr/>
              </a:pPr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32078" y="1006529"/>
            <a:ext cx="4896882" cy="694519"/>
          </a:xfrm>
          <a:prstGeom prst="rect">
            <a:avLst/>
          </a:prstGeom>
        </p:spPr>
        <p:txBody>
          <a:bodyPr lIns="51433" tIns="25717" rIns="51433" bIns="25717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64157" y="1836050"/>
            <a:ext cx="4032727" cy="828022"/>
          </a:xfrm>
          <a:prstGeom prst="rect">
            <a:avLst/>
          </a:prstGeom>
        </p:spPr>
        <p:txBody>
          <a:bodyPr lIns="51433" tIns="25717" rIns="51433" bIns="25717"/>
          <a:lstStyle>
            <a:lvl1pPr marL="0" indent="0" algn="ctr">
              <a:buNone/>
              <a:defRPr/>
            </a:lvl1pPr>
            <a:lvl2pPr marL="257164" indent="0" algn="ctr">
              <a:buNone/>
              <a:defRPr/>
            </a:lvl2pPr>
            <a:lvl3pPr marL="514328" indent="0" algn="ctr">
              <a:buNone/>
              <a:defRPr/>
            </a:lvl3pPr>
            <a:lvl4pPr marL="771491" indent="0" algn="ctr">
              <a:buNone/>
              <a:defRPr/>
            </a:lvl4pPr>
            <a:lvl5pPr marL="1028655" indent="0" algn="ctr">
              <a:buNone/>
              <a:defRPr/>
            </a:lvl5pPr>
            <a:lvl6pPr marL="1285819" indent="0" algn="ctr">
              <a:buNone/>
              <a:defRPr/>
            </a:lvl6pPr>
            <a:lvl7pPr marL="1542983" indent="0" algn="ctr">
              <a:buNone/>
              <a:defRPr/>
            </a:lvl7pPr>
            <a:lvl8pPr marL="1800146" indent="0" algn="ctr">
              <a:buNone/>
              <a:defRPr/>
            </a:lvl8pPr>
            <a:lvl9pPr marL="205731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081463" y="3032125"/>
            <a:ext cx="1343025" cy="17145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2DC46B88-14D7-49CD-80D8-A41EE1D487A6}" type="datetime1">
              <a:rPr lang="zh-CN" altLang="en-US"/>
              <a:pPr>
                <a:defRPr/>
              </a:pPr>
              <a:t>2/19/20</a:t>
            </a:fld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76263" y="3032125"/>
            <a:ext cx="3505200" cy="17145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5424488" y="3032125"/>
            <a:ext cx="288925" cy="17145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latin typeface="Arial" charset="0"/>
                <a:ea typeface="宋体" pitchFamily="2" charset="-122"/>
              </a:defRPr>
            </a:lvl1pPr>
          </a:lstStyle>
          <a:p>
            <a:pPr>
              <a:defRPr/>
            </a:pPr>
            <a:fld id="{1FB6C63B-01D5-4359-B5CB-93BC11494550}" type="slidenum">
              <a:rPr lang="zh-CN" altLang="en-US"/>
              <a:pPr>
                <a:defRPr/>
              </a:pPr>
              <a:t>‹#›</a:t>
            </a:fld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2078" y="288009"/>
            <a:ext cx="4896882" cy="540015"/>
          </a:xfrm>
          <a:prstGeom prst="rect">
            <a:avLst/>
          </a:prstGeom>
        </p:spPr>
        <p:txBody>
          <a:bodyPr lIns="51433" tIns="25717" rIns="51433" bIns="25717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32078" y="936025"/>
            <a:ext cx="4896882" cy="1944053"/>
          </a:xfrm>
          <a:prstGeom prst="rect">
            <a:avLst/>
          </a:prstGeom>
        </p:spPr>
        <p:txBody>
          <a:bodyPr lIns="51433" tIns="25717" rIns="51433" bIns="25717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31800" y="2952750"/>
            <a:ext cx="1200150" cy="21590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1968500" y="2952750"/>
            <a:ext cx="1824038" cy="21590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4129088" y="2952750"/>
            <a:ext cx="1200150" cy="21590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A774E50E-85F4-4A38-842F-DB31C856FC3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2078" y="288009"/>
            <a:ext cx="4896882" cy="540015"/>
          </a:xfrm>
          <a:prstGeom prst="rect">
            <a:avLst/>
          </a:prstGeom>
        </p:spPr>
        <p:txBody>
          <a:bodyPr lIns="51433" tIns="25717" rIns="51433" bIns="25717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32078" y="936025"/>
            <a:ext cx="4896882" cy="1944053"/>
          </a:xfrm>
          <a:prstGeom prst="rect">
            <a:avLst/>
          </a:prstGeom>
        </p:spPr>
        <p:txBody>
          <a:bodyPr lIns="51433" tIns="25717" rIns="51433" bIns="25717"/>
          <a:lstStyle/>
          <a:p>
            <a:pPr lvl="0"/>
            <a:endParaRPr lang="zh-CN" alt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31800" y="2952750"/>
            <a:ext cx="1200150" cy="21590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1968500" y="2952750"/>
            <a:ext cx="1824038" cy="21590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4129088" y="2952750"/>
            <a:ext cx="1200150" cy="215900"/>
          </a:xfrm>
          <a:prstGeom prst="rect">
            <a:avLst/>
          </a:prstGeom>
        </p:spPr>
        <p:txBody>
          <a:bodyPr lIns="51433" tIns="25717" rIns="51433" bIns="25717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77513D63-8434-40A2-B399-36536F000AC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8" y="130175"/>
            <a:ext cx="5186362" cy="539750"/>
          </a:xfrm>
          <a:prstGeom prst="rect">
            <a:avLst/>
          </a:prstGeom>
        </p:spPr>
        <p:txBody>
          <a:bodyPr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7338" y="755651"/>
            <a:ext cx="5186362" cy="2138363"/>
          </a:xfrm>
          <a:prstGeom prst="rect">
            <a:avLst/>
          </a:prstGeom>
        </p:spPr>
        <p:txBody>
          <a:bodyPr lIns="91436" tIns="45718" rIns="91436" bIns="45718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B9530B1C-1C8B-4034-BCD0-2E58E8729C81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0C003091-A05A-470F-AD3F-C8B99EB611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5613" y="2082800"/>
            <a:ext cx="4895850" cy="642938"/>
          </a:xfrm>
          <a:prstGeom prst="rect">
            <a:avLst/>
          </a:prstGeom>
        </p:spPr>
        <p:txBody>
          <a:bodyPr lIns="91436" tIns="45718" rIns="91436" bIns="45718"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5613" y="1373188"/>
            <a:ext cx="4895850" cy="709612"/>
          </a:xfrm>
          <a:prstGeom prst="rect">
            <a:avLst/>
          </a:prstGeom>
        </p:spPr>
        <p:txBody>
          <a:bodyPr lIns="91436" tIns="45718" rIns="91436" bIns="45718"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08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26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E8543A6E-01A3-4EC0-9E31-423A1BBFDAB0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DAA21653-9193-4AE6-A10F-CDE8E15E9FC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8" y="130175"/>
            <a:ext cx="5186362" cy="539750"/>
          </a:xfrm>
          <a:prstGeom prst="rect">
            <a:avLst/>
          </a:prstGeom>
        </p:spPr>
        <p:txBody>
          <a:bodyPr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87339" y="755651"/>
            <a:ext cx="2516187" cy="2138363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2955925" y="755651"/>
            <a:ext cx="2517775" cy="2138363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8E7341F5-2609-4742-8E98-26FF09873543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00F300F5-EE64-42CD-88AA-2E10E512293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8" y="130175"/>
            <a:ext cx="5186362" cy="5397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87338" y="725489"/>
            <a:ext cx="2546350" cy="301625"/>
          </a:xfrm>
          <a:prstGeom prst="rect">
            <a:avLst/>
          </a:prstGeom>
        </p:spPr>
        <p:txBody>
          <a:bodyPr lIns="91436" tIns="45718" rIns="91436" bIns="45718" anchor="b"/>
          <a:lstStyle>
            <a:lvl1pPr marL="0" indent="0">
              <a:buNone/>
              <a:defRPr sz="2400" b="1"/>
            </a:lvl1pPr>
            <a:lvl2pPr marL="457180" indent="0">
              <a:buNone/>
              <a:defRPr sz="2000" b="1"/>
            </a:lvl2pPr>
            <a:lvl3pPr marL="914360" indent="0">
              <a:buNone/>
              <a:defRPr sz="1800" b="1"/>
            </a:lvl3pPr>
            <a:lvl4pPr marL="1371540" indent="0">
              <a:buNone/>
              <a:defRPr sz="1600" b="1"/>
            </a:lvl4pPr>
            <a:lvl5pPr marL="1828720" indent="0">
              <a:buNone/>
              <a:defRPr sz="1600" b="1"/>
            </a:lvl5pPr>
            <a:lvl6pPr marL="2285900" indent="0">
              <a:buNone/>
              <a:defRPr sz="1600" b="1"/>
            </a:lvl6pPr>
            <a:lvl7pPr marL="2743080" indent="0">
              <a:buNone/>
              <a:defRPr sz="1600" b="1"/>
            </a:lvl7pPr>
            <a:lvl8pPr marL="3200260" indent="0">
              <a:buNone/>
              <a:defRPr sz="1600" b="1"/>
            </a:lvl8pPr>
            <a:lvl9pPr marL="365744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287338" y="1027113"/>
            <a:ext cx="2546350" cy="186690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2925764" y="725489"/>
            <a:ext cx="2547937" cy="301625"/>
          </a:xfrm>
          <a:prstGeom prst="rect">
            <a:avLst/>
          </a:prstGeom>
        </p:spPr>
        <p:txBody>
          <a:bodyPr lIns="91436" tIns="45718" rIns="91436" bIns="45718" anchor="b"/>
          <a:lstStyle>
            <a:lvl1pPr marL="0" indent="0">
              <a:buNone/>
              <a:defRPr sz="2400" b="1"/>
            </a:lvl1pPr>
            <a:lvl2pPr marL="457180" indent="0">
              <a:buNone/>
              <a:defRPr sz="2000" b="1"/>
            </a:lvl2pPr>
            <a:lvl3pPr marL="914360" indent="0">
              <a:buNone/>
              <a:defRPr sz="1800" b="1"/>
            </a:lvl3pPr>
            <a:lvl4pPr marL="1371540" indent="0">
              <a:buNone/>
              <a:defRPr sz="1600" b="1"/>
            </a:lvl4pPr>
            <a:lvl5pPr marL="1828720" indent="0">
              <a:buNone/>
              <a:defRPr sz="1600" b="1"/>
            </a:lvl5pPr>
            <a:lvl6pPr marL="2285900" indent="0">
              <a:buNone/>
              <a:defRPr sz="1600" b="1"/>
            </a:lvl6pPr>
            <a:lvl7pPr marL="2743080" indent="0">
              <a:buNone/>
              <a:defRPr sz="1600" b="1"/>
            </a:lvl7pPr>
            <a:lvl8pPr marL="3200260" indent="0">
              <a:buNone/>
              <a:defRPr sz="1600" b="1"/>
            </a:lvl8pPr>
            <a:lvl9pPr marL="365744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2925764" y="1027113"/>
            <a:ext cx="2547937" cy="186690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DCCB64E3-0F5A-402E-A882-155678EA6A77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9941C3E7-35C6-4F2D-872C-76435D9572A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8" y="130175"/>
            <a:ext cx="5186362" cy="539750"/>
          </a:xfrm>
          <a:prstGeom prst="rect">
            <a:avLst/>
          </a:prstGeom>
        </p:spPr>
        <p:txBody>
          <a:bodyPr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2FF44EA2-6E6B-4A6F-91F5-8A76C8C70625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DC21EB7F-0A5A-4896-9ADC-3602984239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7063E626-AA9F-416D-929B-0F4F8FDD1187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FA485130-5064-4797-AD56-C3ED76756EE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9" y="128589"/>
            <a:ext cx="1895475" cy="549275"/>
          </a:xfrm>
          <a:prstGeom prst="rect">
            <a:avLst/>
          </a:prstGeom>
        </p:spPr>
        <p:txBody>
          <a:bodyPr lIns="91436" tIns="45718" rIns="91436" bIns="45718"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52664" y="128589"/>
            <a:ext cx="3221037" cy="2765425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87339" y="677863"/>
            <a:ext cx="1895475" cy="2216150"/>
          </a:xfrm>
          <a:prstGeom prst="rect">
            <a:avLst/>
          </a:prstGeom>
        </p:spPr>
        <p:txBody>
          <a:bodyPr lIns="91436" tIns="45718" rIns="91436" bIns="45718"/>
          <a:lstStyle>
            <a:lvl1pPr marL="0" indent="0">
              <a:buNone/>
              <a:defRPr sz="1400"/>
            </a:lvl1pPr>
            <a:lvl2pPr marL="457180" indent="0">
              <a:buNone/>
              <a:defRPr sz="1200"/>
            </a:lvl2pPr>
            <a:lvl3pPr marL="914360" indent="0">
              <a:buNone/>
              <a:defRPr sz="1000"/>
            </a:lvl3pPr>
            <a:lvl4pPr marL="1371540" indent="0">
              <a:buNone/>
              <a:defRPr sz="900"/>
            </a:lvl4pPr>
            <a:lvl5pPr marL="1828720" indent="0">
              <a:buNone/>
              <a:defRPr sz="900"/>
            </a:lvl5pPr>
            <a:lvl6pPr marL="2285900" indent="0">
              <a:buNone/>
              <a:defRPr sz="900"/>
            </a:lvl6pPr>
            <a:lvl7pPr marL="2743080" indent="0">
              <a:buNone/>
              <a:defRPr sz="900"/>
            </a:lvl7pPr>
            <a:lvl8pPr marL="3200260" indent="0">
              <a:buNone/>
              <a:defRPr sz="900"/>
            </a:lvl8pPr>
            <a:lvl9pPr marL="365744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63FAD784-4523-4BEE-8FC2-006399A8349C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724DBEEF-A419-47CE-9BD8-8F5F72923EA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28714" y="2268538"/>
            <a:ext cx="3457575" cy="266700"/>
          </a:xfrm>
          <a:prstGeom prst="rect">
            <a:avLst/>
          </a:prstGeom>
        </p:spPr>
        <p:txBody>
          <a:bodyPr lIns="91436" tIns="45718" rIns="91436" bIns="45718"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128714" y="288925"/>
            <a:ext cx="3457575" cy="1944688"/>
          </a:xfrm>
          <a:prstGeom prst="rect">
            <a:avLst/>
          </a:prstGeom>
        </p:spPr>
        <p:txBody>
          <a:bodyPr lIns="91436" tIns="45718" rIns="91436" bIns="45718"/>
          <a:lstStyle>
            <a:lvl1pPr marL="0" indent="0">
              <a:buNone/>
              <a:defRPr sz="3200"/>
            </a:lvl1pPr>
            <a:lvl2pPr marL="457180" indent="0">
              <a:buNone/>
              <a:defRPr sz="2800"/>
            </a:lvl2pPr>
            <a:lvl3pPr marL="914360" indent="0">
              <a:buNone/>
              <a:defRPr sz="2400"/>
            </a:lvl3pPr>
            <a:lvl4pPr marL="1371540" indent="0">
              <a:buNone/>
              <a:defRPr sz="2000"/>
            </a:lvl4pPr>
            <a:lvl5pPr marL="1828720" indent="0">
              <a:buNone/>
              <a:defRPr sz="2000"/>
            </a:lvl5pPr>
            <a:lvl6pPr marL="2285900" indent="0">
              <a:buNone/>
              <a:defRPr sz="2000"/>
            </a:lvl6pPr>
            <a:lvl7pPr marL="2743080" indent="0">
              <a:buNone/>
              <a:defRPr sz="2000"/>
            </a:lvl7pPr>
            <a:lvl8pPr marL="3200260" indent="0">
              <a:buNone/>
              <a:defRPr sz="2000"/>
            </a:lvl8pPr>
            <a:lvl9pPr marL="365744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128714" y="2535238"/>
            <a:ext cx="3457575" cy="381000"/>
          </a:xfrm>
          <a:prstGeom prst="rect">
            <a:avLst/>
          </a:prstGeom>
        </p:spPr>
        <p:txBody>
          <a:bodyPr lIns="91436" tIns="45718" rIns="91436" bIns="45718"/>
          <a:lstStyle>
            <a:lvl1pPr marL="0" indent="0">
              <a:buNone/>
              <a:defRPr sz="1400"/>
            </a:lvl1pPr>
            <a:lvl2pPr marL="457180" indent="0">
              <a:buNone/>
              <a:defRPr sz="1200"/>
            </a:lvl2pPr>
            <a:lvl3pPr marL="914360" indent="0">
              <a:buNone/>
              <a:defRPr sz="1000"/>
            </a:lvl3pPr>
            <a:lvl4pPr marL="1371540" indent="0">
              <a:buNone/>
              <a:defRPr sz="900"/>
            </a:lvl4pPr>
            <a:lvl5pPr marL="1828720" indent="0">
              <a:buNone/>
              <a:defRPr sz="900"/>
            </a:lvl5pPr>
            <a:lvl6pPr marL="2285900" indent="0">
              <a:buNone/>
              <a:defRPr sz="900"/>
            </a:lvl6pPr>
            <a:lvl7pPr marL="2743080" indent="0">
              <a:buNone/>
              <a:defRPr sz="900"/>
            </a:lvl7pPr>
            <a:lvl8pPr marL="3200260" indent="0">
              <a:buNone/>
              <a:defRPr sz="900"/>
            </a:lvl8pPr>
            <a:lvl9pPr marL="365744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DF9435BA-82E6-48E5-A2DE-424C1FC5C832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0BDB7D71-73AF-44D6-9298-84AD3AFE4EC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338" y="130175"/>
            <a:ext cx="5186362" cy="539750"/>
          </a:xfrm>
          <a:prstGeom prst="rect">
            <a:avLst/>
          </a:prstGeom>
        </p:spPr>
        <p:txBody>
          <a:bodyPr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87338" y="755651"/>
            <a:ext cx="5186362" cy="2138363"/>
          </a:xfrm>
          <a:prstGeom prst="rect">
            <a:avLst/>
          </a:prstGeom>
        </p:spPr>
        <p:txBody>
          <a:bodyPr vert="eaVert" lIns="91436" tIns="45718" rIns="91436" bIns="45718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8C6AE903-E1F6-4099-B0F3-B4E10D603D79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BE7DA307-B395-48C2-A01D-243821767C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4178300" y="130175"/>
            <a:ext cx="1295400" cy="2763838"/>
          </a:xfrm>
          <a:prstGeom prst="rect">
            <a:avLst/>
          </a:prstGeom>
        </p:spPr>
        <p:txBody>
          <a:bodyPr vert="eaVert" lIns="91436" tIns="45718" rIns="91436" bIns="45718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87338" y="130175"/>
            <a:ext cx="3738562" cy="2763838"/>
          </a:xfrm>
          <a:prstGeom prst="rect">
            <a:avLst/>
          </a:prstGeom>
        </p:spPr>
        <p:txBody>
          <a:bodyPr vert="eaVert" lIns="91436" tIns="45718" rIns="91436" bIns="45718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28733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0F3340BE-70A6-4FED-A647-3597C371703A}" type="datetimeFigureOut">
              <a:rPr lang="zh-CN" altLang="en-US"/>
              <a:pPr>
                <a:defRPr/>
              </a:pPr>
              <a:t>2/19/20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1968500" y="3003550"/>
            <a:ext cx="1824038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4129088" y="3003550"/>
            <a:ext cx="1344612" cy="171450"/>
          </a:xfrm>
          <a:prstGeom prst="rect">
            <a:avLst/>
          </a:prstGeom>
        </p:spPr>
        <p:txBody>
          <a:bodyPr lIns="91436" tIns="45718" rIns="91436" bIns="45718"/>
          <a:lstStyle>
            <a:lvl1pPr>
              <a:defRPr>
                <a:ea typeface="宋体" pitchFamily="2" charset="-122"/>
              </a:defRPr>
            </a:lvl1pPr>
          </a:lstStyle>
          <a:p>
            <a:pPr>
              <a:defRPr/>
            </a:pPr>
            <a:fld id="{ACD40792-E6A9-4DF4-9069-ADFADEAA17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3.xml"/><Relationship Id="rId3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6.xml"/><Relationship Id="rId6" Type="http://schemas.openxmlformats.org/officeDocument/2006/relationships/slideLayout" Target="../slideLayouts/slideLayout27.xml"/><Relationship Id="rId7" Type="http://schemas.openxmlformats.org/officeDocument/2006/relationships/slideLayout" Target="../slideLayouts/slideLayout28.xml"/><Relationship Id="rId8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195263" y="322263"/>
            <a:ext cx="28575" cy="17145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矩形 14"/>
          <p:cNvSpPr/>
          <p:nvPr/>
        </p:nvSpPr>
        <p:spPr>
          <a:xfrm>
            <a:off x="169863" y="322263"/>
            <a:ext cx="17462" cy="17145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矩形 15"/>
          <p:cNvSpPr/>
          <p:nvPr/>
        </p:nvSpPr>
        <p:spPr>
          <a:xfrm>
            <a:off x="157163" y="322263"/>
            <a:ext cx="6350" cy="17145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矩形 16"/>
          <p:cNvSpPr/>
          <p:nvPr/>
        </p:nvSpPr>
        <p:spPr>
          <a:xfrm>
            <a:off x="139700" y="322263"/>
            <a:ext cx="6350" cy="17145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51433" tIns="25717" rIns="51433" bIns="25717" anchor="ctr"/>
          <a:lstStyle/>
          <a:p>
            <a:pPr algn="ctr">
              <a:defRPr/>
            </a:pP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6136" r:id="rId1"/>
    <p:sldLayoutId id="2147486131" r:id="rId2"/>
    <p:sldLayoutId id="2147486137" r:id="rId3"/>
    <p:sldLayoutId id="2147486138" r:id="rId4"/>
    <p:sldLayoutId id="2147486139" r:id="rId5"/>
    <p:sldLayoutId id="2147486132" r:id="rId6"/>
    <p:sldLayoutId id="2147486140" r:id="rId7"/>
    <p:sldLayoutId id="2147486141" r:id="rId8"/>
    <p:sldLayoutId id="2147486142" r:id="rId9"/>
    <p:sldLayoutId id="2147486143" r:id="rId10"/>
    <p:sldLayoutId id="2147486144" r:id="rId11"/>
    <p:sldLayoutId id="2147486145" r:id="rId12"/>
    <p:sldLayoutId id="2147486133" r:id="rId13"/>
    <p:sldLayoutId id="2147486134" r:id="rId14"/>
    <p:sldLayoutId id="2147486146" r:id="rId15"/>
    <p:sldLayoutId id="2147486147" r:id="rId16"/>
    <p:sldLayoutId id="2147486148" r:id="rId17"/>
    <p:sldLayoutId id="2147486149" r:id="rId18"/>
    <p:sldLayoutId id="2147486150" r:id="rId19"/>
    <p:sldLayoutId id="2147486151" r:id="rId20"/>
    <p:sldLayoutId id="2147486152" r:id="rId2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300" kern="1200" spc="-56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5pPr>
      <a:lvl6pPr marL="457180" algn="l" rtl="0" fontAlgn="base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6pPr>
      <a:lvl7pPr marL="914360" algn="l" rtl="0" fontAlgn="base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7pPr>
      <a:lvl8pPr marL="1371540" algn="l" rtl="0" fontAlgn="base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8pPr>
      <a:lvl9pPr marL="1828720" algn="l" rtl="0" fontAlgn="base">
        <a:spcBef>
          <a:spcPct val="0"/>
        </a:spcBef>
        <a:spcAft>
          <a:spcPct val="0"/>
        </a:spcAft>
        <a:defRPr sz="2300">
          <a:solidFill>
            <a:srgbClr val="C1EEFF"/>
          </a:solidFill>
          <a:latin typeface="Consolas" pitchFamily="49" charset="0"/>
          <a:ea typeface="华文楷体" pitchFamily="2" charset="-122"/>
        </a:defRPr>
      </a:lvl9pPr>
    </p:titleStyle>
    <p:bodyStyle>
      <a:lvl1pPr marL="228600" indent="-190500" algn="l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14338" indent="-158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58800" indent="-1270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708025" indent="-1270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830263" indent="-115888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961793" indent="-118296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0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01" indent="-102866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1177810" indent="-102866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285819" indent="-102866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25716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51432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77149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02865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28581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154298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180014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05731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6135" r:id="rId1"/>
    <p:sldLayoutId id="2147486155" r:id="rId2"/>
    <p:sldLayoutId id="2147486156" r:id="rId3"/>
    <p:sldLayoutId id="2147486157" r:id="rId4"/>
    <p:sldLayoutId id="2147486158" r:id="rId5"/>
    <p:sldLayoutId id="2147486159" r:id="rId6"/>
    <p:sldLayoutId id="2147486160" r:id="rId7"/>
    <p:sldLayoutId id="2147486161" r:id="rId8"/>
    <p:sldLayoutId id="2147486162" r:id="rId9"/>
    <p:sldLayoutId id="2147486163" r:id="rId10"/>
    <p:sldLayoutId id="214748616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18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36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54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72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5813" indent="-2270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90" indent="-228590" algn="l" defTabSz="91436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70" indent="-228590" algn="l" defTabSz="91436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50" indent="-228590" algn="l" defTabSz="91436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30" indent="-228590" algn="l" defTabSz="91436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8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6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40" algn="l" defTabSz="91436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%E8%A7%86%E9%A2%91%5C%E5%9C%A3%E8%B4%A4%E6%95%99%E8%82%B2.mpg" TargetMode="External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5" Type="http://schemas.openxmlformats.org/officeDocument/2006/relationships/image" Target="../media/image13.jpeg"/><Relationship Id="rId6" Type="http://schemas.openxmlformats.org/officeDocument/2006/relationships/image" Target="../media/image14.jpeg"/><Relationship Id="rId7" Type="http://schemas.openxmlformats.org/officeDocument/2006/relationships/image" Target="../media/image15.jpeg"/><Relationship Id="rId8" Type="http://schemas.openxmlformats.org/officeDocument/2006/relationships/image" Target="../media/image16.jpeg"/><Relationship Id="rId9" Type="http://schemas.openxmlformats.org/officeDocument/2006/relationships/image" Target="../media/image17.jpeg"/><Relationship Id="rId10" Type="http://schemas.openxmlformats.org/officeDocument/2006/relationships/image" Target="../media/image18.jpeg"/><Relationship Id="rId11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4" Type="http://schemas.openxmlformats.org/officeDocument/2006/relationships/image" Target="../media/image22.jpeg"/><Relationship Id="rId5" Type="http://schemas.openxmlformats.org/officeDocument/2006/relationships/image" Target="../media/image23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4" Type="http://schemas.openxmlformats.org/officeDocument/2006/relationships/image" Target="../media/image26.jpeg"/><Relationship Id="rId5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4" Type="http://schemas.openxmlformats.org/officeDocument/2006/relationships/image" Target="../media/image32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4" Type="http://schemas.openxmlformats.org/officeDocument/2006/relationships/image" Target="../media/image34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4" Type="http://schemas.openxmlformats.org/officeDocument/2006/relationships/image" Target="../media/image40.jpeg"/><Relationship Id="rId5" Type="http://schemas.openxmlformats.org/officeDocument/2006/relationships/image" Target="../media/image41.jpeg"/><Relationship Id="rId6" Type="http://schemas.openxmlformats.org/officeDocument/2006/relationships/image" Target="../media/image42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4" Type="http://schemas.openxmlformats.org/officeDocument/2006/relationships/image" Target="../media/image45.jpeg"/><Relationship Id="rId5" Type="http://schemas.openxmlformats.org/officeDocument/2006/relationships/image" Target="../media/image46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4" Type="http://schemas.openxmlformats.org/officeDocument/2006/relationships/image" Target="../media/image48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4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4" Type="http://schemas.openxmlformats.org/officeDocument/2006/relationships/image" Target="../media/image51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4" Type="http://schemas.openxmlformats.org/officeDocument/2006/relationships/image" Target="../media/image53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54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4" Type="http://schemas.openxmlformats.org/officeDocument/2006/relationships/image" Target="../media/image56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4" Type="http://schemas.openxmlformats.org/officeDocument/2006/relationships/image" Target="../media/image58.jpeg"/><Relationship Id="rId5" Type="http://schemas.openxmlformats.org/officeDocument/2006/relationships/image" Target="../media/image59.jpeg"/><Relationship Id="rId6" Type="http://schemas.openxmlformats.org/officeDocument/2006/relationships/image" Target="../media/image60.jpeg"/><Relationship Id="rId7" Type="http://schemas.openxmlformats.org/officeDocument/2006/relationships/image" Target="../media/image61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4" Type="http://schemas.openxmlformats.org/officeDocument/2006/relationships/image" Target="../media/image63.jpeg"/><Relationship Id="rId5" Type="http://schemas.openxmlformats.org/officeDocument/2006/relationships/image" Target="../media/image64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4" Type="http://schemas.openxmlformats.org/officeDocument/2006/relationships/image" Target="../media/image66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4" Type="http://schemas.openxmlformats.org/officeDocument/2006/relationships/image" Target="../media/image68.jpeg"/><Relationship Id="rId5" Type="http://schemas.openxmlformats.org/officeDocument/2006/relationships/image" Target="cid:image113.jpg@01CD3554.4ABDCC50" TargetMode="External"/><Relationship Id="rId6" Type="http://schemas.openxmlformats.org/officeDocument/2006/relationships/image" Target="../media/image69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1.xml"/></Relationships>
</file>

<file path=ppt/slides/_rels/slide4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78.jpeg"/><Relationship Id="rId12" Type="http://schemas.openxmlformats.org/officeDocument/2006/relationships/image" Target="../media/image79.jpeg"/><Relationship Id="rId13" Type="http://schemas.openxmlformats.org/officeDocument/2006/relationships/image" Target="../media/image80.jpeg"/><Relationship Id="rId14" Type="http://schemas.openxmlformats.org/officeDocument/2006/relationships/image" Target="../media/image81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70.jpeg"/><Relationship Id="rId4" Type="http://schemas.openxmlformats.org/officeDocument/2006/relationships/image" Target="../media/image71.jpeg"/><Relationship Id="rId5" Type="http://schemas.openxmlformats.org/officeDocument/2006/relationships/image" Target="../media/image72.jpeg"/><Relationship Id="rId6" Type="http://schemas.openxmlformats.org/officeDocument/2006/relationships/image" Target="../media/image73.jpeg"/><Relationship Id="rId7" Type="http://schemas.openxmlformats.org/officeDocument/2006/relationships/image" Target="../media/image74.jpeg"/><Relationship Id="rId8" Type="http://schemas.openxmlformats.org/officeDocument/2006/relationships/image" Target="../media/image75.jpeg"/><Relationship Id="rId9" Type="http://schemas.openxmlformats.org/officeDocument/2006/relationships/image" Target="../media/image76.jpeg"/><Relationship Id="rId10" Type="http://schemas.openxmlformats.org/officeDocument/2006/relationships/image" Target="../media/image77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82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83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4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4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49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0.xml"/><Relationship Id="rId3" Type="http://schemas.openxmlformats.org/officeDocument/2006/relationships/image" Target="../media/image86.jpe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52.xml"/><Relationship Id="rId3" Type="http://schemas.openxmlformats.org/officeDocument/2006/relationships/image" Target="../media/image87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4" Type="http://schemas.openxmlformats.org/officeDocument/2006/relationships/image" Target="../media/image8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3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5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56.xml"/><Relationship Id="rId5" Type="http://schemas.openxmlformats.org/officeDocument/2006/relationships/image" Target="../media/image90.png"/><Relationship Id="rId1" Type="http://schemas.microsoft.com/office/2007/relationships/media" Target="file://localhost/Users/songpohlan/Desktop/%E5%90%B4%E8%91%A3%E5%B8%A6%E5%87%BA%E7%9A%84%E8%B5%84%E6%96%99/%E6%9D%8E%E7%87%95.avi" TargetMode="External"/><Relationship Id="rId2" Type="http://schemas.openxmlformats.org/officeDocument/2006/relationships/video" Target="file://localhost/Users/songpohlan/Desktop/%E5%90%B4%E8%91%A3%E5%B8%A6%E5%87%BA%E7%9A%84%E8%B5%84%E6%96%99/%E6%9D%8E%E7%87%95.avi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57.xml"/><Relationship Id="rId5" Type="http://schemas.openxmlformats.org/officeDocument/2006/relationships/image" Target="../media/image91.png"/><Relationship Id="rId1" Type="http://schemas.microsoft.com/office/2007/relationships/media" Target="file://localhost/Users/songpohlan/Desktop/%E5%90%B4%E8%91%A3%E5%B8%A6%E5%87%BA%E7%9A%84%E8%B5%84%E6%96%99/%E7%8E%8B%E6%88%90%E5%89%8D.avi" TargetMode="External"/><Relationship Id="rId2" Type="http://schemas.openxmlformats.org/officeDocument/2006/relationships/video" Target="file://localhost/Users/songpohlan/Desktop/%E5%90%B4%E8%91%A3%E5%B8%A6%E5%87%BA%E7%9A%84%E8%B5%84%E6%96%99/%E7%8E%8B%E6%88%90%E5%89%8D.avi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notesSlide" Target="../notesSlides/notesSlide58.xml"/><Relationship Id="rId5" Type="http://schemas.openxmlformats.org/officeDocument/2006/relationships/image" Target="../media/image92.png"/><Relationship Id="rId1" Type="http://schemas.microsoft.com/office/2007/relationships/media" Target="file://localhost/Users/songpohlan/Desktop/%E5%90%B4%E8%91%A3%E5%B8%A6%E5%87%BA%E7%9A%84%E8%B5%84%E6%96%99/%E6%83%A0%E9%87%91%E5%BA%B7.avi" TargetMode="External"/><Relationship Id="rId2" Type="http://schemas.openxmlformats.org/officeDocument/2006/relationships/video" Target="file://localhost/Users/songpohlan/Desktop/%E5%90%B4%E8%91%A3%E5%B8%A6%E5%87%BA%E7%9A%84%E8%B5%84%E6%96%99/%E6%83%A0%E9%87%91%E5%BA%B7.avi" TargetMode="Externa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59.xml"/><Relationship Id="rId3" Type="http://schemas.openxmlformats.org/officeDocument/2006/relationships/image" Target="../media/image93.jpe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60.xml"/><Relationship Id="rId3" Type="http://schemas.openxmlformats.org/officeDocument/2006/relationships/image" Target="../media/image94.jpe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6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62.xml"/><Relationship Id="rId3" Type="http://schemas.openxmlformats.org/officeDocument/2006/relationships/image" Target="../media/image95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4" Type="http://schemas.openxmlformats.org/officeDocument/2006/relationships/image" Target="../media/image97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4" Type="http://schemas.openxmlformats.org/officeDocument/2006/relationships/image" Target="../media/image9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4" Type="http://schemas.openxmlformats.org/officeDocument/2006/relationships/image" Target="../media/image101.jpeg"/><Relationship Id="rId5" Type="http://schemas.openxmlformats.org/officeDocument/2006/relationships/image" Target="../media/image10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5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6.xml"/><Relationship Id="rId3" Type="http://schemas.openxmlformats.org/officeDocument/2006/relationships/image" Target="../media/image103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4" Type="http://schemas.openxmlformats.org/officeDocument/2006/relationships/image" Target="../media/image105.jpeg"/><Relationship Id="rId5" Type="http://schemas.openxmlformats.org/officeDocument/2006/relationships/image" Target="../media/image10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4" Type="http://schemas.openxmlformats.org/officeDocument/2006/relationships/image" Target="../media/image108.jpeg"/><Relationship Id="rId5" Type="http://schemas.openxmlformats.org/officeDocument/2006/relationships/image" Target="../media/image10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8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69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110.png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3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74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4" Type="http://schemas.openxmlformats.org/officeDocument/2006/relationships/image" Target="../media/image112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5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4" Type="http://schemas.openxmlformats.org/officeDocument/2006/relationships/image" Target="../media/image114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6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7.xml"/><Relationship Id="rId3" Type="http://schemas.openxmlformats.org/officeDocument/2006/relationships/image" Target="../media/image115.jpeg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8.xml"/><Relationship Id="rId3" Type="http://schemas.openxmlformats.org/officeDocument/2006/relationships/image" Target="../media/image116.jpeg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9.xml"/><Relationship Id="rId3" Type="http://schemas.openxmlformats.org/officeDocument/2006/relationships/image" Target="../media/image117.jpeg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0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1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2.xml"/><Relationship Id="rId3" Type="http://schemas.openxmlformats.org/officeDocument/2006/relationships/image" Target="../media/image118.jpe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3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4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5.xml"/><Relationship Id="rId3" Type="http://schemas.openxmlformats.org/officeDocument/2006/relationships/image" Target="../media/image119.jpe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4" Type="http://schemas.openxmlformats.org/officeDocument/2006/relationships/image" Target="../media/image121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6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jpeg"/><Relationship Id="rId4" Type="http://schemas.openxmlformats.org/officeDocument/2006/relationships/image" Target="../media/image123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7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4" Type="http://schemas.openxmlformats.org/officeDocument/2006/relationships/image" Target="../media/image125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8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jpeg"/><Relationship Id="rId4" Type="http://schemas.openxmlformats.org/officeDocument/2006/relationships/image" Target="../media/image127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9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4" Type="http://schemas.openxmlformats.org/officeDocument/2006/relationships/image" Target="../media/image129.jpeg"/><Relationship Id="rId5" Type="http://schemas.openxmlformats.org/officeDocument/2006/relationships/image" Target="../media/image130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0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4" Type="http://schemas.openxmlformats.org/officeDocument/2006/relationships/image" Target="../media/image131.jpeg"/><Relationship Id="rId5" Type="http://schemas.openxmlformats.org/officeDocument/2006/relationships/image" Target="../media/image132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1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4" Type="http://schemas.openxmlformats.org/officeDocument/2006/relationships/image" Target="../media/image134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4" Type="http://schemas.openxmlformats.org/officeDocument/2006/relationships/image" Target="../media/image13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3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4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5.xml"/><Relationship Id="rId3" Type="http://schemas.openxmlformats.org/officeDocument/2006/relationships/image" Target="../media/image1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/>
          <p:cNvSpPr>
            <a:spLocks noChangeArrowheads="1"/>
          </p:cNvSpPr>
          <p:nvPr/>
        </p:nvSpPr>
        <p:spPr bwMode="auto">
          <a:xfrm>
            <a:off x="179388" y="539750"/>
            <a:ext cx="5424487" cy="300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>
              <a:defRPr/>
            </a:pPr>
            <a:r>
              <a:rPr lang="zh-CN" altLang="en-US" sz="4800" dirty="0">
                <a:solidFill>
                  <a:schemeClr val="tx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       </a:t>
            </a:r>
            <a:r>
              <a:rPr lang="zh-TW" altLang="en-US" sz="4800" b="1" dirty="0">
                <a:solidFill>
                  <a:schemeClr val="tx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企業的價值在於員工的</a:t>
            </a:r>
            <a:r>
              <a:rPr lang="zh-CN" altLang="en-US" sz="4800" b="1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幸福</a:t>
            </a:r>
            <a:r>
              <a:rPr lang="zh-CN" altLang="en-US" sz="4800" b="1" dirty="0">
                <a:solidFill>
                  <a:schemeClr val="tx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和客戶的</a:t>
            </a:r>
            <a:r>
              <a:rPr lang="zh-CN" altLang="en-US" sz="4800" b="1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感動</a:t>
            </a:r>
            <a:r>
              <a:rPr lang="zh-CN" altLang="en-US" sz="4800" b="1" dirty="0">
                <a:solidFill>
                  <a:schemeClr val="tx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。</a:t>
            </a:r>
            <a:endParaRPr lang="en-US" altLang="zh-CN" sz="4800" b="1" dirty="0">
              <a:solidFill>
                <a:schemeClr val="tx2">
                  <a:lumMod val="75000"/>
                </a:schemeClr>
              </a:solidFill>
              <a:latin typeface="微软雅黑" pitchFamily="34" charset="-122"/>
              <a:ea typeface="微软雅黑" pitchFamily="34" charset="-122"/>
              <a:sym typeface="宋体" charset="-122"/>
            </a:endParaRPr>
          </a:p>
          <a:p>
            <a:pPr>
              <a:defRPr/>
            </a:pPr>
            <a:r>
              <a:rPr lang="zh-CN" altLang="en-US" sz="4800" dirty="0">
                <a:solidFill>
                  <a:schemeClr val="tx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      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2" descr="D:\Desktop\2012.12.13\笑脸墙1.jpg"/>
          <p:cNvPicPr>
            <a:picLocks noChangeAspect="1" noChangeArrowheads="1"/>
          </p:cNvPicPr>
          <p:nvPr/>
        </p:nvPicPr>
        <p:blipFill>
          <a:blip r:embed="rId3" cstate="screen">
            <a:lum bright="3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5050" y="0"/>
            <a:ext cx="382587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471488" y="1163638"/>
            <a:ext cx="5762625" cy="714375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5100" b="1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</a:t>
            </a:r>
            <a:r>
              <a:rPr lang="zh-CN" altLang="en-US" sz="5100" b="1" dirty="0">
                <a:solidFill>
                  <a:srgbClr val="00759E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創幸福企業典範</a:t>
            </a:r>
            <a:endParaRPr lang="zh-CN" altLang="en-US" dirty="0">
              <a:solidFill>
                <a:srgbClr val="00759E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 txBox="1">
            <a:spLocks noChangeArrowheads="1"/>
          </p:cNvSpPr>
          <p:nvPr/>
        </p:nvSpPr>
        <p:spPr>
          <a:xfrm>
            <a:off x="0" y="858838"/>
            <a:ext cx="5761038" cy="714375"/>
          </a:xfrm>
          <a:prstGeom prst="rect">
            <a:avLst/>
          </a:prstGeom>
        </p:spPr>
        <p:txBody>
          <a:bodyPr lIns="51433" tIns="25717" rIns="51433" bIns="25717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 spc="-100">
                <a:solidFill>
                  <a:srgbClr val="C1EEFF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rgbClr val="C1EEFF"/>
                </a:solidFill>
                <a:latin typeface="Consolas" pitchFamily="49" charset="0"/>
                <a:ea typeface="华文楷体" pitchFamily="2" charset="-122"/>
              </a:defRPr>
            </a:lvl9pPr>
          </a:lstStyle>
          <a:p>
            <a:pPr algn="ctr" eaLnBrk="1" fontAlgn="auto" hangingPunct="1">
              <a:spcAft>
                <a:spcPts val="0"/>
              </a:spcAft>
              <a:defRPr/>
            </a:pPr>
            <a:r>
              <a:rPr lang="zh-TW" altLang="en-US" sz="51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企業家與商人</a:t>
            </a:r>
            <a:endParaRPr lang="en-US" altLang="zh-CN" sz="5100" b="1" dirty="0" smtClean="0">
              <a:solidFill>
                <a:srgbClr val="FF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  <a:p>
            <a:pPr algn="ctr" eaLnBrk="1" fontAlgn="auto" hangingPunct="1">
              <a:spcAft>
                <a:spcPts val="0"/>
              </a:spcAft>
              <a:defRPr/>
            </a:pPr>
            <a:r>
              <a:rPr lang="zh-CN" altLang="en-US" sz="51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的區別</a:t>
            </a:r>
            <a:endParaRPr lang="zh-CN" altLang="en-US" b="1" dirty="0">
              <a:solidFill>
                <a:schemeClr val="tx2">
                  <a:satMod val="20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26" name="Picture 2" descr="I:\3b9afc42a93d96b30a684a85f0a84f10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0" y="0"/>
            <a:ext cx="5761038" cy="334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内容占位符 2"/>
          <p:cNvSpPr>
            <a:spLocks noChangeArrowheads="1"/>
          </p:cNvSpPr>
          <p:nvPr/>
        </p:nvSpPr>
        <p:spPr bwMode="auto">
          <a:xfrm>
            <a:off x="214313" y="1096963"/>
            <a:ext cx="5761037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231269" indent="-191981" algn="ctr">
              <a:lnSpc>
                <a:spcPct val="150000"/>
              </a:lnSpc>
              <a:spcBef>
                <a:spcPts val="394"/>
              </a:spcBef>
              <a:buClr>
                <a:schemeClr val="tx2"/>
              </a:buClr>
              <a:buSzPct val="95000"/>
              <a:defRPr/>
            </a:pPr>
            <a:r>
              <a:rPr lang="zh-TW" altLang="en-US" sz="4500" b="1">
                <a:solidFill>
                  <a:schemeClr val="tx2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生命的價值和意義</a:t>
            </a:r>
            <a:endParaRPr lang="en-US" sz="4500" b="1" dirty="0">
              <a:solidFill>
                <a:schemeClr val="tx2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bldLvl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内容占位符 2">
            <a:hlinkClick r:id="rId3" action="ppaction://hlinkfile"/>
          </p:cNvPr>
          <p:cNvSpPr>
            <a:spLocks noChangeArrowheads="1"/>
          </p:cNvSpPr>
          <p:nvPr/>
        </p:nvSpPr>
        <p:spPr bwMode="auto">
          <a:xfrm>
            <a:off x="152400" y="101600"/>
            <a:ext cx="5608638" cy="60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192088" indent="-192088">
              <a:spcBef>
                <a:spcPct val="20000"/>
              </a:spcBef>
            </a:pPr>
            <a:r>
              <a:rPr lang="zh-CN" altLang="en-US" sz="4400">
                <a:solidFill>
                  <a:srgbClr val="FFFFFF"/>
                </a:solidFill>
                <a:latin typeface="华文行楷" pitchFamily="2" charset="-122"/>
                <a:ea typeface="华文行楷" pitchFamily="2" charset="-122"/>
                <a:sym typeface="华文行楷" pitchFamily="2" charset="-122"/>
              </a:rPr>
              <a:t> </a:t>
            </a:r>
            <a:r>
              <a:rPr lang="zh-CN" altLang="en-US" sz="4500" b="1">
                <a:solidFill>
                  <a:srgbClr val="D6ECFF"/>
                </a:solidFill>
                <a:latin typeface="微软雅黑" pitchFamily="34" charset="-122"/>
                <a:ea typeface="微软雅黑" pitchFamily="34" charset="-122"/>
                <a:sym typeface="华文楷体" pitchFamily="2" charset="-122"/>
              </a:rPr>
              <a:t>為大眾的幸福</a:t>
            </a:r>
          </a:p>
          <a:p>
            <a:pPr marL="192088" indent="-192088">
              <a:spcBef>
                <a:spcPct val="20000"/>
              </a:spcBef>
            </a:pPr>
            <a:endParaRPr lang="en-US" altLang="zh-CN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solidFill>
                <a:srgbClr val="0066CC"/>
              </a:solidFill>
              <a:latin typeface="华文新魏" pitchFamily="2" charset="-122"/>
              <a:ea typeface="华文新魏" pitchFamily="2" charset="-122"/>
              <a:sym typeface="华文新魏" pitchFamily="2" charset="-122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</a:pPr>
            <a:endParaRPr lang="zh-CN" altLang="en-US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latin typeface="Corbel" pitchFamily="34" charset="0"/>
              <a:ea typeface="微软雅黑" pitchFamily="34" charset="-122"/>
              <a:sym typeface="Corbel" pitchFamily="34" charset="0"/>
            </a:endParaRPr>
          </a:p>
          <a:p>
            <a:pPr marL="192088" indent="-192088">
              <a:spcBef>
                <a:spcPct val="20000"/>
              </a:spcBef>
              <a:buFont typeface="Arial" charset="0"/>
              <a:buChar char="•"/>
            </a:pPr>
            <a:endParaRPr lang="zh-CN" altLang="en-US" sz="1800">
              <a:latin typeface="Corbel" pitchFamily="34" charset="0"/>
              <a:sym typeface="Corbel" pitchFamily="34" charset="0"/>
            </a:endParaRPr>
          </a:p>
        </p:txBody>
      </p:sp>
      <p:sp>
        <p:nvSpPr>
          <p:cNvPr id="15363" name="TextBox 2"/>
          <p:cNvSpPr>
            <a:spLocks noChangeArrowheads="1"/>
          </p:cNvSpPr>
          <p:nvPr/>
        </p:nvSpPr>
        <p:spPr bwMode="auto">
          <a:xfrm>
            <a:off x="179388" y="2767013"/>
            <a:ext cx="5041900" cy="77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2300" b="1">
                <a:solidFill>
                  <a:srgbClr val="D6ECFF"/>
                </a:solidFill>
                <a:latin typeface="微软雅黑" pitchFamily="34" charset="-122"/>
                <a:ea typeface="微软雅黑" pitchFamily="34" charset="-122"/>
                <a:sym typeface="华文楷体" pitchFamily="2" charset="-122"/>
              </a:rPr>
              <a:t>前提：滿足基本生活需求</a:t>
            </a:r>
          </a:p>
          <a:p>
            <a:endParaRPr lang="en-US" altLang="zh-CN" sz="2400">
              <a:sym typeface="Arial" charset="0"/>
            </a:endParaRPr>
          </a:p>
        </p:txBody>
      </p:sp>
      <p:pic>
        <p:nvPicPr>
          <p:cNvPr id="15364" name="Picture 3" descr="D:\Desktop\b_1243700160636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94213" y="839788"/>
            <a:ext cx="1260475" cy="63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D:\Desktop\128077115201099113145595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25" y="2030413"/>
            <a:ext cx="1397000" cy="68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7" descr="D:\Desktop\7399_135035072658_2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94213" y="1468438"/>
            <a:ext cx="1260475" cy="72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" descr="D:\Desktop\a992e31f3926b019304e1502.jpg"/>
          <p:cNvPicPr>
            <a:picLocks noChangeAspect="1" noChangeArrowheads="1"/>
          </p:cNvPicPr>
          <p:nvPr/>
        </p:nvPicPr>
        <p:blipFill>
          <a:blip r:embed="rId7" cstate="screen">
            <a:lum brigh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25" y="1349375"/>
            <a:ext cx="1382713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56" name="Picture 1" descr="I:\一百零三天\3E7A9987.JPG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6050" y="1008063"/>
            <a:ext cx="3040063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" dur="1000"/>
                                        <p:tgtEl>
                                          <p:spTgt spid="1536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" dur="10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1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6" dur="1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2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3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6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uild="p" bldLvl="0" autoUpdateAnimBg="0"/>
      <p:bldP spid="15363" grpId="0" bldLvl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Box 3"/>
          <p:cNvSpPr>
            <a:spLocks noChangeArrowheads="1"/>
          </p:cNvSpPr>
          <p:nvPr/>
        </p:nvSpPr>
        <p:spPr bwMode="auto">
          <a:xfrm>
            <a:off x="366713" y="369888"/>
            <a:ext cx="5175250" cy="254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CN" altLang="en-US" sz="5400" b="1" dirty="0">
                <a:solidFill>
                  <a:schemeClr val="tx2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欲望的控制</a:t>
            </a:r>
          </a:p>
          <a:p>
            <a:pPr algn="ctr">
              <a:defRPr/>
            </a:pPr>
            <a:r>
              <a:rPr lang="zh-CN" altLang="en-US" sz="5400" b="1" dirty="0">
                <a:solidFill>
                  <a:schemeClr val="tx2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攀比心日減</a:t>
            </a:r>
          </a:p>
          <a:p>
            <a:pPr algn="ctr">
              <a:defRPr/>
            </a:pPr>
            <a:r>
              <a:rPr lang="zh-CN" altLang="en-US" sz="5400" b="1" dirty="0">
                <a:solidFill>
                  <a:schemeClr val="tx2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感恩心日增</a:t>
            </a:r>
            <a:endParaRPr lang="en-US" sz="5400" b="1" dirty="0">
              <a:solidFill>
                <a:schemeClr val="tx2">
                  <a:lumMod val="5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图片 18" descr="捕获.JPG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0" y="0"/>
            <a:ext cx="5761038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6499" name="椭圆 11"/>
          <p:cNvSpPr>
            <a:spLocks noChangeArrowheads="1"/>
          </p:cNvSpPr>
          <p:nvPr/>
        </p:nvSpPr>
        <p:spPr bwMode="auto">
          <a:xfrm>
            <a:off x="2430463" y="1720850"/>
            <a:ext cx="1395412" cy="473075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395E8A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zh-CN">
              <a:solidFill>
                <a:srgbClr val="FFFFFF"/>
              </a:solidFill>
              <a:sym typeface="宋体" charset="-122"/>
            </a:endParaRPr>
          </a:p>
        </p:txBody>
      </p:sp>
      <p:sp>
        <p:nvSpPr>
          <p:cNvPr id="106500" name="椭圆 10"/>
          <p:cNvSpPr>
            <a:spLocks noChangeArrowheads="1"/>
          </p:cNvSpPr>
          <p:nvPr/>
        </p:nvSpPr>
        <p:spPr bwMode="auto">
          <a:xfrm>
            <a:off x="2386013" y="1720850"/>
            <a:ext cx="1395412" cy="473075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395E8A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zh-CN">
              <a:solidFill>
                <a:srgbClr val="FFFFFF"/>
              </a:solidFill>
              <a:sym typeface="宋体" charset="-122"/>
            </a:endParaRPr>
          </a:p>
        </p:txBody>
      </p:sp>
      <p:sp>
        <p:nvSpPr>
          <p:cNvPr id="106501" name="图表 3"/>
          <p:cNvSpPr>
            <a:spLocks/>
          </p:cNvSpPr>
          <p:nvPr/>
        </p:nvSpPr>
        <p:spPr bwMode="auto">
          <a:xfrm>
            <a:off x="765175" y="269875"/>
            <a:ext cx="4816475" cy="2532063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en-US"/>
          </a:p>
        </p:txBody>
      </p:sp>
      <p:sp>
        <p:nvSpPr>
          <p:cNvPr id="23" name="椭圆 11"/>
          <p:cNvSpPr>
            <a:spLocks noChangeArrowheads="1"/>
          </p:cNvSpPr>
          <p:nvPr/>
        </p:nvSpPr>
        <p:spPr bwMode="auto">
          <a:xfrm>
            <a:off x="3105150" y="979488"/>
            <a:ext cx="1530350" cy="573087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395E8A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zh-CN">
              <a:solidFill>
                <a:srgbClr val="FFFFFF"/>
              </a:solidFill>
              <a:sym typeface="宋体" charset="-122"/>
            </a:endParaRPr>
          </a:p>
        </p:txBody>
      </p:sp>
      <p:sp>
        <p:nvSpPr>
          <p:cNvPr id="24" name="副标题 2"/>
          <p:cNvSpPr>
            <a:spLocks noChangeArrowheads="1"/>
          </p:cNvSpPr>
          <p:nvPr/>
        </p:nvSpPr>
        <p:spPr bwMode="auto">
          <a:xfrm>
            <a:off x="3244850" y="1130300"/>
            <a:ext cx="1481138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192088" indent="-192088">
              <a:spcBef>
                <a:spcPct val="20000"/>
              </a:spcBef>
            </a:pPr>
            <a:r>
              <a:rPr lang="zh-CN" altLang="en-US" sz="1600" b="1" i="1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學習型企業</a:t>
            </a:r>
            <a:endParaRPr lang="zh-CN" altLang="en-US" b="1">
              <a:solidFill>
                <a:srgbClr val="00206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椭圆 12"/>
          <p:cNvSpPr>
            <a:spLocks noChangeArrowheads="1"/>
          </p:cNvSpPr>
          <p:nvPr/>
        </p:nvSpPr>
        <p:spPr bwMode="auto">
          <a:xfrm>
            <a:off x="3556000" y="269875"/>
            <a:ext cx="2070100" cy="674688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395E8A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zh-CN">
              <a:solidFill>
                <a:srgbClr val="FFFFFF"/>
              </a:solidFill>
              <a:sym typeface="宋体" charset="-122"/>
            </a:endParaRPr>
          </a:p>
        </p:txBody>
      </p:sp>
      <p:sp>
        <p:nvSpPr>
          <p:cNvPr id="26" name="副标题 2"/>
          <p:cNvSpPr>
            <a:spLocks noChangeArrowheads="1"/>
          </p:cNvSpPr>
          <p:nvPr/>
        </p:nvSpPr>
        <p:spPr bwMode="auto">
          <a:xfrm>
            <a:off x="4140200" y="357188"/>
            <a:ext cx="2071688" cy="38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192088" indent="-192088">
              <a:spcBef>
                <a:spcPct val="20000"/>
              </a:spcBef>
            </a:pPr>
            <a:r>
              <a:rPr lang="zh-CN" altLang="en-US" sz="1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利他型企業</a:t>
            </a:r>
          </a:p>
          <a:p>
            <a:pPr marL="192088" indent="-192088">
              <a:spcBef>
                <a:spcPct val="20000"/>
              </a:spcBef>
            </a:pPr>
            <a:r>
              <a:rPr lang="zh-TW" altLang="en-US" sz="1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（幸福企業）</a:t>
            </a:r>
            <a:endParaRPr lang="zh-CN" altLang="en-US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7" name="椭圆 11"/>
          <p:cNvSpPr>
            <a:spLocks noChangeArrowheads="1"/>
          </p:cNvSpPr>
          <p:nvPr/>
        </p:nvSpPr>
        <p:spPr bwMode="auto">
          <a:xfrm>
            <a:off x="2386013" y="1687513"/>
            <a:ext cx="1395412" cy="473075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395E8A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zh-CN">
              <a:solidFill>
                <a:srgbClr val="FFFFFF"/>
              </a:solidFill>
              <a:sym typeface="宋体" charset="-122"/>
            </a:endParaRPr>
          </a:p>
        </p:txBody>
      </p:sp>
      <p:sp>
        <p:nvSpPr>
          <p:cNvPr id="28" name="副标题 2"/>
          <p:cNvSpPr>
            <a:spLocks noChangeArrowheads="1"/>
          </p:cNvSpPr>
          <p:nvPr/>
        </p:nvSpPr>
        <p:spPr bwMode="auto">
          <a:xfrm>
            <a:off x="2565400" y="1773238"/>
            <a:ext cx="1079500" cy="23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192088" indent="-192088">
              <a:spcBef>
                <a:spcPct val="20000"/>
              </a:spcBef>
            </a:pPr>
            <a:r>
              <a:rPr lang="zh-CN" altLang="en-US" sz="1600" b="1" i="1">
                <a:solidFill>
                  <a:srgbClr val="00FFFF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守法企業</a:t>
            </a:r>
            <a:endParaRPr lang="zh-CN" altLang="en-US" b="1">
              <a:solidFill>
                <a:srgbClr val="00FFF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" name="椭圆 11"/>
          <p:cNvSpPr>
            <a:spLocks noChangeArrowheads="1"/>
          </p:cNvSpPr>
          <p:nvPr/>
        </p:nvSpPr>
        <p:spPr bwMode="auto">
          <a:xfrm>
            <a:off x="1530350" y="2227263"/>
            <a:ext cx="1395413" cy="473075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395E8A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endParaRPr lang="zh-CN" altLang="zh-CN">
              <a:solidFill>
                <a:srgbClr val="FFFFFF"/>
              </a:solidFill>
              <a:sym typeface="宋体" charset="-122"/>
            </a:endParaRPr>
          </a:p>
        </p:txBody>
      </p:sp>
      <p:sp>
        <p:nvSpPr>
          <p:cNvPr id="30" name="副标题 2"/>
          <p:cNvSpPr>
            <a:spLocks noChangeArrowheads="1"/>
          </p:cNvSpPr>
          <p:nvPr/>
        </p:nvSpPr>
        <p:spPr bwMode="auto">
          <a:xfrm>
            <a:off x="1709738" y="2328863"/>
            <a:ext cx="1081087" cy="20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192088" indent="-192088">
              <a:spcBef>
                <a:spcPct val="20000"/>
              </a:spcBef>
            </a:pPr>
            <a:r>
              <a:rPr lang="zh-CN" altLang="en-US" sz="1600" b="1" i="1">
                <a:latin typeface="微软雅黑" pitchFamily="34" charset="-122"/>
                <a:ea typeface="微软雅黑" pitchFamily="34" charset="-122"/>
                <a:sym typeface="宋体" charset="-122"/>
              </a:rPr>
              <a:t>問題企業</a:t>
            </a:r>
            <a:endParaRPr lang="zh-CN" altLang="en-US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6510" name="上箭头 30"/>
          <p:cNvSpPr>
            <a:spLocks noChangeArrowheads="1"/>
          </p:cNvSpPr>
          <p:nvPr/>
        </p:nvSpPr>
        <p:spPr bwMode="auto">
          <a:xfrm>
            <a:off x="0" y="0"/>
            <a:ext cx="990600" cy="3071813"/>
          </a:xfrm>
          <a:prstGeom prst="upArrow">
            <a:avLst>
              <a:gd name="adj1" fmla="val 50000"/>
              <a:gd name="adj2" fmla="val 4998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pPr defTabSz="512763" eaLnBrk="0" hangingPunct="0"/>
            <a:endParaRPr lang="zh-CN" altLang="en-US" b="1">
              <a:solidFill>
                <a:srgbClr val="FF0000"/>
              </a:solidFill>
              <a:latin typeface="宋体" charset="-122"/>
            </a:endParaRPr>
          </a:p>
        </p:txBody>
      </p:sp>
      <p:sp>
        <p:nvSpPr>
          <p:cNvPr id="106511" name="TextBox 14"/>
          <p:cNvSpPr>
            <a:spLocks noChangeArrowheads="1"/>
          </p:cNvSpPr>
          <p:nvPr/>
        </p:nvSpPr>
        <p:spPr bwMode="auto">
          <a:xfrm>
            <a:off x="214313" y="477838"/>
            <a:ext cx="674687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28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社會</a:t>
            </a:r>
          </a:p>
          <a:p>
            <a:r>
              <a:rPr lang="zh-CN" altLang="en-US" sz="28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敬重度</a:t>
            </a:r>
            <a:endParaRPr lang="zh-CN" altLang="en-US" sz="2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6512" name="上箭头 32"/>
          <p:cNvSpPr>
            <a:spLocks noChangeArrowheads="1"/>
          </p:cNvSpPr>
          <p:nvPr/>
        </p:nvSpPr>
        <p:spPr bwMode="auto">
          <a:xfrm rot="5400000">
            <a:off x="2984501" y="450850"/>
            <a:ext cx="525462" cy="4999037"/>
          </a:xfrm>
          <a:prstGeom prst="upArrow">
            <a:avLst>
              <a:gd name="adj1" fmla="val 50000"/>
              <a:gd name="adj2" fmla="val 50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lIns="51433" tIns="25717" rIns="51433" bIns="25717"/>
          <a:lstStyle/>
          <a:p>
            <a:pPr defTabSz="512763" eaLnBrk="0" hangingPunct="0"/>
            <a:endParaRPr lang="zh-CN" altLang="en-US" b="1">
              <a:solidFill>
                <a:srgbClr val="FF0000"/>
              </a:solidFill>
              <a:latin typeface="宋体" charset="-122"/>
            </a:endParaRPr>
          </a:p>
        </p:txBody>
      </p:sp>
      <p:sp>
        <p:nvSpPr>
          <p:cNvPr id="106513" name="矩形 15"/>
          <p:cNvSpPr>
            <a:spLocks noChangeArrowheads="1"/>
          </p:cNvSpPr>
          <p:nvPr/>
        </p:nvSpPr>
        <p:spPr bwMode="auto">
          <a:xfrm>
            <a:off x="4835525" y="2801938"/>
            <a:ext cx="565150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51433" tIns="25717" rIns="51433" bIns="25717">
            <a:spAutoFit/>
          </a:bodyPr>
          <a:lstStyle/>
          <a:p>
            <a:pPr algn="r"/>
            <a:r>
              <a:rPr lang="zh-CN" altLang="en-US" sz="180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時間</a:t>
            </a: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/>
      <p:bldP spid="25" grpId="0" animBg="1"/>
      <p:bldP spid="26" grpId="0"/>
      <p:bldP spid="27" grpId="0" animBg="1"/>
      <p:bldP spid="28" grpId="0"/>
      <p:bldP spid="29" grpId="0" animBg="1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extBox 3"/>
          <p:cNvSpPr>
            <a:spLocks noChangeArrowheads="1"/>
          </p:cNvSpPr>
          <p:nvPr/>
        </p:nvSpPr>
        <p:spPr bwMode="auto">
          <a:xfrm>
            <a:off x="-160338" y="742950"/>
            <a:ext cx="5876926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6800" b="1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實踐、落地</a:t>
            </a:r>
            <a:endParaRPr lang="en-US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7523" name="TextBox 3"/>
          <p:cNvSpPr>
            <a:spLocks noChangeArrowheads="1"/>
          </p:cNvSpPr>
          <p:nvPr/>
        </p:nvSpPr>
        <p:spPr bwMode="auto">
          <a:xfrm>
            <a:off x="-69850" y="1755775"/>
            <a:ext cx="5875338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5300" b="1">
                <a:solidFill>
                  <a:schemeClr val="tx2"/>
                </a:solidFill>
                <a:latin typeface="微软雅黑" pitchFamily="34" charset="-122"/>
                <a:sym typeface="宋体" charset="-122"/>
              </a:rPr>
              <a:t>看得見、可推廣</a:t>
            </a:r>
            <a:endParaRPr lang="en-US" b="1">
              <a:solidFill>
                <a:schemeClr val="tx2"/>
              </a:solidFill>
              <a:latin typeface="微软雅黑" pitchFamily="34" charset="-122"/>
            </a:endParaRPr>
          </a:p>
        </p:txBody>
      </p:sp>
      <p:sp>
        <p:nvSpPr>
          <p:cNvPr id="107524" name="TextBox 5"/>
          <p:cNvSpPr>
            <a:spLocks noChangeArrowheads="1"/>
          </p:cNvSpPr>
          <p:nvPr/>
        </p:nvSpPr>
        <p:spPr bwMode="auto">
          <a:xfrm>
            <a:off x="314325" y="203200"/>
            <a:ext cx="2476500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18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中華傳統文化</a:t>
            </a:r>
            <a:endParaRPr lang="zh-CN" altLang="en-US">
              <a:solidFill>
                <a:schemeClr val="tx2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 descr="D:\Desktop\2012.12.13\执行体系02.bmp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0" y="0"/>
            <a:ext cx="5761038" cy="319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8547" name="Rectangle 6"/>
          <p:cNvSpPr>
            <a:spLocks noChangeArrowheads="1"/>
          </p:cNvSpPr>
          <p:nvPr/>
        </p:nvSpPr>
        <p:spPr bwMode="auto">
          <a:xfrm>
            <a:off x="0" y="488950"/>
            <a:ext cx="2205038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23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幸福企業專案</a:t>
            </a:r>
          </a:p>
          <a:p>
            <a:r>
              <a:rPr lang="zh-CN" altLang="en-US" sz="23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執行體系</a:t>
            </a:r>
            <a:endParaRPr lang="zh-CN" altLang="en-US" b="1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0" y="0"/>
            <a:ext cx="5740400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571" name="Picture 11" descr="幸福企业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81250" y="1279525"/>
            <a:ext cx="881063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9572" name="Group 4"/>
          <p:cNvGrpSpPr>
            <a:grpSpLocks/>
          </p:cNvGrpSpPr>
          <p:nvPr/>
        </p:nvGrpSpPr>
        <p:grpSpPr bwMode="auto">
          <a:xfrm>
            <a:off x="476250" y="1209675"/>
            <a:ext cx="1649413" cy="715963"/>
            <a:chOff x="0" y="0"/>
            <a:chExt cx="1650" cy="954"/>
          </a:xfrm>
        </p:grpSpPr>
        <p:pic>
          <p:nvPicPr>
            <p:cNvPr id="109598" name="Picture 4" descr="一"/>
            <p:cNvPicPr>
              <a:picLocks noChangeAspect="1" noChangeArrowheads="1"/>
            </p:cNvPicPr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0" y="0"/>
              <a:ext cx="1650" cy="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99" name="Rectangle 12"/>
            <p:cNvSpPr>
              <a:spLocks noChangeArrowheads="1"/>
            </p:cNvSpPr>
            <p:nvPr/>
          </p:nvSpPr>
          <p:spPr bwMode="auto">
            <a:xfrm>
              <a:off x="771" y="256"/>
              <a:ext cx="590" cy="6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人文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關懷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9573" name="Group 7"/>
          <p:cNvGrpSpPr>
            <a:grpSpLocks/>
          </p:cNvGrpSpPr>
          <p:nvPr/>
        </p:nvGrpSpPr>
        <p:grpSpPr bwMode="auto">
          <a:xfrm>
            <a:off x="1563688" y="258763"/>
            <a:ext cx="1125537" cy="1000125"/>
            <a:chOff x="0" y="0"/>
            <a:chExt cx="1124" cy="1333"/>
          </a:xfrm>
        </p:grpSpPr>
        <p:pic>
          <p:nvPicPr>
            <p:cNvPr id="109596" name="Picture 5" descr="二"/>
            <p:cNvPicPr>
              <a:picLocks noChangeAspect="1" noChangeArrowheads="1"/>
            </p:cNvPicPr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0" y="0"/>
              <a:ext cx="1124" cy="13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97" name="Rectangle 13"/>
            <p:cNvSpPr>
              <a:spLocks noChangeArrowheads="1"/>
            </p:cNvSpPr>
            <p:nvPr/>
          </p:nvSpPr>
          <p:spPr bwMode="auto">
            <a:xfrm>
              <a:off x="391" y="546"/>
              <a:ext cx="635" cy="6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人文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教育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9574" name="Group 10"/>
          <p:cNvGrpSpPr>
            <a:grpSpLocks/>
          </p:cNvGrpSpPr>
          <p:nvPr/>
        </p:nvGrpSpPr>
        <p:grpSpPr bwMode="auto">
          <a:xfrm>
            <a:off x="2901950" y="20638"/>
            <a:ext cx="915988" cy="1222375"/>
            <a:chOff x="0" y="0"/>
            <a:chExt cx="916" cy="1630"/>
          </a:xfrm>
        </p:grpSpPr>
        <p:pic>
          <p:nvPicPr>
            <p:cNvPr id="109594" name="Picture 8" descr="三"/>
            <p:cNvPicPr>
              <a:picLocks noChangeAspect="1" noChangeArrowheads="1"/>
            </p:cNvPicPr>
            <p:nvPr/>
          </p:nvPicPr>
          <p:blipFill>
            <a:blip r:embed="rId7" cstate="screen"/>
            <a:srcRect/>
            <a:stretch>
              <a:fillRect/>
            </a:stretch>
          </p:blipFill>
          <p:spPr bwMode="auto">
            <a:xfrm>
              <a:off x="0" y="0"/>
              <a:ext cx="916" cy="1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95" name="Rectangle 14"/>
            <p:cNvSpPr>
              <a:spLocks noChangeArrowheads="1"/>
            </p:cNvSpPr>
            <p:nvPr/>
          </p:nvSpPr>
          <p:spPr bwMode="auto">
            <a:xfrm>
              <a:off x="69" y="817"/>
              <a:ext cx="635" cy="6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綠色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企業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9575" name="Group 13"/>
          <p:cNvGrpSpPr>
            <a:grpSpLocks/>
          </p:cNvGrpSpPr>
          <p:nvPr/>
        </p:nvGrpSpPr>
        <p:grpSpPr bwMode="auto">
          <a:xfrm>
            <a:off x="3532188" y="903288"/>
            <a:ext cx="1492250" cy="730250"/>
            <a:chOff x="0" y="0"/>
            <a:chExt cx="1492" cy="974"/>
          </a:xfrm>
        </p:grpSpPr>
        <p:pic>
          <p:nvPicPr>
            <p:cNvPr id="109592" name="Picture 9" descr="四"/>
            <p:cNvPicPr>
              <a:picLocks noChangeAspect="1" noChangeArrowheads="1"/>
            </p:cNvPicPr>
            <p:nvPr/>
          </p:nvPicPr>
          <p:blipFill>
            <a:blip r:embed="rId8" cstate="screen"/>
            <a:srcRect/>
            <a:stretch>
              <a:fillRect/>
            </a:stretch>
          </p:blipFill>
          <p:spPr bwMode="auto">
            <a:xfrm>
              <a:off x="0" y="0"/>
              <a:ext cx="1492" cy="9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93" name="Rectangle 15"/>
            <p:cNvSpPr>
              <a:spLocks noChangeArrowheads="1"/>
            </p:cNvSpPr>
            <p:nvPr/>
          </p:nvSpPr>
          <p:spPr bwMode="auto">
            <a:xfrm>
              <a:off x="301" y="276"/>
              <a:ext cx="589" cy="6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健康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促進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9576" name="Group 16"/>
          <p:cNvGrpSpPr>
            <a:grpSpLocks/>
          </p:cNvGrpSpPr>
          <p:nvPr/>
        </p:nvGrpSpPr>
        <p:grpSpPr bwMode="auto">
          <a:xfrm>
            <a:off x="3562350" y="1993900"/>
            <a:ext cx="1497013" cy="750888"/>
            <a:chOff x="0" y="0"/>
            <a:chExt cx="1498" cy="1001"/>
          </a:xfrm>
        </p:grpSpPr>
        <p:pic>
          <p:nvPicPr>
            <p:cNvPr id="109590" name="Picture 10" descr="五"/>
            <p:cNvPicPr>
              <a:picLocks noChangeAspect="1" noChangeArrowheads="1"/>
            </p:cNvPicPr>
            <p:nvPr/>
          </p:nvPicPr>
          <p:blipFill>
            <a:blip r:embed="rId9" cstate="screen"/>
            <a:srcRect/>
            <a:stretch>
              <a:fillRect/>
            </a:stretch>
          </p:blipFill>
          <p:spPr bwMode="auto">
            <a:xfrm>
              <a:off x="0" y="0"/>
              <a:ext cx="1498" cy="10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91" name="Rectangle 20"/>
            <p:cNvSpPr>
              <a:spLocks noChangeArrowheads="1"/>
            </p:cNvSpPr>
            <p:nvPr/>
          </p:nvSpPr>
          <p:spPr bwMode="auto">
            <a:xfrm>
              <a:off x="222" y="48"/>
              <a:ext cx="669" cy="6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慈善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公益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9577" name="Group 19"/>
          <p:cNvGrpSpPr>
            <a:grpSpLocks/>
          </p:cNvGrpSpPr>
          <p:nvPr/>
        </p:nvGrpSpPr>
        <p:grpSpPr bwMode="auto">
          <a:xfrm>
            <a:off x="2563813" y="2038350"/>
            <a:ext cx="1042987" cy="1169988"/>
            <a:chOff x="0" y="0"/>
            <a:chExt cx="1042" cy="1560"/>
          </a:xfrm>
        </p:grpSpPr>
        <p:pic>
          <p:nvPicPr>
            <p:cNvPr id="109588" name="Picture 6" descr="六"/>
            <p:cNvPicPr>
              <a:picLocks noChangeAspect="1" noChangeArrowheads="1"/>
            </p:cNvPicPr>
            <p:nvPr/>
          </p:nvPicPr>
          <p:blipFill>
            <a:blip r:embed="rId10" cstate="screen"/>
            <a:srcRect/>
            <a:stretch>
              <a:fillRect/>
            </a:stretch>
          </p:blipFill>
          <p:spPr bwMode="auto">
            <a:xfrm>
              <a:off x="0" y="0"/>
              <a:ext cx="877" cy="15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89" name="Rectangle 21"/>
            <p:cNvSpPr>
              <a:spLocks noChangeArrowheads="1"/>
            </p:cNvSpPr>
            <p:nvPr/>
          </p:nvSpPr>
          <p:spPr bwMode="auto">
            <a:xfrm>
              <a:off x="328" y="259"/>
              <a:ext cx="714" cy="6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志工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拓展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09578" name="Group 22"/>
          <p:cNvGrpSpPr>
            <a:grpSpLocks/>
          </p:cNvGrpSpPr>
          <p:nvPr/>
        </p:nvGrpSpPr>
        <p:grpSpPr bwMode="auto">
          <a:xfrm>
            <a:off x="1149350" y="1982788"/>
            <a:ext cx="1231900" cy="928687"/>
            <a:chOff x="0" y="0"/>
            <a:chExt cx="1232" cy="1237"/>
          </a:xfrm>
        </p:grpSpPr>
        <p:pic>
          <p:nvPicPr>
            <p:cNvPr id="109586" name="Picture 7" descr="七"/>
            <p:cNvPicPr>
              <a:picLocks noChangeAspect="1" noChangeArrowheads="1"/>
            </p:cNvPicPr>
            <p:nvPr/>
          </p:nvPicPr>
          <p:blipFill>
            <a:blip r:embed="rId11" cstate="screen"/>
            <a:srcRect/>
            <a:stretch>
              <a:fillRect/>
            </a:stretch>
          </p:blipFill>
          <p:spPr bwMode="auto">
            <a:xfrm>
              <a:off x="0" y="0"/>
              <a:ext cx="1158" cy="1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9587" name="Rectangle 22"/>
            <p:cNvSpPr>
              <a:spLocks noChangeArrowheads="1"/>
            </p:cNvSpPr>
            <p:nvPr/>
          </p:nvSpPr>
          <p:spPr bwMode="auto">
            <a:xfrm>
              <a:off x="472" y="60"/>
              <a:ext cx="760" cy="9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人文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真善美</a:t>
              </a:r>
            </a:p>
            <a:p>
              <a:r>
                <a:rPr lang="zh-CN" altLang="en-US" sz="1400">
                  <a:solidFill>
                    <a:srgbClr val="FFFFFF"/>
                  </a:solidFill>
                  <a:latin typeface="微软雅黑" pitchFamily="34" charset="-122"/>
                  <a:ea typeface="微软雅黑" pitchFamily="34" charset="-122"/>
                  <a:sym typeface="宋体" charset="-122"/>
                </a:rPr>
                <a:t>記錄</a:t>
              </a:r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09579" name="Rectangle 26"/>
          <p:cNvSpPr>
            <a:spLocks noChangeArrowheads="1"/>
          </p:cNvSpPr>
          <p:nvPr/>
        </p:nvSpPr>
        <p:spPr bwMode="auto">
          <a:xfrm>
            <a:off x="44450" y="1687513"/>
            <a:ext cx="13382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困難員工基金， 幸</a:t>
            </a:r>
          </a:p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福領班，知心姐姐，准媽媽關懷， 幸福午餐溝通會， 愛心車隊，幸福理髮室，離職員工座談會，領班關愛基金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580" name="Rectangle 27"/>
          <p:cNvSpPr>
            <a:spLocks noChangeArrowheads="1"/>
          </p:cNvSpPr>
          <p:nvPr/>
        </p:nvSpPr>
        <p:spPr bwMode="auto">
          <a:xfrm>
            <a:off x="568325" y="395288"/>
            <a:ext cx="1177925" cy="54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聖賢教育，禮儀講座，孝親電話，好話一句分享，家庭日， 讀書會，生日會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581" name="Rectangle 28"/>
          <p:cNvSpPr>
            <a:spLocks noChangeArrowheads="1"/>
          </p:cNvSpPr>
          <p:nvPr/>
        </p:nvSpPr>
        <p:spPr bwMode="auto">
          <a:xfrm>
            <a:off x="3787775" y="122238"/>
            <a:ext cx="1042988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綠色設計，綠色採購，綠色製造和綠色銷售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582" name="Rectangle 29"/>
          <p:cNvSpPr>
            <a:spLocks noChangeArrowheads="1"/>
          </p:cNvSpPr>
          <p:nvPr/>
        </p:nvSpPr>
        <p:spPr bwMode="auto">
          <a:xfrm>
            <a:off x="4740275" y="1347788"/>
            <a:ext cx="930275" cy="42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設立幸福醫務室， 完善員工健康檔案， 開展健康培訓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583" name="Rectangle 30"/>
          <p:cNvSpPr>
            <a:spLocks noChangeArrowheads="1"/>
          </p:cNvSpPr>
          <p:nvPr/>
        </p:nvSpPr>
        <p:spPr bwMode="auto">
          <a:xfrm>
            <a:off x="4718050" y="2024063"/>
            <a:ext cx="1042988" cy="42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關愛智障兒童，關愛老人，社區關懷，弱勢群體關懷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584" name="Rectangle 31"/>
          <p:cNvSpPr>
            <a:spLocks noChangeArrowheads="1"/>
          </p:cNvSpPr>
          <p:nvPr/>
        </p:nvSpPr>
        <p:spPr bwMode="auto">
          <a:xfrm>
            <a:off x="3335338" y="2743200"/>
            <a:ext cx="1270000" cy="42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志工培訓， 志工體驗日，志工護照，志工統一服裝和標誌，</a:t>
            </a:r>
            <a:r>
              <a:rPr lang="en-US" altLang="zh-CN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Corbel" pitchFamily="34" charset="0"/>
              </a:rPr>
              <a:t>《</a:t>
            </a:r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志工管理條例</a:t>
            </a:r>
            <a:r>
              <a:rPr lang="en-US" altLang="zh-CN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Corbel" pitchFamily="34" charset="0"/>
              </a:rPr>
              <a:t>》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9585" name="Rectangle 32"/>
          <p:cNvSpPr>
            <a:spLocks noChangeArrowheads="1"/>
          </p:cNvSpPr>
          <p:nvPr/>
        </p:nvSpPr>
        <p:spPr bwMode="auto">
          <a:xfrm>
            <a:off x="1382713" y="2674938"/>
            <a:ext cx="1225550" cy="54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r>
              <a:rPr lang="zh-CN" altLang="en-US" sz="800">
                <a:solidFill>
                  <a:schemeClr val="accent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通過文字、圖片、影像把愛的足跡記錄下來，為幸福企業書寫歷史，為幸福企業的複製提供借鑒資料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TextBox 5"/>
          <p:cNvSpPr>
            <a:spLocks noChangeArrowheads="1"/>
          </p:cNvSpPr>
          <p:nvPr/>
        </p:nvSpPr>
        <p:spPr bwMode="auto">
          <a:xfrm>
            <a:off x="900113" y="935038"/>
            <a:ext cx="39878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7300" b="1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人文關懷</a:t>
            </a:r>
            <a:endParaRPr lang="en-US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0595" name="TextBox 2"/>
          <p:cNvSpPr>
            <a:spLocks noChangeArrowheads="1"/>
          </p:cNvSpPr>
          <p:nvPr/>
        </p:nvSpPr>
        <p:spPr bwMode="auto">
          <a:xfrm>
            <a:off x="4051300" y="2565400"/>
            <a:ext cx="1258888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2700">
                <a:solidFill>
                  <a:schemeClr val="tx2"/>
                </a:solidFill>
                <a:latin typeface="微软雅黑" pitchFamily="34" charset="-122"/>
                <a:ea typeface="楷体" pitchFamily="49" charset="-122"/>
                <a:sym typeface="宋体" charset="-122"/>
              </a:rPr>
              <a:t>信</a:t>
            </a:r>
            <a:endParaRPr lang="zh-CN" altLang="en-US" sz="2700">
              <a:latin typeface="微软雅黑" pitchFamily="34" charset="-122"/>
              <a:ea typeface="楷体" pitchFamily="49" charset="-122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TextBox 3"/>
          <p:cNvSpPr>
            <a:spLocks noChangeArrowheads="1"/>
          </p:cNvSpPr>
          <p:nvPr/>
        </p:nvSpPr>
        <p:spPr bwMode="auto">
          <a:xfrm>
            <a:off x="90488" y="203200"/>
            <a:ext cx="5761037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4500">
                <a:solidFill>
                  <a:srgbClr val="F2F2F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共同願景</a:t>
            </a:r>
            <a:endParaRPr 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1619" name="TextBox 3"/>
          <p:cNvSpPr>
            <a:spLocks noChangeArrowheads="1"/>
          </p:cNvSpPr>
          <p:nvPr/>
        </p:nvSpPr>
        <p:spPr bwMode="auto">
          <a:xfrm>
            <a:off x="1079500" y="844550"/>
            <a:ext cx="3736975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62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   </a:t>
            </a:r>
            <a:r>
              <a:rPr lang="zh-CN" altLang="en-US" sz="15800">
                <a:solidFill>
                  <a:srgbClr val="00B0F0"/>
                </a:solidFill>
                <a:latin typeface="微软雅黑" pitchFamily="34" charset="-122"/>
                <a:ea typeface="微软雅黑" pitchFamily="34" charset="-122"/>
                <a:cs typeface="Vani" pitchFamily="34" charset="0"/>
                <a:sym typeface="Vani" pitchFamily="34" charset="0"/>
              </a:rPr>
              <a:t>家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1620" name="TextBox 3"/>
          <p:cNvSpPr>
            <a:spLocks noChangeArrowheads="1"/>
          </p:cNvSpPr>
          <p:nvPr/>
        </p:nvSpPr>
        <p:spPr bwMode="auto">
          <a:xfrm>
            <a:off x="4095750" y="2767013"/>
            <a:ext cx="1260475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1800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  <a:sym typeface="宋体" charset="-122"/>
              </a:rPr>
              <a:t>傳統的家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矩形 1"/>
          <p:cNvSpPr>
            <a:spLocks noChangeArrowheads="1"/>
          </p:cNvSpPr>
          <p:nvPr/>
        </p:nvSpPr>
        <p:spPr bwMode="auto">
          <a:xfrm>
            <a:off x="290513" y="139700"/>
            <a:ext cx="5219700" cy="285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26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华文楷体" pitchFamily="2" charset="-122"/>
              </a:rPr>
              <a:t>   </a:t>
            </a:r>
            <a:r>
              <a:rPr lang="zh-CN" altLang="en-US" sz="2600">
                <a:solidFill>
                  <a:srgbClr val="FFF0CD"/>
                </a:solidFill>
                <a:latin typeface="隶书" pitchFamily="49" charset="-122"/>
                <a:ea typeface="隶书" pitchFamily="49" charset="-122"/>
                <a:sym typeface="华文楷体" pitchFamily="2" charset="-122"/>
              </a:rPr>
              <a:t>企業繼承中國傳統家道、家規、家學、家業。過去，中國人的家是血緣關係，有血統關係；現在企業做這是道義，是儒家講的仁義的關係。企業裏頭有規矩、有禮節、有道，道就是倫理的基礎，這個道理就是為社會服務、為人民服務。</a:t>
            </a:r>
            <a:endParaRPr lang="zh-CN" altLang="en-US" sz="260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/>
          <p:cNvSpPr>
            <a:spLocks noChangeArrowheads="1"/>
          </p:cNvSpPr>
          <p:nvPr/>
        </p:nvSpPr>
        <p:spPr bwMode="auto">
          <a:xfrm>
            <a:off x="360363" y="96838"/>
            <a:ext cx="5400675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7041" tIns="18520" rIns="37041" bIns="18520">
            <a:spAutoFit/>
          </a:bodyPr>
          <a:lstStyle/>
          <a:p>
            <a:pPr algn="ctr"/>
            <a:r>
              <a:rPr lang="zh-CN" altLang="en-US" sz="2600">
                <a:solidFill>
                  <a:srgbClr val="D6ECFF"/>
                </a:solidFill>
                <a:latin typeface="隶书" pitchFamily="49" charset="-122"/>
                <a:ea typeface="隶书" pitchFamily="49" charset="-122"/>
                <a:sym typeface="华文楷体" pitchFamily="2" charset="-122"/>
              </a:rPr>
              <a:t>用最虔誠的心為車禍員工祈禱祝福</a:t>
            </a:r>
          </a:p>
        </p:txBody>
      </p:sp>
      <p:pic>
        <p:nvPicPr>
          <p:cNvPr id="117763" name="Picture 2" descr="D:\Desktop\20130329 吴董深圳行需要照片\DSC09214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5313" y="554038"/>
            <a:ext cx="4681537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圆角矩形 10"/>
          <p:cNvSpPr>
            <a:spLocks noChangeArrowheads="1"/>
          </p:cNvSpPr>
          <p:nvPr/>
        </p:nvSpPr>
        <p:spPr bwMode="auto">
          <a:xfrm>
            <a:off x="134938" y="236538"/>
            <a:ext cx="5626100" cy="539750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51433" tIns="25717" rIns="51433" bIns="25717" anchor="ctr"/>
          <a:lstStyle/>
          <a:p>
            <a:r>
              <a:rPr lang="zh-CN" altLang="en-US" sz="2300">
                <a:solidFill>
                  <a:srgbClr val="D6ECFF"/>
                </a:solidFill>
                <a:latin typeface="隶书" pitchFamily="49" charset="-122"/>
                <a:ea typeface="隶书" pitchFamily="49" charset="-122"/>
                <a:sym typeface="华文楷体" pitchFamily="2" charset="-122"/>
              </a:rPr>
              <a:t>聆聽一線員工心聲的溝通會，通過幸福午餐會，更把大家長的愛逐一送到。</a:t>
            </a:r>
          </a:p>
          <a:p>
            <a:endParaRPr lang="en-US" altLang="zh-CN" sz="2000">
              <a:latin typeface="隶书" pitchFamily="49" charset="-122"/>
              <a:ea typeface="隶书" pitchFamily="49" charset="-122"/>
              <a:sym typeface="微软雅黑" pitchFamily="34" charset="-122"/>
            </a:endParaRPr>
          </a:p>
        </p:txBody>
      </p:sp>
      <p:pic>
        <p:nvPicPr>
          <p:cNvPr id="118787" name="Picture 3" descr="D:\Desktop\PPT资料\DSC_0710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195638" y="2020888"/>
            <a:ext cx="2430462" cy="1219200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18788" name="内容占位符 9" descr="IMG_0030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079500"/>
            <a:ext cx="3060700" cy="1530350"/>
          </a:xfrm>
          <a:prstGeom prst="rect">
            <a:avLst/>
          </a:prstGeom>
          <a:solidFill>
            <a:srgbClr val="EDEDED"/>
          </a:solidFill>
          <a:ln>
            <a:miter lim="800000"/>
            <a:headEnd/>
            <a:tailEnd/>
          </a:ln>
        </p:spPr>
      </p:pic>
      <p:pic>
        <p:nvPicPr>
          <p:cNvPr id="118789" name="内容占位符 14" descr="IMG_0055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51213" y="708025"/>
            <a:ext cx="2409825" cy="1204913"/>
          </a:xfrm>
          <a:prstGeom prst="rect">
            <a:avLst/>
          </a:prstGeom>
          <a:solidFill>
            <a:srgbClr val="EDEDED"/>
          </a:solidFill>
          <a:ln>
            <a:miter lim="800000"/>
            <a:headEnd/>
            <a:tailEnd/>
          </a:ln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标题 4"/>
          <p:cNvSpPr>
            <a:spLocks noGrp="1" noChangeArrowheads="1"/>
          </p:cNvSpPr>
          <p:nvPr>
            <p:ph type="ctrTitle" idx="4294967295"/>
          </p:nvPr>
        </p:nvSpPr>
        <p:spPr>
          <a:xfrm>
            <a:off x="225425" y="134938"/>
            <a:ext cx="5491163" cy="431800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歡笑聲此起彼伏，同事如兄弟姐妹般話</a:t>
            </a:r>
            <a:r>
              <a:rPr lang="zh-CN" altLang="en-US" b="1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家常，</a:t>
            </a:r>
            <a:r>
              <a:rPr lang="zh-CN" altLang="en-US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工作時怎能不彼此協助。</a:t>
            </a:r>
          </a:p>
        </p:txBody>
      </p:sp>
      <p:pic>
        <p:nvPicPr>
          <p:cNvPr id="119811" name="内容占位符 3" descr="DSC_5691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7713" y="904875"/>
            <a:ext cx="4454525" cy="2235200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834" name="图片 4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200" y="303213"/>
            <a:ext cx="3119438" cy="1633537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20835" name="图片 17" descr="image045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30575" y="1687513"/>
            <a:ext cx="2339975" cy="1300162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sp>
        <p:nvSpPr>
          <p:cNvPr id="39940" name="Rectangle 7"/>
          <p:cNvSpPr>
            <a:spLocks noChangeArrowheads="1"/>
          </p:cNvSpPr>
          <p:nvPr/>
        </p:nvSpPr>
        <p:spPr bwMode="auto">
          <a:xfrm>
            <a:off x="134938" y="2025650"/>
            <a:ext cx="3240087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7041" tIns="18520" rIns="37041" bIns="18520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為了關懷早、晚班員工，幸福溝通會還延伸到早餐和夜餐。</a:t>
            </a:r>
          </a:p>
        </p:txBody>
      </p:sp>
      <p:pic>
        <p:nvPicPr>
          <p:cNvPr id="120837" name="Picture 5" descr="G:\DSC_0053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286125" y="382588"/>
            <a:ext cx="2339975" cy="1169987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179388" y="168275"/>
            <a:ext cx="5491162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 anchor="ctr"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呵護</a:t>
            </a:r>
            <a:r>
              <a:rPr lang="en-US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Consolas" pitchFamily="49" charset="0"/>
              </a:rPr>
              <a:t>”</a:t>
            </a: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准媽媽</a:t>
            </a:r>
            <a:r>
              <a:rPr lang="en-US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Consolas" pitchFamily="49" charset="0"/>
              </a:rPr>
              <a:t>”</a:t>
            </a: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：提供軟座、營養餐</a:t>
            </a:r>
            <a:r>
              <a:rPr lang="en-US" altLang="zh-CN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Consolas" pitchFamily="49" charset="0"/>
              </a:rPr>
              <a:t>…</a:t>
            </a:r>
            <a:endParaRPr lang="zh-CN" altLang="en-US" sz="2300" b="1" spc="-56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华文楷体" pitchFamily="2" charset="-122"/>
            </a:endParaRPr>
          </a:p>
        </p:txBody>
      </p:sp>
      <p:pic>
        <p:nvPicPr>
          <p:cNvPr id="122883" name="Picture 2" descr="D:\Desktop\PPT资料\DSC_0912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04813" y="573088"/>
            <a:ext cx="5064125" cy="253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287338" y="101600"/>
            <a:ext cx="5186362" cy="571500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『家庭母教，乃是賢才蔚起、天下太平之根本』</a:t>
            </a:r>
            <a:endParaRPr lang="zh-CN" altLang="en-US" b="1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sym typeface="华文楷体" pitchFamily="2" charset="-122"/>
            </a:endParaRPr>
          </a:p>
        </p:txBody>
      </p:sp>
      <p:pic>
        <p:nvPicPr>
          <p:cNvPr id="123907" name="内容占位符 7" descr="DSC09132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98713" y="1484313"/>
            <a:ext cx="3362325" cy="1676400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pic>
        <p:nvPicPr>
          <p:cNvPr id="123908" name="内容占位符 5" descr="DSC09114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844550"/>
            <a:ext cx="2844800" cy="1550988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314325" y="101600"/>
            <a:ext cx="5267325" cy="84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 anchor="ctr"/>
          <a:lstStyle/>
          <a:p>
            <a:pPr fontAlgn="auto">
              <a:lnSpc>
                <a:spcPts val="2250"/>
              </a:lnSpc>
              <a:spcAft>
                <a:spcPts val="0"/>
              </a:spcAft>
              <a:defRPr/>
            </a:pP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創辦愛心園，解決雙職工後顧之憂，提供學習場地，讓員工子女放學後在公司得到專人照顧。</a:t>
            </a:r>
          </a:p>
        </p:txBody>
      </p:sp>
      <p:pic>
        <p:nvPicPr>
          <p:cNvPr id="124931" name="Picture 2" descr="image021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1750" y="979488"/>
            <a:ext cx="4198938" cy="2092325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24932" name="Picture 3" descr="image007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0088" y="1957388"/>
            <a:ext cx="2476500" cy="1235075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209550" y="134938"/>
            <a:ext cx="5491163" cy="70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 anchor="ctr"/>
          <a:lstStyle/>
          <a:p>
            <a:pPr>
              <a:defRPr/>
            </a:pPr>
            <a:r>
              <a:rPr lang="zh-CN" altLang="en-US" sz="2300" b="1" spc="-56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为了</a:t>
            </a: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让员工有</a:t>
            </a:r>
            <a:r>
              <a:rPr lang="zh-CN" altLang="en-US" sz="2300" b="1" spc="-56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时间陪伴父母教育孩子，承担社会责任。公司投入人工成本增加人员让</a:t>
            </a: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员工带薪学习。</a:t>
            </a:r>
            <a:endParaRPr lang="zh-CN" altLang="en-US" sz="2300" b="1" spc="-56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微软雅黑" pitchFamily="34" charset="-122"/>
            </a:endParaRPr>
          </a:p>
        </p:txBody>
      </p:sp>
      <p:pic>
        <p:nvPicPr>
          <p:cNvPr id="129027" name="图片 12" descr="DSC03481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6675" y="1239838"/>
            <a:ext cx="28908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9028" name="图片 13" descr="DSC03506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76513" y="782638"/>
            <a:ext cx="3062287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0" y="134938"/>
            <a:ext cx="5491163" cy="70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 anchor="ctr"/>
          <a:lstStyle/>
          <a:p>
            <a:pPr algn="ctr">
              <a:lnSpc>
                <a:spcPts val="1688"/>
              </a:lnSpc>
              <a:defRPr/>
            </a:pP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把信任交給每一位基層員工</a:t>
            </a:r>
          </a:p>
          <a:p>
            <a:pPr algn="ctr">
              <a:lnSpc>
                <a:spcPts val="1688"/>
              </a:lnSpc>
              <a:defRPr/>
            </a:pPr>
            <a:endParaRPr lang="en-US" altLang="zh-CN" sz="2300" b="1" spc="-56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Consolas" pitchFamily="49" charset="0"/>
            </a:endParaRPr>
          </a:p>
          <a:p>
            <a:pPr algn="ctr">
              <a:lnSpc>
                <a:spcPts val="1688"/>
              </a:lnSpc>
              <a:defRPr/>
            </a:pPr>
            <a:r>
              <a:rPr lang="zh-CN" altLang="en-US" sz="23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楷体" pitchFamily="2" charset="-122"/>
              </a:rPr>
              <a:t>曾經的打卡機光榮退休了</a:t>
            </a:r>
            <a:endParaRPr lang="zh-CN" altLang="en-US" sz="2300" b="1" spc="-56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微软雅黑" pitchFamily="34" charset="-122"/>
            </a:endParaRPr>
          </a:p>
        </p:txBody>
      </p:sp>
      <p:pic>
        <p:nvPicPr>
          <p:cNvPr id="128003" name="Picture 3" descr="J:\精选\打卡机\打卡机6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279525"/>
            <a:ext cx="3843338" cy="1924050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28004" name="Picture 4" descr="J:\精选\打卡机\DSC_0731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728913" y="844550"/>
            <a:ext cx="3032125" cy="1514475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519113" y="1087438"/>
            <a:ext cx="4876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 anchor="ctr"/>
          <a:lstStyle/>
          <a:p>
            <a:pPr algn="ctr">
              <a:defRPr/>
            </a:pPr>
            <a:r>
              <a:rPr lang="zh-CN" altLang="en-US" sz="3800" b="1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把一般企业实施的计件制，改为计时制，真正体验大家庭的氛围。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319" y="96044"/>
            <a:ext cx="5442972" cy="2991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42875"/>
            <a:ext cx="40449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TextBox 3"/>
          <p:cNvSpPr>
            <a:spLocks noChangeArrowheads="1"/>
          </p:cNvSpPr>
          <p:nvPr/>
        </p:nvSpPr>
        <p:spPr bwMode="auto">
          <a:xfrm>
            <a:off x="0" y="58738"/>
            <a:ext cx="57610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50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聖賢訓</a:t>
            </a:r>
            <a:endParaRPr lang="en-US">
              <a:latin typeface="隶书" pitchFamily="49" charset="-122"/>
              <a:ea typeface="隶书" pitchFamily="49" charset="-122"/>
            </a:endParaRPr>
          </a:p>
        </p:txBody>
      </p:sp>
      <p:pic>
        <p:nvPicPr>
          <p:cNvPr id="133123" name="图片 6" descr="0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384300"/>
            <a:ext cx="1266825" cy="116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24" name="图片 7" descr="1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4925" y="1087438"/>
            <a:ext cx="1273175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25" name="图片 8" descr="4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09850" y="862013"/>
            <a:ext cx="1395413" cy="170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26" name="图片 9" descr="5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02100" y="641350"/>
            <a:ext cx="15684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27" name="TextBox 3"/>
          <p:cNvSpPr>
            <a:spLocks noChangeArrowheads="1"/>
          </p:cNvSpPr>
          <p:nvPr/>
        </p:nvSpPr>
        <p:spPr bwMode="auto">
          <a:xfrm>
            <a:off x="-23813" y="2667000"/>
            <a:ext cx="5921376" cy="57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3400">
                <a:solidFill>
                  <a:srgbClr val="A7D6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身體力行、聆聽、教育</a:t>
            </a:r>
            <a:endParaRPr lang="en-US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Box 3"/>
          <p:cNvSpPr>
            <a:spLocks noChangeArrowheads="1"/>
          </p:cNvSpPr>
          <p:nvPr/>
        </p:nvSpPr>
        <p:spPr bwMode="auto">
          <a:xfrm>
            <a:off x="0" y="476250"/>
            <a:ext cx="5761038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39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教育三方面</a:t>
            </a:r>
            <a:endParaRPr lang="en-US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53251" name="TextBox 5"/>
          <p:cNvSpPr>
            <a:spLocks noChangeArrowheads="1"/>
          </p:cNvSpPr>
          <p:nvPr/>
        </p:nvSpPr>
        <p:spPr bwMode="auto">
          <a:xfrm>
            <a:off x="823913" y="1620838"/>
            <a:ext cx="4244975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3900">
                <a:solidFill>
                  <a:srgbClr val="F2F2F2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境教、身教、言教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53252" name="TextBox 5"/>
          <p:cNvSpPr>
            <a:spLocks noChangeArrowheads="1"/>
          </p:cNvSpPr>
          <p:nvPr/>
        </p:nvSpPr>
        <p:spPr bwMode="auto">
          <a:xfrm>
            <a:off x="495300" y="2260600"/>
            <a:ext cx="4951413" cy="38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>
              <a:lnSpc>
                <a:spcPts val="2650"/>
              </a:lnSpc>
            </a:pPr>
            <a:r>
              <a:rPr lang="en-US" altLang="zh-CN" sz="21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  <a:sym typeface="Corbel" pitchFamily="34" charset="0"/>
              </a:rPr>
              <a:t>                              </a:t>
            </a: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20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bldLvl="0" autoUpdateAnimBg="0"/>
      <p:bldP spid="53251" grpId="0" bldLvl="0" autoUpdateAnimBg="0"/>
      <p:bldP spid="53252" grpId="0" bldLvl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138113" y="68263"/>
            <a:ext cx="5622925" cy="604837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2000" b="1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藍天下，鮮花簇擁的固鍀工廠，每一位進場的員工都能感受到生機和活力。心情愉悅的開始一天工作。</a:t>
            </a:r>
            <a:endParaRPr lang="zh-CN" altLang="en-US" sz="2000" b="1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sym typeface="微软雅黑" pitchFamily="34" charset="-122"/>
            </a:endParaRPr>
          </a:p>
        </p:txBody>
      </p:sp>
      <p:pic>
        <p:nvPicPr>
          <p:cNvPr id="138243" name="Picture 2" descr="D:\Desktop\20130329 吴董深圳行需要照片\20130321_130416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3738" y="803275"/>
            <a:ext cx="44100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标题 8"/>
          <p:cNvSpPr>
            <a:spLocks noGrp="1" noChangeArrowheads="1"/>
          </p:cNvSpPr>
          <p:nvPr>
            <p:ph type="ctrTitle" idx="4294967295"/>
          </p:nvPr>
        </p:nvSpPr>
        <p:spPr>
          <a:xfrm>
            <a:off x="1204913" y="2001838"/>
            <a:ext cx="3751262" cy="931862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4100" b="1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华文楷体" pitchFamily="2" charset="-122"/>
              </a:rPr>
              <a:t>  上為下效</a:t>
            </a:r>
            <a:endParaRPr lang="zh-CN" altLang="en-US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39267" name="副标题 9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20700" y="292100"/>
            <a:ext cx="5553075" cy="12493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56576" tIns="25717" rIns="51433" bIns="25717" anchor="b"/>
          <a:lstStyle/>
          <a:p>
            <a:pPr marL="38100" indent="0"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zh-CN" altLang="en-US" sz="37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其身正  不令而行</a:t>
            </a:r>
            <a:r>
              <a:rPr lang="zh-CN" altLang="en-US" sz="34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  </a:t>
            </a:r>
          </a:p>
          <a:p>
            <a:pPr marL="38100" indent="0"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en-US" sz="34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    </a:t>
            </a:r>
            <a:r>
              <a:rPr lang="zh-CN" altLang="en-US" sz="34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  </a:t>
            </a:r>
            <a:r>
              <a:rPr lang="en-US" sz="34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 </a:t>
            </a:r>
            <a:r>
              <a:rPr lang="en-US" altLang="zh-CN" sz="27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-- 《</a:t>
            </a:r>
            <a:r>
              <a:rPr lang="zh-CN" altLang="en-US" sz="27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卷九  論語</a:t>
            </a:r>
            <a:r>
              <a:rPr lang="en-US" altLang="zh-CN" sz="27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》</a:t>
            </a:r>
            <a:r>
              <a:rPr lang="zh-CN" altLang="en-US" sz="3400" smtClean="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隶书" pitchFamily="49" charset="-122"/>
              </a:rPr>
              <a:t> </a:t>
            </a:r>
            <a:endParaRPr lang="zh-CN" altLang="en-US" smtClean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0" name="内容占位符 7" descr="低碳光盘行动照片 012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973138"/>
            <a:ext cx="2925763" cy="1687512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pic>
        <p:nvPicPr>
          <p:cNvPr id="140291" name="内容占位符 5" descr="低碳光盘行动照片 01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33850" y="2328863"/>
            <a:ext cx="1627188" cy="911225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sp>
        <p:nvSpPr>
          <p:cNvPr id="140292" name="圆角矩形 1"/>
          <p:cNvSpPr>
            <a:spLocks noChangeArrowheads="1"/>
          </p:cNvSpPr>
          <p:nvPr/>
        </p:nvSpPr>
        <p:spPr bwMode="auto">
          <a:xfrm>
            <a:off x="112713" y="228600"/>
            <a:ext cx="5695950" cy="438150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51433" tIns="25717" rIns="51433" bIns="25717" anchor="ctr"/>
          <a:lstStyle/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D6ECFF"/>
                </a:solidFill>
                <a:latin typeface="隶书" pitchFamily="49" charset="-122"/>
                <a:ea typeface="隶书" pitchFamily="49" charset="-122"/>
                <a:sym typeface="华文楷体" pitchFamily="2" charset="-122"/>
              </a:rPr>
              <a:t>無論是工作餐還是接待客戶，無論菜汁還是茶水都不剩下，這是對食物的一份尊重。</a:t>
            </a:r>
          </a:p>
          <a:p>
            <a:endParaRPr lang="zh-CN" altLang="en-US">
              <a:solidFill>
                <a:srgbClr val="0070C0"/>
              </a:solidFill>
              <a:latin typeface="隶书" pitchFamily="49" charset="-122"/>
              <a:ea typeface="隶书" pitchFamily="49" charset="-122"/>
              <a:sym typeface="宋体" charset="-122"/>
            </a:endParaRPr>
          </a:p>
        </p:txBody>
      </p:sp>
      <p:pic>
        <p:nvPicPr>
          <p:cNvPr id="140293" name="内容占位符 4" descr="吴董低碳餐.jpg"/>
          <p:cNvPicPr>
            <a:picLocks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600450" y="776288"/>
            <a:ext cx="1665288" cy="2092325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287338" y="203200"/>
            <a:ext cx="5186362" cy="431800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hangingPunct="1">
              <a:defRPr/>
            </a:pPr>
            <a:r>
              <a:rPr lang="zh-CN" altLang="en-US" sz="2000" dirty="0">
                <a:solidFill>
                  <a:srgbClr val="D6ECFF"/>
                </a:solidFill>
                <a:latin typeface="隶书" pitchFamily="49" charset="-122"/>
                <a:ea typeface="隶书" pitchFamily="49" charset="-122"/>
                <a:cs typeface="+mn-cs"/>
                <a:sym typeface="微软雅黑" pitchFamily="34" charset="-122"/>
              </a:rPr>
              <a:t>放下工作以志願者身份前往災區撫慰災民，以同理心表達關愛。</a:t>
            </a:r>
          </a:p>
        </p:txBody>
      </p:sp>
      <p:pic>
        <p:nvPicPr>
          <p:cNvPr id="141315" name="Picture 6" descr="DSCN141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488" y="1492250"/>
            <a:ext cx="3046412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1316" name="Picture 5" descr="DSCN1402 - 副本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35275" y="776288"/>
            <a:ext cx="2916238" cy="163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287338" y="130175"/>
            <a:ext cx="5186362" cy="714375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hangingPunct="1">
              <a:defRPr/>
            </a:pPr>
            <a:r>
              <a:rPr lang="zh-CN" altLang="en-US" sz="2000" dirty="0">
                <a:solidFill>
                  <a:srgbClr val="D6ECFF"/>
                </a:solidFill>
                <a:latin typeface="隶书" pitchFamily="49" charset="-122"/>
                <a:ea typeface="隶书" pitchFamily="49" charset="-122"/>
                <a:cs typeface="+mn-cs"/>
                <a:sym typeface="微软雅黑" pitchFamily="34" charset="-122"/>
              </a:rPr>
              <a:t>用最恭敬的鞠躬，在清晨細雨中迎接到廠的員工和車輛。</a:t>
            </a:r>
          </a:p>
        </p:txBody>
      </p:sp>
      <p:pic>
        <p:nvPicPr>
          <p:cNvPr id="5" name="图片 2" descr="DSC_0848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976313" y="782638"/>
            <a:ext cx="3962400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标题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68288" y="0"/>
            <a:ext cx="5203825" cy="782638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hangingPunct="1">
              <a:defRPr/>
            </a:pPr>
            <a:r>
              <a:rPr lang="zh-CN" altLang="en-US" sz="2000" dirty="0">
                <a:solidFill>
                  <a:srgbClr val="D6ECFF"/>
                </a:solidFill>
                <a:latin typeface="隶书" pitchFamily="49" charset="-122"/>
                <a:ea typeface="隶书" pitchFamily="49" charset="-122"/>
                <a:cs typeface="+mn-cs"/>
                <a:sym typeface="微软雅黑" pitchFamily="34" charset="-122"/>
              </a:rPr>
              <a:t>把員工看做自己的孩子，是要在生活起居上都關心照顧，用一份父母的心感受孩子們住得是否舒適，設施是否方便。</a:t>
            </a:r>
          </a:p>
        </p:txBody>
      </p:sp>
      <p:pic>
        <p:nvPicPr>
          <p:cNvPr id="143363" name="内容占位符 4" descr="2012-05-26_08-25-38_835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325" y="1046163"/>
            <a:ext cx="2820988" cy="1793875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pic>
        <p:nvPicPr>
          <p:cNvPr id="143364" name="内容占位符 5" descr="DSC_4491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35288" y="1392238"/>
            <a:ext cx="2825750" cy="1779587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287338" y="241300"/>
            <a:ext cx="5362575" cy="636588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hangingPunct="1">
              <a:defRPr/>
            </a:pPr>
            <a:r>
              <a:rPr lang="zh-TW" altLang="en-US" sz="2000" smtClean="0">
                <a:solidFill>
                  <a:srgbClr val="D6ECFF"/>
                </a:solidFill>
                <a:latin typeface="隶书" pitchFamily="49" charset="-122"/>
                <a:ea typeface="隶书" pitchFamily="49" charset="-122"/>
                <a:cs typeface="+mn-cs"/>
                <a:sym typeface="微软雅黑" pitchFamily="34" charset="-122"/>
              </a:rPr>
              <a:t>身教勝於言教，細節決定成敗，領導者做事的用心程度及態度是員工最好的老師。</a:t>
            </a:r>
            <a:endParaRPr lang="zh-CN" altLang="en-US" sz="2000" dirty="0">
              <a:solidFill>
                <a:srgbClr val="D6ECFF"/>
              </a:solidFill>
              <a:latin typeface="隶书" pitchFamily="49" charset="-122"/>
              <a:ea typeface="隶书" pitchFamily="49" charset="-122"/>
              <a:cs typeface="+mn-cs"/>
              <a:sym typeface="微软雅黑" pitchFamily="34" charset="-122"/>
            </a:endParaRPr>
          </a:p>
        </p:txBody>
      </p:sp>
      <p:pic>
        <p:nvPicPr>
          <p:cNvPr id="144387" name="内容占位符 4" descr="DSC_4503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041400"/>
            <a:ext cx="2767013" cy="1552575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pic>
        <p:nvPicPr>
          <p:cNvPr id="144388" name="内容占位符 5" descr="DSC_4505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47988" y="1592263"/>
            <a:ext cx="2813050" cy="1512887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410" name="内容占位符 6" descr="DSC08557.JPG"/>
          <p:cNvPicPr preferRelativeResize="0">
            <a:picLocks noGrp="1" noChangeAspect="1" noChangeArrowheads="1"/>
          </p:cNvPicPr>
          <p:nvPr>
            <p:ph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761038" cy="3240088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152400" y="68263"/>
            <a:ext cx="5473700" cy="571500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hangingPunct="1">
              <a:defRPr/>
            </a:pPr>
            <a:r>
              <a:rPr lang="zh-CN" altLang="en-US" sz="2000" dirty="0">
                <a:solidFill>
                  <a:srgbClr val="D6ECFF"/>
                </a:solidFill>
                <a:latin typeface="隶书" pitchFamily="49" charset="-122"/>
                <a:ea typeface="隶书" pitchFamily="49" charset="-122"/>
                <a:cs typeface="+mn-cs"/>
                <a:sym typeface="微软雅黑" pitchFamily="34" charset="-122"/>
              </a:rPr>
              <a:t>能專心擦乾淨椅背，對待人、事也會認真，而不會只做表面工作。</a:t>
            </a:r>
          </a:p>
        </p:txBody>
      </p:sp>
      <p:pic>
        <p:nvPicPr>
          <p:cNvPr id="146435" name="内容占位符 4" descr="DSC08592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742950"/>
            <a:ext cx="3522663" cy="1754188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pic>
        <p:nvPicPr>
          <p:cNvPr id="146436" name="内容占位符 7" descr="DSC08562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00338" y="1546225"/>
            <a:ext cx="3060700" cy="1525588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extBox 3"/>
          <p:cNvSpPr>
            <a:spLocks noChangeArrowheads="1"/>
          </p:cNvSpPr>
          <p:nvPr/>
        </p:nvSpPr>
        <p:spPr bwMode="auto">
          <a:xfrm>
            <a:off x="-160338" y="0"/>
            <a:ext cx="5921376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6200">
                <a:latin typeface="隶书" pitchFamily="49" charset="-122"/>
                <a:ea typeface="隶书" pitchFamily="49" charset="-122"/>
                <a:sym typeface="微软雅黑" pitchFamily="34" charset="-122"/>
              </a:rPr>
              <a:t> </a:t>
            </a:r>
            <a:r>
              <a:rPr lang="zh-CN" altLang="en-US" sz="390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每位幹部都是</a:t>
            </a:r>
            <a:r>
              <a:rPr lang="zh-CN" altLang="en-US" sz="5100">
                <a:latin typeface="隶书" pitchFamily="49" charset="-122"/>
                <a:ea typeface="隶书" pitchFamily="49" charset="-122"/>
                <a:sym typeface="微软雅黑" pitchFamily="34" charset="-122"/>
              </a:rPr>
              <a:t>君親師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71683" name="TextBox 3"/>
          <p:cNvSpPr>
            <a:spLocks noChangeArrowheads="1"/>
          </p:cNvSpPr>
          <p:nvPr/>
        </p:nvSpPr>
        <p:spPr bwMode="auto">
          <a:xfrm>
            <a:off x="620713" y="985838"/>
            <a:ext cx="4689475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2500">
                <a:solidFill>
                  <a:srgbClr val="FFFF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君：</a:t>
            </a:r>
            <a:r>
              <a:rPr lang="zh-CN" altLang="en-US" sz="25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德才兼備的領導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71684" name="TextBox 3"/>
          <p:cNvSpPr>
            <a:spLocks noChangeArrowheads="1"/>
          </p:cNvSpPr>
          <p:nvPr/>
        </p:nvSpPr>
        <p:spPr bwMode="auto">
          <a:xfrm>
            <a:off x="601663" y="1520825"/>
            <a:ext cx="3916362" cy="52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endParaRPr lang="zh-CN" altLang="en-US" sz="600">
              <a:solidFill>
                <a:srgbClr val="60B5FF"/>
              </a:solidFill>
              <a:latin typeface="隶书" pitchFamily="49" charset="-122"/>
              <a:ea typeface="隶书" pitchFamily="49" charset="-122"/>
              <a:sym typeface="Corbel" pitchFamily="34" charset="0"/>
            </a:endParaRPr>
          </a:p>
          <a:p>
            <a:r>
              <a:rPr lang="zh-CN" altLang="en-US" sz="2500">
                <a:solidFill>
                  <a:srgbClr val="FFFF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親：</a:t>
            </a:r>
            <a:r>
              <a:rPr lang="zh-TW" altLang="en-US" sz="25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慈母般的關愛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71685" name="TextBox 3"/>
          <p:cNvSpPr>
            <a:spLocks noChangeArrowheads="1"/>
          </p:cNvSpPr>
          <p:nvPr/>
        </p:nvSpPr>
        <p:spPr bwMode="auto">
          <a:xfrm>
            <a:off x="585788" y="2160588"/>
            <a:ext cx="517525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2500">
                <a:solidFill>
                  <a:srgbClr val="FFFF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師：</a:t>
            </a:r>
            <a:r>
              <a:rPr lang="zh-TW" altLang="en-US" sz="25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言傳身教的老師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71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2" grpId="0" bldLvl="0" autoUpdateAnimBg="0"/>
      <p:bldP spid="71683" grpId="0" bldLvl="0" autoUpdateAnimBg="0"/>
      <p:bldP spid="71684" grpId="0" bldLvl="0" autoUpdateAnimBg="0"/>
      <p:bldP spid="71685" grpId="0" bldLvl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214313" y="0"/>
            <a:ext cx="5410200" cy="608013"/>
          </a:xfrm>
          <a:prstGeom prst="rect">
            <a:avLst/>
          </a:prstGeom>
        </p:spPr>
        <p:txBody>
          <a:bodyPr lIns="51435" tIns="25718" rIns="51435" bIns="2571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2000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行政經理身體力行協助員工</a:t>
            </a:r>
            <a:r>
              <a:rPr lang="zh-CN" altLang="en-US" sz="2000" b="1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種植花木</a:t>
            </a:r>
            <a:r>
              <a:rPr lang="zh-CN" altLang="en-US" sz="2000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，公司綠</a:t>
            </a:r>
            <a:r>
              <a:rPr lang="zh-CN" altLang="en-US" sz="2000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宋体" pitchFamily="2" charset="-122"/>
              </a:rPr>
              <a:t>化</a:t>
            </a:r>
            <a:r>
              <a:rPr lang="zh-CN" altLang="en-US" sz="2000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自給自足。</a:t>
            </a:r>
          </a:p>
        </p:txBody>
      </p:sp>
      <p:pic>
        <p:nvPicPr>
          <p:cNvPr id="155651" name="内容占位符 3" descr="2012-04-16_13-18-11_132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608013"/>
            <a:ext cx="2551113" cy="1433512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pic>
        <p:nvPicPr>
          <p:cNvPr id="155652" name="Picture 2" descr="F:\照片\4-16花草装点公司环境\2012-04-16_16-05-25_772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25875" y="2143125"/>
            <a:ext cx="1890713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5653" name="Picture 3" descr="F:\照片\4-16花草装点公司环境\2012-04-16_13-18-31_377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70213" y="590550"/>
            <a:ext cx="2611437" cy="146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5654" name="Picture 4" descr="F:\照片\4-16花草装点公司环境\2012-04-16_16-04-22_334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8" y="2125663"/>
            <a:ext cx="1741487" cy="101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5655" name="Picture 5" descr="F:\照片\4-16花草装点公司环境\2012-04-16_16-19-28_389.jp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0225" y="2135188"/>
            <a:ext cx="1966913" cy="103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10"/>
          <p:cNvSpPr>
            <a:spLocks noChangeArrowheads="1"/>
          </p:cNvSpPr>
          <p:nvPr/>
        </p:nvSpPr>
        <p:spPr bwMode="auto">
          <a:xfrm>
            <a:off x="158750" y="225425"/>
            <a:ext cx="4779963" cy="438150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51435" tIns="25718" rIns="51435" bIns="25718" anchor="ctr"/>
          <a:lstStyle/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altLang="zh-CN" sz="2000" b="1" spc="-56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60</a:t>
            </a:r>
            <a:r>
              <a:rPr lang="zh-TW" altLang="en-US" sz="2000" b="1" spc="-56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個幹部自發組成的愛心車隊，服務交通不便的普通員工</a:t>
            </a:r>
            <a:endParaRPr lang="zh-CN" altLang="en-US" sz="2000" b="1" spc="-56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微软雅黑" pitchFamily="34" charset="-122"/>
            </a:endParaRPr>
          </a:p>
        </p:txBody>
      </p:sp>
      <p:pic>
        <p:nvPicPr>
          <p:cNvPr id="156675" name="Picture 2" descr="E:\资料收集\爱心车队\DSC03032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450" y="1104900"/>
            <a:ext cx="3736975" cy="2101850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56676" name="Picture 3" descr="E:\资料收集\爱心车队\IMG_0843改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3825875" y="706438"/>
            <a:ext cx="1890713" cy="1049337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56677" name="Picture 4" descr="E:\资料收集\爱心车队\DSC03033改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70325" y="1897063"/>
            <a:ext cx="1846263" cy="1073150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标题 1"/>
          <p:cNvSpPr>
            <a:spLocks noGrp="1" noChangeArrowheads="1"/>
          </p:cNvSpPr>
          <p:nvPr>
            <p:ph type="ctrTitle" idx="4294967295"/>
          </p:nvPr>
        </p:nvSpPr>
        <p:spPr>
          <a:xfrm>
            <a:off x="495300" y="157163"/>
            <a:ext cx="4897438" cy="509587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2700" b="1" smtClean="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pitchFamily="2" charset="-122"/>
              </a:rPr>
              <a:t>父子有親  兄友弟恭</a:t>
            </a:r>
            <a:endParaRPr lang="zh-CN" altLang="en-US" sz="2700" b="1" dirty="0">
              <a:solidFill>
                <a:srgbClr val="60B5FF"/>
              </a:solidFill>
              <a:latin typeface="隶书" pitchFamily="49" charset="-122"/>
              <a:ea typeface="隶书" pitchFamily="49" charset="-122"/>
              <a:sym typeface="宋体" pitchFamily="2" charset="-122"/>
            </a:endParaRPr>
          </a:p>
        </p:txBody>
      </p:sp>
      <p:sp>
        <p:nvSpPr>
          <p:cNvPr id="76803" name="内容占位符 2"/>
          <p:cNvSpPr>
            <a:spLocks noGrp="1" noChangeArrowheads="1"/>
          </p:cNvSpPr>
          <p:nvPr>
            <p:ph type="subTitle" idx="4294967295"/>
          </p:nvPr>
        </p:nvSpPr>
        <p:spPr>
          <a:xfrm>
            <a:off x="198438" y="782638"/>
            <a:ext cx="5562600" cy="1662112"/>
          </a:xfrm>
          <a:prstGeom prst="rect">
            <a:avLst/>
          </a:prstGeom>
        </p:spPr>
        <p:txBody>
          <a:bodyPr lIns="51433" tIns="25717" rIns="51433" bIns="25717"/>
          <a:lstStyle/>
          <a:p>
            <a:pPr marL="230178" indent="-191981" eaLnBrk="1" fontAlgn="auto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zh-CN" altLang="en-US" sz="1800" spc="-56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企業是家，董事長是大家長，</a:t>
            </a:r>
          </a:p>
          <a:p>
            <a:pPr marL="230178" indent="-191981" eaLnBrk="1" fontAlgn="auto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zh-CN" altLang="en-US" sz="1800" spc="-56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董事長像父母一樣關心公司高管，愛護每一位員工。管理層也會學習效仿，這就是上行下效，兄友弟恭。</a:t>
            </a:r>
          </a:p>
          <a:p>
            <a:pPr marL="230178" indent="-191981" eaLnBrk="1" fontAlgn="auto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zh-CN" altLang="en-US" sz="1800" spc="-56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管理層關懷員工，員工之間也會彼此關心，像兄弟姐妹一樣員工之間就是兄弟姐妹，彼此關心彼此愛護彼此協助。</a:t>
            </a:r>
            <a:endParaRPr lang="en-US" altLang="zh-CN" sz="1800" spc="-56" dirty="0" smtClean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微软雅黑" pitchFamily="34" charset="-122"/>
            </a:endParaRPr>
          </a:p>
          <a:p>
            <a:pPr marL="230178" indent="-191981" eaLnBrk="1" fontAlgn="auto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zh-CN" altLang="en-US" sz="1800" spc="-56" dirty="0" smtClean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離職的員工還是自己兄弟姐妹 ，有需要就要去幫助。</a:t>
            </a:r>
          </a:p>
          <a:p>
            <a:pPr marL="230178" indent="-191981" eaLnBrk="1" hangingPunct="1">
              <a:lnSpc>
                <a:spcPct val="120000"/>
              </a:lnSpc>
              <a:defRPr/>
            </a:pPr>
            <a:endParaRPr lang="en-US" sz="1600" dirty="0" smtClean="0">
              <a:latin typeface="宋体" charset="-122"/>
              <a:ea typeface="宋体" charset="-122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TextBox 3"/>
          <p:cNvSpPr>
            <a:spLocks noChangeArrowheads="1"/>
          </p:cNvSpPr>
          <p:nvPr/>
        </p:nvSpPr>
        <p:spPr bwMode="auto">
          <a:xfrm>
            <a:off x="0" y="706438"/>
            <a:ext cx="5761038" cy="152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/>
            <a:r>
              <a:rPr lang="zh-CN" altLang="en-US" sz="720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百善</a:t>
            </a:r>
            <a:r>
              <a:rPr lang="zh-CN" altLang="en-US" sz="9600">
                <a:latin typeface="隶书" pitchFamily="49" charset="-122"/>
                <a:ea typeface="隶书" pitchFamily="49" charset="-122"/>
                <a:sym typeface="宋体" charset="-122"/>
              </a:rPr>
              <a:t>孝</a:t>
            </a:r>
            <a:r>
              <a:rPr lang="zh-CN" altLang="en-US" sz="7200">
                <a:solidFill>
                  <a:srgbClr val="00B0F0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為先</a:t>
            </a:r>
            <a:endParaRPr lang="en-US" sz="7200">
              <a:solidFill>
                <a:srgbClr val="00B0F0"/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ChangeArrowheads="1"/>
          </p:cNvSpPr>
          <p:nvPr/>
        </p:nvSpPr>
        <p:spPr bwMode="auto">
          <a:xfrm>
            <a:off x="214313" y="2763838"/>
            <a:ext cx="5181600" cy="31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7043" tIns="18521" rIns="37043" bIns="18521">
            <a:spAutoFit/>
          </a:bodyPr>
          <a:lstStyle/>
          <a:p>
            <a:pPr>
              <a:defRPr/>
            </a:pPr>
            <a:r>
              <a:rPr lang="zh-CN" altLang="en-US" sz="1800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話費由公司承擔，只為方便員工問候遠方父母家人</a:t>
            </a:r>
            <a:r>
              <a:rPr lang="zh-CN" altLang="en-US" sz="1800" spc="-56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cs typeface="+mj-cs"/>
                <a:sym typeface="华文隶书" pitchFamily="2" charset="-122"/>
              </a:rPr>
              <a:t>。</a:t>
            </a:r>
            <a:endParaRPr lang="zh-CN" altLang="en-US" sz="1800" spc="-56" dirty="0">
              <a:solidFill>
                <a:schemeClr val="tx2">
                  <a:satMod val="200000"/>
                </a:schemeClr>
              </a:solidFill>
              <a:latin typeface="隶书" pitchFamily="49" charset="-122"/>
              <a:ea typeface="隶书" pitchFamily="49" charset="-122"/>
              <a:cs typeface="+mj-cs"/>
              <a:sym typeface="宋体" pitchFamily="2" charset="-122"/>
            </a:endParaRPr>
          </a:p>
        </p:txBody>
      </p:sp>
      <p:pic>
        <p:nvPicPr>
          <p:cNvPr id="160771" name="Picture 1" descr="image014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-387350" y="666750"/>
            <a:ext cx="2673350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0772" name="Picture 2" descr="image015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105025" y="663575"/>
            <a:ext cx="3656013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6022" name="标题 8"/>
          <p:cNvSpPr>
            <a:spLocks noGrp="1" noChangeArrowheads="1"/>
          </p:cNvSpPr>
          <p:nvPr>
            <p:ph type="ctrTitle" idx="4294967295"/>
          </p:nvPr>
        </p:nvSpPr>
        <p:spPr>
          <a:xfrm>
            <a:off x="138113" y="101600"/>
            <a:ext cx="5622925" cy="506413"/>
          </a:xfrm>
          <a:prstGeom prst="rect">
            <a:avLst/>
          </a:prstGeom>
        </p:spPr>
        <p:txBody>
          <a:bodyPr lIns="51435" tIns="25718" rIns="51435" bIns="2571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2600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  <a:sym typeface="宋体" pitchFamily="2" charset="-122"/>
              </a:rPr>
              <a:t>孝親電話吧：每週免費給父母打長途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圆角矩形 10"/>
          <p:cNvSpPr>
            <a:spLocks noChangeArrowheads="1"/>
          </p:cNvSpPr>
          <p:nvPr/>
        </p:nvSpPr>
        <p:spPr bwMode="auto">
          <a:xfrm>
            <a:off x="269875" y="539750"/>
            <a:ext cx="3421063" cy="581025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37041" tIns="18520" rIns="37041" bIns="1852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5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慶生不忘父母恩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  <p:pic>
        <p:nvPicPr>
          <p:cNvPr id="161795" name="Picture 7" descr="P1010371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34938" y="1181100"/>
            <a:ext cx="3121025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1796" name="Picture 3" descr="cid:image113.jpg@01CD3554.4ABDCC50"/>
          <p:cNvPicPr>
            <a:picLocks noChangeAspect="1" noChangeArrowheads="1"/>
          </p:cNvPicPr>
          <p:nvPr/>
        </p:nvPicPr>
        <p:blipFill>
          <a:blip r:embed="rId4" r:link="rId5" cstate="screen"/>
          <a:srcRect/>
          <a:stretch>
            <a:fillRect/>
          </a:stretch>
        </p:blipFill>
        <p:spPr bwMode="auto">
          <a:xfrm>
            <a:off x="3330575" y="1701800"/>
            <a:ext cx="24034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1797" name="Picture 2" descr="image017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3330575" y="438150"/>
            <a:ext cx="2430463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6" name="图片 6" descr="固锝志愿者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9375" y="2835275"/>
            <a:ext cx="585788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67" name="Picture 2" descr="J:\精选\洗脚\何经理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63" y="539750"/>
            <a:ext cx="1846262" cy="1009650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64868" name="Picture 3" descr="J:\精选\洗脚\朱惠千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0588" y="539750"/>
            <a:ext cx="1679575" cy="944563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64869" name="Picture 4" descr="J:\精选\洗脚\2012-01-25 18.53.47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43350" y="506413"/>
            <a:ext cx="1681163" cy="944562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164870" name="Picture 6" descr="J:\精选\洗脚\茆兵.JPG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48163" y="2362200"/>
            <a:ext cx="139541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1" name="Picture 7" descr="J:\精选\洗脚\王利娇.JPG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08300" y="2362200"/>
            <a:ext cx="1439863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2" name="Picture 9" descr="J:\精选\洗脚\周春梅.jpg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63850" y="1519238"/>
            <a:ext cx="1484313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3" name="Picture 10" descr="J:\精选\洗脚\曹晓君.JPG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68438" y="2371725"/>
            <a:ext cx="1395412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4" name="Picture 12" descr="J:\精选\洗脚\刘二盼.JPG"/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575" y="1519238"/>
            <a:ext cx="13843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5" name="Picture 13" descr="J:\精选\洗脚\黎福清.JPG"/>
          <p:cNvPicPr>
            <a:picLocks noChangeAspect="1" noChangeArrowheads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575" y="2355850"/>
            <a:ext cx="1395413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876" name="圆角矩形 15"/>
          <p:cNvSpPr>
            <a:spLocks noChangeArrowheads="1"/>
          </p:cNvSpPr>
          <p:nvPr/>
        </p:nvSpPr>
        <p:spPr bwMode="auto">
          <a:xfrm>
            <a:off x="642938" y="-11113"/>
            <a:ext cx="5186362" cy="600076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37041" tIns="18520" rIns="37041" bIns="1852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5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為父母洗腳，洗頭，剪指甲</a:t>
            </a:r>
          </a:p>
        </p:txBody>
      </p:sp>
      <p:pic>
        <p:nvPicPr>
          <p:cNvPr id="164877" name="Picture 7" descr="20121006784"/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33500" y="1484313"/>
            <a:ext cx="1500188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878" name="Picture 4" descr="IMG0215A"/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29113" y="1519238"/>
            <a:ext cx="1414462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标题 4"/>
          <p:cNvSpPr>
            <a:spLocks noChangeArrowheads="1"/>
          </p:cNvSpPr>
          <p:nvPr/>
        </p:nvSpPr>
        <p:spPr bwMode="auto">
          <a:xfrm>
            <a:off x="576263" y="68263"/>
            <a:ext cx="5184775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algn="r"/>
            <a:r>
              <a:rPr lang="zh-CN" altLang="en-US" sz="20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父母是孩子最好的老師</a:t>
            </a:r>
            <a:endParaRPr lang="zh-CN" altLang="en-US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65891" name="文本占位符 5"/>
          <p:cNvSpPr>
            <a:spLocks noChangeArrowheads="1"/>
          </p:cNvSpPr>
          <p:nvPr/>
        </p:nvSpPr>
        <p:spPr bwMode="auto">
          <a:xfrm>
            <a:off x="90488" y="236538"/>
            <a:ext cx="2654300" cy="195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/>
          <a:lstStyle/>
          <a:p>
            <a:pPr marL="230188" indent="-190500">
              <a:spcBef>
                <a:spcPts val="400"/>
              </a:spcBef>
              <a:buClr>
                <a:schemeClr val="tx2"/>
              </a:buClr>
              <a:buSzPct val="95000"/>
              <a:buFont typeface="Wingdings" pitchFamily="2" charset="2"/>
              <a:buChar char=""/>
            </a:pPr>
            <a:r>
              <a:rPr lang="zh-CN" altLang="en-US" sz="1600" i="1">
                <a:sym typeface="宋体" charset="-122"/>
              </a:rPr>
              <a:t>公司員工為老母親洗腳</a:t>
            </a:r>
          </a:p>
          <a:p>
            <a:pPr marL="230188" indent="-190500">
              <a:spcBef>
                <a:spcPts val="400"/>
              </a:spcBef>
              <a:buClr>
                <a:schemeClr val="tx2"/>
              </a:buClr>
              <a:buSzPct val="95000"/>
              <a:buFont typeface="Wingdings" pitchFamily="2" charset="2"/>
              <a:buChar char=""/>
            </a:pPr>
            <a:r>
              <a:rPr lang="zh-CN" altLang="en-US" sz="1600" i="1">
                <a:sym typeface="宋体" charset="-122"/>
              </a:rPr>
              <a:t>女兒趴在爸爸背上看得出神：爸爸洗得好認真喔</a:t>
            </a:r>
            <a:r>
              <a:rPr lang="en-US" altLang="zh-CN" sz="1600" i="1">
                <a:sym typeface="Corbel" pitchFamily="34" charset="0"/>
              </a:rPr>
              <a:t>…</a:t>
            </a:r>
            <a:endParaRPr lang="zh-CN" altLang="en-US" sz="1600" i="1">
              <a:sym typeface="Corbel" pitchFamily="34" charset="0"/>
            </a:endParaRPr>
          </a:p>
          <a:p>
            <a:pPr marL="230188" indent="-190500">
              <a:spcBef>
                <a:spcPts val="400"/>
              </a:spcBef>
              <a:buClr>
                <a:schemeClr val="tx2"/>
              </a:buClr>
              <a:buSzPct val="95000"/>
              <a:buFont typeface="Wingdings" pitchFamily="2" charset="2"/>
              <a:buChar char=""/>
            </a:pPr>
            <a:r>
              <a:rPr lang="en-US" altLang="zh-CN" sz="1600" i="1">
                <a:sym typeface="Corbel" pitchFamily="34" charset="0"/>
              </a:rPr>
              <a:t> </a:t>
            </a:r>
            <a:r>
              <a:rPr lang="zh-CN" altLang="en-US" sz="1600" i="1">
                <a:sym typeface="宋体" charset="-122"/>
              </a:rPr>
              <a:t>媽媽無意中看到用手機拍下這動人一幕。</a:t>
            </a:r>
          </a:p>
          <a:p>
            <a:pPr marL="230188" indent="-190500">
              <a:spcBef>
                <a:spcPts val="400"/>
              </a:spcBef>
              <a:buClr>
                <a:schemeClr val="tx2"/>
              </a:buClr>
              <a:buSzPct val="95000"/>
              <a:buFont typeface="Wingdings" pitchFamily="2" charset="2"/>
              <a:buChar char=""/>
            </a:pPr>
            <a:r>
              <a:rPr lang="zh-CN" altLang="en-US" sz="1600" i="1">
                <a:sym typeface="宋体" charset="-122"/>
              </a:rPr>
              <a:t>這個家庭不富裕，可是會很幸福。我們相信等小女孩長大，她會是一個懂得孝養父母的孩子，如果她為爸爸洗腳，也會洗得如爸爸當年一樣認真。</a:t>
            </a:r>
            <a:endParaRPr lang="zh-CN" altLang="en-US"/>
          </a:p>
        </p:txBody>
      </p:sp>
      <p:pic>
        <p:nvPicPr>
          <p:cNvPr id="165892" name="内容占位符 3" descr="父母是孩子最好的老师.bmp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81313" y="473075"/>
            <a:ext cx="2744787" cy="2744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 txBox="1">
            <a:spLocks noChangeArrowheads="1"/>
          </p:cNvSpPr>
          <p:nvPr/>
        </p:nvSpPr>
        <p:spPr bwMode="auto">
          <a:xfrm>
            <a:off x="430213" y="241300"/>
            <a:ext cx="48974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/>
          <a:lstStyle/>
          <a:p>
            <a:r>
              <a:rPr lang="zh-CN" altLang="en-US" sz="2700">
                <a:solidFill>
                  <a:srgbClr val="D6ECFF"/>
                </a:solidFill>
                <a:latin typeface="隶书" pitchFamily="49" charset="-122"/>
                <a:ea typeface="隶书" pitchFamily="49" charset="-122"/>
                <a:sym typeface="Consolas" pitchFamily="49" charset="0"/>
              </a:rPr>
              <a:t>《群書治要》之 敦親</a:t>
            </a:r>
          </a:p>
        </p:txBody>
      </p:sp>
      <p:sp>
        <p:nvSpPr>
          <p:cNvPr id="171011" name="Rectangle 3"/>
          <p:cNvSpPr txBox="1">
            <a:spLocks noChangeArrowheads="1"/>
          </p:cNvSpPr>
          <p:nvPr/>
        </p:nvSpPr>
        <p:spPr bwMode="auto">
          <a:xfrm>
            <a:off x="519113" y="858838"/>
            <a:ext cx="4895850" cy="191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/>
          <a:lstStyle/>
          <a:p>
            <a:pPr marL="230188" indent="-190500" defTabSz="0">
              <a:spcBef>
                <a:spcPts val="400"/>
              </a:spcBef>
              <a:buClr>
                <a:schemeClr val="tx2"/>
              </a:buClr>
              <a:buSzPct val="95000"/>
            </a:pPr>
            <a:r>
              <a:rPr lang="zh-CN" altLang="en-US" sz="2300">
                <a:latin typeface="隶书" pitchFamily="49" charset="-122"/>
                <a:ea typeface="隶书" pitchFamily="49" charset="-122"/>
                <a:sym typeface="Corbel" pitchFamily="34" charset="0"/>
              </a:rPr>
              <a:t> 子</a:t>
            </a:r>
            <a:r>
              <a:rPr lang="zh-TW" altLang="en-US" sz="2300">
                <a:latin typeface="隶书" pitchFamily="49" charset="-122"/>
                <a:ea typeface="隶书" pitchFamily="49" charset="-122"/>
                <a:sym typeface="Corbel" pitchFamily="34" charset="0"/>
              </a:rPr>
              <a:t>曰： 愛親者，不敢惡於人，敬親者不敢慢於人。，愛敬盡於事親，而德教加於百姓。形于四海，蓋天子之孝也。</a:t>
            </a:r>
            <a:endParaRPr lang="zh-CN" altLang="en-US" sz="2300">
              <a:latin typeface="隶书" pitchFamily="49" charset="-122"/>
              <a:ea typeface="隶书" pitchFamily="49" charset="-122"/>
              <a:sym typeface="Corbel" pitchFamily="34" charset="0"/>
            </a:endParaRPr>
          </a:p>
          <a:p>
            <a:pPr marL="230188" indent="-190500" defTabSz="0">
              <a:spcBef>
                <a:spcPts val="400"/>
              </a:spcBef>
              <a:buClr>
                <a:schemeClr val="tx2"/>
              </a:buClr>
              <a:buSzPct val="95000"/>
            </a:pPr>
            <a:r>
              <a:rPr lang="zh-CN" altLang="en-US" sz="2300">
                <a:latin typeface="隶书" pitchFamily="49" charset="-122"/>
                <a:ea typeface="隶书" pitchFamily="49" charset="-122"/>
                <a:sym typeface="Corbel" pitchFamily="34" charset="0"/>
              </a:rPr>
              <a:t>                  </a:t>
            </a:r>
            <a:r>
              <a:rPr lang="en-US" altLang="zh-CN" sz="1800">
                <a:latin typeface="隶书" pitchFamily="49" charset="-122"/>
                <a:ea typeface="隶书" pitchFamily="49" charset="-122"/>
                <a:sym typeface="Corbel" pitchFamily="34" charset="0"/>
              </a:rPr>
              <a:t>《</a:t>
            </a:r>
            <a:r>
              <a:rPr lang="zh-CN" altLang="en-US" sz="1800">
                <a:latin typeface="隶书" pitchFamily="49" charset="-122"/>
                <a:ea typeface="隶书" pitchFamily="49" charset="-122"/>
                <a:sym typeface="Corbel" pitchFamily="34" charset="0"/>
              </a:rPr>
              <a:t>卷九  孝經</a:t>
            </a:r>
            <a:r>
              <a:rPr lang="en-US" altLang="zh-CN" sz="1800">
                <a:latin typeface="隶书" pitchFamily="49" charset="-122"/>
                <a:ea typeface="隶书" pitchFamily="49" charset="-122"/>
                <a:sym typeface="Corbel" pitchFamily="34" charset="0"/>
              </a:rPr>
              <a:t>》</a:t>
            </a:r>
            <a:endParaRPr lang="zh-CN" altLang="en-US" sz="1800">
              <a:latin typeface="隶书" pitchFamily="49" charset="-122"/>
              <a:ea typeface="隶书" pitchFamily="49" charset="-122"/>
              <a:sym typeface="Corbel" pitchFamily="34" charset="0"/>
            </a:endParaRPr>
          </a:p>
          <a:p>
            <a:pPr marL="230188" indent="-190500" defTabSz="0">
              <a:spcBef>
                <a:spcPts val="400"/>
              </a:spcBef>
              <a:buClr>
                <a:schemeClr val="tx2"/>
              </a:buClr>
              <a:buSzPct val="95000"/>
            </a:pPr>
            <a:r>
              <a:rPr lang="zh-CN" altLang="en-US" sz="1800">
                <a:latin typeface="隶书" pitchFamily="49" charset="-122"/>
                <a:ea typeface="隶书" pitchFamily="49" charset="-122"/>
                <a:sym typeface="Corbel" pitchFamily="34" charset="0"/>
              </a:rPr>
              <a:t>                              </a:t>
            </a:r>
            <a:r>
              <a:rPr lang="zh-CN" altLang="en-US" sz="2300">
                <a:latin typeface="隶书" pitchFamily="49" charset="-122"/>
                <a:ea typeface="隶书" pitchFamily="49" charset="-122"/>
                <a:sym typeface="Corbel" pitchFamily="34" charset="0"/>
              </a:rPr>
              <a:t>                       </a:t>
            </a:r>
            <a:endParaRPr lang="zh-CN" altLang="en-US" sz="1800">
              <a:latin typeface="隶书" pitchFamily="49" charset="-122"/>
              <a:ea typeface="隶书" pitchFamily="49" charset="-122"/>
              <a:sym typeface="Corbel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519113" y="96838"/>
            <a:ext cx="4895850" cy="431800"/>
          </a:xfrm>
          <a:prstGeom prst="rect">
            <a:avLst/>
          </a:prstGeom>
        </p:spPr>
        <p:txBody>
          <a:bodyPr lIns="51433" tIns="25717" rIns="51433" bIns="25717"/>
          <a:lstStyle/>
          <a:p>
            <a:pPr defTabSz="514328" fontAlgn="auto">
              <a:lnSpc>
                <a:spcPts val="2363"/>
              </a:lnSpc>
              <a:spcAft>
                <a:spcPts val="0"/>
              </a:spcAft>
              <a:defRPr/>
            </a:pPr>
            <a:r>
              <a:rPr lang="zh-CN" altLang="en-US" sz="1800" b="1" spc="-56" dirty="0">
                <a:solidFill>
                  <a:srgbClr val="60B5FF"/>
                </a:solidFill>
                <a:latin typeface="隶书" pitchFamily="49" charset="-122"/>
                <a:ea typeface="隶书" pitchFamily="49" charset="-122"/>
                <a:cs typeface="+mj-cs"/>
                <a:sym typeface="宋体" pitchFamily="2" charset="-122"/>
              </a:rPr>
              <a:t>四十位幸福志工服務六百多位員工及家屬，幸福的陽光要惠及員工的家庭。</a:t>
            </a:r>
          </a:p>
        </p:txBody>
      </p:sp>
      <p:sp>
        <p:nvSpPr>
          <p:cNvPr id="186371" name="圆角矩形 9"/>
          <p:cNvSpPr>
            <a:spLocks noChangeArrowheads="1"/>
          </p:cNvSpPr>
          <p:nvPr/>
        </p:nvSpPr>
        <p:spPr bwMode="auto">
          <a:xfrm>
            <a:off x="1052513" y="477838"/>
            <a:ext cx="5535612" cy="584200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51433" tIns="25717" rIns="51433" bIns="25717" anchor="ctr"/>
          <a:lstStyle/>
          <a:p>
            <a:pPr algn="ctr">
              <a:lnSpc>
                <a:spcPct val="150000"/>
              </a:lnSpc>
            </a:pPr>
            <a:endParaRPr lang="zh-CN" altLang="en-US" sz="1800">
              <a:solidFill>
                <a:srgbClr val="3366FF"/>
              </a:solidFill>
              <a:latin typeface="隶书" pitchFamily="49" charset="-122"/>
              <a:ea typeface="隶书" pitchFamily="49" charset="-122"/>
              <a:sym typeface="微软雅黑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en-US" altLang="zh-CN" sz="16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-----</a:t>
            </a:r>
            <a:r>
              <a:rPr lang="zh-CN" altLang="en-US" sz="1600">
                <a:solidFill>
                  <a:srgbClr val="60B5FF"/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2012年固鍀家庭日傳統文化專題講座</a:t>
            </a:r>
          </a:p>
          <a:p>
            <a:pPr algn="ctr">
              <a:lnSpc>
                <a:spcPct val="150000"/>
              </a:lnSpc>
            </a:pPr>
            <a:endParaRPr lang="en-US" altLang="zh-CN" sz="1800">
              <a:solidFill>
                <a:srgbClr val="3366FF"/>
              </a:solidFill>
              <a:latin typeface="隶书" pitchFamily="49" charset="-122"/>
              <a:ea typeface="隶书" pitchFamily="49" charset="-122"/>
              <a:sym typeface="微软雅黑" pitchFamily="34" charset="-122"/>
            </a:endParaRPr>
          </a:p>
        </p:txBody>
      </p:sp>
      <p:pic>
        <p:nvPicPr>
          <p:cNvPr id="6" name="Picture 4" descr="图片1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>
          <a:xfrm>
            <a:off x="900148" y="977379"/>
            <a:ext cx="4230792" cy="2395265"/>
          </a:xfrm>
          <a:prstGeom prst="rect">
            <a:avLst/>
          </a:prstGeom>
          <a:effectLst>
            <a:softEdge rad="112500"/>
          </a:effec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747713" y="911225"/>
            <a:ext cx="4343400" cy="860425"/>
          </a:xfrm>
          <a:prstGeom prst="rect">
            <a:avLst/>
          </a:prstGeom>
          <a:noFill/>
        </p:spPr>
        <p:txBody>
          <a:bodyPr lIns="91424" tIns="45712" rIns="91424" bIns="45712">
            <a:spAutoFit/>
          </a:bodyPr>
          <a:lstStyle/>
          <a:p>
            <a:pPr algn="ctr">
              <a:defRPr/>
            </a:pPr>
            <a:r>
              <a:rPr lang="zh-TW" altLang="en-US" sz="50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選擇什麼教材</a:t>
            </a:r>
            <a:endParaRPr lang="zh-CN" altLang="en-US" sz="4900" kern="2400" spc="110" dirty="0">
              <a:solidFill>
                <a:srgbClr val="FFFF00"/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副标题 2"/>
          <p:cNvSpPr>
            <a:spLocks noGrp="1"/>
          </p:cNvSpPr>
          <p:nvPr>
            <p:ph type="subTitle" idx="1"/>
          </p:nvPr>
        </p:nvSpPr>
        <p:spPr bwMode="auto">
          <a:xfrm>
            <a:off x="442913" y="1163638"/>
            <a:ext cx="4953000" cy="2057400"/>
          </a:xfrm>
          <a:ln>
            <a:miter lim="800000"/>
            <a:headEnd/>
            <a:tailEnd/>
          </a:ln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algn="l">
              <a:lnSpc>
                <a:spcPts val="2800"/>
              </a:lnSpc>
              <a:defRPr/>
            </a:pPr>
            <a:r>
              <a:rPr lang="zh-TW" altLang="en-US" sz="2500" spc="-56" dirty="0" smtClean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學員聽課學習能否受益，對老師的恭敬和敬仰心是基礎。</a:t>
            </a:r>
            <a:endParaRPr lang="en-US" altLang="zh-TW" sz="2500" spc="-56" dirty="0" smtClean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  <a:p>
            <a:pPr algn="l">
              <a:lnSpc>
                <a:spcPts val="2800"/>
              </a:lnSpc>
              <a:defRPr/>
            </a:pPr>
            <a:r>
              <a:rPr lang="zh-TW" altLang="en-US" sz="2500" spc="-56" dirty="0" smtClean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如何讓過去數十年都崇尚西學的孩子們，看到老師的典範，生出對聖賢教育老師的信心？</a:t>
            </a:r>
            <a:endParaRPr lang="zh-CN" altLang="en-US" sz="2500" spc="-56" dirty="0" smtClean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42913" y="200025"/>
            <a:ext cx="4953000" cy="809625"/>
          </a:xfrm>
          <a:prstGeom prst="rect">
            <a:avLst/>
          </a:prstGeom>
        </p:spPr>
        <p:txBody>
          <a:bodyPr lIns="91436" tIns="45718" rIns="91436" bIns="45718">
            <a:spAutoFit/>
          </a:bodyPr>
          <a:lstStyle/>
          <a:p>
            <a:pPr>
              <a:lnSpc>
                <a:spcPts val="2800"/>
              </a:lnSpc>
              <a:defRPr/>
            </a:pPr>
            <a:r>
              <a:rPr lang="zh-TW" altLang="en-US" sz="3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教材選定之後，</a:t>
            </a:r>
            <a:endParaRPr lang="en-US" altLang="zh-TW" sz="31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  <a:p>
            <a:pPr>
              <a:lnSpc>
                <a:spcPts val="2800"/>
              </a:lnSpc>
              <a:defRPr/>
            </a:pPr>
            <a:r>
              <a:rPr lang="zh-TW" altLang="en-US" sz="3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如何樹立講課老師的權威？</a:t>
            </a:r>
            <a:endParaRPr lang="en-US" altLang="zh-TW" sz="31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20" name="Picture 8" descr="F:\DSC_2462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71119" y="1162845"/>
            <a:ext cx="1723240" cy="11534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87045" name="Picture 5" descr="F:\DSC_2317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19" y="874013"/>
            <a:ext cx="3505200" cy="23462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TextBox 5"/>
          <p:cNvSpPr txBox="1"/>
          <p:nvPr/>
        </p:nvSpPr>
        <p:spPr>
          <a:xfrm>
            <a:off x="-14288" y="20638"/>
            <a:ext cx="5867401" cy="738187"/>
          </a:xfrm>
          <a:prstGeom prst="rect">
            <a:avLst/>
          </a:prstGeom>
          <a:noFill/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CN" altLang="en-US" sz="2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二</a:t>
            </a:r>
            <a:r>
              <a:rPr lang="en-US" altLang="zh-CN" sz="2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0</a:t>
            </a:r>
            <a:r>
              <a:rPr lang="zh-CN" altLang="en-US" sz="2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一三年三月十六日六百</a:t>
            </a:r>
            <a:r>
              <a:rPr lang="zh-TW" altLang="en-US" sz="2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多位固鍀家人起學習了鐘博士在北大演講的 “振興企業的中國精神”</a:t>
            </a:r>
            <a:r>
              <a:rPr lang="zh-CN" altLang="en-US" sz="21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。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95313" y="782638"/>
            <a:ext cx="4648200" cy="1447800"/>
          </a:xfrm>
        </p:spPr>
        <p:txBody>
          <a:bodyPr/>
          <a:lstStyle/>
          <a:p>
            <a:pPr>
              <a:defRPr/>
            </a:pPr>
            <a:r>
              <a:rPr lang="zh-TW" altLang="en-US" sz="4900" dirty="0" smtClean="0">
                <a:latin typeface="隶书" pitchFamily="49" charset="-122"/>
                <a:ea typeface="隶书" pitchFamily="49" charset="-122"/>
              </a:rPr>
              <a:t>對聖賢教育以及老師的信心建立</a:t>
            </a:r>
            <a:endParaRPr lang="zh-CN" altLang="en-US" sz="4900" dirty="0" smtClean="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610" name="图片 1" descr="DSC08503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7713" y="782638"/>
            <a:ext cx="4114800" cy="234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-14288" y="20638"/>
            <a:ext cx="5759451" cy="1106487"/>
          </a:xfrm>
          <a:prstGeom prst="rect">
            <a:avLst/>
          </a:prstGeom>
          <a:noFill/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TW" altLang="en-US" sz="22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首期人文教育學習班</a:t>
            </a:r>
            <a:r>
              <a:rPr lang="zh-CN" altLang="en-US" sz="22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於今年三月二十四日開班，到五月十日結束，共計七百九十八</a:t>
            </a:r>
            <a:r>
              <a:rPr lang="zh-TW" altLang="en-US" sz="22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人專心學習。</a:t>
            </a:r>
            <a:endParaRPr lang="zh-CN" altLang="en-US" sz="22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  <a:p>
            <a:pPr>
              <a:defRPr/>
            </a:pPr>
            <a:endParaRPr lang="zh-CN" altLang="en-US" sz="2200" dirty="0">
              <a:ea typeface="宋体" pitchFamily="2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42913" y="96838"/>
            <a:ext cx="5181600" cy="3000375"/>
          </a:xfrm>
          <a:prstGeom prst="rect">
            <a:avLst/>
          </a:prstGeom>
          <a:noFill/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TW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定好學習內容，制定學習計畫。</a:t>
            </a:r>
            <a:endParaRPr lang="en-US" altLang="zh-CN" sz="27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  <a:p>
            <a:pPr>
              <a:defRPr/>
            </a:pPr>
            <a:r>
              <a:rPr lang="zh-TW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全公司全體間接人員分批帶薪封閉學習。</a:t>
            </a:r>
            <a:endParaRPr lang="en-US" altLang="zh-CN" sz="27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  <a:p>
            <a:pPr>
              <a:defRPr/>
            </a:pPr>
            <a:r>
              <a:rPr lang="zh-TW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首期接受培訓的是全體總經理</a:t>
            </a:r>
            <a:r>
              <a:rPr lang="zh-CN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、</a:t>
            </a:r>
            <a:r>
              <a:rPr lang="zh-TW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副總</a:t>
            </a:r>
            <a:r>
              <a:rPr lang="zh-CN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、</a:t>
            </a:r>
            <a:r>
              <a:rPr lang="zh-TW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副經理</a:t>
            </a:r>
            <a:r>
              <a:rPr lang="zh-CN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以上</a:t>
            </a:r>
            <a:r>
              <a:rPr lang="zh-TW" altLang="en-US" sz="27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幹部，他們被要求提前授權，放下工作專心學習，董事長帶頭全程關手機。</a:t>
            </a:r>
            <a:endParaRPr lang="en-US" altLang="zh-CN" sz="27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658" name="图片 3" descr="DSC_0087 (2)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0850" y="0"/>
            <a:ext cx="4859338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9" name="图片 4" descr="IMG_9522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66319" y="1239044"/>
            <a:ext cx="2159000" cy="14398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1204" name="TextBox 10"/>
          <p:cNvSpPr txBox="1">
            <a:spLocks noChangeArrowheads="1"/>
          </p:cNvSpPr>
          <p:nvPr/>
        </p:nvSpPr>
        <p:spPr bwMode="auto">
          <a:xfrm>
            <a:off x="212725" y="-1588"/>
            <a:ext cx="5548313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4" tIns="45712" rIns="91424" bIns="45712">
            <a:spAutoFit/>
          </a:bodyPr>
          <a:lstStyle/>
          <a:p>
            <a:pPr>
              <a:defRPr/>
            </a:pPr>
            <a:r>
              <a:rPr lang="zh-TW" altLang="en-US" sz="20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在挑選時已經看過很多遍的內容，正式課程時仍然全程認真學習。</a:t>
            </a:r>
            <a:endParaRPr lang="zh-CN" altLang="en-US" sz="20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  <p:pic>
        <p:nvPicPr>
          <p:cNvPr id="8" name="图片 7" descr="IMG_6378.JP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705644"/>
            <a:ext cx="3490119" cy="2326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3913" y="71438"/>
            <a:ext cx="4191000" cy="1014412"/>
          </a:xfrm>
          <a:prstGeom prst="rect">
            <a:avLst/>
          </a:prstGeom>
          <a:noFill/>
        </p:spPr>
        <p:txBody>
          <a:bodyPr lIns="91424" tIns="45712" rIns="91424" bIns="45712">
            <a:spAutoFit/>
          </a:bodyPr>
          <a:lstStyle/>
          <a:p>
            <a:pPr algn="ctr">
              <a:defRPr/>
            </a:pPr>
            <a:r>
              <a:rPr lang="zh-CN" altLang="en-US" sz="6000" kern="2400" spc="11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教育效果</a:t>
            </a:r>
          </a:p>
        </p:txBody>
      </p:sp>
      <p:sp>
        <p:nvSpPr>
          <p:cNvPr id="75779" name="矩形 1"/>
          <p:cNvSpPr>
            <a:spLocks noChangeArrowheads="1"/>
          </p:cNvSpPr>
          <p:nvPr/>
        </p:nvSpPr>
        <p:spPr bwMode="auto">
          <a:xfrm>
            <a:off x="138113" y="1163638"/>
            <a:ext cx="562292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化苦為樂</a:t>
            </a:r>
            <a:r>
              <a:rPr lang="zh-CN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、</a:t>
            </a: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化惡為善</a:t>
            </a:r>
            <a:r>
              <a:rPr lang="zh-CN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、</a:t>
            </a: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化迷為覺</a:t>
            </a:r>
            <a:endParaRPr lang="en-US" altLang="zh-CN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化繁為</a:t>
            </a:r>
            <a:r>
              <a:rPr lang="zh-CN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簡、</a:t>
            </a: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化員工為家人</a:t>
            </a:r>
            <a:endParaRPr lang="en-US" altLang="zh-CN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化現場為道場</a:t>
            </a:r>
            <a:r>
              <a:rPr lang="zh-CN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、</a:t>
            </a:r>
            <a:r>
              <a:rPr lang="zh-CN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化客戶為供應商</a:t>
            </a:r>
            <a:r>
              <a:rPr lang="en-US" altLang="zh-CN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  </a:t>
            </a:r>
            <a:endParaRPr lang="zh-CN" altLang="zh-CN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42913" y="439738"/>
            <a:ext cx="4800600" cy="2246312"/>
          </a:xfrm>
          <a:prstGeom prst="rect">
            <a:avLst/>
          </a:prstGeom>
          <a:noFill/>
        </p:spPr>
        <p:txBody>
          <a:bodyPr lIns="91424" tIns="45712" rIns="91424" bIns="45712">
            <a:spAutoFit/>
          </a:bodyPr>
          <a:lstStyle/>
          <a:p>
            <a:pPr algn="ctr">
              <a:defRPr/>
            </a:pPr>
            <a:r>
              <a:rPr lang="zh-TW" altLang="en-US" sz="70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聖賢教育</a:t>
            </a:r>
            <a:endParaRPr lang="en-US" altLang="zh-TW" sz="70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  <a:p>
            <a:pPr algn="ctr">
              <a:defRPr/>
            </a:pPr>
            <a:r>
              <a:rPr lang="zh-TW" altLang="en-US" sz="70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學習分享</a:t>
            </a:r>
            <a:endParaRPr lang="zh-CN" altLang="en-US" sz="70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070475" y="96838"/>
            <a:ext cx="554038" cy="3143250"/>
          </a:xfrm>
          <a:prstGeom prst="rect">
            <a:avLst/>
          </a:prstGeom>
          <a:noFill/>
        </p:spPr>
        <p:txBody>
          <a:bodyPr vert="eaVert" lIns="91436" tIns="45718" rIns="91436" bIns="45718">
            <a:spAutoFit/>
          </a:bodyPr>
          <a:lstStyle/>
          <a:p>
            <a:pPr>
              <a:defRPr/>
            </a:pPr>
            <a:r>
              <a:rPr lang="zh-CN" altLang="en-US" sz="2300" spc="-56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四班</a:t>
            </a:r>
            <a:r>
              <a:rPr lang="zh-CN" altLang="en-US" sz="2400" spc="-56" dirty="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ea typeface="隶书" pitchFamily="49" charset="-122"/>
              </a:rPr>
              <a:t>  </a:t>
            </a:r>
            <a:r>
              <a:rPr lang="zh-TW" altLang="en-US" sz="23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生產部員工李燕</a:t>
            </a:r>
            <a:endParaRPr lang="zh-CN" altLang="en-US" sz="23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  <p:pic>
        <p:nvPicPr>
          <p:cNvPr id="5" name="李燕.avi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 cstate="screen"/>
          <a:stretch>
            <a:fillRect/>
          </a:stretch>
        </p:blipFill>
        <p:spPr>
          <a:xfrm>
            <a:off x="670719" y="0"/>
            <a:ext cx="4050111" cy="3240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070475" y="96838"/>
            <a:ext cx="554038" cy="2895600"/>
          </a:xfrm>
          <a:prstGeom prst="rect">
            <a:avLst/>
          </a:prstGeom>
          <a:noFill/>
        </p:spPr>
        <p:txBody>
          <a:bodyPr vert="eaVert" lIns="91436" tIns="45718" rIns="91436" bIns="45718">
            <a:spAutoFit/>
          </a:bodyPr>
          <a:lstStyle/>
          <a:p>
            <a:pPr>
              <a:defRPr/>
            </a:pPr>
            <a:r>
              <a:rPr lang="zh-CN" altLang="en-US" sz="2300" spc="-56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    三班</a:t>
            </a:r>
            <a:r>
              <a:rPr lang="zh-CN" altLang="en-US" sz="2400" spc="-56" dirty="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ea typeface="隶书" pitchFamily="49" charset="-122"/>
              </a:rPr>
              <a:t> </a:t>
            </a:r>
            <a:r>
              <a:rPr lang="zh-CN" altLang="en-US" sz="2400" dirty="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ea typeface="宋体" pitchFamily="2" charset="-122"/>
              </a:rPr>
              <a:t> </a:t>
            </a:r>
            <a:r>
              <a:rPr lang="zh-CN" altLang="en-US" sz="23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王成前</a:t>
            </a:r>
          </a:p>
        </p:txBody>
      </p:sp>
      <p:pic>
        <p:nvPicPr>
          <p:cNvPr id="4" name="王成前.avi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 cstate="screen"/>
          <a:stretch>
            <a:fillRect/>
          </a:stretch>
        </p:blipFill>
        <p:spPr>
          <a:xfrm>
            <a:off x="594519" y="0"/>
            <a:ext cx="4050111" cy="3240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070475" y="96838"/>
            <a:ext cx="554038" cy="3143250"/>
          </a:xfrm>
          <a:prstGeom prst="rect">
            <a:avLst/>
          </a:prstGeom>
          <a:noFill/>
        </p:spPr>
        <p:txBody>
          <a:bodyPr vert="eaVert" lIns="91436" tIns="45718" rIns="91436" bIns="45718">
            <a:spAutoFit/>
          </a:bodyPr>
          <a:lstStyle/>
          <a:p>
            <a:pPr>
              <a:defRPr/>
            </a:pPr>
            <a:r>
              <a:rPr lang="zh-CN" altLang="en-US" sz="2300" spc="-56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五</a:t>
            </a:r>
            <a:r>
              <a:rPr lang="zh-CN" altLang="en-US" sz="2300" spc="-56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班</a:t>
            </a:r>
            <a:r>
              <a:rPr lang="zh-CN" altLang="en-US" sz="2400" spc="-56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ea typeface="隶书" pitchFamily="49" charset="-122"/>
              </a:rPr>
              <a:t> </a:t>
            </a:r>
            <a:r>
              <a:rPr lang="zh-CN" altLang="en-US" sz="2400">
                <a:solidFill>
                  <a:schemeClr val="accent4">
                    <a:lumMod val="20000"/>
                    <a:lumOff val="80000"/>
                  </a:schemeClr>
                </a:solidFill>
                <a:latin typeface="+mn-ea"/>
                <a:ea typeface="宋体" pitchFamily="2" charset="-122"/>
              </a:rPr>
              <a:t> </a:t>
            </a:r>
            <a:r>
              <a:rPr lang="zh-CN" altLang="en-US" sz="2300" spc="-56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生產一部</a:t>
            </a:r>
            <a:r>
              <a:rPr lang="zh-CN" altLang="en-US" sz="2300" spc="-56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惠</a:t>
            </a:r>
            <a:r>
              <a:rPr lang="zh-CN" altLang="en-US" sz="23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金康</a:t>
            </a:r>
          </a:p>
        </p:txBody>
      </p:sp>
      <p:pic>
        <p:nvPicPr>
          <p:cNvPr id="5" name="惠金康.avi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5" cstate="screen"/>
          <a:stretch>
            <a:fillRect/>
          </a:stretch>
        </p:blipFill>
        <p:spPr>
          <a:xfrm>
            <a:off x="594519" y="0"/>
            <a:ext cx="4050111" cy="3240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8113" y="20638"/>
            <a:ext cx="5715000" cy="838200"/>
          </a:xfrm>
        </p:spPr>
        <p:txBody>
          <a:bodyPr/>
          <a:lstStyle/>
          <a:p>
            <a:pPr>
              <a:defRPr/>
            </a:pPr>
            <a:r>
              <a:rPr lang="zh-TW" altLang="en-US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考慮到准媽媽座椅的舒適及行動方便，特設學習專座，並且可以相對自由的行動。</a:t>
            </a:r>
            <a:endParaRPr lang="zh-CN" altLang="en-US" sz="26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  <p:pic>
        <p:nvPicPr>
          <p:cNvPr id="217091" name="图片 5" descr="DSC_0109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2513" y="917575"/>
            <a:ext cx="3648075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114" name="图片 6" descr="11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2913" y="0"/>
            <a:ext cx="4875212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14313" y="173038"/>
            <a:ext cx="5410200" cy="2971800"/>
          </a:xfrm>
        </p:spPr>
        <p:txBody>
          <a:bodyPr/>
          <a:lstStyle/>
          <a:p>
            <a:pPr>
              <a:defRPr/>
            </a:pPr>
            <a:r>
              <a:rPr lang="zh-TW" altLang="en-US" sz="3500" dirty="0" smtClean="0">
                <a:latin typeface="隶书" pitchFamily="49" charset="-122"/>
                <a:ea typeface="隶书" pitchFamily="49" charset="-122"/>
              </a:rPr>
              <a:t>坐久了，准媽媽覺得不舒服，可以站起來走動，不過准媽媽們縱然是站著，也不捨得放下書本</a:t>
            </a:r>
            <a:r>
              <a:rPr lang="zh-CN" altLang="en-US" sz="3500" dirty="0" smtClean="0">
                <a:latin typeface="隶书" pitchFamily="49" charset="-122"/>
                <a:ea typeface="隶书" pitchFamily="49" charset="-122"/>
              </a:rPr>
              <a:t>。</a:t>
            </a:r>
            <a:r>
              <a:rPr lang="zh-TW" altLang="en-US" sz="3500" dirty="0" smtClean="0">
                <a:latin typeface="隶书" pitchFamily="49" charset="-122"/>
                <a:ea typeface="隶书" pitchFamily="49" charset="-122"/>
              </a:rPr>
              <a:t>能夠讀到聖賢的教誨是多麼的珍貴。</a:t>
            </a:r>
            <a:endParaRPr lang="zh-CN" altLang="en-US" sz="3500" dirty="0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162" name="内容占位符 3" descr="1233.jpg"/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1650" y="76200"/>
            <a:ext cx="4730750" cy="3144838"/>
          </a:xfrm>
          <a:noFill/>
          <a:ln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图片 3" descr="DSC09572副本.jpg"/>
          <p:cNvPicPr>
            <a:picLocks noChangeAspect="1"/>
          </p:cNvPicPr>
          <p:nvPr/>
        </p:nvPicPr>
        <p:blipFill>
          <a:blip r:embed="rId3" cstate="screen">
            <a:extLst/>
          </a:blip>
          <a:srcRect/>
          <a:stretch>
            <a:fillRect/>
          </a:stretch>
        </p:blipFill>
        <p:spPr bwMode="auto">
          <a:xfrm>
            <a:off x="3109120" y="1623060"/>
            <a:ext cx="2323289" cy="16170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533" name="Picture 2" descr="D:\香港行资料\图片资料\人文培训照片照片\DSC_0006.JPG"/>
          <p:cNvPicPr>
            <a:picLocks noChangeAspect="1" noChangeArrowheads="1"/>
          </p:cNvPicPr>
          <p:nvPr/>
        </p:nvPicPr>
        <p:blipFill>
          <a:blip r:embed="rId4" cstate="screen">
            <a:extLst/>
          </a:blip>
          <a:srcRect/>
          <a:stretch>
            <a:fillRect/>
          </a:stretch>
        </p:blipFill>
        <p:spPr bwMode="auto">
          <a:xfrm>
            <a:off x="61119" y="0"/>
            <a:ext cx="3001566" cy="20010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76804" name="TextBox 6"/>
          <p:cNvSpPr txBox="1">
            <a:spLocks noChangeArrowheads="1"/>
          </p:cNvSpPr>
          <p:nvPr/>
        </p:nvSpPr>
        <p:spPr bwMode="auto">
          <a:xfrm>
            <a:off x="3109913" y="284163"/>
            <a:ext cx="27432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4" tIns="45712" rIns="91424" bIns="45712">
            <a:spAutoFit/>
          </a:bodyPr>
          <a:lstStyle/>
          <a:p>
            <a:pPr>
              <a:defRPr/>
            </a:pPr>
            <a:r>
              <a:rPr lang="zh-CN" alt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管理層</a:t>
            </a:r>
            <a:r>
              <a:rPr lang="zh-TW" alt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認真學習聆聽聖賢教育</a:t>
            </a:r>
            <a:r>
              <a:rPr lang="zh-CN" alt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。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IMG_0036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18720" y="1938536"/>
            <a:ext cx="1828800" cy="12197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8067" name="TextBox 10"/>
          <p:cNvSpPr txBox="1">
            <a:spLocks noChangeArrowheads="1"/>
          </p:cNvSpPr>
          <p:nvPr/>
        </p:nvSpPr>
        <p:spPr bwMode="auto">
          <a:xfrm>
            <a:off x="3567113" y="219075"/>
            <a:ext cx="213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4" tIns="45712" rIns="91424" bIns="45712">
            <a:spAutoFit/>
          </a:bodyPr>
          <a:lstStyle/>
          <a:p>
            <a:pPr algn="ctr">
              <a:defRPr/>
            </a:pPr>
            <a:r>
              <a:rPr lang="zh-TW" altLang="en-US" sz="30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管理幹部課間協助後勤保障組服務。</a:t>
            </a:r>
            <a:endParaRPr lang="zh-CN" altLang="en-US" sz="30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  <p:pic>
        <p:nvPicPr>
          <p:cNvPr id="36869" name="Picture 5" descr="G:\13年3月 人文培训照片照片\IMG_9967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19" y="442119"/>
            <a:ext cx="3367088" cy="22447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2" name="图片 7" descr="IMG_6386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27475" y="935038"/>
            <a:ext cx="1600200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1139" name="TextBox 5"/>
          <p:cNvSpPr txBox="1">
            <a:spLocks noChangeArrowheads="1"/>
          </p:cNvSpPr>
          <p:nvPr/>
        </p:nvSpPr>
        <p:spPr bwMode="auto">
          <a:xfrm>
            <a:off x="823913" y="20638"/>
            <a:ext cx="42672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4" tIns="45712" rIns="91424" bIns="45712">
            <a:spAutoFit/>
          </a:bodyPr>
          <a:lstStyle/>
          <a:p>
            <a:pPr algn="ctr">
              <a:defRPr/>
            </a:pPr>
            <a:r>
              <a:rPr lang="zh-TW" altLang="en-US" sz="4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恭敬對待所有物品</a:t>
            </a:r>
            <a:endParaRPr lang="zh-CN" altLang="en-US" sz="4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  <p:pic>
        <p:nvPicPr>
          <p:cNvPr id="235524" name="图片 5" descr="DSC08544.JP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38113" y="911225"/>
            <a:ext cx="3505200" cy="232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25" name="图片 6" descr="DSC_9733.JPG"/>
          <p:cNvPicPr>
            <a:picLocks noChangeAspect="1"/>
          </p:cNvPicPr>
          <p:nvPr/>
        </p:nvPicPr>
        <p:blipFill>
          <a:blip r:embed="rId5" cstate="screen">
            <a:lum brigh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27475" y="2160588"/>
            <a:ext cx="16208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546" name="图片 1" descr="DSC_9752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788" y="0"/>
            <a:ext cx="486092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5" name="Picture 3" descr="D:\香港行资料\图片资料\人文培训照片照片\素食照片\IMG_9708 (2)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76599" y="33338"/>
            <a:ext cx="1799521" cy="12819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/>
        </p:spPr>
      </p:pic>
      <p:pic>
        <p:nvPicPr>
          <p:cNvPr id="25607" name="Picture 5" descr="D:\香港行资料\图片资料\人文培训照片照片\素食照片\DSC_0331.JPG"/>
          <p:cNvPicPr>
            <a:picLocks noChangeAspect="1" noChangeArrowheads="1"/>
          </p:cNvPicPr>
          <p:nvPr/>
        </p:nvPicPr>
        <p:blipFill>
          <a:blip r:embed="rId4" cstate="screen">
            <a:extLst/>
          </a:blip>
          <a:srcRect/>
          <a:stretch>
            <a:fillRect/>
          </a:stretch>
        </p:blipFill>
        <p:spPr bwMode="auto">
          <a:xfrm>
            <a:off x="1189038" y="674292"/>
            <a:ext cx="3170316" cy="21145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/>
        </p:spPr>
      </p:pic>
      <p:pic>
        <p:nvPicPr>
          <p:cNvPr id="25608" name="Picture 8" descr="D:\香港行资料\图片资料\人文培训照片照片\素食照片\DSC_0332 (2)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945" y="1806576"/>
            <a:ext cx="1146175" cy="14335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/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图片 5" descr="DSC09254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71119" y="858044"/>
            <a:ext cx="1626353" cy="1080000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pic>
        <p:nvPicPr>
          <p:cNvPr id="26629" name="图片 6" descr="DSC09247.JP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75094" y="1980224"/>
            <a:ext cx="1622378" cy="1080000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sp>
        <p:nvSpPr>
          <p:cNvPr id="98308" name="TextBox 10"/>
          <p:cNvSpPr txBox="1">
            <a:spLocks noChangeArrowheads="1"/>
          </p:cNvSpPr>
          <p:nvPr/>
        </p:nvSpPr>
        <p:spPr bwMode="auto">
          <a:xfrm>
            <a:off x="152400" y="152400"/>
            <a:ext cx="562451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4" tIns="45712" rIns="91424" bIns="45712">
            <a:spAutoFit/>
          </a:bodyPr>
          <a:lstStyle/>
          <a:p>
            <a:pPr>
              <a:defRPr/>
            </a:pPr>
            <a:r>
              <a:rPr lang="zh-TW" altLang="en-US" sz="25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</a:rPr>
              <a:t>餐盤的潔淨度提高，連湯汁都不再剩餘。</a:t>
            </a:r>
            <a:endParaRPr lang="zh-CN" altLang="en-US" sz="25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</a:endParaRPr>
          </a:p>
        </p:txBody>
      </p:sp>
      <p:pic>
        <p:nvPicPr>
          <p:cNvPr id="26637" name="Picture 13" descr="F:\DSC_9678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9719" y="824888"/>
            <a:ext cx="3352800" cy="2235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/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42913" y="1087438"/>
            <a:ext cx="4895850" cy="835025"/>
          </a:xfrm>
        </p:spPr>
        <p:txBody>
          <a:bodyPr/>
          <a:lstStyle/>
          <a:p>
            <a:pPr marL="230178" indent="-192080">
              <a:defRPr/>
            </a:pPr>
            <a:r>
              <a:rPr lang="zh-TW" altLang="en-US" sz="2500" spc="-56" dirty="0" smtClean="0">
                <a:solidFill>
                  <a:srgbClr val="C1EEFF"/>
                </a:solidFill>
                <a:latin typeface="隶书" pitchFamily="49" charset="-122"/>
                <a:ea typeface="隶书" pitchFamily="49" charset="-122"/>
              </a:rPr>
              <a:t>每個人的一點進步和改變，聚在一起就是不可限量的超越。</a:t>
            </a:r>
            <a:endParaRPr lang="zh-CN" altLang="en-US" sz="2500" spc="-56" dirty="0" smtClean="0">
              <a:solidFill>
                <a:srgbClr val="C1EEFF"/>
              </a:solidFill>
              <a:latin typeface="隶书" pitchFamily="49" charset="-122"/>
              <a:ea typeface="隶书" pitchFamily="49" charset="-122"/>
            </a:endParaRPr>
          </a:p>
          <a:p>
            <a:pPr marL="230178" indent="-192080">
              <a:defRPr/>
            </a:pPr>
            <a:endParaRPr lang="zh-CN" alt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4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0" y="-55563"/>
            <a:ext cx="5761038" cy="3292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矩形 1"/>
          <p:cNvSpPr>
            <a:spLocks noChangeArrowheads="1"/>
          </p:cNvSpPr>
          <p:nvPr/>
        </p:nvSpPr>
        <p:spPr bwMode="auto">
          <a:xfrm>
            <a:off x="128588" y="173038"/>
            <a:ext cx="5570537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6" tIns="45718" rIns="91436" bIns="45718">
            <a:spAutoFit/>
          </a:bodyPr>
          <a:lstStyle/>
          <a:p>
            <a:pPr>
              <a:defRPr/>
            </a:pPr>
            <a:r>
              <a:rPr lang="zh-CN" altLang="zh-CN" sz="7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改變從心而改</a:t>
            </a:r>
            <a:endParaRPr lang="zh-CN" altLang="en-US" sz="7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07523" name="矩形 2"/>
          <p:cNvSpPr>
            <a:spLocks noChangeArrowheads="1"/>
          </p:cNvSpPr>
          <p:nvPr/>
        </p:nvSpPr>
        <p:spPr bwMode="auto">
          <a:xfrm>
            <a:off x="214313" y="1468438"/>
            <a:ext cx="5334000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CN" altLang="zh-CN" sz="35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人文關懷</a:t>
            </a:r>
            <a:r>
              <a:rPr lang="zh-CN" altLang="en-US" sz="35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、</a:t>
            </a:r>
            <a:r>
              <a:rPr lang="zh-CN" altLang="zh-CN" sz="35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人文教育之後，</a:t>
            </a:r>
            <a:endParaRPr lang="en-US" altLang="zh-CN" sz="35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CN" altLang="zh-CN" sz="35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明白做善事 不只是為別人</a:t>
            </a:r>
            <a:endParaRPr lang="zh-CN" altLang="en-US" sz="35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矩形 1"/>
          <p:cNvSpPr>
            <a:spLocks noChangeArrowheads="1"/>
          </p:cNvSpPr>
          <p:nvPr/>
        </p:nvSpPr>
        <p:spPr bwMode="auto">
          <a:xfrm>
            <a:off x="569913" y="935038"/>
            <a:ext cx="4672012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6" tIns="45718" rIns="91436" bIns="45718">
            <a:spAutoFit/>
          </a:bodyPr>
          <a:lstStyle/>
          <a:p>
            <a:pPr>
              <a:defRPr/>
            </a:pPr>
            <a:r>
              <a:rPr lang="zh-TW" altLang="en-US" sz="5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幸福企業的員工</a:t>
            </a:r>
            <a:endParaRPr lang="en-US" altLang="zh-CN" sz="5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71513" y="401638"/>
            <a:ext cx="4800600" cy="2554287"/>
          </a:xfrm>
          <a:prstGeom prst="rect">
            <a:avLst/>
          </a:prstGeom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CN" alt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好女兒</a:t>
            </a:r>
            <a:r>
              <a:rPr lang="en-US" altLang="zh-CN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(</a:t>
            </a:r>
            <a:r>
              <a:rPr lang="zh-TW" alt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兒子）</a:t>
            </a:r>
            <a:endParaRPr lang="en-US" altLang="zh-TW" sz="32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好媳婦（女婿）</a:t>
            </a:r>
            <a:endParaRPr lang="en-US" altLang="zh-CN" sz="32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好妻子（丈夫）</a:t>
            </a:r>
            <a:endParaRPr lang="en-US" altLang="zh-TW" sz="32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好媽媽（爸爸）</a:t>
            </a:r>
            <a:endParaRPr lang="en-US" altLang="zh-CN" sz="32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2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好員工、好幹部、好志工</a:t>
            </a:r>
            <a:endParaRPr lang="en-US" altLang="zh-CN" sz="32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457200" y="401638"/>
            <a:ext cx="5319713" cy="2862262"/>
          </a:xfrm>
          <a:prstGeom prst="rect">
            <a:avLst/>
          </a:prstGeom>
        </p:spPr>
        <p:txBody>
          <a:bodyPr lIns="91436" tIns="45718" rIns="91436" bIns="45718">
            <a:spAutoFit/>
          </a:bodyPr>
          <a:lstStyle/>
          <a:p>
            <a:pPr>
              <a:defRPr/>
            </a:pPr>
            <a:r>
              <a:rPr lang="zh-TW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低碳出行的踐行者</a:t>
            </a:r>
            <a:endParaRPr lang="en-US" altLang="zh-TW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現場解決問題的能手</a:t>
            </a:r>
            <a:endParaRPr lang="en-US" altLang="zh-CN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健康低碳餐</a:t>
            </a:r>
            <a:r>
              <a:rPr lang="zh-CN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和</a:t>
            </a:r>
            <a:r>
              <a:rPr lang="zh-TW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零廚餘的帶頭人</a:t>
            </a:r>
            <a:endParaRPr lang="en-US" altLang="zh-CN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聖賢文化</a:t>
            </a:r>
            <a:r>
              <a:rPr lang="zh-TW" altLang="en-US" sz="30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的</a:t>
            </a:r>
            <a:r>
              <a:rPr lang="zh-CN" altLang="en-US" sz="30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传承者</a:t>
            </a:r>
            <a:endParaRPr lang="en-US" altLang="zh-TW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r>
              <a:rPr lang="zh-TW" altLang="en-US" sz="3000" dirty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員工的人品典範</a:t>
            </a:r>
            <a:endParaRPr lang="zh-CN" altLang="en-US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  <a:p>
            <a:pPr>
              <a:defRPr/>
            </a:pPr>
            <a:endParaRPr lang="zh-CN" altLang="en-US" sz="30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930" name="Picture 3" descr="G:\数据资料\二极管改善资料\IMG_7636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88" y="1763713"/>
            <a:ext cx="2214562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2931" name="Picture 15" descr="F:\照片\20130410张威收电脑\IMG_1039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41275"/>
            <a:ext cx="2243138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标题 1"/>
          <p:cNvSpPr txBox="1">
            <a:spLocks/>
          </p:cNvSpPr>
          <p:nvPr/>
        </p:nvSpPr>
        <p:spPr>
          <a:xfrm>
            <a:off x="2351088" y="-55563"/>
            <a:ext cx="3409950" cy="3200401"/>
          </a:xfrm>
          <a:prstGeom prst="rect">
            <a:avLst/>
          </a:prstGeom>
        </p:spPr>
        <p:txBody>
          <a:bodyPr lIns="91424" tIns="45712" rIns="91424" bIns="45712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5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5pPr>
            <a:lvl6pPr eaLnBrk="1" latinLnBrk="0" hangingPunct="1">
              <a:defRPr kumimoji="0">
                <a:solidFill>
                  <a:schemeClr val="tx2"/>
                </a:solidFill>
              </a:defRPr>
            </a:lvl6pPr>
            <a:lvl7pPr eaLnBrk="1" latinLnBrk="0" hangingPunct="1">
              <a:defRPr kumimoji="0">
                <a:solidFill>
                  <a:schemeClr val="tx2"/>
                </a:solidFill>
              </a:defRPr>
            </a:lvl7pPr>
            <a:lvl8pPr eaLnBrk="1" latinLnBrk="0" hangingPunct="1">
              <a:defRPr kumimoji="0">
                <a:solidFill>
                  <a:schemeClr val="tx2"/>
                </a:solidFill>
              </a:defRPr>
            </a:lvl8pPr>
            <a:lvl9pPr eaLnBrk="1" latinLnBrk="0" hangingPunct="1">
              <a:defRPr kumimoji="0">
                <a:solidFill>
                  <a:schemeClr val="tx2"/>
                </a:solidFill>
              </a:defRPr>
            </a:lvl9pPr>
          </a:lstStyle>
          <a:p>
            <a:pPr algn="l">
              <a:defRPr/>
            </a:pPr>
            <a:r>
              <a:rPr lang="zh-CN" altLang="en-US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第一步：</a:t>
            </a:r>
            <a:endParaRPr lang="en-US" altLang="zh-CN" sz="2600" dirty="0" smtClean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  <a:cs typeface="+mn-cs"/>
            </a:endParaRPr>
          </a:p>
          <a:p>
            <a:pPr algn="l">
              <a:defRPr/>
            </a:pPr>
            <a:r>
              <a:rPr lang="zh-TW" altLang="en-US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辦公電腦減少使用</a:t>
            </a:r>
            <a:r>
              <a:rPr lang="en-US" altLang="zh-CN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31.67%</a:t>
            </a:r>
          </a:p>
          <a:p>
            <a:pPr algn="l">
              <a:defRPr/>
            </a:pPr>
            <a:r>
              <a:rPr lang="zh-TW" altLang="en-US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辦公電話減少使用</a:t>
            </a:r>
            <a:r>
              <a:rPr lang="en-US" altLang="zh-CN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7.67%</a:t>
            </a:r>
          </a:p>
          <a:p>
            <a:pPr algn="l">
              <a:defRPr/>
            </a:pPr>
            <a:r>
              <a:rPr lang="zh-TW" altLang="en-US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印表機減少使用</a:t>
            </a:r>
            <a:r>
              <a:rPr lang="en-US" altLang="zh-CN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13.68%</a:t>
            </a:r>
          </a:p>
          <a:p>
            <a:pPr algn="l">
              <a:defRPr/>
            </a:pPr>
            <a:r>
              <a:rPr lang="zh-TW" altLang="en-US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傳真機減少使用</a:t>
            </a:r>
            <a:r>
              <a:rPr lang="en-US" altLang="zh-CN" sz="2600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</a:rPr>
              <a:t>20%</a:t>
            </a:r>
            <a:endParaRPr lang="zh-CN" altLang="en-US" sz="2600" dirty="0">
              <a:solidFill>
                <a:schemeClr val="accent4">
                  <a:lumMod val="20000"/>
                  <a:lumOff val="80000"/>
                </a:schemeClr>
              </a:solidFill>
              <a:latin typeface="隶书" pitchFamily="49" charset="-122"/>
              <a:ea typeface="隶书" pitchFamily="49" charset="-122"/>
              <a:cs typeface="+mn-cs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954" name="图片 2" descr="IMG_7637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087438"/>
            <a:ext cx="2805113" cy="186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3955" name="图片 3" descr="IMG_1040.jp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57513" y="173038"/>
            <a:ext cx="2697162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978" name="图片 8" descr="DSC09618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2913" y="0"/>
            <a:ext cx="4875212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02" name="图片 1" descr="DSC_0055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1513" y="96838"/>
            <a:ext cx="4648200" cy="309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026" name="Picture 20" descr="F:\资料\IMG_437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90913" y="1617663"/>
            <a:ext cx="2039937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7027" name="组合 44"/>
          <p:cNvGrpSpPr>
            <a:grpSpLocks/>
          </p:cNvGrpSpPr>
          <p:nvPr/>
        </p:nvGrpSpPr>
        <p:grpSpPr bwMode="auto">
          <a:xfrm>
            <a:off x="290513" y="611188"/>
            <a:ext cx="3657600" cy="2228850"/>
            <a:chOff x="137319" y="629444"/>
            <a:chExt cx="3657600" cy="2228850"/>
          </a:xfrm>
        </p:grpSpPr>
        <p:grpSp>
          <p:nvGrpSpPr>
            <p:cNvPr id="257029" name="组合 31"/>
            <p:cNvGrpSpPr>
              <a:grpSpLocks/>
            </p:cNvGrpSpPr>
            <p:nvPr/>
          </p:nvGrpSpPr>
          <p:grpSpPr bwMode="auto">
            <a:xfrm>
              <a:off x="137319" y="629444"/>
              <a:ext cx="1574800" cy="2228850"/>
              <a:chOff x="0" y="0"/>
              <a:chExt cx="1574800" cy="2228850"/>
            </a:xfrm>
          </p:grpSpPr>
          <p:sp>
            <p:nvSpPr>
              <p:cNvPr id="34" name="矩形 33"/>
              <p:cNvSpPr/>
              <p:nvPr/>
            </p:nvSpPr>
            <p:spPr>
              <a:xfrm>
                <a:off x="9525" y="0"/>
                <a:ext cx="962025" cy="285750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anchor="ctr"/>
              <a:lstStyle>
                <a:lvl1pPr marL="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dirty="0">
                    <a:solidFill>
                      <a:sysClr val="windowText" lastClr="000000"/>
                    </a:solidFill>
                  </a:rPr>
                  <a:t>生管</a:t>
                </a:r>
              </a:p>
            </p:txBody>
          </p:sp>
          <p:sp>
            <p:nvSpPr>
              <p:cNvPr id="35" name="矩形 34"/>
              <p:cNvSpPr/>
              <p:nvPr/>
            </p:nvSpPr>
            <p:spPr>
              <a:xfrm>
                <a:off x="9525" y="495300"/>
                <a:ext cx="962025" cy="285750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anchor="ctr"/>
              <a:lstStyle>
                <a:lvl1pPr marL="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dirty="0">
                    <a:solidFill>
                      <a:sysClr val="windowText" lastClr="000000"/>
                    </a:solidFill>
                  </a:rPr>
                  <a:t>採購</a:t>
                </a:r>
              </a:p>
            </p:txBody>
          </p:sp>
          <p:sp>
            <p:nvSpPr>
              <p:cNvPr id="36" name="矩形 35"/>
              <p:cNvSpPr/>
              <p:nvPr/>
            </p:nvSpPr>
            <p:spPr>
              <a:xfrm>
                <a:off x="0" y="990600"/>
                <a:ext cx="962025" cy="285750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anchor="ctr"/>
              <a:lstStyle>
                <a:lvl1pPr marL="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dirty="0">
                    <a:solidFill>
                      <a:sysClr val="windowText" lastClr="000000"/>
                    </a:solidFill>
                  </a:rPr>
                  <a:t>能源安全</a:t>
                </a:r>
              </a:p>
            </p:txBody>
          </p:sp>
          <p:sp>
            <p:nvSpPr>
              <p:cNvPr id="37" name="矩形 36"/>
              <p:cNvSpPr/>
              <p:nvPr/>
            </p:nvSpPr>
            <p:spPr>
              <a:xfrm>
                <a:off x="19050" y="1466850"/>
                <a:ext cx="962025" cy="285750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anchor="ctr"/>
              <a:lstStyle>
                <a:lvl1pPr marL="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dirty="0">
                    <a:solidFill>
                      <a:sysClr val="windowText" lastClr="000000"/>
                    </a:solidFill>
                  </a:rPr>
                  <a:t>工務</a:t>
                </a:r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9525" y="1943100"/>
                <a:ext cx="962025" cy="285750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anchor="ctr"/>
              <a:lstStyle>
                <a:lvl1pPr marL="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>
                  <a:defRPr sz="11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zh-CN" altLang="en-US" sz="1400" b="1" dirty="0">
                    <a:solidFill>
                      <a:sysClr val="windowText" lastClr="000000"/>
                    </a:solidFill>
                  </a:rPr>
                  <a:t>物控</a:t>
                </a:r>
              </a:p>
            </p:txBody>
          </p:sp>
          <p:cxnSp>
            <p:nvCxnSpPr>
              <p:cNvPr id="39" name="形状 9"/>
              <p:cNvCxnSpPr>
                <a:stCxn id="34" idx="3"/>
              </p:cNvCxnSpPr>
              <p:nvPr/>
            </p:nvCxnSpPr>
            <p:spPr>
              <a:xfrm>
                <a:off x="971550" y="142875"/>
                <a:ext cx="590550" cy="2009775"/>
              </a:xfrm>
              <a:prstGeom prst="bentConnector2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/>
            </p:nvCxnSpPr>
            <p:spPr>
              <a:xfrm>
                <a:off x="962025" y="638175"/>
                <a:ext cx="612775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/>
            </p:nvCxnSpPr>
            <p:spPr>
              <a:xfrm>
                <a:off x="981075" y="1590675"/>
                <a:ext cx="57626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直接连接符 41"/>
              <p:cNvCxnSpPr/>
              <p:nvPr/>
            </p:nvCxnSpPr>
            <p:spPr>
              <a:xfrm>
                <a:off x="990600" y="2124075"/>
                <a:ext cx="57626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3" name="矩形 42"/>
            <p:cNvSpPr/>
            <p:nvPr/>
          </p:nvSpPr>
          <p:spPr>
            <a:xfrm>
              <a:off x="2099469" y="1639094"/>
              <a:ext cx="1695450" cy="285750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marL="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1400" b="1" dirty="0" smtClean="0">
                  <a:solidFill>
                    <a:sysClr val="windowText" lastClr="000000"/>
                  </a:solidFill>
                </a:rPr>
                <a:t>幸福服務中心</a:t>
              </a:r>
              <a:endParaRPr lang="zh-CN" altLang="en-US" sz="1400" b="1" dirty="0">
                <a:solidFill>
                  <a:sysClr val="windowText" lastClr="000000"/>
                </a:solidFill>
              </a:endParaRPr>
            </a:p>
          </p:txBody>
        </p:sp>
        <p:cxnSp>
          <p:nvCxnSpPr>
            <p:cNvPr id="44" name="直接箭头连接符 43"/>
            <p:cNvCxnSpPr>
              <a:endCxn id="43" idx="1"/>
            </p:cNvCxnSpPr>
            <p:nvPr/>
          </p:nvCxnSpPr>
          <p:spPr>
            <a:xfrm>
              <a:off x="1127919" y="1781969"/>
              <a:ext cx="97155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标题 1"/>
          <p:cNvSpPr txBox="1">
            <a:spLocks/>
          </p:cNvSpPr>
          <p:nvPr/>
        </p:nvSpPr>
        <p:spPr>
          <a:xfrm>
            <a:off x="2043113" y="20638"/>
            <a:ext cx="3714750" cy="1524000"/>
          </a:xfrm>
          <a:prstGeom prst="rect">
            <a:avLst/>
          </a:prstGeom>
        </p:spPr>
        <p:txBody>
          <a:bodyPr lIns="91424" tIns="45712" rIns="91424" bIns="45712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5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2"/>
                </a:solidFill>
                <a:latin typeface="Franklin Gothic Medium" pitchFamily="34" charset="0"/>
                <a:ea typeface="微软雅黑" pitchFamily="34" charset="-122"/>
              </a:defRPr>
            </a:lvl5pPr>
            <a:lvl6pPr eaLnBrk="1" latinLnBrk="0" hangingPunct="1">
              <a:defRPr kumimoji="0">
                <a:solidFill>
                  <a:schemeClr val="tx2"/>
                </a:solidFill>
              </a:defRPr>
            </a:lvl6pPr>
            <a:lvl7pPr eaLnBrk="1" latinLnBrk="0" hangingPunct="1">
              <a:defRPr kumimoji="0">
                <a:solidFill>
                  <a:schemeClr val="tx2"/>
                </a:solidFill>
              </a:defRPr>
            </a:lvl7pPr>
            <a:lvl8pPr eaLnBrk="1" latinLnBrk="0" hangingPunct="1">
              <a:defRPr kumimoji="0">
                <a:solidFill>
                  <a:schemeClr val="tx2"/>
                </a:solidFill>
              </a:defRPr>
            </a:lvl8pPr>
            <a:lvl9pPr eaLnBrk="1" latinLnBrk="0" hangingPunct="1">
              <a:defRPr kumimoji="0">
                <a:solidFill>
                  <a:schemeClr val="tx2"/>
                </a:solidFill>
              </a:defRPr>
            </a:lvl9pPr>
          </a:lstStyle>
          <a:p>
            <a:pPr algn="l">
              <a:defRPr/>
            </a:pPr>
            <a:r>
              <a:rPr lang="zh-CN" altLang="en-US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五個部門合併成幸福服務中心，由</a:t>
            </a:r>
            <a:r>
              <a:rPr lang="en-US" altLang="zh-CN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47</a:t>
            </a:r>
            <a:r>
              <a:rPr lang="zh-CN" altLang="en-US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個座位改為</a:t>
            </a:r>
            <a:r>
              <a:rPr lang="en-US" altLang="zh-CN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29</a:t>
            </a:r>
            <a:r>
              <a:rPr lang="zh-CN" altLang="en-US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個座位，辦公面積由</a:t>
            </a:r>
            <a:r>
              <a:rPr lang="en-US" altLang="zh-CN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165²</a:t>
            </a:r>
            <a:r>
              <a:rPr lang="zh-CN" altLang="en-US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減少到</a:t>
            </a:r>
            <a:r>
              <a:rPr lang="en-US" altLang="zh-CN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85</a:t>
            </a:r>
            <a:r>
              <a:rPr lang="zh-CN" altLang="en-US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隶书" pitchFamily="49" charset="-122"/>
                <a:ea typeface="隶书" pitchFamily="49" charset="-122"/>
                <a:cs typeface="+mn-cs"/>
              </a:rPr>
              <a:t>㎡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63600" y="242888"/>
            <a:ext cx="4897438" cy="431800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2500" b="1" dirty="0">
                <a:solidFill>
                  <a:schemeClr val="tx2">
                    <a:satMod val="200000"/>
                  </a:schemeClr>
                </a:solidFill>
                <a:latin typeface="隶书" pitchFamily="49" charset="-122"/>
                <a:ea typeface="隶书" pitchFamily="49" charset="-122"/>
              </a:rPr>
              <a:t>一個大家長的心聲</a:t>
            </a:r>
          </a:p>
        </p:txBody>
      </p:sp>
      <p:sp>
        <p:nvSpPr>
          <p:cNvPr id="338947" name="Rectangle 3"/>
          <p:cNvSpPr>
            <a:spLocks noGrp="1" noChangeArrowheads="1"/>
          </p:cNvSpPr>
          <p:nvPr>
            <p:ph idx="4294967295"/>
          </p:nvPr>
        </p:nvSpPr>
        <p:spPr bwMode="auto">
          <a:xfrm>
            <a:off x="366713" y="701675"/>
            <a:ext cx="5141912" cy="230187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51433" tIns="25717" rIns="51433" bIns="25717"/>
          <a:lstStyle/>
          <a:p>
            <a:pPr eaLnBrk="1" hangingPunct="1"/>
            <a:r>
              <a:rPr lang="zh-CN" altLang="en-US" smtClean="0">
                <a:latin typeface="隶书" pitchFamily="49" charset="-122"/>
                <a:ea typeface="隶书" pitchFamily="49" charset="-122"/>
              </a:rPr>
              <a:t>今天的晚報幾乎整版刊登了，公司志願者一天的足跡。看著孩子們的身影，心潮起伏，眼淚止不住流了下來......這幾年的努力，幸福的嫩芽一一在發芽，心想，我們的員工人人都能如此，懂得感恩懂得關愛他人懂得回報社會，我們就對得起這些孩子的父母親了。如果這個社會，人人都能這樣利他無我，這個世界就是純淨純善的大同世界。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TextBox 3"/>
          <p:cNvSpPr>
            <a:spLocks noChangeArrowheads="1"/>
          </p:cNvSpPr>
          <p:nvPr/>
        </p:nvSpPr>
        <p:spPr bwMode="auto">
          <a:xfrm>
            <a:off x="269875" y="577850"/>
            <a:ext cx="5176838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>
              <a:lnSpc>
                <a:spcPts val="4675"/>
              </a:lnSpc>
            </a:pPr>
            <a:r>
              <a:rPr lang="zh-CN" altLang="en-US" sz="4100">
                <a:latin typeface="微软雅黑" pitchFamily="34" charset="-122"/>
                <a:ea typeface="微软雅黑" pitchFamily="34" charset="-122"/>
                <a:sym typeface="宋体" charset="-122"/>
              </a:rPr>
              <a:t>       </a:t>
            </a:r>
            <a:r>
              <a:rPr lang="zh-TW" altLang="en-US" sz="4400">
                <a:solidFill>
                  <a:schemeClr val="tx2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企業的價值在於員工的</a:t>
            </a:r>
            <a:r>
              <a:rPr lang="zh-CN" altLang="en-US" sz="4400">
                <a:solidFill>
                  <a:srgbClr val="0066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幸福</a:t>
            </a:r>
            <a:r>
              <a:rPr lang="zh-CN" altLang="en-US" sz="4400">
                <a:solidFill>
                  <a:schemeClr val="tx2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和客戶的</a:t>
            </a:r>
            <a:r>
              <a:rPr lang="zh-CN" altLang="en-US" sz="4400">
                <a:solidFill>
                  <a:srgbClr val="0066FF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感動</a:t>
            </a:r>
            <a:r>
              <a:rPr lang="zh-CN" altLang="en-US" sz="4400">
                <a:solidFill>
                  <a:schemeClr val="tx2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！</a:t>
            </a:r>
          </a:p>
          <a:p>
            <a:pPr algn="ctr">
              <a:lnSpc>
                <a:spcPts val="4675"/>
              </a:lnSpc>
            </a:pPr>
            <a:r>
              <a:rPr lang="en-US" sz="4100">
                <a:solidFill>
                  <a:schemeClr val="tx2"/>
                </a:solidFill>
                <a:latin typeface="隶书" pitchFamily="49" charset="-122"/>
                <a:ea typeface="隶书" pitchFamily="49" charset="-122"/>
                <a:sym typeface="Corbel" pitchFamily="34" charset="0"/>
              </a:rPr>
              <a:t>         </a:t>
            </a:r>
            <a:r>
              <a:rPr lang="en-US" altLang="zh-CN" sz="3400">
                <a:solidFill>
                  <a:schemeClr val="tx2"/>
                </a:solidFill>
                <a:latin typeface="隶书" pitchFamily="49" charset="-122"/>
                <a:ea typeface="隶书" pitchFamily="49" charset="-122"/>
                <a:sym typeface="Corbel" pitchFamily="34" charset="0"/>
              </a:rPr>
              <a:t>---</a:t>
            </a:r>
            <a:r>
              <a:rPr lang="zh-CN" altLang="en-US" sz="3400">
                <a:solidFill>
                  <a:schemeClr val="tx2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吳念博</a:t>
            </a:r>
            <a:endParaRPr lang="zh-CN" altLang="en-US">
              <a:solidFill>
                <a:schemeClr val="tx2"/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994" name="Picture 2" descr="D:\Desktop\2012.12.13\结尾.bmp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8612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0995" name="Picture 2" descr="D:\Desktop\2012.12.13\结尾.bmp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74913" y="0"/>
            <a:ext cx="328612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0996" name="TextBox 3"/>
          <p:cNvSpPr>
            <a:spLocks noChangeArrowheads="1"/>
          </p:cNvSpPr>
          <p:nvPr/>
        </p:nvSpPr>
        <p:spPr bwMode="auto">
          <a:xfrm>
            <a:off x="44450" y="2328863"/>
            <a:ext cx="55816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5" tIns="25718" rIns="51435" bIns="25718">
            <a:spAutoFit/>
          </a:bodyPr>
          <a:lstStyle/>
          <a:p>
            <a:pPr algn="ctr"/>
            <a:r>
              <a:rPr lang="en-US" altLang="zh-CN" sz="4500" b="1">
                <a:solidFill>
                  <a:srgbClr val="3333FF"/>
                </a:solidFill>
                <a:latin typeface="隶书" pitchFamily="49" charset="-122"/>
                <a:ea typeface="隶书" pitchFamily="49" charset="-122"/>
                <a:sym typeface="Corbel" pitchFamily="34" charset="0"/>
              </a:rPr>
              <a:t> </a:t>
            </a:r>
            <a:r>
              <a:rPr lang="zh-CN" altLang="en-US" sz="5600" b="1">
                <a:solidFill>
                  <a:schemeClr val="hlink"/>
                </a:solidFill>
                <a:latin typeface="隶书" pitchFamily="49" charset="-122"/>
                <a:ea typeface="隶书" pitchFamily="49" charset="-122"/>
                <a:sym typeface="宋体" charset="-122"/>
              </a:rPr>
              <a:t>幸福大家庭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矩形 2"/>
          <p:cNvSpPr>
            <a:spLocks noChangeArrowheads="1"/>
          </p:cNvSpPr>
          <p:nvPr/>
        </p:nvSpPr>
        <p:spPr bwMode="auto">
          <a:xfrm>
            <a:off x="823913" y="782638"/>
            <a:ext cx="5332412" cy="128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r>
              <a:rPr lang="zh-CN" altLang="en-US" sz="8000" b="1">
                <a:latin typeface="隶书" pitchFamily="49" charset="-122"/>
                <a:ea typeface="隶书" pitchFamily="49" charset="-122"/>
                <a:sym typeface="宋体" charset="-122"/>
              </a:rPr>
              <a:t>幸福分享</a:t>
            </a:r>
            <a:endParaRPr lang="zh-CN" altLang="en-US" sz="8000" b="1"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Rectangle 2"/>
          <p:cNvSpPr>
            <a:spLocks noChangeArrowheads="1"/>
          </p:cNvSpPr>
          <p:nvPr/>
        </p:nvSpPr>
        <p:spPr bwMode="auto">
          <a:xfrm>
            <a:off x="793750" y="338138"/>
            <a:ext cx="3976688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 anchor="ctr"/>
          <a:lstStyle/>
          <a:p>
            <a:pPr algn="ctr">
              <a:defRPr/>
            </a:pPr>
            <a:r>
              <a:rPr lang="zh-CN" altLang="en-US" sz="3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幸福企業推廣</a:t>
            </a:r>
            <a:endParaRPr lang="en-US" altLang="en-US" sz="36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微软雅黑" pitchFamily="34" charset="-122"/>
            </a:endParaRPr>
          </a:p>
        </p:txBody>
      </p:sp>
      <p:sp>
        <p:nvSpPr>
          <p:cNvPr id="210947" name="Rectangle 2"/>
          <p:cNvSpPr>
            <a:spLocks noChangeArrowheads="1"/>
          </p:cNvSpPr>
          <p:nvPr/>
        </p:nvSpPr>
        <p:spPr bwMode="auto">
          <a:xfrm>
            <a:off x="366713" y="1011238"/>
            <a:ext cx="5084762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37634" tIns="18816" rIns="37634" bIns="18816"/>
          <a:lstStyle/>
          <a:p>
            <a:pPr>
              <a:defRPr/>
            </a:pPr>
            <a:r>
              <a:rPr lang="zh-CN" altLang="en-US" sz="2300" dirty="0">
                <a:latin typeface="微软雅黑" pitchFamily="34" charset="-122"/>
                <a:ea typeface="微软雅黑" pitchFamily="34" charset="-122"/>
                <a:sym typeface="宋体" charset="-122"/>
              </a:rPr>
              <a:t>      </a:t>
            </a:r>
            <a:r>
              <a:rPr lang="zh-CN" altLang="en-US" sz="2500" dirty="0">
                <a:ea typeface="宋体" pitchFamily="2" charset="-122"/>
                <a:sym typeface="宋体" charset="-122"/>
              </a:rPr>
              <a:t> </a:t>
            </a: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蘇州固鍀創建幸福企業以來，中央、省市各級政府、國內外上千家企業慕名參觀學習。並有</a:t>
            </a:r>
            <a:r>
              <a:rPr lang="en-US" altLang="zh-CN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Corbel" pitchFamily="34" charset="0"/>
              </a:rPr>
              <a:t>20</a:t>
            </a: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Corbel" pitchFamily="34" charset="0"/>
              </a:rPr>
              <a:t>多</a:t>
            </a: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家企業加入到幸福企業共建行列中來。</a:t>
            </a:r>
          </a:p>
          <a:p>
            <a:pPr>
              <a:defRPr/>
            </a:pPr>
            <a:endParaRPr lang="zh-CN" altLang="en-US" sz="2500" dirty="0">
              <a:ea typeface="宋体" pitchFamily="2" charset="-122"/>
              <a:sym typeface="宋体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2"/>
          <p:cNvSpPr>
            <a:spLocks noChangeArrowheads="1"/>
          </p:cNvSpPr>
          <p:nvPr/>
        </p:nvSpPr>
        <p:spPr bwMode="auto">
          <a:xfrm>
            <a:off x="225425" y="230188"/>
            <a:ext cx="5535613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商務部官員、</a:t>
            </a:r>
            <a:r>
              <a:rPr lang="en-US" altLang="zh-CN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Corbel" pitchFamily="34" charset="0"/>
              </a:rPr>
              <a:t>CCTV</a:t>
            </a: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等中央媒體參訪</a:t>
            </a:r>
            <a:endParaRPr lang="en-US" altLang="en-US" sz="26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宋体" charset="-122"/>
            </a:endParaRPr>
          </a:p>
        </p:txBody>
      </p:sp>
      <p:pic>
        <p:nvPicPr>
          <p:cNvPr id="373763" name="Picture 7" descr="DSC_029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95300" y="641350"/>
            <a:ext cx="5148263" cy="2598738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2"/>
          <p:cNvSpPr>
            <a:spLocks noChangeArrowheads="1"/>
          </p:cNvSpPr>
          <p:nvPr/>
        </p:nvSpPr>
        <p:spPr bwMode="auto">
          <a:xfrm>
            <a:off x="0" y="138113"/>
            <a:ext cx="5761038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中央統戰部光彩事業中心主任一行參訪</a:t>
            </a:r>
          </a:p>
        </p:txBody>
      </p:sp>
      <p:pic>
        <p:nvPicPr>
          <p:cNvPr id="374787" name="Picture 2" descr="J:\精选\领导来访\沈全荣\DSC_0010改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33813" y="2097088"/>
            <a:ext cx="1890712" cy="101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4788" name="Picture 3" descr="J:\精选\领导来访\沈全荣\DSC_0057改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713" y="565150"/>
            <a:ext cx="3646487" cy="212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ChangeArrowheads="1"/>
          </p:cNvSpPr>
          <p:nvPr/>
        </p:nvSpPr>
        <p:spPr bwMode="auto">
          <a:xfrm>
            <a:off x="0" y="-55563"/>
            <a:ext cx="5761038" cy="850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中宣部領導</a:t>
            </a:r>
          </a:p>
          <a:p>
            <a:pPr algn="ctr">
              <a:defRPr/>
            </a:pPr>
            <a:r>
              <a:rPr lang="zh-CN" altLang="en-US" sz="26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北京蘇州商會企業家參訪</a:t>
            </a:r>
            <a:endParaRPr lang="en-US" altLang="en-US" sz="26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宋体" charset="-122"/>
            </a:endParaRPr>
          </a:p>
        </p:txBody>
      </p:sp>
      <p:pic>
        <p:nvPicPr>
          <p:cNvPr id="375811" name="Picture 2" descr="\\sun_lin\资料整理 (E)\照片\粗选\2012年文件\2012-05\20120526 北京苏州商会来访\DSC_000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43138" y="858838"/>
            <a:ext cx="3517900" cy="2257425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  <p:pic>
        <p:nvPicPr>
          <p:cNvPr id="375812" name="Picture 2" descr="J:\精选\领导来访\沈全荣\DSC09634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4450" y="1239838"/>
            <a:ext cx="2386013" cy="1952625"/>
          </a:xfrm>
          <a:prstGeom prst="rect">
            <a:avLst/>
          </a:prstGeom>
          <a:solidFill>
            <a:srgbClr val="EDEDED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Rectangle 2"/>
          <p:cNvSpPr>
            <a:spLocks noChangeArrowheads="1"/>
          </p:cNvSpPr>
          <p:nvPr/>
        </p:nvSpPr>
        <p:spPr bwMode="auto">
          <a:xfrm>
            <a:off x="1588" y="88900"/>
            <a:ext cx="5761037" cy="43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TW" altLang="en-US" sz="2500" spc="-56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教育部委員、清華大學社科院等專家參訪</a:t>
            </a:r>
            <a:endParaRPr lang="en-US" altLang="en-US" sz="25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宋体" charset="-122"/>
            </a:endParaRPr>
          </a:p>
        </p:txBody>
      </p:sp>
      <p:pic>
        <p:nvPicPr>
          <p:cNvPr id="376835" name="Picture 2" descr="\\sun_lin\H\照片\粗选\2012年文件\2012-11\20121124 何会长一行\DSC_0536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450" y="641350"/>
            <a:ext cx="3309938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6836" name="Picture 3" descr="\\sun_lin\H\照片\粗选\2012年文件\2012-12\20121208 吴鸿清教授来访\DSC_0875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55888" y="1687513"/>
            <a:ext cx="3036887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ChangeArrowheads="1"/>
          </p:cNvSpPr>
          <p:nvPr/>
        </p:nvSpPr>
        <p:spPr bwMode="auto">
          <a:xfrm>
            <a:off x="134938" y="0"/>
            <a:ext cx="5446712" cy="82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CN" altLang="en-US" sz="25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微軟前大中華區總裁王欣及德魯克管理學院來訪。</a:t>
            </a:r>
            <a:endParaRPr lang="en-US" altLang="en-US" sz="25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宋体" charset="-122"/>
            </a:endParaRPr>
          </a:p>
        </p:txBody>
      </p:sp>
      <p:pic>
        <p:nvPicPr>
          <p:cNvPr id="377859" name="Picture 1" descr="\\sun_lin\H\照片\粗选\2012年文件\2012-09\20120921 来访—德鲁克\DSC_0814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81313" y="1316038"/>
            <a:ext cx="287972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7860" name="Picture 2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858838"/>
            <a:ext cx="33750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82" name="Picture 2" descr="I:\dcim\100MEDIA\IMAG0538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00450" y="911225"/>
            <a:ext cx="2025650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883" name="Picture 3" descr="I:\dcim\100MEDIA\IMAG0537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00338" y="1689100"/>
            <a:ext cx="1500187" cy="155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8116" name="Rectangle 2"/>
          <p:cNvSpPr>
            <a:spLocks noChangeArrowheads="1"/>
          </p:cNvSpPr>
          <p:nvPr/>
        </p:nvSpPr>
        <p:spPr bwMode="auto">
          <a:xfrm>
            <a:off x="138113" y="96838"/>
            <a:ext cx="5446712" cy="82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>
              <a:defRPr/>
            </a:pPr>
            <a:r>
              <a:rPr lang="zh-TW" altLang="en-US" sz="2500" spc="-56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聯合國環境官員、韓國新範式委員長文國現先生專程實地參訪。</a:t>
            </a:r>
            <a:endParaRPr lang="en-US" altLang="en-US" sz="25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宋体" charset="-122"/>
            </a:endParaRPr>
          </a:p>
        </p:txBody>
      </p:sp>
      <p:pic>
        <p:nvPicPr>
          <p:cNvPr id="378885" name="Picture 1" descr="\\sun_lin\H\照片\粗选\2012年文件\2012-12\20121214 韩国文国现、北京明德知行等一行来访\DSC_8998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134938" y="920750"/>
            <a:ext cx="3025775" cy="191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906" name="图片 5" descr="固锝志愿者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30800" y="2901950"/>
            <a:ext cx="5857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9139" name="Rectangle 2"/>
          <p:cNvSpPr>
            <a:spLocks noChangeArrowheads="1"/>
          </p:cNvSpPr>
          <p:nvPr/>
        </p:nvSpPr>
        <p:spPr bwMode="auto">
          <a:xfrm>
            <a:off x="138113" y="20638"/>
            <a:ext cx="5446712" cy="82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51433" tIns="25717" rIns="51433" bIns="25717">
            <a:spAutoFit/>
          </a:bodyPr>
          <a:lstStyle/>
          <a:p>
            <a:pPr algn="ctr">
              <a:defRPr/>
            </a:pPr>
            <a:r>
              <a:rPr lang="zh-CN" altLang="en-US" sz="25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法國著名企業管理暢銷書作家</a:t>
            </a:r>
          </a:p>
          <a:p>
            <a:pPr algn="ctr">
              <a:defRPr/>
            </a:pPr>
            <a:r>
              <a:rPr lang="zh-CN" altLang="en-US" sz="25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宋体" charset="-122"/>
              </a:rPr>
              <a:t>追隨至香港，求解幸福企業理念。</a:t>
            </a:r>
            <a:endParaRPr lang="en-US" altLang="en-US" sz="2500" spc="-56" dirty="0">
              <a:solidFill>
                <a:srgbClr val="C1EEFF"/>
              </a:solidFill>
              <a:latin typeface="隶书" pitchFamily="49" charset="-122"/>
              <a:ea typeface="隶书" pitchFamily="49" charset="-122"/>
              <a:cs typeface="+mj-cs"/>
              <a:sym typeface="宋体" charset="-122"/>
            </a:endParaRPr>
          </a:p>
        </p:txBody>
      </p:sp>
      <p:pic>
        <p:nvPicPr>
          <p:cNvPr id="379908" name="Picture 3" descr="I:\dcim\100MEDIA\IMAG0534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55775" y="1012825"/>
            <a:ext cx="3919538" cy="220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909" name="Picture 1" descr="\\sun_lin\H\照片\粗选\2012年文件\2012-10\20121019 赴香港德鲁克分享学习照片\IMG_2377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488" y="944563"/>
            <a:ext cx="3644900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0930" name="图片_x0020_14" descr="DSC_0718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392238"/>
            <a:ext cx="2906713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0835" name="圆角矩形 3"/>
          <p:cNvSpPr>
            <a:spLocks noChangeArrowheads="1"/>
          </p:cNvSpPr>
          <p:nvPr/>
        </p:nvSpPr>
        <p:spPr bwMode="auto">
          <a:xfrm>
            <a:off x="44450" y="77788"/>
            <a:ext cx="5716588" cy="1314450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51431" tIns="25716" rIns="51431" bIns="25716" anchor="ctr"/>
          <a:lstStyle/>
          <a:p>
            <a:pPr>
              <a:defRPr/>
            </a:pPr>
            <a:r>
              <a:rPr lang="zh-CN" altLang="en-US" sz="2300" spc="-56" dirty="0">
                <a:solidFill>
                  <a:srgbClr val="C1EEFF"/>
                </a:solidFill>
                <a:latin typeface="隶书" pitchFamily="49" charset="-122"/>
                <a:ea typeface="隶书" pitchFamily="49" charset="-122"/>
                <a:cs typeface="+mj-cs"/>
                <a:sym typeface="微软雅黑" pitchFamily="34" charset="-122"/>
              </a:rPr>
              <a:t>幸福企業的創建不僅吸引了眾多企業效仿，歷史名城木瀆開發區也期盼得到系統指導協助。固鍀與木瀆簽約共建“幸福木瀆”。</a:t>
            </a:r>
          </a:p>
          <a:p>
            <a:pPr algn="ctr">
              <a:defRPr/>
            </a:pPr>
            <a:endParaRPr lang="zh-CN" altLang="en-US" sz="2000" dirty="0">
              <a:solidFill>
                <a:srgbClr val="FFFFFF"/>
              </a:solidFill>
              <a:latin typeface="隶书" pitchFamily="49" charset="-122"/>
              <a:ea typeface="隶书" pitchFamily="49" charset="-122"/>
              <a:sym typeface="华文楷体" pitchFamily="2" charset="-122"/>
            </a:endParaRPr>
          </a:p>
        </p:txBody>
      </p:sp>
      <p:pic>
        <p:nvPicPr>
          <p:cNvPr id="380932" name="Picture 3" descr="DSC_0571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974975" y="1163638"/>
            <a:ext cx="2786063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93688" y="190500"/>
            <a:ext cx="4897437" cy="431800"/>
          </a:xfrm>
          <a:prstGeom prst="rect">
            <a:avLst/>
          </a:prstGeom>
        </p:spPr>
        <p:txBody>
          <a:bodyPr lIns="51433" tIns="25717" rIns="51433" bIns="25717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2500" smtClean="0">
                <a:latin typeface="隶书" pitchFamily="49" charset="-122"/>
                <a:ea typeface="隶书" pitchFamily="49" charset="-122"/>
                <a:sym typeface="宋体" charset="-122"/>
              </a:rPr>
              <a:t>中國盛和塾參訪</a:t>
            </a:r>
            <a:endParaRPr lang="zh-CN" altLang="en-US" sz="2500" dirty="0">
              <a:latin typeface="隶书" pitchFamily="49" charset="-122"/>
              <a:ea typeface="隶书" pitchFamily="49" charset="-122"/>
              <a:sym typeface="宋体" charset="-122"/>
            </a:endParaRPr>
          </a:p>
        </p:txBody>
      </p:sp>
      <p:pic>
        <p:nvPicPr>
          <p:cNvPr id="223237" name="Picture 5" descr="C:\Users\lenovo\Desktop\新资料\13年4月 盛和塾曹总\DSC_033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934564"/>
            <a:ext cx="3600302" cy="17998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3238" name="Picture 6" descr="C:\Users\lenovo\Desktop\新资料\13年4月 盛和塾曹总\DSC_0348.jpg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794801" y="565044"/>
            <a:ext cx="2979447" cy="25389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圆角矩形 1"/>
          <p:cNvSpPr>
            <a:spLocks noChangeArrowheads="1"/>
          </p:cNvSpPr>
          <p:nvPr/>
        </p:nvSpPr>
        <p:spPr bwMode="auto">
          <a:xfrm>
            <a:off x="0" y="1141413"/>
            <a:ext cx="5761038" cy="1317625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</p:spPr>
        <p:txBody>
          <a:bodyPr lIns="51431" tIns="25716" rIns="51431" bIns="25716" anchor="ctr"/>
          <a:lstStyle/>
          <a:p>
            <a:pPr>
              <a:lnSpc>
                <a:spcPct val="150000"/>
              </a:lnSpc>
              <a:defRPr/>
            </a:pPr>
            <a:r>
              <a:rPr lang="zh-CN" altLang="en-US" sz="2000" dirty="0">
                <a:solidFill>
                  <a:schemeClr val="tx1">
                    <a:lumMod val="95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    幸福企業創建三年多，離典範的願景還有很長的距離</a:t>
            </a:r>
            <a:r>
              <a:rPr lang="en-US" altLang="zh-CN" sz="2000" dirty="0">
                <a:solidFill>
                  <a:schemeClr val="tx1">
                    <a:lumMod val="95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……</a:t>
            </a:r>
            <a:endParaRPr lang="zh-CN" altLang="en-US" sz="2000" dirty="0">
              <a:solidFill>
                <a:schemeClr val="tx1">
                  <a:lumMod val="95000"/>
                </a:schemeClr>
              </a:solidFill>
              <a:latin typeface="隶书" pitchFamily="49" charset="-122"/>
              <a:ea typeface="隶书" pitchFamily="49" charset="-122"/>
              <a:sym typeface="微软雅黑" pitchFamily="34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dirty="0">
                <a:solidFill>
                  <a:schemeClr val="tx1">
                    <a:lumMod val="95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    在過程中，也遇到很多困難和挑戰，需要不斷地完善和提升。</a:t>
            </a:r>
          </a:p>
          <a:p>
            <a:pPr>
              <a:lnSpc>
                <a:spcPct val="150000"/>
              </a:lnSpc>
              <a:defRPr/>
            </a:pPr>
            <a:r>
              <a:rPr lang="zh-CN" altLang="en-US" sz="2000" dirty="0">
                <a:solidFill>
                  <a:schemeClr val="tx1">
                    <a:lumMod val="95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   唯期許未來有更多有心人共同攜手為人類的福祉，社會的進步，民族的復興</a:t>
            </a:r>
            <a:r>
              <a:rPr lang="en-US" altLang="zh-CN" sz="2000" dirty="0">
                <a:solidFill>
                  <a:schemeClr val="tx1">
                    <a:lumMod val="95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…</a:t>
            </a:r>
            <a:r>
              <a:rPr lang="zh-CN" altLang="en-US" sz="2000" dirty="0">
                <a:solidFill>
                  <a:schemeClr val="tx1">
                    <a:lumMod val="95000"/>
                  </a:schemeClr>
                </a:solidFill>
                <a:latin typeface="隶书" pitchFamily="49" charset="-122"/>
                <a:ea typeface="隶书" pitchFamily="49" charset="-122"/>
                <a:sym typeface="微软雅黑" pitchFamily="34" charset="-122"/>
              </a:rPr>
              <a:t>盡菲薄之力。</a:t>
            </a:r>
          </a:p>
          <a:p>
            <a:pPr algn="ctr">
              <a:defRPr/>
            </a:pPr>
            <a:endParaRPr lang="zh-CN" altLang="en-US" sz="2500" dirty="0">
              <a:solidFill>
                <a:schemeClr val="tx1">
                  <a:lumMod val="95000"/>
                </a:schemeClr>
              </a:solidFill>
              <a:latin typeface="隶书" pitchFamily="49" charset="-122"/>
              <a:ea typeface="隶书" pitchFamily="49" charset="-122"/>
              <a:sym typeface="华文楷体" pitchFamily="2" charset="-122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4" name="矩形 31"/>
          <p:cNvSpPr>
            <a:spLocks noChangeArrowheads="1"/>
          </p:cNvSpPr>
          <p:nvPr/>
        </p:nvSpPr>
        <p:spPr bwMode="auto">
          <a:xfrm>
            <a:off x="0" y="0"/>
            <a:ext cx="230188" cy="32385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75" name="矩形 38"/>
          <p:cNvSpPr>
            <a:spLocks noChangeArrowheads="1"/>
          </p:cNvSpPr>
          <p:nvPr/>
        </p:nvSpPr>
        <p:spPr bwMode="auto">
          <a:xfrm>
            <a:off x="195263" y="322263"/>
            <a:ext cx="28575" cy="17145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76" name="矩形 39"/>
          <p:cNvSpPr>
            <a:spLocks noChangeArrowheads="1"/>
          </p:cNvSpPr>
          <p:nvPr/>
        </p:nvSpPr>
        <p:spPr bwMode="auto">
          <a:xfrm>
            <a:off x="169863" y="322263"/>
            <a:ext cx="17462" cy="17145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77" name="矩形 40"/>
          <p:cNvSpPr>
            <a:spLocks noChangeArrowheads="1"/>
          </p:cNvSpPr>
          <p:nvPr/>
        </p:nvSpPr>
        <p:spPr bwMode="auto">
          <a:xfrm>
            <a:off x="158750" y="322263"/>
            <a:ext cx="4763" cy="17145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78" name="矩形 41"/>
          <p:cNvSpPr>
            <a:spLocks noChangeArrowheads="1"/>
          </p:cNvSpPr>
          <p:nvPr/>
        </p:nvSpPr>
        <p:spPr bwMode="auto">
          <a:xfrm>
            <a:off x="139700" y="322263"/>
            <a:ext cx="4763" cy="17145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79" name="矩形 55"/>
          <p:cNvSpPr>
            <a:spLocks noChangeArrowheads="1"/>
          </p:cNvSpPr>
          <p:nvPr/>
        </p:nvSpPr>
        <p:spPr bwMode="auto">
          <a:xfrm>
            <a:off x="160338" y="2384425"/>
            <a:ext cx="46037" cy="80010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80" name="矩形 64"/>
          <p:cNvSpPr>
            <a:spLocks noChangeArrowheads="1"/>
          </p:cNvSpPr>
          <p:nvPr/>
        </p:nvSpPr>
        <p:spPr bwMode="auto">
          <a:xfrm>
            <a:off x="160338" y="2266950"/>
            <a:ext cx="46037" cy="107950"/>
          </a:xfrm>
          <a:prstGeom prst="rect">
            <a:avLst/>
          </a:prstGeom>
          <a:solidFill>
            <a:srgbClr val="FEB80A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81" name="矩形 65"/>
          <p:cNvSpPr>
            <a:spLocks noChangeArrowheads="1"/>
          </p:cNvSpPr>
          <p:nvPr/>
        </p:nvSpPr>
        <p:spPr bwMode="auto">
          <a:xfrm>
            <a:off x="160338" y="2190750"/>
            <a:ext cx="46037" cy="650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sp>
        <p:nvSpPr>
          <p:cNvPr id="387082" name="矩形 66"/>
          <p:cNvSpPr>
            <a:spLocks noChangeArrowheads="1"/>
          </p:cNvSpPr>
          <p:nvPr/>
        </p:nvSpPr>
        <p:spPr bwMode="auto">
          <a:xfrm>
            <a:off x="160338" y="2146300"/>
            <a:ext cx="46037" cy="34925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 lIns="51435" tIns="25718" rIns="51435" bIns="25718" anchor="ctr"/>
          <a:lstStyle/>
          <a:p>
            <a:endParaRPr lang="zh-CN" altLang="zh-CN">
              <a:solidFill>
                <a:srgbClr val="FFFFFF"/>
              </a:solidFill>
              <a:latin typeface="Corbel" pitchFamily="34" charset="0"/>
              <a:ea typeface="微软雅黑" pitchFamily="34" charset="-122"/>
              <a:sym typeface="Corbel" pitchFamily="34" charset="0"/>
            </a:endParaRPr>
          </a:p>
        </p:txBody>
      </p:sp>
      <p:pic>
        <p:nvPicPr>
          <p:cNvPr id="387083" name="Picture 2" descr="BG图片1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0" y="0"/>
            <a:ext cx="5761038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7084" name="副标题 6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290513" y="477838"/>
            <a:ext cx="5276850" cy="7413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56579" tIns="25718" rIns="51435" bIns="25718" anchor="b"/>
          <a:lstStyle/>
          <a:p>
            <a:pPr marL="38100" indent="0"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zh-CN" altLang="zh-CN" sz="4500" smtClean="0"/>
              <a:t>  </a:t>
            </a:r>
            <a:r>
              <a:rPr lang="zh-CN" altLang="zh-CN" sz="4500" smtClean="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5400" b="1" smtClean="0">
                <a:latin typeface="楷体" pitchFamily="49" charset="-122"/>
                <a:ea typeface="楷体" pitchFamily="49" charset="-122"/>
                <a:sym typeface="隶书" pitchFamily="49" charset="-122"/>
              </a:rPr>
              <a:t>感恩</a:t>
            </a:r>
            <a:r>
              <a:rPr lang="zh-CN" altLang="en-US" sz="5400" b="1" smtClean="0">
                <a:latin typeface="隶书" pitchFamily="49" charset="-122"/>
                <a:ea typeface="隶书" pitchFamily="49" charset="-122"/>
                <a:sym typeface="隶书" pitchFamily="49" charset="-122"/>
              </a:rPr>
              <a:t> </a:t>
            </a:r>
            <a:endParaRPr lang="zh-CN" smtClean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穿越">
  <a:themeElements>
    <a:clrScheme name="穿越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穿越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穿越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6647</TotalTime>
  <Words>1780</Words>
  <Application>Microsoft Macintosh PowerPoint</Application>
  <PresentationFormat>Custom</PresentationFormat>
  <Paragraphs>293</Paragraphs>
  <Slides>97</Slides>
  <Notes>95</Notes>
  <HiddenSlides>0</HiddenSlides>
  <MMClips>3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97</vt:i4>
      </vt:variant>
    </vt:vector>
  </HeadingPairs>
  <TitlesOfParts>
    <vt:vector size="99" baseType="lpstr">
      <vt:lpstr>穿越</vt:lpstr>
      <vt:lpstr>自定义设计方案</vt:lpstr>
      <vt:lpstr>PowerPoint Presentation</vt:lpstr>
      <vt:lpstr> 創幸福企業典範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歡笑聲此起彼伏，同事如兄弟姐妹般話家常，工作時怎能不彼此協助。</vt:lpstr>
      <vt:lpstr>PowerPoint Presentation</vt:lpstr>
      <vt:lpstr>PowerPoint Presentation</vt:lpstr>
      <vt:lpstr>『家庭母教，乃是賢才蔚起、天下太平之根本』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藍天下，鮮花簇擁的固鍀工廠，每一位進場的員工都能感受到生機和活力。心情愉悅的開始一天工作。</vt:lpstr>
      <vt:lpstr>  上為下效</vt:lpstr>
      <vt:lpstr>PowerPoint Presentation</vt:lpstr>
      <vt:lpstr>放下工作以志願者身份前往災區撫慰災民，以同理心表達關愛。</vt:lpstr>
      <vt:lpstr>用最恭敬的鞠躬，在清晨細雨中迎接到廠的員工和車輛。</vt:lpstr>
      <vt:lpstr>把員工看做自己的孩子，是要在生活起居上都關心照顧，用一份父母的心感受孩子們住得是否舒適，設施是否方便。</vt:lpstr>
      <vt:lpstr>身教勝於言教，細節決定成敗，領導者做事的用心程度及態度是員工最好的老師。</vt:lpstr>
      <vt:lpstr>PowerPoint Presentation</vt:lpstr>
      <vt:lpstr>能專心擦乾淨椅背，對待人、事也會認真，而不會只做表面工作。</vt:lpstr>
      <vt:lpstr>PowerPoint Presentation</vt:lpstr>
      <vt:lpstr>行政經理身體力行協助員工種植花木，公司綠化自給自足。</vt:lpstr>
      <vt:lpstr>PowerPoint Presentation</vt:lpstr>
      <vt:lpstr>父子有親  兄友弟恭</vt:lpstr>
      <vt:lpstr>PowerPoint Presentation</vt:lpstr>
      <vt:lpstr>孝親電話吧：每週免費給父母打長途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對聖賢教育以及老師的信心建立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考慮到准媽媽座椅的舒適及行動方便，特設學習專座，並且可以相對自由的行動。</vt:lpstr>
      <vt:lpstr>PowerPoint Presentation</vt:lpstr>
      <vt:lpstr>坐久了，准媽媽覺得不舒服，可以站起來走動，不過准媽媽們縱然是站著，也不捨得放下書本。能夠讀到聖賢的教誨是多麼的珍貴。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一個大家長的心聲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中國盛和塾參訪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幸福企业工作部</dc:creator>
  <cp:lastModifiedBy>SPL Poh Lan</cp:lastModifiedBy>
  <cp:revision>560</cp:revision>
  <cp:lastPrinted>1601-01-01T00:00:00Z</cp:lastPrinted>
  <dcterms:created xsi:type="dcterms:W3CDTF">2014-02-14T12:40:35Z</dcterms:created>
  <dcterms:modified xsi:type="dcterms:W3CDTF">2020-02-19T10:41:22Z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