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7" r:id="rId1"/>
  </p:sldMasterIdLst>
  <p:sldIdLst>
    <p:sldId id="256" r:id="rId2"/>
    <p:sldId id="258" r:id="rId3"/>
    <p:sldId id="262" r:id="rId4"/>
    <p:sldId id="266" r:id="rId5"/>
    <p:sldId id="267" r:id="rId6"/>
    <p:sldId id="268" r:id="rId7"/>
    <p:sldId id="269" r:id="rId8"/>
    <p:sldId id="271" r:id="rId9"/>
    <p:sldId id="273" r:id="rId10"/>
    <p:sldId id="272" r:id="rId11"/>
    <p:sldId id="274" r:id="rId12"/>
    <p:sldId id="27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B0A827-8140-4DCF-9533-DFD9CD61DA62}" v="7" dt="2026-10-19T00:05:17.7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125E5076-3810-47DD-B79F-674D7AD40C01}" styleName="Dark Style 1 –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6E25E649-3F16-4E02-A733-19D2CDBF48F0}" styleName="Medium Style 3 –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447" autoAdjust="0"/>
  </p:normalViewPr>
  <p:slideViewPr>
    <p:cSldViewPr snapToGrid="0">
      <p:cViewPr>
        <p:scale>
          <a:sx n="33" d="100"/>
          <a:sy n="33" d="100"/>
        </p:scale>
        <p:origin x="1948" y="60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nner Space" userId="8f980d59e5caf4d8" providerId="LiveId" clId="{32C38928-7E17-4709-B2C5-BDBB82A4B422}"/>
    <pc:docChg chg="undo custSel modSld">
      <pc:chgData name="Inner Space" userId="8f980d59e5caf4d8" providerId="LiveId" clId="{32C38928-7E17-4709-B2C5-BDBB82A4B422}" dt="2026-10-19T00:13:04.419" v="60" actId="20577"/>
      <pc:docMkLst>
        <pc:docMk/>
      </pc:docMkLst>
      <pc:sldChg chg="addSp delSp modSp mod delAnim modAnim">
        <pc:chgData name="Inner Space" userId="8f980d59e5caf4d8" providerId="LiveId" clId="{32C38928-7E17-4709-B2C5-BDBB82A4B422}" dt="2026-10-19T00:06:46.157" v="57" actId="14100"/>
        <pc:sldMkLst>
          <pc:docMk/>
          <pc:sldMk cId="1193436915" sldId="267"/>
        </pc:sldMkLst>
        <pc:spChg chg="del mod">
          <ac:chgData name="Inner Space" userId="8f980d59e5caf4d8" providerId="LiveId" clId="{32C38928-7E17-4709-B2C5-BDBB82A4B422}" dt="2026-10-19T00:05:26.236" v="44" actId="478"/>
          <ac:spMkLst>
            <pc:docMk/>
            <pc:sldMk cId="1193436915" sldId="267"/>
            <ac:spMk id="2" creationId="{424BB617-3B4B-3258-80B4-3B77AAB35C57}"/>
          </ac:spMkLst>
        </pc:spChg>
        <pc:spChg chg="mod">
          <ac:chgData name="Inner Space" userId="8f980d59e5caf4d8" providerId="LiveId" clId="{32C38928-7E17-4709-B2C5-BDBB82A4B422}" dt="2026-10-19T00:05:38.504" v="46" actId="1076"/>
          <ac:spMkLst>
            <pc:docMk/>
            <pc:sldMk cId="1193436915" sldId="267"/>
            <ac:spMk id="3" creationId="{34B023CE-44ED-6BD9-58D7-1387DF6235D3}"/>
          </ac:spMkLst>
        </pc:spChg>
        <pc:spChg chg="add mod">
          <ac:chgData name="Inner Space" userId="8f980d59e5caf4d8" providerId="LiveId" clId="{32C38928-7E17-4709-B2C5-BDBB82A4B422}" dt="2026-10-19T00:06:46.157" v="57" actId="14100"/>
          <ac:spMkLst>
            <pc:docMk/>
            <pc:sldMk cId="1193436915" sldId="267"/>
            <ac:spMk id="7" creationId="{3BFB6AEC-E9FE-14EE-E0D9-EE01DA77B910}"/>
          </ac:spMkLst>
        </pc:spChg>
      </pc:sldChg>
      <pc:sldChg chg="modSp mod">
        <pc:chgData name="Inner Space" userId="8f980d59e5caf4d8" providerId="LiveId" clId="{32C38928-7E17-4709-B2C5-BDBB82A4B422}" dt="2026-10-18T23:57:57.816" v="14" actId="20577"/>
        <pc:sldMkLst>
          <pc:docMk/>
          <pc:sldMk cId="1133650773" sldId="268"/>
        </pc:sldMkLst>
        <pc:spChg chg="mod">
          <ac:chgData name="Inner Space" userId="8f980d59e5caf4d8" providerId="LiveId" clId="{32C38928-7E17-4709-B2C5-BDBB82A4B422}" dt="2026-10-18T23:57:57.816" v="14" actId="20577"/>
          <ac:spMkLst>
            <pc:docMk/>
            <pc:sldMk cId="1133650773" sldId="268"/>
            <ac:spMk id="7" creationId="{6E3B46FC-09D8-BA2A-147F-6918638C290C}"/>
          </ac:spMkLst>
        </pc:spChg>
      </pc:sldChg>
      <pc:sldChg chg="modSp mod">
        <pc:chgData name="Inner Space" userId="8f980d59e5caf4d8" providerId="LiveId" clId="{32C38928-7E17-4709-B2C5-BDBB82A4B422}" dt="2026-10-18T23:58:14.522" v="19" actId="20577"/>
        <pc:sldMkLst>
          <pc:docMk/>
          <pc:sldMk cId="901489019" sldId="269"/>
        </pc:sldMkLst>
        <pc:spChg chg="mod">
          <ac:chgData name="Inner Space" userId="8f980d59e5caf4d8" providerId="LiveId" clId="{32C38928-7E17-4709-B2C5-BDBB82A4B422}" dt="2026-10-18T23:58:14.522" v="19" actId="20577"/>
          <ac:spMkLst>
            <pc:docMk/>
            <pc:sldMk cId="901489019" sldId="269"/>
            <ac:spMk id="7" creationId="{F67D214C-6209-A9B3-6389-BB15C6BB7196}"/>
          </ac:spMkLst>
        </pc:spChg>
      </pc:sldChg>
      <pc:sldChg chg="modSp mod">
        <pc:chgData name="Inner Space" userId="8f980d59e5caf4d8" providerId="LiveId" clId="{32C38928-7E17-4709-B2C5-BDBB82A4B422}" dt="2026-10-18T23:58:26.089" v="20" actId="20577"/>
        <pc:sldMkLst>
          <pc:docMk/>
          <pc:sldMk cId="3564542299" sldId="271"/>
        </pc:sldMkLst>
        <pc:graphicFrameChg chg="modGraphic">
          <ac:chgData name="Inner Space" userId="8f980d59e5caf4d8" providerId="LiveId" clId="{32C38928-7E17-4709-B2C5-BDBB82A4B422}" dt="2026-10-18T23:58:26.089" v="20" actId="20577"/>
          <ac:graphicFrameMkLst>
            <pc:docMk/>
            <pc:sldMk cId="3564542299" sldId="271"/>
            <ac:graphicFrameMk id="9" creationId="{827841FE-6AE4-3F51-8266-DB1A2B6BA45C}"/>
          </ac:graphicFrameMkLst>
        </pc:graphicFrameChg>
      </pc:sldChg>
      <pc:sldChg chg="modSp mod">
        <pc:chgData name="Inner Space" userId="8f980d59e5caf4d8" providerId="LiveId" clId="{32C38928-7E17-4709-B2C5-BDBB82A4B422}" dt="2026-10-18T23:58:54.503" v="26" actId="20577"/>
        <pc:sldMkLst>
          <pc:docMk/>
          <pc:sldMk cId="405287743" sldId="272"/>
        </pc:sldMkLst>
        <pc:spChg chg="mod">
          <ac:chgData name="Inner Space" userId="8f980d59e5caf4d8" providerId="LiveId" clId="{32C38928-7E17-4709-B2C5-BDBB82A4B422}" dt="2026-10-18T23:58:54.503" v="26" actId="20577"/>
          <ac:spMkLst>
            <pc:docMk/>
            <pc:sldMk cId="405287743" sldId="272"/>
            <ac:spMk id="6" creationId="{ED1B3AC9-4D0D-5A40-3146-7EA3A336EE2A}"/>
          </ac:spMkLst>
        </pc:spChg>
      </pc:sldChg>
      <pc:sldChg chg="modSp mod">
        <pc:chgData name="Inner Space" userId="8f980d59e5caf4d8" providerId="LiveId" clId="{32C38928-7E17-4709-B2C5-BDBB82A4B422}" dt="2026-10-18T23:58:38.597" v="23" actId="20577"/>
        <pc:sldMkLst>
          <pc:docMk/>
          <pc:sldMk cId="2282891280" sldId="273"/>
        </pc:sldMkLst>
        <pc:spChg chg="mod">
          <ac:chgData name="Inner Space" userId="8f980d59e5caf4d8" providerId="LiveId" clId="{32C38928-7E17-4709-B2C5-BDBB82A4B422}" dt="2026-10-18T23:58:38.597" v="23" actId="20577"/>
          <ac:spMkLst>
            <pc:docMk/>
            <pc:sldMk cId="2282891280" sldId="273"/>
            <ac:spMk id="5" creationId="{B8EC1749-5815-5497-F9AF-614C29559EF9}"/>
          </ac:spMkLst>
        </pc:spChg>
      </pc:sldChg>
      <pc:sldChg chg="modSp mod">
        <pc:chgData name="Inner Space" userId="8f980d59e5caf4d8" providerId="LiveId" clId="{32C38928-7E17-4709-B2C5-BDBB82A4B422}" dt="2026-10-19T00:13:04.419" v="60" actId="20577"/>
        <pc:sldMkLst>
          <pc:docMk/>
          <pc:sldMk cId="1492543754" sldId="274"/>
        </pc:sldMkLst>
        <pc:spChg chg="mod">
          <ac:chgData name="Inner Space" userId="8f980d59e5caf4d8" providerId="LiveId" clId="{32C38928-7E17-4709-B2C5-BDBB82A4B422}" dt="2026-10-19T00:13:04.419" v="60" actId="20577"/>
          <ac:spMkLst>
            <pc:docMk/>
            <pc:sldMk cId="1492543754" sldId="274"/>
            <ac:spMk id="3" creationId="{D75F54AE-AA3A-1C56-CDC3-A8FF4F3AB375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2FFE6B-BC09-496E-9D7C-32D4877CD392}" type="doc">
      <dgm:prSet loTypeId="urn:microsoft.com/office/officeart/2018/5/layout/CenteredIconLabelDescription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1825AE1-076A-49E7-8633-C265E3C6A005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What is Workforce Planning?</a:t>
          </a:r>
          <a:endParaRPr lang="en-US"/>
        </a:p>
      </dgm:t>
    </dgm:pt>
    <dgm:pt modelId="{AB7BAB0B-BC99-47B7-9392-5BD5FBF906C0}" type="parTrans" cxnId="{58AA0EA1-7BB2-41D9-9104-F5BD6E443008}">
      <dgm:prSet/>
      <dgm:spPr/>
      <dgm:t>
        <a:bodyPr/>
        <a:lstStyle/>
        <a:p>
          <a:endParaRPr lang="en-US"/>
        </a:p>
      </dgm:t>
    </dgm:pt>
    <dgm:pt modelId="{9C9ED225-9908-4E6C-BA03-88D5B7607724}" type="sibTrans" cxnId="{58AA0EA1-7BB2-41D9-9104-F5BD6E443008}">
      <dgm:prSet/>
      <dgm:spPr/>
      <dgm:t>
        <a:bodyPr/>
        <a:lstStyle/>
        <a:p>
          <a:endParaRPr lang="en-US"/>
        </a:p>
      </dgm:t>
    </dgm:pt>
    <dgm:pt modelId="{475A58D0-53BC-4696-A4FC-6F710430DC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Looking at how many staff are needed and what skills they should have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66ABA3-B12A-4428-BBDC-2E5FEFA42CC7}" type="parTrans" cxnId="{934655BC-709B-472D-B909-0C7C4695E666}">
      <dgm:prSet/>
      <dgm:spPr/>
      <dgm:t>
        <a:bodyPr/>
        <a:lstStyle/>
        <a:p>
          <a:endParaRPr lang="en-US"/>
        </a:p>
      </dgm:t>
    </dgm:pt>
    <dgm:pt modelId="{A1967481-133A-4B96-9545-171EE430BC7D}" type="sibTrans" cxnId="{934655BC-709B-472D-B909-0C7C4695E666}">
      <dgm:prSet/>
      <dgm:spPr/>
      <dgm:t>
        <a:bodyPr/>
        <a:lstStyle/>
        <a:p>
          <a:endParaRPr lang="en-US"/>
        </a:p>
      </dgm:t>
    </dgm:pt>
    <dgm:pt modelId="{0EA09DB1-C347-43DF-995B-135DE670B9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Comparing this with the people already employed and those available externally </a:t>
          </a:r>
          <a:r>
            <a:rPr lang="en-GB" i="1">
              <a:latin typeface="Arial" panose="020B0604020202020204" pitchFamily="34" charset="0"/>
              <a:cs typeface="Arial" panose="020B0604020202020204" pitchFamily="34" charset="0"/>
            </a:rPr>
            <a:t>(Muller‑Camen et al., 2008)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94EED93-11E7-40CD-BA03-0066E399491F}" type="parTrans" cxnId="{92B02B37-A315-40C8-BEE0-F294BB7E9CE0}">
      <dgm:prSet/>
      <dgm:spPr/>
      <dgm:t>
        <a:bodyPr/>
        <a:lstStyle/>
        <a:p>
          <a:endParaRPr lang="en-US"/>
        </a:p>
      </dgm:t>
    </dgm:pt>
    <dgm:pt modelId="{7B578876-4A6F-4362-9189-B020D923616F}" type="sibTrans" cxnId="{92B02B37-A315-40C8-BEE0-F294BB7E9CE0}">
      <dgm:prSet/>
      <dgm:spPr/>
      <dgm:t>
        <a:bodyPr/>
        <a:lstStyle/>
        <a:p>
          <a:endParaRPr lang="en-US"/>
        </a:p>
      </dgm:t>
    </dgm:pt>
    <dgm:pt modelId="{B0F4AA43-BE70-4AAA-92D5-61F04DD63E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Helps plan ahead rather than just filling gaps at the last minute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19E085F-E240-4A58-BAD0-EF06E3114E54}" type="parTrans" cxnId="{899F0107-490B-4C8E-98F4-14F8DD45F32A}">
      <dgm:prSet/>
      <dgm:spPr/>
      <dgm:t>
        <a:bodyPr/>
        <a:lstStyle/>
        <a:p>
          <a:endParaRPr lang="en-US"/>
        </a:p>
      </dgm:t>
    </dgm:pt>
    <dgm:pt modelId="{E1CCECAB-0586-416A-B4DE-E34AE3A5AB24}" type="sibTrans" cxnId="{899F0107-490B-4C8E-98F4-14F8DD45F32A}">
      <dgm:prSet/>
      <dgm:spPr/>
      <dgm:t>
        <a:bodyPr/>
        <a:lstStyle/>
        <a:p>
          <a:endParaRPr lang="en-US"/>
        </a:p>
      </dgm:t>
    </dgm:pt>
    <dgm:pt modelId="{9F86A8F5-9995-4983-BFDE-06749EB0EBBB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Key Steps</a:t>
          </a:r>
          <a:endParaRPr lang="en-US"/>
        </a:p>
      </dgm:t>
    </dgm:pt>
    <dgm:pt modelId="{B988AB14-538C-4A66-AD5F-E996408D6C1D}" type="parTrans" cxnId="{2234FDA2-5D21-4930-8CB4-A2F5C6D9760E}">
      <dgm:prSet/>
      <dgm:spPr/>
      <dgm:t>
        <a:bodyPr/>
        <a:lstStyle/>
        <a:p>
          <a:endParaRPr lang="en-US"/>
        </a:p>
      </dgm:t>
    </dgm:pt>
    <dgm:pt modelId="{0576B713-38C9-4BCA-A04B-6B5AB25DF42A}" type="sibTrans" cxnId="{2234FDA2-5D21-4930-8CB4-A2F5C6D9760E}">
      <dgm:prSet/>
      <dgm:spPr/>
      <dgm:t>
        <a:bodyPr/>
        <a:lstStyle/>
        <a:p>
          <a:endParaRPr lang="en-US"/>
        </a:p>
      </dgm:t>
    </dgm:pt>
    <dgm:pt modelId="{CA04C115-4194-405A-8485-7D19832E3C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Work out what skills are needed now and in the future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5F83209-9630-49C0-9840-3CD4F4FF1864}" type="parTrans" cxnId="{1EF1CC66-9790-4A27-82C6-3252ABA0E66F}">
      <dgm:prSet/>
      <dgm:spPr/>
      <dgm:t>
        <a:bodyPr/>
        <a:lstStyle/>
        <a:p>
          <a:endParaRPr lang="en-US"/>
        </a:p>
      </dgm:t>
    </dgm:pt>
    <dgm:pt modelId="{3DBFE434-3118-48C3-AFDD-BECFCA897405}" type="sibTrans" cxnId="{1EF1CC66-9790-4A27-82C6-3252ABA0E66F}">
      <dgm:prSet/>
      <dgm:spPr/>
      <dgm:t>
        <a:bodyPr/>
        <a:lstStyle/>
        <a:p>
          <a:endParaRPr lang="en-US"/>
        </a:p>
      </dgm:t>
    </dgm:pt>
    <dgm:pt modelId="{831DABD0-7F1E-4FA7-980E-E4F60A63793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Look at what skills current employees have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18FF49C-6479-4BFC-9D72-C18F7D4DA571}" type="parTrans" cxnId="{F46684F2-F1BB-43BD-919A-56D28FD6D59E}">
      <dgm:prSet/>
      <dgm:spPr/>
      <dgm:t>
        <a:bodyPr/>
        <a:lstStyle/>
        <a:p>
          <a:endParaRPr lang="en-US"/>
        </a:p>
      </dgm:t>
    </dgm:pt>
    <dgm:pt modelId="{149BA53A-10DB-4928-81CB-7E0C95201579}" type="sibTrans" cxnId="{F46684F2-F1BB-43BD-919A-56D28FD6D59E}">
      <dgm:prSet/>
      <dgm:spPr/>
      <dgm:t>
        <a:bodyPr/>
        <a:lstStyle/>
        <a:p>
          <a:endParaRPr lang="en-US"/>
        </a:p>
      </dgm:t>
    </dgm:pt>
    <dgm:pt modelId="{A6314B90-2F44-4195-B97A-5240EE198C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See what is available in the wider job market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D753968-6F65-417C-B9D6-978647B2937F}" type="parTrans" cxnId="{01618771-5C95-42A3-AF20-8B15600D1980}">
      <dgm:prSet/>
      <dgm:spPr/>
      <dgm:t>
        <a:bodyPr/>
        <a:lstStyle/>
        <a:p>
          <a:endParaRPr lang="en-US"/>
        </a:p>
      </dgm:t>
    </dgm:pt>
    <dgm:pt modelId="{754996D0-7F52-431D-A9D0-CCC4D3E53FA7}" type="sibTrans" cxnId="{01618771-5C95-42A3-AF20-8B15600D1980}">
      <dgm:prSet/>
      <dgm:spPr/>
      <dgm:t>
        <a:bodyPr/>
        <a:lstStyle/>
        <a:p>
          <a:endParaRPr lang="en-US"/>
        </a:p>
      </dgm:t>
    </dgm:pt>
    <dgm:pt modelId="{7D6344E1-743F-4291-B0E0-14924EE57C5C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Identify where the gaps are</a:t>
          </a:r>
          <a:endParaRPr lang="en-US"/>
        </a:p>
      </dgm:t>
    </dgm:pt>
    <dgm:pt modelId="{AF919231-8ECF-4A33-A07F-258C8E0646F7}" type="parTrans" cxnId="{E2A2B54A-2FCB-444C-9F48-952CE34A6F36}">
      <dgm:prSet/>
      <dgm:spPr/>
      <dgm:t>
        <a:bodyPr/>
        <a:lstStyle/>
        <a:p>
          <a:endParaRPr lang="en-US"/>
        </a:p>
      </dgm:t>
    </dgm:pt>
    <dgm:pt modelId="{5B59A417-7B45-49C4-8E09-FEACE2F50288}" type="sibTrans" cxnId="{E2A2B54A-2FCB-444C-9F48-952CE34A6F36}">
      <dgm:prSet/>
      <dgm:spPr/>
      <dgm:t>
        <a:bodyPr/>
        <a:lstStyle/>
        <a:p>
          <a:endParaRPr lang="en-US"/>
        </a:p>
      </dgm:t>
    </dgm:pt>
    <dgm:pt modelId="{1B2CDD4B-70E8-4C0A-B45B-EE019CFDFA6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Gaps at HealthConnect UK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761244-AD46-4652-8E5F-68E3B3BD6B47}" type="parTrans" cxnId="{EA2EF238-09E0-439C-AC88-28A6ACA62B83}">
      <dgm:prSet/>
      <dgm:spPr/>
      <dgm:t>
        <a:bodyPr/>
        <a:lstStyle/>
        <a:p>
          <a:endParaRPr lang="en-US"/>
        </a:p>
      </dgm:t>
    </dgm:pt>
    <dgm:pt modelId="{0C1940D1-BA2F-4CBF-9AA9-5E31B5AD1BF0}" type="sibTrans" cxnId="{EA2EF238-09E0-439C-AC88-28A6ACA62B83}">
      <dgm:prSet/>
      <dgm:spPr/>
      <dgm:t>
        <a:bodyPr/>
        <a:lstStyle/>
        <a:p>
          <a:endParaRPr lang="en-US"/>
        </a:p>
      </dgm:t>
    </dgm:pt>
    <dgm:pt modelId="{839F26E6-FF28-4410-8B21-DAAE58C394E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Clinical staff who know how to use digital systems well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0CB304E-A94A-42AF-9B37-998778D10DEA}" type="parTrans" cxnId="{1C040AE9-14B4-4B97-A692-7EDD574A129B}">
      <dgm:prSet/>
      <dgm:spPr/>
      <dgm:t>
        <a:bodyPr/>
        <a:lstStyle/>
        <a:p>
          <a:endParaRPr lang="en-US"/>
        </a:p>
      </dgm:t>
    </dgm:pt>
    <dgm:pt modelId="{7BF4785A-47A9-413A-8003-73F97AF9F2D4}" type="sibTrans" cxnId="{1C040AE9-14B4-4B97-A692-7EDD574A129B}">
      <dgm:prSet/>
      <dgm:spPr/>
      <dgm:t>
        <a:bodyPr/>
        <a:lstStyle/>
        <a:p>
          <a:endParaRPr lang="en-US"/>
        </a:p>
      </dgm:t>
    </dgm:pt>
    <dgm:pt modelId="{3D1E5F22-5690-4A21-9094-CEA6DB13AF9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People with IT and digital skills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F88800-C41B-4F3D-B2F2-8270B92881F9}" type="parTrans" cxnId="{C0C5183F-A282-40CC-9F1A-824A4BA0B1AD}">
      <dgm:prSet/>
      <dgm:spPr/>
      <dgm:t>
        <a:bodyPr/>
        <a:lstStyle/>
        <a:p>
          <a:endParaRPr lang="en-US"/>
        </a:p>
      </dgm:t>
    </dgm:pt>
    <dgm:pt modelId="{9ADB9DEA-4111-419A-BCD5-6179D40BBE53}" type="sibTrans" cxnId="{C0C5183F-A282-40CC-9F1A-824A4BA0B1AD}">
      <dgm:prSet/>
      <dgm:spPr/>
      <dgm:t>
        <a:bodyPr/>
        <a:lstStyle/>
        <a:p>
          <a:endParaRPr lang="en-US"/>
        </a:p>
      </dgm:t>
    </dgm:pt>
    <dgm:pt modelId="{A023C15C-21AE-4F99-B0CC-E5443000A6D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Leaders who can manage remote teams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F95F70-6CA1-4041-93DE-BD00FE34C276}" type="parTrans" cxnId="{0A8F5CAE-231B-4A4B-BB2A-80CAB3EA419C}">
      <dgm:prSet/>
      <dgm:spPr/>
      <dgm:t>
        <a:bodyPr/>
        <a:lstStyle/>
        <a:p>
          <a:endParaRPr lang="en-US"/>
        </a:p>
      </dgm:t>
    </dgm:pt>
    <dgm:pt modelId="{0918D322-DEA2-4442-9BED-61875714B029}" type="sibTrans" cxnId="{0A8F5CAE-231B-4A4B-BB2A-80CAB3EA419C}">
      <dgm:prSet/>
      <dgm:spPr/>
      <dgm:t>
        <a:bodyPr/>
        <a:lstStyle/>
        <a:p>
          <a:endParaRPr lang="en-US"/>
        </a:p>
      </dgm:t>
    </dgm:pt>
    <dgm:pt modelId="{86D5477A-BDEA-48BA-9519-33B15AE1041C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Benefits</a:t>
          </a:r>
          <a:endParaRPr lang="en-US"/>
        </a:p>
      </dgm:t>
    </dgm:pt>
    <dgm:pt modelId="{1D7DD37A-1897-4374-8E44-E4CED8453150}" type="parTrans" cxnId="{777CC16C-1576-46F4-BDF3-896932796DD7}">
      <dgm:prSet/>
      <dgm:spPr/>
      <dgm:t>
        <a:bodyPr/>
        <a:lstStyle/>
        <a:p>
          <a:endParaRPr lang="en-US"/>
        </a:p>
      </dgm:t>
    </dgm:pt>
    <dgm:pt modelId="{4B41F424-5725-4BD4-89BA-1579C8015D6C}" type="sibTrans" cxnId="{777CC16C-1576-46F4-BDF3-896932796DD7}">
      <dgm:prSet/>
      <dgm:spPr/>
      <dgm:t>
        <a:bodyPr/>
        <a:lstStyle/>
        <a:p>
          <a:endParaRPr lang="en-US"/>
        </a:p>
      </dgm:t>
    </dgm:pt>
    <dgm:pt modelId="{5A631A7C-631F-4919-A559-333204B729B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Helps reduce costs and improves planning </a:t>
          </a:r>
          <a:r>
            <a:rPr lang="en-GB" i="1">
              <a:latin typeface="Arial" panose="020B0604020202020204" pitchFamily="34" charset="0"/>
              <a:cs typeface="Arial" panose="020B0604020202020204" pitchFamily="34" charset="0"/>
            </a:rPr>
            <a:t>(Muller‑Camen et al., 2008)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CC370E7-9591-49B6-83D0-328AA6983E85}" type="parTrans" cxnId="{2985673D-AFAB-4A56-A016-66DF9F53202F}">
      <dgm:prSet/>
      <dgm:spPr/>
      <dgm:t>
        <a:bodyPr/>
        <a:lstStyle/>
        <a:p>
          <a:endParaRPr lang="en-US"/>
        </a:p>
      </dgm:t>
    </dgm:pt>
    <dgm:pt modelId="{8FE766E4-6138-4027-BDB2-EF6BF444865D}" type="sibTrans" cxnId="{2985673D-AFAB-4A56-A016-66DF9F53202F}">
      <dgm:prSet/>
      <dgm:spPr/>
      <dgm:t>
        <a:bodyPr/>
        <a:lstStyle/>
        <a:p>
          <a:endParaRPr lang="en-US"/>
        </a:p>
      </dgm:t>
    </dgm:pt>
    <dgm:pt modelId="{7B0E2F1A-EA49-43E7-8F7C-E01103D3FB0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Makes sure the organisation has the right people to grow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3344B6-D47D-49B6-B401-AFC8D033A765}" type="parTrans" cxnId="{82DF0FE7-0CFA-406D-ADC3-EC964F02818D}">
      <dgm:prSet/>
      <dgm:spPr/>
      <dgm:t>
        <a:bodyPr/>
        <a:lstStyle/>
        <a:p>
          <a:endParaRPr lang="en-US"/>
        </a:p>
      </dgm:t>
    </dgm:pt>
    <dgm:pt modelId="{6CC5CDAA-8D58-4509-BE53-EC146F062C32}" type="sibTrans" cxnId="{82DF0FE7-0CFA-406D-ADC3-EC964F02818D}">
      <dgm:prSet/>
      <dgm:spPr/>
      <dgm:t>
        <a:bodyPr/>
        <a:lstStyle/>
        <a:p>
          <a:endParaRPr lang="en-US"/>
        </a:p>
      </dgm:t>
    </dgm:pt>
    <dgm:pt modelId="{C1CD5896-BE00-4F24-A8EC-CE928269C2FF}" type="pres">
      <dgm:prSet presAssocID="{BF2FFE6B-BC09-496E-9D7C-32D4877CD392}" presName="root" presStyleCnt="0">
        <dgm:presLayoutVars>
          <dgm:dir/>
          <dgm:resizeHandles val="exact"/>
        </dgm:presLayoutVars>
      </dgm:prSet>
      <dgm:spPr/>
    </dgm:pt>
    <dgm:pt modelId="{F715D0A5-5999-4718-AF29-C2689C41C685}" type="pres">
      <dgm:prSet presAssocID="{11825AE1-076A-49E7-8633-C265E3C6A005}" presName="compNode" presStyleCnt="0"/>
      <dgm:spPr/>
    </dgm:pt>
    <dgm:pt modelId="{3A25F5C6-5BAF-43C6-878E-EB250688C299}" type="pres">
      <dgm:prSet presAssocID="{11825AE1-076A-49E7-8633-C265E3C6A00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FADDF4EC-C8B4-4D9B-9179-7DC057899256}" type="pres">
      <dgm:prSet presAssocID="{11825AE1-076A-49E7-8633-C265E3C6A005}" presName="iconSpace" presStyleCnt="0"/>
      <dgm:spPr/>
    </dgm:pt>
    <dgm:pt modelId="{D8E531BE-A025-43AF-9C2F-F072BF3728D1}" type="pres">
      <dgm:prSet presAssocID="{11825AE1-076A-49E7-8633-C265E3C6A005}" presName="parTx" presStyleLbl="revTx" presStyleIdx="0" presStyleCnt="8">
        <dgm:presLayoutVars>
          <dgm:chMax val="0"/>
          <dgm:chPref val="0"/>
        </dgm:presLayoutVars>
      </dgm:prSet>
      <dgm:spPr/>
    </dgm:pt>
    <dgm:pt modelId="{9B491DBD-65DC-42E6-9B8C-23707C06D622}" type="pres">
      <dgm:prSet presAssocID="{11825AE1-076A-49E7-8633-C265E3C6A005}" presName="txSpace" presStyleCnt="0"/>
      <dgm:spPr/>
    </dgm:pt>
    <dgm:pt modelId="{AA650232-1B8A-477C-B511-CA9017DC092F}" type="pres">
      <dgm:prSet presAssocID="{11825AE1-076A-49E7-8633-C265E3C6A005}" presName="desTx" presStyleLbl="revTx" presStyleIdx="1" presStyleCnt="8">
        <dgm:presLayoutVars/>
      </dgm:prSet>
      <dgm:spPr/>
    </dgm:pt>
    <dgm:pt modelId="{73C025AE-513E-4101-8BB9-4A450B54CE58}" type="pres">
      <dgm:prSet presAssocID="{9C9ED225-9908-4E6C-BA03-88D5B7607724}" presName="sibTrans" presStyleCnt="0"/>
      <dgm:spPr/>
    </dgm:pt>
    <dgm:pt modelId="{63997651-321B-44F5-885E-B36486EB4052}" type="pres">
      <dgm:prSet presAssocID="{9F86A8F5-9995-4983-BFDE-06749EB0EBBB}" presName="compNode" presStyleCnt="0"/>
      <dgm:spPr/>
    </dgm:pt>
    <dgm:pt modelId="{30634B6A-ED68-40EC-A6E3-EDECDD6987B8}" type="pres">
      <dgm:prSet presAssocID="{9F86A8F5-9995-4983-BFDE-06749EB0EBBB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341E6263-F651-4282-B46F-939C13E8BE4E}" type="pres">
      <dgm:prSet presAssocID="{9F86A8F5-9995-4983-BFDE-06749EB0EBBB}" presName="iconSpace" presStyleCnt="0"/>
      <dgm:spPr/>
    </dgm:pt>
    <dgm:pt modelId="{534AC06B-3DA1-4188-9766-096ED4C1F169}" type="pres">
      <dgm:prSet presAssocID="{9F86A8F5-9995-4983-BFDE-06749EB0EBBB}" presName="parTx" presStyleLbl="revTx" presStyleIdx="2" presStyleCnt="8">
        <dgm:presLayoutVars>
          <dgm:chMax val="0"/>
          <dgm:chPref val="0"/>
        </dgm:presLayoutVars>
      </dgm:prSet>
      <dgm:spPr/>
    </dgm:pt>
    <dgm:pt modelId="{75CFEC3D-BBE3-4220-90FC-5C083BD9924C}" type="pres">
      <dgm:prSet presAssocID="{9F86A8F5-9995-4983-BFDE-06749EB0EBBB}" presName="txSpace" presStyleCnt="0"/>
      <dgm:spPr/>
    </dgm:pt>
    <dgm:pt modelId="{D127BCA8-8771-4ED7-9163-E99A896C2980}" type="pres">
      <dgm:prSet presAssocID="{9F86A8F5-9995-4983-BFDE-06749EB0EBBB}" presName="desTx" presStyleLbl="revTx" presStyleIdx="3" presStyleCnt="8">
        <dgm:presLayoutVars/>
      </dgm:prSet>
      <dgm:spPr/>
    </dgm:pt>
    <dgm:pt modelId="{D4F1B011-7122-4D3B-9183-55BF3F80A1F2}" type="pres">
      <dgm:prSet presAssocID="{0576B713-38C9-4BCA-A04B-6B5AB25DF42A}" presName="sibTrans" presStyleCnt="0"/>
      <dgm:spPr/>
    </dgm:pt>
    <dgm:pt modelId="{190162C8-34C1-4CD8-9C2F-3BFC5154B267}" type="pres">
      <dgm:prSet presAssocID="{7D6344E1-743F-4291-B0E0-14924EE57C5C}" presName="compNode" presStyleCnt="0"/>
      <dgm:spPr/>
    </dgm:pt>
    <dgm:pt modelId="{7A32C1A1-233C-42CE-8747-E22693B8666B}" type="pres">
      <dgm:prSet presAssocID="{7D6344E1-743F-4291-B0E0-14924EE57C5C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484B589B-DCD5-4BE7-8A65-1C2B905CB694}" type="pres">
      <dgm:prSet presAssocID="{7D6344E1-743F-4291-B0E0-14924EE57C5C}" presName="iconSpace" presStyleCnt="0"/>
      <dgm:spPr/>
    </dgm:pt>
    <dgm:pt modelId="{6E6F36C3-3149-4142-9625-7A6484CEF9A6}" type="pres">
      <dgm:prSet presAssocID="{7D6344E1-743F-4291-B0E0-14924EE57C5C}" presName="parTx" presStyleLbl="revTx" presStyleIdx="4" presStyleCnt="8">
        <dgm:presLayoutVars>
          <dgm:chMax val="0"/>
          <dgm:chPref val="0"/>
        </dgm:presLayoutVars>
      </dgm:prSet>
      <dgm:spPr/>
    </dgm:pt>
    <dgm:pt modelId="{0CDC0BAC-DDA4-47BC-A6B8-BA31174DDC74}" type="pres">
      <dgm:prSet presAssocID="{7D6344E1-743F-4291-B0E0-14924EE57C5C}" presName="txSpace" presStyleCnt="0"/>
      <dgm:spPr/>
    </dgm:pt>
    <dgm:pt modelId="{94CD520D-482F-4140-A951-894288F89343}" type="pres">
      <dgm:prSet presAssocID="{7D6344E1-743F-4291-B0E0-14924EE57C5C}" presName="desTx" presStyleLbl="revTx" presStyleIdx="5" presStyleCnt="8">
        <dgm:presLayoutVars/>
      </dgm:prSet>
      <dgm:spPr/>
    </dgm:pt>
    <dgm:pt modelId="{048F2592-1582-4364-809D-896FF6554965}" type="pres">
      <dgm:prSet presAssocID="{5B59A417-7B45-49C4-8E09-FEACE2F50288}" presName="sibTrans" presStyleCnt="0"/>
      <dgm:spPr/>
    </dgm:pt>
    <dgm:pt modelId="{6C483ECC-F0BD-4C99-9B17-F731D08CE089}" type="pres">
      <dgm:prSet presAssocID="{86D5477A-BDEA-48BA-9519-33B15AE1041C}" presName="compNode" presStyleCnt="0"/>
      <dgm:spPr/>
    </dgm:pt>
    <dgm:pt modelId="{86A0333A-ADE4-4A65-B097-B9E70B59052E}" type="pres">
      <dgm:prSet presAssocID="{86D5477A-BDEA-48BA-9519-33B15AE1041C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2F362914-9BC3-45D8-91D9-FC7B1FC44F84}" type="pres">
      <dgm:prSet presAssocID="{86D5477A-BDEA-48BA-9519-33B15AE1041C}" presName="iconSpace" presStyleCnt="0"/>
      <dgm:spPr/>
    </dgm:pt>
    <dgm:pt modelId="{C40CEFE2-F1E9-4743-853F-AC321F5BD518}" type="pres">
      <dgm:prSet presAssocID="{86D5477A-BDEA-48BA-9519-33B15AE1041C}" presName="parTx" presStyleLbl="revTx" presStyleIdx="6" presStyleCnt="8">
        <dgm:presLayoutVars>
          <dgm:chMax val="0"/>
          <dgm:chPref val="0"/>
        </dgm:presLayoutVars>
      </dgm:prSet>
      <dgm:spPr/>
    </dgm:pt>
    <dgm:pt modelId="{37E26C72-C433-4AC0-B505-56A455B63309}" type="pres">
      <dgm:prSet presAssocID="{86D5477A-BDEA-48BA-9519-33B15AE1041C}" presName="txSpace" presStyleCnt="0"/>
      <dgm:spPr/>
    </dgm:pt>
    <dgm:pt modelId="{6BD2969E-E7C1-45CB-B3A3-EB8655961BA3}" type="pres">
      <dgm:prSet presAssocID="{86D5477A-BDEA-48BA-9519-33B15AE1041C}" presName="desTx" presStyleLbl="revTx" presStyleIdx="7" presStyleCnt="8">
        <dgm:presLayoutVars/>
      </dgm:prSet>
      <dgm:spPr/>
    </dgm:pt>
  </dgm:ptLst>
  <dgm:cxnLst>
    <dgm:cxn modelId="{899F0107-490B-4C8E-98F4-14F8DD45F32A}" srcId="{11825AE1-076A-49E7-8633-C265E3C6A005}" destId="{B0F4AA43-BE70-4AAA-92D5-61F04DD63E47}" srcOrd="2" destOrd="0" parTransId="{419E085F-E240-4A58-BAD0-EF06E3114E54}" sibTransId="{E1CCECAB-0586-416A-B4DE-E34AE3A5AB24}"/>
    <dgm:cxn modelId="{076AAE14-7A16-4DF0-A80A-A724D6026006}" type="presOf" srcId="{A023C15C-21AE-4F99-B0CC-E5443000A6DD}" destId="{94CD520D-482F-4140-A951-894288F89343}" srcOrd="0" destOrd="3" presId="urn:microsoft.com/office/officeart/2018/5/layout/CenteredIconLabelDescriptionList"/>
    <dgm:cxn modelId="{EA8FB61C-391B-482F-8CCF-F66584F4361A}" type="presOf" srcId="{3D1E5F22-5690-4A21-9094-CEA6DB13AF9F}" destId="{94CD520D-482F-4140-A951-894288F89343}" srcOrd="0" destOrd="2" presId="urn:microsoft.com/office/officeart/2018/5/layout/CenteredIconLabelDescriptionList"/>
    <dgm:cxn modelId="{022B5E29-84AA-4F8B-9EDA-72D03D7BD753}" type="presOf" srcId="{9F86A8F5-9995-4983-BFDE-06749EB0EBBB}" destId="{534AC06B-3DA1-4188-9766-096ED4C1F169}" srcOrd="0" destOrd="0" presId="urn:microsoft.com/office/officeart/2018/5/layout/CenteredIconLabelDescriptionList"/>
    <dgm:cxn modelId="{92B02B37-A315-40C8-BEE0-F294BB7E9CE0}" srcId="{11825AE1-076A-49E7-8633-C265E3C6A005}" destId="{0EA09DB1-C347-43DF-995B-135DE670B9E7}" srcOrd="1" destOrd="0" parTransId="{A94EED93-11E7-40CD-BA03-0066E399491F}" sibTransId="{7B578876-4A6F-4362-9189-B020D923616F}"/>
    <dgm:cxn modelId="{EA2EF238-09E0-439C-AC88-28A6ACA62B83}" srcId="{7D6344E1-743F-4291-B0E0-14924EE57C5C}" destId="{1B2CDD4B-70E8-4C0A-B45B-EE019CFDFA60}" srcOrd="0" destOrd="0" parTransId="{3C761244-AD46-4652-8E5F-68E3B3BD6B47}" sibTransId="{0C1940D1-BA2F-4CBF-9AA9-5E31B5AD1BF0}"/>
    <dgm:cxn modelId="{2985673D-AFAB-4A56-A016-66DF9F53202F}" srcId="{86D5477A-BDEA-48BA-9519-33B15AE1041C}" destId="{5A631A7C-631F-4919-A559-333204B729B8}" srcOrd="0" destOrd="0" parTransId="{6CC370E7-9591-49B6-83D0-328AA6983E85}" sibTransId="{8FE766E4-6138-4027-BDB2-EF6BF444865D}"/>
    <dgm:cxn modelId="{C0C5183F-A282-40CC-9F1A-824A4BA0B1AD}" srcId="{7D6344E1-743F-4291-B0E0-14924EE57C5C}" destId="{3D1E5F22-5690-4A21-9094-CEA6DB13AF9F}" srcOrd="2" destOrd="0" parTransId="{5CF88800-C41B-4F3D-B2F2-8270B92881F9}" sibTransId="{9ADB9DEA-4111-419A-BCD5-6179D40BBE53}"/>
    <dgm:cxn modelId="{7523DD40-6B7A-43E8-9EF3-BDD40DDA860C}" type="presOf" srcId="{7D6344E1-743F-4291-B0E0-14924EE57C5C}" destId="{6E6F36C3-3149-4142-9625-7A6484CEF9A6}" srcOrd="0" destOrd="0" presId="urn:microsoft.com/office/officeart/2018/5/layout/CenteredIconLabelDescriptionList"/>
    <dgm:cxn modelId="{1EF1CC66-9790-4A27-82C6-3252ABA0E66F}" srcId="{9F86A8F5-9995-4983-BFDE-06749EB0EBBB}" destId="{CA04C115-4194-405A-8485-7D19832E3C8D}" srcOrd="0" destOrd="0" parTransId="{95F83209-9630-49C0-9840-3CD4F4FF1864}" sibTransId="{3DBFE434-3118-48C3-AFDD-BECFCA897405}"/>
    <dgm:cxn modelId="{8A520F48-3E9F-4976-B270-B71098ED7E83}" type="presOf" srcId="{5A631A7C-631F-4919-A559-333204B729B8}" destId="{6BD2969E-E7C1-45CB-B3A3-EB8655961BA3}" srcOrd="0" destOrd="0" presId="urn:microsoft.com/office/officeart/2018/5/layout/CenteredIconLabelDescriptionList"/>
    <dgm:cxn modelId="{E2A2B54A-2FCB-444C-9F48-952CE34A6F36}" srcId="{BF2FFE6B-BC09-496E-9D7C-32D4877CD392}" destId="{7D6344E1-743F-4291-B0E0-14924EE57C5C}" srcOrd="2" destOrd="0" parTransId="{AF919231-8ECF-4A33-A07F-258C8E0646F7}" sibTransId="{5B59A417-7B45-49C4-8E09-FEACE2F50288}"/>
    <dgm:cxn modelId="{777CC16C-1576-46F4-BDF3-896932796DD7}" srcId="{BF2FFE6B-BC09-496E-9D7C-32D4877CD392}" destId="{86D5477A-BDEA-48BA-9519-33B15AE1041C}" srcOrd="3" destOrd="0" parTransId="{1D7DD37A-1897-4374-8E44-E4CED8453150}" sibTransId="{4B41F424-5725-4BD4-89BA-1579C8015D6C}"/>
    <dgm:cxn modelId="{0E402371-248B-4377-B1B2-3D251BD5BA5E}" type="presOf" srcId="{1B2CDD4B-70E8-4C0A-B45B-EE019CFDFA60}" destId="{94CD520D-482F-4140-A951-894288F89343}" srcOrd="0" destOrd="0" presId="urn:microsoft.com/office/officeart/2018/5/layout/CenteredIconLabelDescriptionList"/>
    <dgm:cxn modelId="{01618771-5C95-42A3-AF20-8B15600D1980}" srcId="{9F86A8F5-9995-4983-BFDE-06749EB0EBBB}" destId="{A6314B90-2F44-4195-B97A-5240EE198C10}" srcOrd="2" destOrd="0" parTransId="{3D753968-6F65-417C-B9D6-978647B2937F}" sibTransId="{754996D0-7F52-431D-A9D0-CCC4D3E53FA7}"/>
    <dgm:cxn modelId="{E9AF3F85-0097-4803-AAB0-352F94BE61C4}" type="presOf" srcId="{CA04C115-4194-405A-8485-7D19832E3C8D}" destId="{D127BCA8-8771-4ED7-9163-E99A896C2980}" srcOrd="0" destOrd="0" presId="urn:microsoft.com/office/officeart/2018/5/layout/CenteredIconLabelDescriptionList"/>
    <dgm:cxn modelId="{53DE1089-B4DB-4E3A-8D39-4184988BAD51}" type="presOf" srcId="{831DABD0-7F1E-4FA7-980E-E4F60A637938}" destId="{D127BCA8-8771-4ED7-9163-E99A896C2980}" srcOrd="0" destOrd="1" presId="urn:microsoft.com/office/officeart/2018/5/layout/CenteredIconLabelDescriptionList"/>
    <dgm:cxn modelId="{77A41D89-EB86-41C0-A122-61AC0713DFB0}" type="presOf" srcId="{BF2FFE6B-BC09-496E-9D7C-32D4877CD392}" destId="{C1CD5896-BE00-4F24-A8EC-CE928269C2FF}" srcOrd="0" destOrd="0" presId="urn:microsoft.com/office/officeart/2018/5/layout/CenteredIconLabelDescriptionList"/>
    <dgm:cxn modelId="{1729E58F-DAC5-4324-AA78-DCA017D45E5F}" type="presOf" srcId="{475A58D0-53BC-4696-A4FC-6F710430DC9E}" destId="{AA650232-1B8A-477C-B511-CA9017DC092F}" srcOrd="0" destOrd="0" presId="urn:microsoft.com/office/officeart/2018/5/layout/CenteredIconLabelDescriptionList"/>
    <dgm:cxn modelId="{58AA0EA1-7BB2-41D9-9104-F5BD6E443008}" srcId="{BF2FFE6B-BC09-496E-9D7C-32D4877CD392}" destId="{11825AE1-076A-49E7-8633-C265E3C6A005}" srcOrd="0" destOrd="0" parTransId="{AB7BAB0B-BC99-47B7-9392-5BD5FBF906C0}" sibTransId="{9C9ED225-9908-4E6C-BA03-88D5B7607724}"/>
    <dgm:cxn modelId="{2234FDA2-5D21-4930-8CB4-A2F5C6D9760E}" srcId="{BF2FFE6B-BC09-496E-9D7C-32D4877CD392}" destId="{9F86A8F5-9995-4983-BFDE-06749EB0EBBB}" srcOrd="1" destOrd="0" parTransId="{B988AB14-538C-4A66-AD5F-E996408D6C1D}" sibTransId="{0576B713-38C9-4BCA-A04B-6B5AB25DF42A}"/>
    <dgm:cxn modelId="{0A8F5CAE-231B-4A4B-BB2A-80CAB3EA419C}" srcId="{7D6344E1-743F-4291-B0E0-14924EE57C5C}" destId="{A023C15C-21AE-4F99-B0CC-E5443000A6DD}" srcOrd="3" destOrd="0" parTransId="{B8F95F70-6CA1-4041-93DE-BD00FE34C276}" sibTransId="{0918D322-DEA2-4442-9BED-61875714B029}"/>
    <dgm:cxn modelId="{934655BC-709B-472D-B909-0C7C4695E666}" srcId="{11825AE1-076A-49E7-8633-C265E3C6A005}" destId="{475A58D0-53BC-4696-A4FC-6F710430DC9E}" srcOrd="0" destOrd="0" parTransId="{5A66ABA3-B12A-4428-BBDC-2E5FEFA42CC7}" sibTransId="{A1967481-133A-4B96-9545-171EE430BC7D}"/>
    <dgm:cxn modelId="{9C2616C7-5B94-4682-B292-CD1D78420E33}" type="presOf" srcId="{86D5477A-BDEA-48BA-9519-33B15AE1041C}" destId="{C40CEFE2-F1E9-4743-853F-AC321F5BD518}" srcOrd="0" destOrd="0" presId="urn:microsoft.com/office/officeart/2018/5/layout/CenteredIconLabelDescriptionList"/>
    <dgm:cxn modelId="{89710AD3-7376-4C4D-9E54-9FB85C266E54}" type="presOf" srcId="{7B0E2F1A-EA49-43E7-8F7C-E01103D3FB00}" destId="{6BD2969E-E7C1-45CB-B3A3-EB8655961BA3}" srcOrd="0" destOrd="1" presId="urn:microsoft.com/office/officeart/2018/5/layout/CenteredIconLabelDescriptionList"/>
    <dgm:cxn modelId="{DFAF73DE-EE68-4211-9BE7-9C63DFAF6210}" type="presOf" srcId="{11825AE1-076A-49E7-8633-C265E3C6A005}" destId="{D8E531BE-A025-43AF-9C2F-F072BF3728D1}" srcOrd="0" destOrd="0" presId="urn:microsoft.com/office/officeart/2018/5/layout/CenteredIconLabelDescriptionList"/>
    <dgm:cxn modelId="{82DF0FE7-0CFA-406D-ADC3-EC964F02818D}" srcId="{86D5477A-BDEA-48BA-9519-33B15AE1041C}" destId="{7B0E2F1A-EA49-43E7-8F7C-E01103D3FB00}" srcOrd="1" destOrd="0" parTransId="{E43344B6-D47D-49B6-B401-AFC8D033A765}" sibTransId="{6CC5CDAA-8D58-4509-BE53-EC146F062C32}"/>
    <dgm:cxn modelId="{76DB99E8-84F4-474E-98F0-F2576628269F}" type="presOf" srcId="{A6314B90-2F44-4195-B97A-5240EE198C10}" destId="{D127BCA8-8771-4ED7-9163-E99A896C2980}" srcOrd="0" destOrd="2" presId="urn:microsoft.com/office/officeart/2018/5/layout/CenteredIconLabelDescriptionList"/>
    <dgm:cxn modelId="{3BF4DDE8-16D9-4F3A-84CC-A8AB2F4A2521}" type="presOf" srcId="{0EA09DB1-C347-43DF-995B-135DE670B9E7}" destId="{AA650232-1B8A-477C-B511-CA9017DC092F}" srcOrd="0" destOrd="1" presId="urn:microsoft.com/office/officeart/2018/5/layout/CenteredIconLabelDescriptionList"/>
    <dgm:cxn modelId="{1C040AE9-14B4-4B97-A692-7EDD574A129B}" srcId="{7D6344E1-743F-4291-B0E0-14924EE57C5C}" destId="{839F26E6-FF28-4410-8B21-DAAE58C394E5}" srcOrd="1" destOrd="0" parTransId="{40CB304E-A94A-42AF-9B37-998778D10DEA}" sibTransId="{7BF4785A-47A9-413A-8003-73F97AF9F2D4}"/>
    <dgm:cxn modelId="{26DB4AF2-BCE6-4E3B-8251-533F8ECE4CC5}" type="presOf" srcId="{B0F4AA43-BE70-4AAA-92D5-61F04DD63E47}" destId="{AA650232-1B8A-477C-B511-CA9017DC092F}" srcOrd="0" destOrd="2" presId="urn:microsoft.com/office/officeart/2018/5/layout/CenteredIconLabelDescriptionList"/>
    <dgm:cxn modelId="{F46684F2-F1BB-43BD-919A-56D28FD6D59E}" srcId="{9F86A8F5-9995-4983-BFDE-06749EB0EBBB}" destId="{831DABD0-7F1E-4FA7-980E-E4F60A637938}" srcOrd="1" destOrd="0" parTransId="{418FF49C-6479-4BFC-9D72-C18F7D4DA571}" sibTransId="{149BA53A-10DB-4928-81CB-7E0C95201579}"/>
    <dgm:cxn modelId="{12056BFE-FFC7-4C78-9B24-DD520DC96FFB}" type="presOf" srcId="{839F26E6-FF28-4410-8B21-DAAE58C394E5}" destId="{94CD520D-482F-4140-A951-894288F89343}" srcOrd="0" destOrd="1" presId="urn:microsoft.com/office/officeart/2018/5/layout/CenteredIconLabelDescriptionList"/>
    <dgm:cxn modelId="{E6AB829A-A40F-4E87-B4FB-FA93EB215122}" type="presParOf" srcId="{C1CD5896-BE00-4F24-A8EC-CE928269C2FF}" destId="{F715D0A5-5999-4718-AF29-C2689C41C685}" srcOrd="0" destOrd="0" presId="urn:microsoft.com/office/officeart/2018/5/layout/CenteredIconLabelDescriptionList"/>
    <dgm:cxn modelId="{4265082A-DE81-44E1-A226-FAB4D21D0977}" type="presParOf" srcId="{F715D0A5-5999-4718-AF29-C2689C41C685}" destId="{3A25F5C6-5BAF-43C6-878E-EB250688C299}" srcOrd="0" destOrd="0" presId="urn:microsoft.com/office/officeart/2018/5/layout/CenteredIconLabelDescriptionList"/>
    <dgm:cxn modelId="{BDE121DB-7D7D-47D8-A644-91632F845B67}" type="presParOf" srcId="{F715D0A5-5999-4718-AF29-C2689C41C685}" destId="{FADDF4EC-C8B4-4D9B-9179-7DC057899256}" srcOrd="1" destOrd="0" presId="urn:microsoft.com/office/officeart/2018/5/layout/CenteredIconLabelDescriptionList"/>
    <dgm:cxn modelId="{3FA484FD-D39D-4912-B557-C76F6DCA1E1B}" type="presParOf" srcId="{F715D0A5-5999-4718-AF29-C2689C41C685}" destId="{D8E531BE-A025-43AF-9C2F-F072BF3728D1}" srcOrd="2" destOrd="0" presId="urn:microsoft.com/office/officeart/2018/5/layout/CenteredIconLabelDescriptionList"/>
    <dgm:cxn modelId="{60A39C38-AA83-4BDA-8D8C-24E7C7090FD2}" type="presParOf" srcId="{F715D0A5-5999-4718-AF29-C2689C41C685}" destId="{9B491DBD-65DC-42E6-9B8C-23707C06D622}" srcOrd="3" destOrd="0" presId="urn:microsoft.com/office/officeart/2018/5/layout/CenteredIconLabelDescriptionList"/>
    <dgm:cxn modelId="{F377ED6D-F005-4D14-AE2E-952480212E6A}" type="presParOf" srcId="{F715D0A5-5999-4718-AF29-C2689C41C685}" destId="{AA650232-1B8A-477C-B511-CA9017DC092F}" srcOrd="4" destOrd="0" presId="urn:microsoft.com/office/officeart/2018/5/layout/CenteredIconLabelDescriptionList"/>
    <dgm:cxn modelId="{7C0D6FB3-7947-4D20-A58A-C079CD7B9C95}" type="presParOf" srcId="{C1CD5896-BE00-4F24-A8EC-CE928269C2FF}" destId="{73C025AE-513E-4101-8BB9-4A450B54CE58}" srcOrd="1" destOrd="0" presId="urn:microsoft.com/office/officeart/2018/5/layout/CenteredIconLabelDescriptionList"/>
    <dgm:cxn modelId="{86DA5D15-06CC-45F0-81B6-E70A84EC0375}" type="presParOf" srcId="{C1CD5896-BE00-4F24-A8EC-CE928269C2FF}" destId="{63997651-321B-44F5-885E-B36486EB4052}" srcOrd="2" destOrd="0" presId="urn:microsoft.com/office/officeart/2018/5/layout/CenteredIconLabelDescriptionList"/>
    <dgm:cxn modelId="{760C2770-2CC4-4000-B34C-FC1436288593}" type="presParOf" srcId="{63997651-321B-44F5-885E-B36486EB4052}" destId="{30634B6A-ED68-40EC-A6E3-EDECDD6987B8}" srcOrd="0" destOrd="0" presId="urn:microsoft.com/office/officeart/2018/5/layout/CenteredIconLabelDescriptionList"/>
    <dgm:cxn modelId="{ECB49BA0-99F5-472D-87F4-1AF477324EFB}" type="presParOf" srcId="{63997651-321B-44F5-885E-B36486EB4052}" destId="{341E6263-F651-4282-B46F-939C13E8BE4E}" srcOrd="1" destOrd="0" presId="urn:microsoft.com/office/officeart/2018/5/layout/CenteredIconLabelDescriptionList"/>
    <dgm:cxn modelId="{C41AD632-D218-4414-8636-96624BF4CB9E}" type="presParOf" srcId="{63997651-321B-44F5-885E-B36486EB4052}" destId="{534AC06B-3DA1-4188-9766-096ED4C1F169}" srcOrd="2" destOrd="0" presId="urn:microsoft.com/office/officeart/2018/5/layout/CenteredIconLabelDescriptionList"/>
    <dgm:cxn modelId="{C04D656D-C23F-4891-AF3A-E15578372D87}" type="presParOf" srcId="{63997651-321B-44F5-885E-B36486EB4052}" destId="{75CFEC3D-BBE3-4220-90FC-5C083BD9924C}" srcOrd="3" destOrd="0" presId="urn:microsoft.com/office/officeart/2018/5/layout/CenteredIconLabelDescriptionList"/>
    <dgm:cxn modelId="{E06587E3-1EF8-4432-AD1F-712D79ECD0D6}" type="presParOf" srcId="{63997651-321B-44F5-885E-B36486EB4052}" destId="{D127BCA8-8771-4ED7-9163-E99A896C2980}" srcOrd="4" destOrd="0" presId="urn:microsoft.com/office/officeart/2018/5/layout/CenteredIconLabelDescriptionList"/>
    <dgm:cxn modelId="{5EB83177-4FA0-4D06-8138-6EA9C99B4BBA}" type="presParOf" srcId="{C1CD5896-BE00-4F24-A8EC-CE928269C2FF}" destId="{D4F1B011-7122-4D3B-9183-55BF3F80A1F2}" srcOrd="3" destOrd="0" presId="urn:microsoft.com/office/officeart/2018/5/layout/CenteredIconLabelDescriptionList"/>
    <dgm:cxn modelId="{9884A847-DC8C-4A04-8F75-AD4CD50F8BF4}" type="presParOf" srcId="{C1CD5896-BE00-4F24-A8EC-CE928269C2FF}" destId="{190162C8-34C1-4CD8-9C2F-3BFC5154B267}" srcOrd="4" destOrd="0" presId="urn:microsoft.com/office/officeart/2018/5/layout/CenteredIconLabelDescriptionList"/>
    <dgm:cxn modelId="{7CDD8D1D-3E06-4E77-8E00-F6E686E48C4E}" type="presParOf" srcId="{190162C8-34C1-4CD8-9C2F-3BFC5154B267}" destId="{7A32C1A1-233C-42CE-8747-E22693B8666B}" srcOrd="0" destOrd="0" presId="urn:microsoft.com/office/officeart/2018/5/layout/CenteredIconLabelDescriptionList"/>
    <dgm:cxn modelId="{A8F3CA4A-4F03-4191-AEA1-399DE9F6ECD7}" type="presParOf" srcId="{190162C8-34C1-4CD8-9C2F-3BFC5154B267}" destId="{484B589B-DCD5-4BE7-8A65-1C2B905CB694}" srcOrd="1" destOrd="0" presId="urn:microsoft.com/office/officeart/2018/5/layout/CenteredIconLabelDescriptionList"/>
    <dgm:cxn modelId="{58EF4FF5-2FDF-49D3-BABA-BF1E5F630011}" type="presParOf" srcId="{190162C8-34C1-4CD8-9C2F-3BFC5154B267}" destId="{6E6F36C3-3149-4142-9625-7A6484CEF9A6}" srcOrd="2" destOrd="0" presId="urn:microsoft.com/office/officeart/2018/5/layout/CenteredIconLabelDescriptionList"/>
    <dgm:cxn modelId="{B324F178-DF2B-4997-A2B8-F6F3E3681259}" type="presParOf" srcId="{190162C8-34C1-4CD8-9C2F-3BFC5154B267}" destId="{0CDC0BAC-DDA4-47BC-A6B8-BA31174DDC74}" srcOrd="3" destOrd="0" presId="urn:microsoft.com/office/officeart/2018/5/layout/CenteredIconLabelDescriptionList"/>
    <dgm:cxn modelId="{B37CFD54-EA38-4F92-AA23-598857DF7D34}" type="presParOf" srcId="{190162C8-34C1-4CD8-9C2F-3BFC5154B267}" destId="{94CD520D-482F-4140-A951-894288F89343}" srcOrd="4" destOrd="0" presId="urn:microsoft.com/office/officeart/2018/5/layout/CenteredIconLabelDescriptionList"/>
    <dgm:cxn modelId="{EC4FD650-471A-480F-8E31-9FF9C3508A03}" type="presParOf" srcId="{C1CD5896-BE00-4F24-A8EC-CE928269C2FF}" destId="{048F2592-1582-4364-809D-896FF6554965}" srcOrd="5" destOrd="0" presId="urn:microsoft.com/office/officeart/2018/5/layout/CenteredIconLabelDescriptionList"/>
    <dgm:cxn modelId="{7A3D4496-7AB2-4986-B67A-7C00FF104D05}" type="presParOf" srcId="{C1CD5896-BE00-4F24-A8EC-CE928269C2FF}" destId="{6C483ECC-F0BD-4C99-9B17-F731D08CE089}" srcOrd="6" destOrd="0" presId="urn:microsoft.com/office/officeart/2018/5/layout/CenteredIconLabelDescriptionList"/>
    <dgm:cxn modelId="{65945F41-E21C-4D88-B85A-28C4625A4863}" type="presParOf" srcId="{6C483ECC-F0BD-4C99-9B17-F731D08CE089}" destId="{86A0333A-ADE4-4A65-B097-B9E70B59052E}" srcOrd="0" destOrd="0" presId="urn:microsoft.com/office/officeart/2018/5/layout/CenteredIconLabelDescriptionList"/>
    <dgm:cxn modelId="{09AA1F93-3585-4D5C-B878-B573FBD4C9E7}" type="presParOf" srcId="{6C483ECC-F0BD-4C99-9B17-F731D08CE089}" destId="{2F362914-9BC3-45D8-91D9-FC7B1FC44F84}" srcOrd="1" destOrd="0" presId="urn:microsoft.com/office/officeart/2018/5/layout/CenteredIconLabelDescriptionList"/>
    <dgm:cxn modelId="{39F7EE34-2293-4BB0-ADD7-4A21619A398A}" type="presParOf" srcId="{6C483ECC-F0BD-4C99-9B17-F731D08CE089}" destId="{C40CEFE2-F1E9-4743-853F-AC321F5BD518}" srcOrd="2" destOrd="0" presId="urn:microsoft.com/office/officeart/2018/5/layout/CenteredIconLabelDescriptionList"/>
    <dgm:cxn modelId="{1D0B96B5-E439-450B-99B5-65EC31D2EEE7}" type="presParOf" srcId="{6C483ECC-F0BD-4C99-9B17-F731D08CE089}" destId="{37E26C72-C433-4AC0-B505-56A455B63309}" srcOrd="3" destOrd="0" presId="urn:microsoft.com/office/officeart/2018/5/layout/CenteredIconLabelDescriptionList"/>
    <dgm:cxn modelId="{144AA12F-E5B7-4B1E-9CDD-3E78184CE73F}" type="presParOf" srcId="{6C483ECC-F0BD-4C99-9B17-F731D08CE089}" destId="{6BD2969E-E7C1-45CB-B3A3-EB8655961BA3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25F5C6-5BAF-43C6-878E-EB250688C299}">
      <dsp:nvSpPr>
        <dsp:cNvPr id="0" name=""/>
        <dsp:cNvSpPr/>
      </dsp:nvSpPr>
      <dsp:spPr>
        <a:xfrm>
          <a:off x="527023" y="926615"/>
          <a:ext cx="565523" cy="5655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E531BE-A025-43AF-9C2F-F072BF3728D1}">
      <dsp:nvSpPr>
        <dsp:cNvPr id="0" name=""/>
        <dsp:cNvSpPr/>
      </dsp:nvSpPr>
      <dsp:spPr>
        <a:xfrm>
          <a:off x="1894" y="1632637"/>
          <a:ext cx="1615781" cy="439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What is Workforce Planning?</a:t>
          </a:r>
          <a:endParaRPr lang="en-US" sz="1400" kern="1200"/>
        </a:p>
      </dsp:txBody>
      <dsp:txXfrm>
        <a:off x="1894" y="1632637"/>
        <a:ext cx="1615781" cy="439290"/>
      </dsp:txXfrm>
    </dsp:sp>
    <dsp:sp modelId="{AA650232-1B8A-477C-B511-CA9017DC092F}">
      <dsp:nvSpPr>
        <dsp:cNvPr id="0" name=""/>
        <dsp:cNvSpPr/>
      </dsp:nvSpPr>
      <dsp:spPr>
        <a:xfrm>
          <a:off x="1894" y="2137276"/>
          <a:ext cx="1615781" cy="20567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Looking at how many staff are needed and what skills they should have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Comparing this with the people already employed and those available externally </a:t>
          </a:r>
          <a:r>
            <a:rPr lang="en-GB" sz="1100" i="1" kern="1200">
              <a:latin typeface="Arial" panose="020B0604020202020204" pitchFamily="34" charset="0"/>
              <a:cs typeface="Arial" panose="020B0604020202020204" pitchFamily="34" charset="0"/>
            </a:rPr>
            <a:t>(Muller‑Camen et al., 2008)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Helps plan ahead rather than just filling gaps at the last minute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94" y="2137276"/>
        <a:ext cx="1615781" cy="2056747"/>
      </dsp:txXfrm>
    </dsp:sp>
    <dsp:sp modelId="{30634B6A-ED68-40EC-A6E3-EDECDD6987B8}">
      <dsp:nvSpPr>
        <dsp:cNvPr id="0" name=""/>
        <dsp:cNvSpPr/>
      </dsp:nvSpPr>
      <dsp:spPr>
        <a:xfrm>
          <a:off x="2425566" y="926615"/>
          <a:ext cx="565523" cy="5655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4AC06B-3DA1-4188-9766-096ED4C1F169}">
      <dsp:nvSpPr>
        <dsp:cNvPr id="0" name=""/>
        <dsp:cNvSpPr/>
      </dsp:nvSpPr>
      <dsp:spPr>
        <a:xfrm>
          <a:off x="1900437" y="1632637"/>
          <a:ext cx="1615781" cy="439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Key Steps</a:t>
          </a:r>
          <a:endParaRPr lang="en-US" sz="1400" kern="1200"/>
        </a:p>
      </dsp:txBody>
      <dsp:txXfrm>
        <a:off x="1900437" y="1632637"/>
        <a:ext cx="1615781" cy="439290"/>
      </dsp:txXfrm>
    </dsp:sp>
    <dsp:sp modelId="{D127BCA8-8771-4ED7-9163-E99A896C2980}">
      <dsp:nvSpPr>
        <dsp:cNvPr id="0" name=""/>
        <dsp:cNvSpPr/>
      </dsp:nvSpPr>
      <dsp:spPr>
        <a:xfrm>
          <a:off x="1900437" y="2137276"/>
          <a:ext cx="1615781" cy="20567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Work out what skills are needed now and in the future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Look at what skills current employees have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See what is available in the wider job market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00437" y="2137276"/>
        <a:ext cx="1615781" cy="2056747"/>
      </dsp:txXfrm>
    </dsp:sp>
    <dsp:sp modelId="{7A32C1A1-233C-42CE-8747-E22693B8666B}">
      <dsp:nvSpPr>
        <dsp:cNvPr id="0" name=""/>
        <dsp:cNvSpPr/>
      </dsp:nvSpPr>
      <dsp:spPr>
        <a:xfrm>
          <a:off x="4324109" y="926615"/>
          <a:ext cx="565523" cy="5655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6F36C3-3149-4142-9625-7A6484CEF9A6}">
      <dsp:nvSpPr>
        <dsp:cNvPr id="0" name=""/>
        <dsp:cNvSpPr/>
      </dsp:nvSpPr>
      <dsp:spPr>
        <a:xfrm>
          <a:off x="3798980" y="1632637"/>
          <a:ext cx="1615781" cy="439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Identify where the gaps are</a:t>
          </a:r>
          <a:endParaRPr lang="en-US" sz="1400" kern="1200"/>
        </a:p>
      </dsp:txBody>
      <dsp:txXfrm>
        <a:off x="3798980" y="1632637"/>
        <a:ext cx="1615781" cy="439290"/>
      </dsp:txXfrm>
    </dsp:sp>
    <dsp:sp modelId="{94CD520D-482F-4140-A951-894288F89343}">
      <dsp:nvSpPr>
        <dsp:cNvPr id="0" name=""/>
        <dsp:cNvSpPr/>
      </dsp:nvSpPr>
      <dsp:spPr>
        <a:xfrm>
          <a:off x="3798980" y="2137276"/>
          <a:ext cx="1615781" cy="20567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Gaps at HealthConnect UK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Clinical staff who know how to use digital systems well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People with IT and digital skills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Leaders who can manage remote teams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98980" y="2137276"/>
        <a:ext cx="1615781" cy="2056747"/>
      </dsp:txXfrm>
    </dsp:sp>
    <dsp:sp modelId="{86A0333A-ADE4-4A65-B097-B9E70B59052E}">
      <dsp:nvSpPr>
        <dsp:cNvPr id="0" name=""/>
        <dsp:cNvSpPr/>
      </dsp:nvSpPr>
      <dsp:spPr>
        <a:xfrm>
          <a:off x="6222652" y="926615"/>
          <a:ext cx="565523" cy="5655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0CEFE2-F1E9-4743-853F-AC321F5BD518}">
      <dsp:nvSpPr>
        <dsp:cNvPr id="0" name=""/>
        <dsp:cNvSpPr/>
      </dsp:nvSpPr>
      <dsp:spPr>
        <a:xfrm>
          <a:off x="5697523" y="1632637"/>
          <a:ext cx="1615781" cy="439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Benefits</a:t>
          </a:r>
          <a:endParaRPr lang="en-US" sz="1400" kern="1200"/>
        </a:p>
      </dsp:txBody>
      <dsp:txXfrm>
        <a:off x="5697523" y="1632637"/>
        <a:ext cx="1615781" cy="439290"/>
      </dsp:txXfrm>
    </dsp:sp>
    <dsp:sp modelId="{6BD2969E-E7C1-45CB-B3A3-EB8655961BA3}">
      <dsp:nvSpPr>
        <dsp:cNvPr id="0" name=""/>
        <dsp:cNvSpPr/>
      </dsp:nvSpPr>
      <dsp:spPr>
        <a:xfrm>
          <a:off x="5697523" y="2137276"/>
          <a:ext cx="1615781" cy="20567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Helps reduce costs and improves planning </a:t>
          </a:r>
          <a:r>
            <a:rPr lang="en-GB" sz="1100" i="1" kern="1200">
              <a:latin typeface="Arial" panose="020B0604020202020204" pitchFamily="34" charset="0"/>
              <a:cs typeface="Arial" panose="020B0604020202020204" pitchFamily="34" charset="0"/>
            </a:rPr>
            <a:t>(Muller‑Camen et al., 2008)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Makes sure the organisation has the right people to grow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97523" y="2137276"/>
        <a:ext cx="1615781" cy="20567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7494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6797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6801386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10/19/2026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359925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10/19/2026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46058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10/19/2026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09160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033195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10/19/2026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44817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10/19/2026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05430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24517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295484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7133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8" r:id="rId1"/>
    <p:sldLayoutId id="2147484009" r:id="rId2"/>
    <p:sldLayoutId id="2147484010" r:id="rId3"/>
    <p:sldLayoutId id="2147484011" r:id="rId4"/>
    <p:sldLayoutId id="2147484012" r:id="rId5"/>
    <p:sldLayoutId id="2147484013" r:id="rId6"/>
    <p:sldLayoutId id="2147484014" r:id="rId7"/>
    <p:sldLayoutId id="2147484015" r:id="rId8"/>
    <p:sldLayoutId id="2147484016" r:id="rId9"/>
    <p:sldLayoutId id="2147484017" r:id="rId10"/>
    <p:sldLayoutId id="214748401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10875C1-007B-4C82-ABEB-347319FB5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F73DBD-BC32-EA49-49F1-8AF0061259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22" r="-1" b="-1"/>
          <a:stretch>
            <a:fillRect/>
          </a:stretch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F2F14D3C-F5C1-46E0-84D4-C16EC720F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312281-ACF8-B226-F612-02B45C66F4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ptos Slab Light" panose="020F0502020204030204" pitchFamily="34" charset="0"/>
              </a:rPr>
              <a:t>KADISHA KLARAEY WILLIAMS-BROWN 2507505</a:t>
            </a:r>
            <a:br>
              <a:rPr lang="en-GB" sz="2800" dirty="0">
                <a:latin typeface="Aptos Slab Light" panose="020F0502020204030204" pitchFamily="34" charset="0"/>
              </a:rPr>
            </a:br>
            <a:br>
              <a:rPr lang="en-GB" sz="2800" dirty="0">
                <a:latin typeface="Aptos Slab Light" panose="020F0502020204030204" pitchFamily="34" charset="0"/>
              </a:rPr>
            </a:br>
            <a:r>
              <a:rPr lang="en-GB" sz="2800" dirty="0">
                <a:latin typeface="Aptos Slab Light" panose="020F0502020204030204" pitchFamily="34" charset="0"/>
              </a:rPr>
              <a:t>DEVELOPING AND MANAGING INDIVIDUALS AND TEAMS </a:t>
            </a:r>
            <a:br>
              <a:rPr lang="en-GB" sz="2800" dirty="0">
                <a:latin typeface="Aptos Slab Light" panose="020F0502020204030204" pitchFamily="34" charset="0"/>
              </a:rPr>
            </a:br>
            <a:r>
              <a:rPr lang="en-GB" sz="2800" dirty="0">
                <a:latin typeface="Aptos Slab Light" panose="020F0502020204030204" pitchFamily="34" charset="0"/>
              </a:rPr>
              <a:t>LCLM5002</a:t>
            </a:r>
            <a:br>
              <a:rPr lang="en-GB" sz="2800" dirty="0">
                <a:latin typeface="Aptos Slab Light" panose="020F0502020204030204" pitchFamily="34" charset="0"/>
              </a:rPr>
            </a:br>
            <a:br>
              <a:rPr lang="en-GB" sz="2800" dirty="0">
                <a:latin typeface="Aptos Slab Light" panose="020F0502020204030204" pitchFamily="34" charset="0"/>
              </a:rPr>
            </a:br>
            <a:r>
              <a:rPr lang="en-GB" sz="2800" dirty="0">
                <a:latin typeface="Aptos Slab Light" panose="020F0502020204030204" pitchFamily="34" charset="0"/>
              </a:rPr>
              <a:t>SHUJUN XIAO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9128101-8127-4BEB-A4BB-3B530DD4F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557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BE2C282-6E5D-0B9C-B922-351C8B3AE8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86EEAC6-011F-4499-ACFF-2FDC742D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970F14D-B6E6-40EA-96B4-4E18D0CF9D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CCCDCCF-DDE7-4FF9-BA8E-DFD3AC93A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FB7294-04B8-849F-C1F9-8D60AE3C0E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22" r="-1" b="-1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C2352FE0-ACFA-479E-A574-CED1C035D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4B4A29A-98EB-8288-355E-9656F39EBC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7912" y="1123837"/>
            <a:ext cx="3499322" cy="46011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spc="-60" dirty="0">
                <a:latin typeface="Aptos Slab Light" panose="020B0004020202020204" pitchFamily="34" charset="0"/>
              </a:rPr>
              <a:t>ORGANISATION OVERVIEW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01F5979-1992-492E-ABBD-62EBC1016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226C61-F5CE-029C-43D1-02E774CCC22D}"/>
              </a:ext>
            </a:extLst>
          </p:cNvPr>
          <p:cNvSpPr txBox="1"/>
          <p:nvPr/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18288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HealthConnect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UK</a:t>
            </a:r>
          </a:p>
          <a:p>
            <a:pPr marL="285750" lvl="0" indent="-18288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Fast‑growing digital healthcare provider</a:t>
            </a:r>
          </a:p>
          <a:p>
            <a:pPr marL="285750" lvl="0" indent="-18288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Offers virtual consultations, remote patient monitoring and other digital health services across the UK</a:t>
            </a:r>
          </a:p>
          <a:p>
            <a:pPr indent="-18288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Main Workforce Challenges</a:t>
            </a:r>
          </a:p>
          <a:p>
            <a:pPr marL="285750" lvl="0" indent="-18288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Hard to attract skilled clinical and digital staff</a:t>
            </a:r>
          </a:p>
          <a:p>
            <a:pPr marL="285750" lvl="0" indent="-18288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Employee turnover has increased</a:t>
            </a:r>
          </a:p>
          <a:p>
            <a:pPr marL="285750" lvl="0" indent="-18288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Concerns over wellbeing and burnout</a:t>
            </a:r>
          </a:p>
          <a:p>
            <a:pPr marL="285750" lvl="0" indent="-18288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Shortage of staff with digital technology skills</a:t>
            </a:r>
          </a:p>
          <a:p>
            <a:pPr marL="285750" lvl="0" indent="-18288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Lower levels of employee engagement</a:t>
            </a:r>
          </a:p>
          <a:p>
            <a:pPr marL="285750" lvl="0" indent="-18288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Difficulty managing teams across different locations</a:t>
            </a:r>
          </a:p>
          <a:p>
            <a:pPr marL="285750" lvl="0" indent="-18288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Need to develop more leaders within the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Why HRM is Important</a:t>
            </a:r>
          </a:p>
          <a:p>
            <a:pPr marL="285750" lvl="0" indent="-18288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Good HR practices help align people with business goals</a:t>
            </a:r>
          </a:p>
          <a:p>
            <a:pPr marL="285750" lvl="0" indent="-18288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People are seen as a key resource that drives success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(Armstrong &amp; Taylor, 2020)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77CB93F-A0E2-4BBE-B2FC-E93932C7E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4483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7E0722F-9BB1-ECD1-F24A-E66DC2CEC1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DE94247-C5C6-C70D-D85C-51ADC929C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BDAD2E4-D03E-CCFE-6241-EE25EDFCF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0570691-8159-8C3E-74A1-29407DE68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947088-3745-355B-A2E9-1C09716448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22" r="-1" b="-1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0A3916C-6222-7902-7978-933F4E5F2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4A9F34A-95B7-F3AD-6792-422E76BC1C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2919" y="1123837"/>
            <a:ext cx="2947482" cy="46011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spc="-60">
                <a:latin typeface="Aptos Slab Light" panose="020B0004020202020204" pitchFamily="34" charset="0"/>
              </a:rPr>
              <a:t>WORKFORCE PLANNING</a:t>
            </a:r>
            <a:endParaRPr lang="en-US" sz="3600" b="1" spc="-60" dirty="0">
              <a:latin typeface="Aptos Slab Light" panose="020B00040202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80502CD-F3D3-EC52-81D4-674B972B9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E118957-4798-7192-FF87-2A5A429BF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3" name="TextBox 5">
            <a:extLst>
              <a:ext uri="{FF2B5EF4-FFF2-40B4-BE49-F238E27FC236}">
                <a16:creationId xmlns:a16="http://schemas.microsoft.com/office/drawing/2014/main" id="{772133CC-81A6-E9C1-8448-14D0B24D7DB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12489937"/>
              </p:ext>
            </p:extLst>
          </p:nvPr>
        </p:nvGraphicFramePr>
        <p:xfrm>
          <a:off x="3869268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212094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5064A2-C0EA-6ECB-B24F-72AF10BAA5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9635C45-CB2B-A65F-A6B6-0760B4C4F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09BF742-8C28-C49E-A239-9D3FEC632A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FE0633B-EEE3-5A74-5B67-D70F30F16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2E0742-A432-6701-6667-3D3B1DBCEB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22" r="-1" b="-1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7343B780-7E82-E81E-10AE-42FDCC9C9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C34C88D-B639-A6DE-C716-2992B706E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E34050-C136-5EF4-72AC-7E24B44F328F}"/>
              </a:ext>
            </a:extLst>
          </p:cNvPr>
          <p:cNvSpPr txBox="1"/>
          <p:nvPr/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5BE2FFB-ED93-9545-E5EB-F26D7084B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4CBDC1-A32B-8085-DCEF-9D1D077493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2413" y="1123950"/>
            <a:ext cx="3223677" cy="46005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dirty="0">
                <a:latin typeface="Aptos Slab Light" panose="020B0004020202020204" pitchFamily="34" charset="0"/>
                <a:cs typeface="Arial" panose="020B0604020202020204" pitchFamily="34" charset="0"/>
              </a:rPr>
              <a:t>RECRUITMENT</a:t>
            </a:r>
            <a:r>
              <a:rPr lang="en-US" sz="3200" b="1" dirty="0">
                <a:latin typeface="Aptos Slab Light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>
                <a:latin typeface="Aptos Slab Light" panose="020B0004020202020204" pitchFamily="34" charset="0"/>
                <a:cs typeface="Arial" panose="020B0604020202020204" pitchFamily="34" charset="0"/>
              </a:rPr>
              <a:t>CHALLENGES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216E1A-1F42-5FB1-7AF1-7A89A42B910E}"/>
              </a:ext>
            </a:extLst>
          </p:cNvPr>
          <p:cNvSpPr txBox="1"/>
          <p:nvPr/>
        </p:nvSpPr>
        <p:spPr>
          <a:xfrm>
            <a:off x="3695984" y="594509"/>
            <a:ext cx="4016116" cy="3274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indent="-18288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1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Current Issues</a:t>
            </a:r>
          </a:p>
          <a:p>
            <a:pPr marL="342900" marR="0" lvl="0" indent="-18288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1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Competition for staff with both healthcare and technology skills is high</a:t>
            </a:r>
          </a:p>
          <a:p>
            <a:pPr marL="342900" marR="0" lvl="0" indent="-18288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1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People may not know much about </a:t>
            </a:r>
            <a:r>
              <a:rPr lang="en-US" sz="1100" b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HealthConnect</a:t>
            </a:r>
            <a:r>
              <a:rPr lang="en-US" sz="11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UK as an employer</a:t>
            </a:r>
          </a:p>
          <a:p>
            <a:pPr marL="342900" marR="0" lvl="0" indent="-18288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1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Some traditional recruitment methods may be too slow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DE24D1-A11C-36C7-2160-B233FF88D7E9}"/>
              </a:ext>
            </a:extLst>
          </p:cNvPr>
          <p:cNvSpPr txBox="1"/>
          <p:nvPr/>
        </p:nvSpPr>
        <p:spPr>
          <a:xfrm>
            <a:off x="3972128" y="5711561"/>
            <a:ext cx="6101442" cy="9766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l">
              <a:lnSpc>
                <a:spcPct val="150000"/>
              </a:lnSpc>
              <a:spcAft>
                <a:spcPts val="600"/>
              </a:spcAft>
              <a:buNone/>
            </a:pPr>
            <a:r>
              <a:rPr lang="en-GB" sz="11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Employee Value Proposition</a:t>
            </a:r>
          </a:p>
          <a:p>
            <a:pPr marL="342900" marR="0" lvl="0" indent="-342900" algn="l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Making clear what the organisation offers and what it expects in return</a:t>
            </a:r>
          </a:p>
          <a:p>
            <a:pPr marL="342900" marR="0" lvl="0" indent="-342900" algn="l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Helps build a positive image to attract good people</a:t>
            </a:r>
            <a:endParaRPr lang="en-GB" sz="1100" b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5979564-055C-5D7D-A334-D2653F252F38}"/>
              </a:ext>
            </a:extLst>
          </p:cNvPr>
          <p:cNvSpPr txBox="1"/>
          <p:nvPr/>
        </p:nvSpPr>
        <p:spPr>
          <a:xfrm>
            <a:off x="3972128" y="2573913"/>
            <a:ext cx="313900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RECOMMENDED RECRUITMENT METHODS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C96E8C27-AAF6-5013-FB76-5EA7A83319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5973066"/>
              </p:ext>
            </p:extLst>
          </p:nvPr>
        </p:nvGraphicFramePr>
        <p:xfrm>
          <a:off x="4057158" y="2890505"/>
          <a:ext cx="7127310" cy="2725277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563655">
                  <a:extLst>
                    <a:ext uri="{9D8B030D-6E8A-4147-A177-3AD203B41FA5}">
                      <a16:colId xmlns:a16="http://schemas.microsoft.com/office/drawing/2014/main" val="2042487343"/>
                    </a:ext>
                  </a:extLst>
                </a:gridCol>
                <a:gridCol w="3563655">
                  <a:extLst>
                    <a:ext uri="{9D8B030D-6E8A-4147-A177-3AD203B41FA5}">
                      <a16:colId xmlns:a16="http://schemas.microsoft.com/office/drawing/2014/main" val="267698524"/>
                    </a:ext>
                  </a:extLst>
                </a:gridCol>
              </a:tblGrid>
              <a:tr h="207982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IT HELPS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1368246"/>
                  </a:ext>
                </a:extLst>
              </a:tr>
              <a:tr h="675941">
                <a:tc>
                  <a:txBody>
                    <a:bodyPr/>
                    <a:lstStyle/>
                    <a:p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Internal recruitment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Promote existing staff; builds loyalty; shows career paths (CIPD, 2023)</a:t>
                      </a:r>
                      <a:endParaRPr lang="en-GB" sz="1100" b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9078616"/>
                  </a:ext>
                </a:extLst>
              </a:tr>
              <a:tr h="519955">
                <a:tc>
                  <a:txBody>
                    <a:bodyPr/>
                    <a:lstStyle/>
                    <a:p>
                      <a:r>
                        <a:rPr lang="en-GB" sz="11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Exterfnal</a:t>
                      </a: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recruitment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Advertise on healthcare and technology job boards</a:t>
                      </a:r>
                      <a:endParaRPr lang="en-GB" sz="1100" b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833337"/>
                  </a:ext>
                </a:extLst>
              </a:tr>
              <a:tr h="67594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Online recruitment</a:t>
                      </a:r>
                    </a:p>
                    <a:p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the company website and digital platforms; makes applying easier</a:t>
                      </a:r>
                      <a:endParaRPr lang="en-GB" sz="1100" b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0748531"/>
                  </a:ext>
                </a:extLst>
              </a:tr>
              <a:tr h="20798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media</a:t>
                      </a:r>
                    </a:p>
                    <a:p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</a:t>
                      </a:r>
                      <a:r>
                        <a:rPr lang="en-GB" sz="1100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linkedin</a:t>
                      </a:r>
                      <a:r>
                        <a:rPr lang="en-GB" sz="1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similar; shows what the organisation is like</a:t>
                      </a:r>
                      <a:endParaRPr lang="en-GB" sz="1100" b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93594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43168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CDDE912-62CB-3BB0-B68B-BFBE66E8D4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07CBBDD0-4420-4A50-96AB-392F9B97C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65BA403-54B9-4A0B-BC79-028C495C0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7552943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72B9E8-386D-F473-496D-48D5CCD607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22" r="-1" b="-1"/>
          <a:stretch>
            <a:fillRect/>
          </a:stretch>
        </p:blipFill>
        <p:spPr>
          <a:xfrm>
            <a:off x="8037574" y="2452047"/>
            <a:ext cx="3458249" cy="1945754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DC8C6883-513A-4FE8-8B55-7AA2A13A9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B023CE-44ED-6BD9-58D7-1387DF6235D3}"/>
              </a:ext>
            </a:extLst>
          </p:cNvPr>
          <p:cNvSpPr txBox="1"/>
          <p:nvPr/>
        </p:nvSpPr>
        <p:spPr>
          <a:xfrm>
            <a:off x="198991" y="301543"/>
            <a:ext cx="36740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3600" dirty="0">
                <a:latin typeface="Aptos Slab Light" panose="020B0004020202020204" pitchFamily="34" charset="0"/>
              </a:rPr>
              <a:t>SELECTION AND TALENT MANAGEMENT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FB6AEC-E9FE-14EE-E0D9-EE01DA77B910}"/>
              </a:ext>
            </a:extLst>
          </p:cNvPr>
          <p:cNvSpPr txBox="1"/>
          <p:nvPr/>
        </p:nvSpPr>
        <p:spPr>
          <a:xfrm>
            <a:off x="198991" y="2124473"/>
            <a:ext cx="4738769" cy="39241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Selection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clear interviews and practical tasks where appropriate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Look at both skills and how well someone might fit the team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fair and consistent to build trust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Talent Management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Identifying people who have potential to grow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Giving them development opportunities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 for future leadership roles; succession planning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stop the organisation relying too much on one person </a:t>
            </a:r>
            <a:r>
              <a:rPr lang="en-GB" sz="11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(Ward, 2000)</a:t>
            </a:r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Resource‑Based View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are seen as a valuable asset that competitors cannot easily copy </a:t>
            </a:r>
            <a:r>
              <a:rPr lang="en-GB" sz="11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(Barney, 1991)</a:t>
            </a:r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staff helps keep the organisation competitive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34369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CCCDCCF-DDE7-4FF9-BA8E-DFD3AC93A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D714D5D-C1DD-4991-E9F9-C17BEEE36A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722" r="-1" b="-1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C2352FE0-ACFA-479E-A574-CED1C035D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01F5979-1992-492E-ABBD-62EBC1016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3B46FC-09D8-BA2A-147F-6918638C290C}"/>
              </a:ext>
            </a:extLst>
          </p:cNvPr>
          <p:cNvSpPr txBox="1"/>
          <p:nvPr/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R="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Needs to be Developed</a:t>
            </a:r>
          </a:p>
          <a:p>
            <a:pPr marL="445770" marR="0" lvl="0" indent="-28575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1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skills for clinical staff</a:t>
            </a:r>
          </a:p>
          <a:p>
            <a:pPr marL="445770" marR="0" lvl="0" indent="-28575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1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Understanding of patient care for technical staff</a:t>
            </a:r>
          </a:p>
          <a:p>
            <a:pPr marL="445770" marR="0" lvl="0" indent="-28575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1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Leadership and team management skills</a:t>
            </a:r>
          </a:p>
          <a:p>
            <a:pPr marR="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Approaches Used</a:t>
            </a:r>
          </a:p>
          <a:p>
            <a:pPr marL="445770" marR="0" lvl="0" indent="-28575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1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Kolb’s Learning Cycle; learning by doing, reflecting, thinking and trying things out again</a:t>
            </a:r>
          </a:p>
          <a:p>
            <a:pPr marL="445770" marR="0" lvl="0" indent="-28575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1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Training courses, workshops and mentoring</a:t>
            </a:r>
          </a:p>
          <a:p>
            <a:pPr marL="445770" marR="0" lvl="0" indent="-28575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1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Coaching to support staff one‑to‑one</a:t>
            </a:r>
          </a:p>
          <a:p>
            <a:pPr marR="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1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Evaluating Development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11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Kirkpatrick’s Model</a:t>
            </a:r>
          </a:p>
          <a:p>
            <a:pPr marL="445770" marR="0" lvl="0" indent="-28575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1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Did staff enjoy the training? </a:t>
            </a:r>
            <a:r>
              <a:rPr lang="en-US" sz="11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(Reaction)</a:t>
            </a:r>
            <a:endParaRPr lang="en-US" sz="11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45770" marR="0" lvl="0" indent="-28575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1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Did they learn something? </a:t>
            </a:r>
            <a:r>
              <a:rPr lang="en-US" sz="11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(Learning)</a:t>
            </a:r>
            <a:endParaRPr lang="en-US" sz="11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45770" marR="0" lvl="0" indent="-28575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1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 they do things differently now? </a:t>
            </a:r>
            <a:r>
              <a:rPr lang="en-US" sz="11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100" b="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1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US" sz="11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45770" marR="0" lvl="0" indent="-285750" defTabSz="914400">
              <a:lnSpc>
                <a:spcPct val="15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1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Did it help the </a:t>
            </a:r>
            <a:r>
              <a:rPr lang="en-US" sz="1100" b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11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r>
              <a:rPr lang="en-US" sz="11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(Results)</a:t>
            </a:r>
            <a:r>
              <a:rPr lang="en-US" sz="11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(Kirkpatrick, 1998)</a:t>
            </a:r>
            <a:endParaRPr lang="en-US" sz="11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7CB93F-A0E2-4BBE-B2FC-E93932C7E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82977B4-760C-54B3-9723-628FE1DFB17C}"/>
              </a:ext>
            </a:extLst>
          </p:cNvPr>
          <p:cNvSpPr txBox="1"/>
          <p:nvPr/>
        </p:nvSpPr>
        <p:spPr>
          <a:xfrm>
            <a:off x="47820" y="1959429"/>
            <a:ext cx="344359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Aptos Slab Light" panose="020B0004020202020204" pitchFamily="34" charset="0"/>
              </a:rPr>
              <a:t>LEARNING AND DEVELOPMENT</a:t>
            </a:r>
          </a:p>
        </p:txBody>
      </p:sp>
    </p:spTree>
    <p:extLst>
      <p:ext uri="{BB962C8B-B14F-4D97-AF65-F5344CB8AC3E}">
        <p14:creationId xmlns:p14="http://schemas.microsoft.com/office/powerpoint/2010/main" val="11336507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AC27B80-35D9-3DC9-162E-844FCEE75A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B417020-291B-DC48-F0E1-215A71C12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E9F8D44-162B-727C-F1BA-C0E7E501D2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722" r="-1" b="-1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A68E162E-AC55-AFBA-064D-8B200FD43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6AA827A-39C4-3B0B-41BC-04752C7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67D214C-6209-A9B3-6389-BB15C6BB7196}"/>
              </a:ext>
            </a:extLst>
          </p:cNvPr>
          <p:cNvSpPr txBox="1"/>
          <p:nvPr/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What It Is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More than just an annual review, regular check‑ins and feedback throughout the year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(Armstrong, 2009)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Setting clear goals that match what the organisation wants to achieve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Good Practice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Goals should be SMART: Specific, Measurable, Achievable, Relevant, Time‑bound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Feedback should be constructive and regular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Look at how well someone is doing but also their wellbeing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Make sure the process is fair and transparent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Goal‑Setting Theory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Clear and agreed goals help people work harder and perform better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(Locke &amp; Latham, 2002)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9F8B1B4-ACA6-0DAC-4CEF-EC22340B0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3E8B8D-D8C7-94FF-D302-2D597247DD9D}"/>
              </a:ext>
            </a:extLst>
          </p:cNvPr>
          <p:cNvSpPr txBox="1"/>
          <p:nvPr/>
        </p:nvSpPr>
        <p:spPr>
          <a:xfrm>
            <a:off x="-7912" y="2394857"/>
            <a:ext cx="36493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Aptos Slab Light" panose="020B0004020202020204" pitchFamily="34" charset="0"/>
              </a:rPr>
              <a:t>PERFORMANCE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9014890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21BF53D-0DF5-4FD0-F7C6-FACD1170A2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CC652D1-551C-A0E1-5EB9-73D5F7106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F21E7E5-1269-1975-8F74-DFBF4BA08B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722" r="-1" b="-1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CF203C05-42BC-B44C-551B-171BADFBD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CA4C8FF-A3E5-65A4-0B4A-6303022E2D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9F9FD0-63B6-20D5-AD0C-99B55DFACB11}"/>
              </a:ext>
            </a:extLst>
          </p:cNvPr>
          <p:cNvSpPr txBox="1"/>
          <p:nvPr/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E6AD5DB-CAB4-4532-1EEF-0592B9420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3DE7CE-8D90-9DDD-FED9-AFF001837952}"/>
              </a:ext>
            </a:extLst>
          </p:cNvPr>
          <p:cNvSpPr txBox="1"/>
          <p:nvPr/>
        </p:nvSpPr>
        <p:spPr>
          <a:xfrm>
            <a:off x="-7912" y="2394857"/>
            <a:ext cx="36493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Aptos Slab Light" panose="020B0004020202020204" pitchFamily="34" charset="0"/>
              </a:rPr>
              <a:t>REWARD AND MOTIVATION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827841FE-6AE4-3F51-8266-DB1A2B6BA4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1998199"/>
              </p:ext>
            </p:extLst>
          </p:nvPr>
        </p:nvGraphicFramePr>
        <p:xfrm>
          <a:off x="3747639" y="1467757"/>
          <a:ext cx="81280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683359159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412158043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HYGEINE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MOTIVATORS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91519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Fair Pay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Recognising Good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45337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Good Working Conditions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Opportunity To Progress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92721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Reasonable Workload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Trusted To make Decisions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73989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Flexible Working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1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Feeling The Work Matters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4059772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3A4006C2-5C59-9109-1E32-9EC9E26B14D1}"/>
              </a:ext>
            </a:extLst>
          </p:cNvPr>
          <p:cNvSpPr txBox="1"/>
          <p:nvPr/>
        </p:nvSpPr>
        <p:spPr>
          <a:xfrm>
            <a:off x="3705293" y="981267"/>
            <a:ext cx="163859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HEZBERG’S THEORY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81BC72-8B26-AF45-760B-21C5C2908877}"/>
              </a:ext>
            </a:extLst>
          </p:cNvPr>
          <p:cNvSpPr txBox="1"/>
          <p:nvPr/>
        </p:nvSpPr>
        <p:spPr>
          <a:xfrm>
            <a:off x="3869268" y="3850105"/>
            <a:ext cx="708559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Total Reward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Pay and benefits are important but so are recognition, development and job satisfaction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(Armstrong, 2014)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Pay alone does not always keep people motivated long‑term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Performance‑related pay can sometimes reduce enjoyment of the work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(Deci et al., 1999)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45422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AF7BC69-0A81-0669-D0DF-637FCE64AD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E6AD9D2D-46C3-495A-8447-5CE2ACFDFE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9749F47-0104-D006-8130-04811EA38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7552943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4E3C2E-DB6E-534A-F4F3-10BFDA73D5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22" r="-1" b="-1"/>
          <a:stretch>
            <a:fillRect/>
          </a:stretch>
        </p:blipFill>
        <p:spPr>
          <a:xfrm>
            <a:off x="8037574" y="2452047"/>
            <a:ext cx="3458249" cy="1945754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9B4BD4DC-E802-DF0E-AC86-4102174BA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5D2C7D-00AE-1E15-2F7E-8F5DE6BCF76E}"/>
              </a:ext>
            </a:extLst>
          </p:cNvPr>
          <p:cNvSpPr txBox="1"/>
          <p:nvPr/>
        </p:nvSpPr>
        <p:spPr>
          <a:xfrm>
            <a:off x="198991" y="301543"/>
            <a:ext cx="36740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3600" dirty="0">
                <a:latin typeface="Aptos Slab Light" panose="020B0004020202020204" pitchFamily="34" charset="0"/>
              </a:rPr>
              <a:t>LEADERSHIP TEAMS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EC1749-5815-5497-F9AF-614C29559EF9}"/>
              </a:ext>
            </a:extLst>
          </p:cNvPr>
          <p:cNvSpPr txBox="1"/>
          <p:nvPr/>
        </p:nvSpPr>
        <p:spPr>
          <a:xfrm>
            <a:off x="413359" y="1916482"/>
            <a:ext cx="6288066" cy="26545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Recommended Leadership Style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Transformational Leadership, inspires people and encourages new ideas </a:t>
            </a:r>
            <a:r>
              <a:rPr lang="en-GB" sz="11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(Bass, 1985)</a:t>
            </a:r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Being supportive and understanding helps reduce stress and burnout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 need to communicate well with teams who work in different places</a:t>
            </a:r>
          </a:p>
          <a:p>
            <a:pPr>
              <a:lnSpc>
                <a:spcPct val="150000"/>
              </a:lnSpc>
            </a:pPr>
            <a:r>
              <a:rPr lang="en-GB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Multidisciplinary Teams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sure everyone knows their role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Hold regular meetings so people stay connected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 sharing ideas across different professions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Agree shared goals so everyone works together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28912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666306F-39F2-1E49-FB5C-D95D652B5A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BE487D4-CD10-19AA-A418-AB2101384E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4FB2B45-5727-4D02-2814-2C66E2DA55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722" r="-1" b="-1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AF1BC3AD-4D2E-99D6-93A0-F8387837D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9AB8F42-8B40-40DC-7858-85C4E6DF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A7018A8-2F99-AEA7-9B87-317A966D701B}"/>
              </a:ext>
            </a:extLst>
          </p:cNvPr>
          <p:cNvSpPr txBox="1"/>
          <p:nvPr/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7FE65FC-445C-AEA0-3EDD-EE5956842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5E962D-9141-6BBF-3B6F-14D145F6F103}"/>
              </a:ext>
            </a:extLst>
          </p:cNvPr>
          <p:cNvSpPr txBox="1"/>
          <p:nvPr/>
        </p:nvSpPr>
        <p:spPr>
          <a:xfrm>
            <a:off x="232792" y="2373086"/>
            <a:ext cx="36493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Aptos Slab Light" panose="020B0004020202020204" pitchFamily="34" charset="0"/>
              </a:rPr>
              <a:t>CRITICAL DISCUSSION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1B3AC9-4D0D-5A40-3146-7EA3A336EE2A}"/>
              </a:ext>
            </a:extLst>
          </p:cNvPr>
          <p:cNvSpPr txBox="1"/>
          <p:nvPr/>
        </p:nvSpPr>
        <p:spPr>
          <a:xfrm>
            <a:off x="3894935" y="1437477"/>
            <a:ext cx="6248400" cy="38697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l">
              <a:lnSpc>
                <a:spcPct val="150000"/>
              </a:lnSpc>
              <a:buNone/>
            </a:pPr>
            <a:r>
              <a:rPr lang="en-GB" sz="11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HR Practices Help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Better recruitment means choosing from more candidates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Planning ahead reduces last‑minute hiring costs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Training makes staff more capable and confident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Fair reward and recognition keeps people longer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Regular feedback stops small problems becoming big ones</a:t>
            </a:r>
          </a:p>
          <a:p>
            <a:pPr marL="0" marR="0" algn="l">
              <a:lnSpc>
                <a:spcPct val="150000"/>
              </a:lnSpc>
              <a:buNone/>
            </a:pPr>
            <a:r>
              <a:rPr lang="en-GB" sz="11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Areas of Debate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Some approaches cost money and take time to show results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Not every method works for every person. some flexibility is needed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External factors such as competition for staff are hard to control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More research is needed to see what works best in digital healthcare specifically</a:t>
            </a:r>
          </a:p>
          <a:p>
            <a:pPr marL="0" marR="0" algn="l">
              <a:lnSpc>
                <a:spcPct val="150000"/>
              </a:lnSpc>
              <a:buNone/>
            </a:pPr>
            <a:r>
              <a:rPr lang="en-GB" sz="11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Alternative Approaches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Hiring people quickly without planning may fill roles fast but can lead to poor fit and higher turnover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Focusing only on pay may attract people but will not necessarily keep them 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(CIPD, 2024)</a:t>
            </a:r>
            <a:endParaRPr lang="en-GB" sz="1100" b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2877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DA5EFE2-BB23-3939-A10F-2A62AA6773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F76979E-1A30-23DB-19DB-AC0580429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AD3C1C5-5B68-EF73-111D-E128F99CAB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722" r="-1" b="-1"/>
          <a:stretch>
            <a:fillRect/>
          </a:stretch>
        </p:blipFill>
        <p:spPr>
          <a:xfrm>
            <a:off x="20" y="1"/>
            <a:ext cx="12188932" cy="6858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F69BEAC6-CAED-812C-0B66-D1A6E0563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D1563D8-90D4-1C9A-D224-BEF47C30A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E8B66F6-04BF-DB6C-C1BA-F1F5B290AF0C}"/>
              </a:ext>
            </a:extLst>
          </p:cNvPr>
          <p:cNvSpPr txBox="1"/>
          <p:nvPr/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F07BF05-F17C-2304-E291-0B1C31D3B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740872-CCC4-93B5-87C8-E476B7E37ABE}"/>
              </a:ext>
            </a:extLst>
          </p:cNvPr>
          <p:cNvSpPr txBox="1"/>
          <p:nvPr/>
        </p:nvSpPr>
        <p:spPr>
          <a:xfrm>
            <a:off x="47820" y="3015343"/>
            <a:ext cx="36493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Aptos Slab Light" panose="020B0004020202020204" pitchFamily="34" charset="0"/>
              </a:rPr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5F54AE-AA3A-1C56-CDC3-A8FF4F3AB375}"/>
              </a:ext>
            </a:extLst>
          </p:cNvPr>
          <p:cNvSpPr txBox="1"/>
          <p:nvPr/>
        </p:nvSpPr>
        <p:spPr>
          <a:xfrm>
            <a:off x="4044053" y="1325093"/>
            <a:ext cx="6101442" cy="4377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l">
              <a:lnSpc>
                <a:spcPct val="150000"/>
              </a:lnSpc>
              <a:buNone/>
            </a:pPr>
            <a:r>
              <a:rPr lang="en-GB" sz="11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Main Recommendations</a:t>
            </a:r>
          </a:p>
          <a:p>
            <a:pPr marL="342900" marR="0" lvl="0" indent="-342900" algn="l">
              <a:lnSpc>
                <a:spcPct val="150000"/>
              </a:lnSpc>
              <a:buFont typeface="+mj-lt"/>
              <a:buAutoNum type="arabicPeriod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Plan workforce needs ahead, short‑term and long‑term</a:t>
            </a:r>
          </a:p>
          <a:p>
            <a:pPr marL="342900" marR="0" lvl="0" indent="-342900" algn="l">
              <a:lnSpc>
                <a:spcPct val="150000"/>
              </a:lnSpc>
              <a:buFont typeface="+mj-lt"/>
              <a:buAutoNum type="arabicPeriod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 a mix of recruitment </a:t>
            </a:r>
            <a:r>
              <a:rPr lang="en-GB" sz="1100" b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methods </a:t>
            </a: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sz="1100" b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internal </a:t>
            </a: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 external</a:t>
            </a:r>
          </a:p>
          <a:p>
            <a:pPr marL="342900" marR="0" lvl="0" indent="-342900" algn="l">
              <a:lnSpc>
                <a:spcPct val="150000"/>
              </a:lnSpc>
              <a:buFont typeface="+mj-lt"/>
              <a:buAutoNum type="arabicPeriod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Identify talented staff and plan for future leaders</a:t>
            </a:r>
          </a:p>
          <a:p>
            <a:pPr marL="342900" marR="0" lvl="0" indent="-342900" algn="l">
              <a:lnSpc>
                <a:spcPct val="150000"/>
              </a:lnSpc>
              <a:buFont typeface="+mj-lt"/>
              <a:buAutoNum type="arabicPeriod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Train staff in digital skills and leadership</a:t>
            </a:r>
          </a:p>
          <a:p>
            <a:pPr marL="342900" marR="0" lvl="0" indent="-342900" algn="l">
              <a:lnSpc>
                <a:spcPct val="150000"/>
              </a:lnSpc>
              <a:buFont typeface="+mj-lt"/>
              <a:buAutoNum type="arabicPeriod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Give regular feedback and set clear goals</a:t>
            </a:r>
          </a:p>
          <a:p>
            <a:pPr marL="342900" marR="0" lvl="0" indent="-342900" algn="l">
              <a:lnSpc>
                <a:spcPct val="150000"/>
              </a:lnSpc>
              <a:buFont typeface="+mj-lt"/>
              <a:buAutoNum type="arabicPeriod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Offer fair pay plus recognition, flexibility and development opportunities</a:t>
            </a:r>
          </a:p>
          <a:p>
            <a:pPr marL="0" marR="0" algn="l">
              <a:lnSpc>
                <a:spcPct val="150000"/>
              </a:lnSpc>
              <a:buNone/>
            </a:pPr>
            <a:r>
              <a:rPr lang="en-GB" sz="11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Expected Benefits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Lower staff turnover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Better quality services for patients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Higher staff engagement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Stronger leadership for the future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Sustainable growth for </a:t>
            </a:r>
            <a:r>
              <a:rPr lang="en-GB" sz="1100" b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HealthConnect</a:t>
            </a: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UK</a:t>
            </a:r>
          </a:p>
          <a:p>
            <a:pPr marL="0" marR="0" algn="l">
              <a:lnSpc>
                <a:spcPct val="150000"/>
              </a:lnSpc>
              <a:buNone/>
            </a:pPr>
            <a:r>
              <a:rPr lang="en-GB" sz="11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Success depends on commitment from managers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Changes take time to show full results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Some details may need adjusting as the organisation grows</a:t>
            </a:r>
            <a:endParaRPr lang="en-GB" sz="1100" b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25437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FB0BC3-A561-5C4D-8982-B7C4C8F542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43902EF-6E65-180C-AE91-9311DD1F53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5E4688-C111-8534-CE4A-D059362E4D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22" r="-1" b="-1"/>
          <a:stretch>
            <a:fillRect/>
          </a:stretch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CF15661-E05D-A755-C486-7BF2F2DA3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6E9627-12B5-7B6A-64C1-92F293F738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7831" y="761998"/>
            <a:ext cx="4895523" cy="563009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ptos Slab Light" panose="020F0502020204030204" pitchFamily="34" charset="0"/>
              </a:rPr>
              <a:t>REFERENCES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B6FDB3D-A23C-0F5D-6CAF-5D9111D17D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4719C5-7FDC-A2CE-75E5-852159FD7F1D}"/>
              </a:ext>
            </a:extLst>
          </p:cNvPr>
          <p:cNvSpPr txBox="1"/>
          <p:nvPr/>
        </p:nvSpPr>
        <p:spPr>
          <a:xfrm>
            <a:off x="697831" y="1457196"/>
            <a:ext cx="6189044" cy="4377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ARMSTRONG, M. and TAYLOR, S. (2020) 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Armstrong’s Handbook of Human Resource Management Practice</a:t>
            </a: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15th </a:t>
            </a:r>
            <a:r>
              <a:rPr lang="en-GB" sz="1100" b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ARMSTRONG, M. (2009) 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Armstrong’s Handbook of Performance Management</a:t>
            </a: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4th </a:t>
            </a:r>
            <a:r>
              <a:rPr lang="en-GB" sz="1100" b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ARMSTRONG, M. (2014) 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Handbook of Reward Management Practice</a:t>
            </a: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BARNEY, J.B. (1991) Firm resources and sustained competitive advantage. 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Management</a:t>
            </a: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17(1), pp. 99–120.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BASS, B.M. (1985) 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Leadership and Performance Beyond Expectations</a:t>
            </a: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New York: Free Press.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CIPD (2023) 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Resourcing and Talent Planning Survey</a:t>
            </a: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CIPD.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CIPD (2024) 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Employee Outlook Report</a:t>
            </a: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CIPD.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KIRKPATRICK, D.L. (1998) 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Evaluating Training Programs</a:t>
            </a: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GB" sz="1100" b="0" dirty="0" err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Berrett‑Koehler.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LOCKE, E.A. and LATHAM, G.P. (2002) Building a practically useful theory of goal setting. 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American Psychologist</a:t>
            </a: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57(9), pp. 705–717.</a:t>
            </a:r>
          </a:p>
          <a:p>
            <a:pPr marL="342900" marR="0" lvl="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MULLER‑CAMEN, M., CROUCHER, R. and LEIGH, S. (2008) 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Human Resource Management: A Case Study Approach</a:t>
            </a:r>
            <a:r>
              <a:rPr lang="en-GB" sz="1100" b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CIPD.</a:t>
            </a:r>
            <a:endParaRPr lang="en-GB" sz="1100" b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0651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159</TotalTime>
  <Words>1285</Words>
  <Application>Microsoft Office PowerPoint</Application>
  <PresentationFormat>Widescreen</PresentationFormat>
  <Paragraphs>160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 Slab Light</vt:lpstr>
      <vt:lpstr>Arial</vt:lpstr>
      <vt:lpstr>Corbel</vt:lpstr>
      <vt:lpstr>Wingdings 2</vt:lpstr>
      <vt:lpstr>Frame</vt:lpstr>
      <vt:lpstr>KADISHA KLARAEY WILLIAMS-BROWN 2507505  DEVELOPING AND MANAGING INDIVIDUALS AND TEAMS  LCLM5002  SHUJUN XIAO</vt:lpstr>
      <vt:lpstr>ORGANISATION OVERVIEW</vt:lpstr>
      <vt:lpstr>WORKFORCE PLANNING</vt:lpstr>
      <vt:lpstr>RECRUITMENT CHALLENGES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Inner Space</dc:creator>
  <cp:lastModifiedBy>Inner Space</cp:lastModifiedBy>
  <cp:revision>1</cp:revision>
  <dcterms:created xsi:type="dcterms:W3CDTF">2026-10-18T21:30:06Z</dcterms:created>
  <dcterms:modified xsi:type="dcterms:W3CDTF">2026-10-19T00:13:07Z</dcterms:modified>
</cp:coreProperties>
</file>