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39"/>
  </p:notesMasterIdLst>
  <p:sldIdLst>
    <p:sldId id="299" r:id="rId2"/>
    <p:sldId id="438" r:id="rId3"/>
    <p:sldId id="439" r:id="rId4"/>
    <p:sldId id="441" r:id="rId5"/>
    <p:sldId id="414" r:id="rId6"/>
    <p:sldId id="314" r:id="rId7"/>
    <p:sldId id="449" r:id="rId8"/>
    <p:sldId id="448" r:id="rId9"/>
    <p:sldId id="283" r:id="rId10"/>
    <p:sldId id="450" r:id="rId11"/>
    <p:sldId id="451" r:id="rId12"/>
    <p:sldId id="443" r:id="rId13"/>
    <p:sldId id="459" r:id="rId14"/>
    <p:sldId id="458" r:id="rId15"/>
    <p:sldId id="445" r:id="rId16"/>
    <p:sldId id="300" r:id="rId17"/>
    <p:sldId id="301" r:id="rId18"/>
    <p:sldId id="302" r:id="rId19"/>
    <p:sldId id="444" r:id="rId20"/>
    <p:sldId id="446" r:id="rId21"/>
    <p:sldId id="264" r:id="rId22"/>
    <p:sldId id="263" r:id="rId23"/>
    <p:sldId id="305" r:id="rId24"/>
    <p:sldId id="267" r:id="rId25"/>
    <p:sldId id="265" r:id="rId26"/>
    <p:sldId id="268" r:id="rId27"/>
    <p:sldId id="257" r:id="rId28"/>
    <p:sldId id="258" r:id="rId29"/>
    <p:sldId id="269" r:id="rId30"/>
    <p:sldId id="461" r:id="rId31"/>
    <p:sldId id="309" r:id="rId32"/>
    <p:sldId id="442" r:id="rId33"/>
    <p:sldId id="310" r:id="rId34"/>
    <p:sldId id="311" r:id="rId35"/>
    <p:sldId id="312" r:id="rId36"/>
    <p:sldId id="453" r:id="rId37"/>
    <p:sldId id="452"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DBFBE"/>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924" autoAdjust="0"/>
  </p:normalViewPr>
  <p:slideViewPr>
    <p:cSldViewPr snapToGrid="0" showGuides="1">
      <p:cViewPr varScale="1">
        <p:scale>
          <a:sx n="55" d="100"/>
          <a:sy n="55" d="100"/>
        </p:scale>
        <p:origin x="1624" y="44"/>
      </p:cViewPr>
      <p:guideLst>
        <p:guide orient="horz" pos="2160"/>
        <p:guide pos="2880"/>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AD593F-FC5F-4000-AF51-DA0D5D83F56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D91659-4D82-44C5-BBC7-232EC2022D0A}">
      <dgm:prSet/>
      <dgm:spPr/>
      <dgm:t>
        <a:bodyPr/>
        <a:lstStyle/>
        <a:p>
          <a:r>
            <a:rPr lang="en-GB"/>
            <a:t>Overview of the module including timeline</a:t>
          </a:r>
          <a:endParaRPr lang="en-US"/>
        </a:p>
      </dgm:t>
    </dgm:pt>
    <dgm:pt modelId="{2558FE8F-1153-4732-8F01-5C8D7B98F395}" type="parTrans" cxnId="{9FDCAEE3-A304-425F-B736-1EC25CF03BD5}">
      <dgm:prSet/>
      <dgm:spPr/>
      <dgm:t>
        <a:bodyPr/>
        <a:lstStyle/>
        <a:p>
          <a:endParaRPr lang="en-US"/>
        </a:p>
      </dgm:t>
    </dgm:pt>
    <dgm:pt modelId="{7D0DCFA3-5F33-4311-B024-C77ED3DA3464}" type="sibTrans" cxnId="{9FDCAEE3-A304-425F-B736-1EC25CF03BD5}">
      <dgm:prSet/>
      <dgm:spPr/>
      <dgm:t>
        <a:bodyPr/>
        <a:lstStyle/>
        <a:p>
          <a:endParaRPr lang="en-US"/>
        </a:p>
      </dgm:t>
    </dgm:pt>
    <dgm:pt modelId="{188F3DC4-E7B3-4400-AEFB-912768FE4D4A}">
      <dgm:prSet/>
      <dgm:spPr/>
      <dgm:t>
        <a:bodyPr/>
        <a:lstStyle/>
        <a:p>
          <a:r>
            <a:rPr lang="en-GB" dirty="0"/>
            <a:t>Assessment including previous learning points and planning</a:t>
          </a:r>
          <a:endParaRPr lang="en-US" dirty="0"/>
        </a:p>
      </dgm:t>
    </dgm:pt>
    <dgm:pt modelId="{33967F7C-BD76-4BE8-902B-A00BD2A2FA70}" type="parTrans" cxnId="{ECE4B3C8-BBC1-4F5F-95DA-DA48884AAA4B}">
      <dgm:prSet/>
      <dgm:spPr/>
      <dgm:t>
        <a:bodyPr/>
        <a:lstStyle/>
        <a:p>
          <a:endParaRPr lang="en-US"/>
        </a:p>
      </dgm:t>
    </dgm:pt>
    <dgm:pt modelId="{C774308D-8FAE-4502-919A-0230D2DB0C65}" type="sibTrans" cxnId="{ECE4B3C8-BBC1-4F5F-95DA-DA48884AAA4B}">
      <dgm:prSet/>
      <dgm:spPr/>
      <dgm:t>
        <a:bodyPr/>
        <a:lstStyle/>
        <a:p>
          <a:endParaRPr lang="en-US"/>
        </a:p>
      </dgm:t>
    </dgm:pt>
    <dgm:pt modelId="{081972CF-92C8-49C7-AF37-B621100F387D}">
      <dgm:prSet/>
      <dgm:spPr/>
      <dgm:t>
        <a:bodyPr/>
        <a:lstStyle/>
        <a:p>
          <a:r>
            <a:rPr lang="en-GB"/>
            <a:t>Key themes and topics</a:t>
          </a:r>
          <a:endParaRPr lang="en-US"/>
        </a:p>
      </dgm:t>
    </dgm:pt>
    <dgm:pt modelId="{E21BFC3F-F4C1-4439-BDAF-1C689C04859A}" type="parTrans" cxnId="{DD5DDCB6-05D8-459C-B723-7B6007DA5E75}">
      <dgm:prSet/>
      <dgm:spPr/>
      <dgm:t>
        <a:bodyPr/>
        <a:lstStyle/>
        <a:p>
          <a:endParaRPr lang="en-US"/>
        </a:p>
      </dgm:t>
    </dgm:pt>
    <dgm:pt modelId="{0378AA2E-4207-4350-B693-22BF83B74214}" type="sibTrans" cxnId="{DD5DDCB6-05D8-459C-B723-7B6007DA5E75}">
      <dgm:prSet/>
      <dgm:spPr/>
      <dgm:t>
        <a:bodyPr/>
        <a:lstStyle/>
        <a:p>
          <a:endParaRPr lang="en-US"/>
        </a:p>
      </dgm:t>
    </dgm:pt>
    <dgm:pt modelId="{65D2C59F-4A33-4BC6-94BF-2A9F91AFBCF2}">
      <dgm:prSet/>
      <dgm:spPr/>
      <dgm:t>
        <a:bodyPr/>
        <a:lstStyle/>
        <a:p>
          <a:r>
            <a:rPr lang="en-GB"/>
            <a:t>Preparation for next week</a:t>
          </a:r>
          <a:endParaRPr lang="en-US"/>
        </a:p>
      </dgm:t>
    </dgm:pt>
    <dgm:pt modelId="{7748102E-8140-4279-9A8D-95693B23D996}" type="parTrans" cxnId="{EE811E3A-AB84-4792-9698-601E9DEC5FB6}">
      <dgm:prSet/>
      <dgm:spPr/>
      <dgm:t>
        <a:bodyPr/>
        <a:lstStyle/>
        <a:p>
          <a:endParaRPr lang="en-US"/>
        </a:p>
      </dgm:t>
    </dgm:pt>
    <dgm:pt modelId="{AFDE2DF2-634A-44B2-9435-F38A6CEC5246}" type="sibTrans" cxnId="{EE811E3A-AB84-4792-9698-601E9DEC5FB6}">
      <dgm:prSet/>
      <dgm:spPr/>
      <dgm:t>
        <a:bodyPr/>
        <a:lstStyle/>
        <a:p>
          <a:endParaRPr lang="en-US"/>
        </a:p>
      </dgm:t>
    </dgm:pt>
    <dgm:pt modelId="{EB0D779F-B006-462E-9A52-45E6307735B3}" type="pres">
      <dgm:prSet presAssocID="{C1AD593F-FC5F-4000-AF51-DA0D5D83F562}" presName="root" presStyleCnt="0">
        <dgm:presLayoutVars>
          <dgm:dir/>
          <dgm:resizeHandles val="exact"/>
        </dgm:presLayoutVars>
      </dgm:prSet>
      <dgm:spPr/>
    </dgm:pt>
    <dgm:pt modelId="{726EE336-A51F-43A0-BF9A-DB57B4E9BCEC}" type="pres">
      <dgm:prSet presAssocID="{0DD91659-4D82-44C5-BBC7-232EC2022D0A}" presName="compNode" presStyleCnt="0"/>
      <dgm:spPr/>
    </dgm:pt>
    <dgm:pt modelId="{D32A3A55-5F47-4068-BC76-2CDB19A68F9F}" type="pres">
      <dgm:prSet presAssocID="{0DD91659-4D82-44C5-BBC7-232EC2022D0A}" presName="bgRect" presStyleLbl="bgShp" presStyleIdx="0" presStyleCnt="4"/>
      <dgm:spPr/>
    </dgm:pt>
    <dgm:pt modelId="{C40EAAB4-2732-44B6-8296-9A740FB8B2DF}" type="pres">
      <dgm:prSet presAssocID="{0DD91659-4D82-44C5-BBC7-232EC2022D0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meline"/>
        </a:ext>
      </dgm:extLst>
    </dgm:pt>
    <dgm:pt modelId="{9AE1DDDB-A8BB-496F-A4CB-9636FE6D1300}" type="pres">
      <dgm:prSet presAssocID="{0DD91659-4D82-44C5-BBC7-232EC2022D0A}" presName="spaceRect" presStyleCnt="0"/>
      <dgm:spPr/>
    </dgm:pt>
    <dgm:pt modelId="{AE9FC651-1393-4F11-8950-3B365FAAF6E8}" type="pres">
      <dgm:prSet presAssocID="{0DD91659-4D82-44C5-BBC7-232EC2022D0A}" presName="parTx" presStyleLbl="revTx" presStyleIdx="0" presStyleCnt="4">
        <dgm:presLayoutVars>
          <dgm:chMax val="0"/>
          <dgm:chPref val="0"/>
        </dgm:presLayoutVars>
      </dgm:prSet>
      <dgm:spPr/>
    </dgm:pt>
    <dgm:pt modelId="{88E0D134-D6E6-4BA4-B880-06E6FABF7B58}" type="pres">
      <dgm:prSet presAssocID="{7D0DCFA3-5F33-4311-B024-C77ED3DA3464}" presName="sibTrans" presStyleCnt="0"/>
      <dgm:spPr/>
    </dgm:pt>
    <dgm:pt modelId="{C3A35EA4-2B0F-4ABB-B781-A50A1CCFEC69}" type="pres">
      <dgm:prSet presAssocID="{188F3DC4-E7B3-4400-AEFB-912768FE4D4A}" presName="compNode" presStyleCnt="0"/>
      <dgm:spPr/>
    </dgm:pt>
    <dgm:pt modelId="{73ECDE02-B60D-4C5B-A95C-AC0CF1286C88}" type="pres">
      <dgm:prSet presAssocID="{188F3DC4-E7B3-4400-AEFB-912768FE4D4A}" presName="bgRect" presStyleLbl="bgShp" presStyleIdx="1" presStyleCnt="4"/>
      <dgm:spPr/>
    </dgm:pt>
    <dgm:pt modelId="{6857F235-7A70-4295-A48E-2F9C8A94E7AD}" type="pres">
      <dgm:prSet presAssocID="{188F3DC4-E7B3-4400-AEFB-912768FE4D4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port Add"/>
        </a:ext>
      </dgm:extLst>
    </dgm:pt>
    <dgm:pt modelId="{D25CD10E-8961-4F0B-8AB0-5D2041BA62E4}" type="pres">
      <dgm:prSet presAssocID="{188F3DC4-E7B3-4400-AEFB-912768FE4D4A}" presName="spaceRect" presStyleCnt="0"/>
      <dgm:spPr/>
    </dgm:pt>
    <dgm:pt modelId="{776F5EFA-35B5-49DF-A1BE-9A2766091E17}" type="pres">
      <dgm:prSet presAssocID="{188F3DC4-E7B3-4400-AEFB-912768FE4D4A}" presName="parTx" presStyleLbl="revTx" presStyleIdx="1" presStyleCnt="4">
        <dgm:presLayoutVars>
          <dgm:chMax val="0"/>
          <dgm:chPref val="0"/>
        </dgm:presLayoutVars>
      </dgm:prSet>
      <dgm:spPr/>
    </dgm:pt>
    <dgm:pt modelId="{2FB85424-D254-402A-97DC-434D96E608AC}" type="pres">
      <dgm:prSet presAssocID="{C774308D-8FAE-4502-919A-0230D2DB0C65}" presName="sibTrans" presStyleCnt="0"/>
      <dgm:spPr/>
    </dgm:pt>
    <dgm:pt modelId="{87257704-10E7-48F5-96FE-6A0DBAE60EB7}" type="pres">
      <dgm:prSet presAssocID="{081972CF-92C8-49C7-AF37-B621100F387D}" presName="compNode" presStyleCnt="0"/>
      <dgm:spPr/>
    </dgm:pt>
    <dgm:pt modelId="{3B03EB54-232A-42D8-9A92-E35452FECD43}" type="pres">
      <dgm:prSet presAssocID="{081972CF-92C8-49C7-AF37-B621100F387D}" presName="bgRect" presStyleLbl="bgShp" presStyleIdx="2" presStyleCnt="4"/>
      <dgm:spPr/>
    </dgm:pt>
    <dgm:pt modelId="{964C1909-C711-41CD-B165-C0D67DF397AF}" type="pres">
      <dgm:prSet presAssocID="{081972CF-92C8-49C7-AF37-B621100F38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ment"/>
        </a:ext>
      </dgm:extLst>
    </dgm:pt>
    <dgm:pt modelId="{C79BCD47-2CFC-4D8B-BEAD-203E768F4DED}" type="pres">
      <dgm:prSet presAssocID="{081972CF-92C8-49C7-AF37-B621100F387D}" presName="spaceRect" presStyleCnt="0"/>
      <dgm:spPr/>
    </dgm:pt>
    <dgm:pt modelId="{BADBB10A-135C-4ABD-9B59-B7FEA101BE90}" type="pres">
      <dgm:prSet presAssocID="{081972CF-92C8-49C7-AF37-B621100F387D}" presName="parTx" presStyleLbl="revTx" presStyleIdx="2" presStyleCnt="4">
        <dgm:presLayoutVars>
          <dgm:chMax val="0"/>
          <dgm:chPref val="0"/>
        </dgm:presLayoutVars>
      </dgm:prSet>
      <dgm:spPr/>
    </dgm:pt>
    <dgm:pt modelId="{2E2D58DC-0164-4FD5-91CE-0BEBA430EE1F}" type="pres">
      <dgm:prSet presAssocID="{0378AA2E-4207-4350-B693-22BF83B74214}" presName="sibTrans" presStyleCnt="0"/>
      <dgm:spPr/>
    </dgm:pt>
    <dgm:pt modelId="{189AEDAF-02BD-486B-BE44-35A07BBFB447}" type="pres">
      <dgm:prSet presAssocID="{65D2C59F-4A33-4BC6-94BF-2A9F91AFBCF2}" presName="compNode" presStyleCnt="0"/>
      <dgm:spPr/>
    </dgm:pt>
    <dgm:pt modelId="{413FDE55-AF47-466A-AE79-8B7CB769A620}" type="pres">
      <dgm:prSet presAssocID="{65D2C59F-4A33-4BC6-94BF-2A9F91AFBCF2}" presName="bgRect" presStyleLbl="bgShp" presStyleIdx="3" presStyleCnt="4"/>
      <dgm:spPr/>
    </dgm:pt>
    <dgm:pt modelId="{B7399076-BBFA-48C6-B037-EF78958D3ED6}" type="pres">
      <dgm:prSet presAssocID="{65D2C59F-4A33-4BC6-94BF-2A9F91AFBCF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endar Week"/>
        </a:ext>
      </dgm:extLst>
    </dgm:pt>
    <dgm:pt modelId="{329EF9F8-AF0C-4B38-AFD2-F3494D454A66}" type="pres">
      <dgm:prSet presAssocID="{65D2C59F-4A33-4BC6-94BF-2A9F91AFBCF2}" presName="spaceRect" presStyleCnt="0"/>
      <dgm:spPr/>
    </dgm:pt>
    <dgm:pt modelId="{E3AADABF-DE82-4465-A990-2877B6722530}" type="pres">
      <dgm:prSet presAssocID="{65D2C59F-4A33-4BC6-94BF-2A9F91AFBCF2}" presName="parTx" presStyleLbl="revTx" presStyleIdx="3" presStyleCnt="4">
        <dgm:presLayoutVars>
          <dgm:chMax val="0"/>
          <dgm:chPref val="0"/>
        </dgm:presLayoutVars>
      </dgm:prSet>
      <dgm:spPr/>
    </dgm:pt>
  </dgm:ptLst>
  <dgm:cxnLst>
    <dgm:cxn modelId="{66C73F0C-92CF-4B6A-A510-0BC76A4851D7}" type="presOf" srcId="{188F3DC4-E7B3-4400-AEFB-912768FE4D4A}" destId="{776F5EFA-35B5-49DF-A1BE-9A2766091E17}" srcOrd="0" destOrd="0" presId="urn:microsoft.com/office/officeart/2018/2/layout/IconVerticalSolidList"/>
    <dgm:cxn modelId="{EE811E3A-AB84-4792-9698-601E9DEC5FB6}" srcId="{C1AD593F-FC5F-4000-AF51-DA0D5D83F562}" destId="{65D2C59F-4A33-4BC6-94BF-2A9F91AFBCF2}" srcOrd="3" destOrd="0" parTransId="{7748102E-8140-4279-9A8D-95693B23D996}" sibTransId="{AFDE2DF2-634A-44B2-9435-F38A6CEC5246}"/>
    <dgm:cxn modelId="{3AE63E42-76CA-45F3-BDA2-1FF3BB465B1B}" type="presOf" srcId="{65D2C59F-4A33-4BC6-94BF-2A9F91AFBCF2}" destId="{E3AADABF-DE82-4465-A990-2877B6722530}" srcOrd="0" destOrd="0" presId="urn:microsoft.com/office/officeart/2018/2/layout/IconVerticalSolidList"/>
    <dgm:cxn modelId="{386FA383-1249-4E1C-AE3F-8DD408D746BC}" type="presOf" srcId="{0DD91659-4D82-44C5-BBC7-232EC2022D0A}" destId="{AE9FC651-1393-4F11-8950-3B365FAAF6E8}" srcOrd="0" destOrd="0" presId="urn:microsoft.com/office/officeart/2018/2/layout/IconVerticalSolidList"/>
    <dgm:cxn modelId="{DD5DDCB6-05D8-459C-B723-7B6007DA5E75}" srcId="{C1AD593F-FC5F-4000-AF51-DA0D5D83F562}" destId="{081972CF-92C8-49C7-AF37-B621100F387D}" srcOrd="2" destOrd="0" parTransId="{E21BFC3F-F4C1-4439-BDAF-1C689C04859A}" sibTransId="{0378AA2E-4207-4350-B693-22BF83B74214}"/>
    <dgm:cxn modelId="{ECE4B3C8-BBC1-4F5F-95DA-DA48884AAA4B}" srcId="{C1AD593F-FC5F-4000-AF51-DA0D5D83F562}" destId="{188F3DC4-E7B3-4400-AEFB-912768FE4D4A}" srcOrd="1" destOrd="0" parTransId="{33967F7C-BD76-4BE8-902B-A00BD2A2FA70}" sibTransId="{C774308D-8FAE-4502-919A-0230D2DB0C65}"/>
    <dgm:cxn modelId="{2B2EDBCF-2DEB-4512-AB80-BA601715FF29}" type="presOf" srcId="{C1AD593F-FC5F-4000-AF51-DA0D5D83F562}" destId="{EB0D779F-B006-462E-9A52-45E6307735B3}" srcOrd="0" destOrd="0" presId="urn:microsoft.com/office/officeart/2018/2/layout/IconVerticalSolidList"/>
    <dgm:cxn modelId="{B9B2C4D5-A73D-4CBD-9153-8F6186AECDE0}" type="presOf" srcId="{081972CF-92C8-49C7-AF37-B621100F387D}" destId="{BADBB10A-135C-4ABD-9B59-B7FEA101BE90}" srcOrd="0" destOrd="0" presId="urn:microsoft.com/office/officeart/2018/2/layout/IconVerticalSolidList"/>
    <dgm:cxn modelId="{9FDCAEE3-A304-425F-B736-1EC25CF03BD5}" srcId="{C1AD593F-FC5F-4000-AF51-DA0D5D83F562}" destId="{0DD91659-4D82-44C5-BBC7-232EC2022D0A}" srcOrd="0" destOrd="0" parTransId="{2558FE8F-1153-4732-8F01-5C8D7B98F395}" sibTransId="{7D0DCFA3-5F33-4311-B024-C77ED3DA3464}"/>
    <dgm:cxn modelId="{FE4AF0F0-B916-44AD-9215-D6124638EECF}" type="presParOf" srcId="{EB0D779F-B006-462E-9A52-45E6307735B3}" destId="{726EE336-A51F-43A0-BF9A-DB57B4E9BCEC}" srcOrd="0" destOrd="0" presId="urn:microsoft.com/office/officeart/2018/2/layout/IconVerticalSolidList"/>
    <dgm:cxn modelId="{86C48C6C-C8FB-4852-B66B-C26E8B0BEA42}" type="presParOf" srcId="{726EE336-A51F-43A0-BF9A-DB57B4E9BCEC}" destId="{D32A3A55-5F47-4068-BC76-2CDB19A68F9F}" srcOrd="0" destOrd="0" presId="urn:microsoft.com/office/officeart/2018/2/layout/IconVerticalSolidList"/>
    <dgm:cxn modelId="{65584433-0941-4D0C-8D74-8E18105620C3}" type="presParOf" srcId="{726EE336-A51F-43A0-BF9A-DB57B4E9BCEC}" destId="{C40EAAB4-2732-44B6-8296-9A740FB8B2DF}" srcOrd="1" destOrd="0" presId="urn:microsoft.com/office/officeart/2018/2/layout/IconVerticalSolidList"/>
    <dgm:cxn modelId="{7DA2C62A-7B04-40C7-AF3E-3E55D64AC27F}" type="presParOf" srcId="{726EE336-A51F-43A0-BF9A-DB57B4E9BCEC}" destId="{9AE1DDDB-A8BB-496F-A4CB-9636FE6D1300}" srcOrd="2" destOrd="0" presId="urn:microsoft.com/office/officeart/2018/2/layout/IconVerticalSolidList"/>
    <dgm:cxn modelId="{A5C49468-E41E-4E09-A08D-1C9A6623B44E}" type="presParOf" srcId="{726EE336-A51F-43A0-BF9A-DB57B4E9BCEC}" destId="{AE9FC651-1393-4F11-8950-3B365FAAF6E8}" srcOrd="3" destOrd="0" presId="urn:microsoft.com/office/officeart/2018/2/layout/IconVerticalSolidList"/>
    <dgm:cxn modelId="{C8374177-8DAC-4B7C-8605-4C9978EC33E5}" type="presParOf" srcId="{EB0D779F-B006-462E-9A52-45E6307735B3}" destId="{88E0D134-D6E6-4BA4-B880-06E6FABF7B58}" srcOrd="1" destOrd="0" presId="urn:microsoft.com/office/officeart/2018/2/layout/IconVerticalSolidList"/>
    <dgm:cxn modelId="{3127108D-BE50-480D-A9BE-11F0E43DE3D1}" type="presParOf" srcId="{EB0D779F-B006-462E-9A52-45E6307735B3}" destId="{C3A35EA4-2B0F-4ABB-B781-A50A1CCFEC69}" srcOrd="2" destOrd="0" presId="urn:microsoft.com/office/officeart/2018/2/layout/IconVerticalSolidList"/>
    <dgm:cxn modelId="{74915BEE-5349-418A-BB33-A1C59B0CD872}" type="presParOf" srcId="{C3A35EA4-2B0F-4ABB-B781-A50A1CCFEC69}" destId="{73ECDE02-B60D-4C5B-A95C-AC0CF1286C88}" srcOrd="0" destOrd="0" presId="urn:microsoft.com/office/officeart/2018/2/layout/IconVerticalSolidList"/>
    <dgm:cxn modelId="{25095C22-03D7-498B-9DAF-B9765DCBA7FB}" type="presParOf" srcId="{C3A35EA4-2B0F-4ABB-B781-A50A1CCFEC69}" destId="{6857F235-7A70-4295-A48E-2F9C8A94E7AD}" srcOrd="1" destOrd="0" presId="urn:microsoft.com/office/officeart/2018/2/layout/IconVerticalSolidList"/>
    <dgm:cxn modelId="{91D5217B-888E-4CE0-983C-791951953E01}" type="presParOf" srcId="{C3A35EA4-2B0F-4ABB-B781-A50A1CCFEC69}" destId="{D25CD10E-8961-4F0B-8AB0-5D2041BA62E4}" srcOrd="2" destOrd="0" presId="urn:microsoft.com/office/officeart/2018/2/layout/IconVerticalSolidList"/>
    <dgm:cxn modelId="{9E162FFB-2AAA-4D85-B2C7-BB1D926A258E}" type="presParOf" srcId="{C3A35EA4-2B0F-4ABB-B781-A50A1CCFEC69}" destId="{776F5EFA-35B5-49DF-A1BE-9A2766091E17}" srcOrd="3" destOrd="0" presId="urn:microsoft.com/office/officeart/2018/2/layout/IconVerticalSolidList"/>
    <dgm:cxn modelId="{107D7E37-E5F5-416A-ABBF-B83248232CB0}" type="presParOf" srcId="{EB0D779F-B006-462E-9A52-45E6307735B3}" destId="{2FB85424-D254-402A-97DC-434D96E608AC}" srcOrd="3" destOrd="0" presId="urn:microsoft.com/office/officeart/2018/2/layout/IconVerticalSolidList"/>
    <dgm:cxn modelId="{F7DFA658-525C-4AED-8E59-263E082703B1}" type="presParOf" srcId="{EB0D779F-B006-462E-9A52-45E6307735B3}" destId="{87257704-10E7-48F5-96FE-6A0DBAE60EB7}" srcOrd="4" destOrd="0" presId="urn:microsoft.com/office/officeart/2018/2/layout/IconVerticalSolidList"/>
    <dgm:cxn modelId="{F0F9D718-0F84-4E1F-B8FA-EA583A31303B}" type="presParOf" srcId="{87257704-10E7-48F5-96FE-6A0DBAE60EB7}" destId="{3B03EB54-232A-42D8-9A92-E35452FECD43}" srcOrd="0" destOrd="0" presId="urn:microsoft.com/office/officeart/2018/2/layout/IconVerticalSolidList"/>
    <dgm:cxn modelId="{9D5CC468-80D8-4C8A-9A57-CFCC35307EB1}" type="presParOf" srcId="{87257704-10E7-48F5-96FE-6A0DBAE60EB7}" destId="{964C1909-C711-41CD-B165-C0D67DF397AF}" srcOrd="1" destOrd="0" presId="urn:microsoft.com/office/officeart/2018/2/layout/IconVerticalSolidList"/>
    <dgm:cxn modelId="{C3203317-ECD8-4B8B-84A0-4A5C75892339}" type="presParOf" srcId="{87257704-10E7-48F5-96FE-6A0DBAE60EB7}" destId="{C79BCD47-2CFC-4D8B-BEAD-203E768F4DED}" srcOrd="2" destOrd="0" presId="urn:microsoft.com/office/officeart/2018/2/layout/IconVerticalSolidList"/>
    <dgm:cxn modelId="{F2B292AE-EBEE-462E-858E-24FFEA7D9C88}" type="presParOf" srcId="{87257704-10E7-48F5-96FE-6A0DBAE60EB7}" destId="{BADBB10A-135C-4ABD-9B59-B7FEA101BE90}" srcOrd="3" destOrd="0" presId="urn:microsoft.com/office/officeart/2018/2/layout/IconVerticalSolidList"/>
    <dgm:cxn modelId="{96181E35-2032-452A-9A86-60629A95CBF3}" type="presParOf" srcId="{EB0D779F-B006-462E-9A52-45E6307735B3}" destId="{2E2D58DC-0164-4FD5-91CE-0BEBA430EE1F}" srcOrd="5" destOrd="0" presId="urn:microsoft.com/office/officeart/2018/2/layout/IconVerticalSolidList"/>
    <dgm:cxn modelId="{D744D04F-5D38-4CE3-930B-F7230DCE624A}" type="presParOf" srcId="{EB0D779F-B006-462E-9A52-45E6307735B3}" destId="{189AEDAF-02BD-486B-BE44-35A07BBFB447}" srcOrd="6" destOrd="0" presId="urn:microsoft.com/office/officeart/2018/2/layout/IconVerticalSolidList"/>
    <dgm:cxn modelId="{D6922AE7-6A78-4213-8C42-95668F20B0A9}" type="presParOf" srcId="{189AEDAF-02BD-486B-BE44-35A07BBFB447}" destId="{413FDE55-AF47-466A-AE79-8B7CB769A620}" srcOrd="0" destOrd="0" presId="urn:microsoft.com/office/officeart/2018/2/layout/IconVerticalSolidList"/>
    <dgm:cxn modelId="{B78AEB8E-611D-42B4-BF5F-01E84C328947}" type="presParOf" srcId="{189AEDAF-02BD-486B-BE44-35A07BBFB447}" destId="{B7399076-BBFA-48C6-B037-EF78958D3ED6}" srcOrd="1" destOrd="0" presId="urn:microsoft.com/office/officeart/2018/2/layout/IconVerticalSolidList"/>
    <dgm:cxn modelId="{51BB4D07-1EFE-4931-945E-6F7698DA77E8}" type="presParOf" srcId="{189AEDAF-02BD-486B-BE44-35A07BBFB447}" destId="{329EF9F8-AF0C-4B38-AFD2-F3494D454A66}" srcOrd="2" destOrd="0" presId="urn:microsoft.com/office/officeart/2018/2/layout/IconVerticalSolidList"/>
    <dgm:cxn modelId="{F6C134C1-3729-4F7D-B99E-99CE48F329D4}" type="presParOf" srcId="{189AEDAF-02BD-486B-BE44-35A07BBFB447}" destId="{E3AADABF-DE82-4465-A990-2877B672253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DA62AE-5F51-43A5-9880-F0901ACA565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27F183E-3F9C-4B03-ADA0-9DCBE1CCA2C4}">
      <dgm:prSet/>
      <dgm:spPr/>
      <dgm:t>
        <a:bodyPr/>
        <a:lstStyle/>
        <a:p>
          <a:r>
            <a:rPr lang="en-GB"/>
            <a:t>CHANGING DEMOGRAPHICS – FEMINISATION OF WORKFORCE, AGEING WORKFORCE</a:t>
          </a:r>
          <a:endParaRPr lang="en-US"/>
        </a:p>
      </dgm:t>
    </dgm:pt>
    <dgm:pt modelId="{88983391-0058-47DF-ACDE-88EBD1C830BD}" type="parTrans" cxnId="{F9BF668B-8F4F-49F1-8809-903D32175C91}">
      <dgm:prSet/>
      <dgm:spPr/>
      <dgm:t>
        <a:bodyPr/>
        <a:lstStyle/>
        <a:p>
          <a:endParaRPr lang="en-US"/>
        </a:p>
      </dgm:t>
    </dgm:pt>
    <dgm:pt modelId="{46379AC6-7DB4-4C77-B70B-D272A6089D91}" type="sibTrans" cxnId="{F9BF668B-8F4F-49F1-8809-903D32175C91}">
      <dgm:prSet/>
      <dgm:spPr/>
      <dgm:t>
        <a:bodyPr/>
        <a:lstStyle/>
        <a:p>
          <a:endParaRPr lang="en-US"/>
        </a:p>
      </dgm:t>
    </dgm:pt>
    <dgm:pt modelId="{97044C4A-CEE2-426D-A3A4-976F56D811A1}">
      <dgm:prSet/>
      <dgm:spPr/>
      <dgm:t>
        <a:bodyPr/>
        <a:lstStyle/>
        <a:p>
          <a:r>
            <a:rPr lang="en-GB"/>
            <a:t>REDUCED SECURITY IN ROLES –</a:t>
          </a:r>
          <a:endParaRPr lang="en-US"/>
        </a:p>
      </dgm:t>
    </dgm:pt>
    <dgm:pt modelId="{8FB99EB7-B466-42CC-923E-D628D944B408}" type="parTrans" cxnId="{16E98230-2D62-4A8A-BF2F-CE025BF27B70}">
      <dgm:prSet/>
      <dgm:spPr/>
      <dgm:t>
        <a:bodyPr/>
        <a:lstStyle/>
        <a:p>
          <a:endParaRPr lang="en-US"/>
        </a:p>
      </dgm:t>
    </dgm:pt>
    <dgm:pt modelId="{A4191416-9E2B-4A08-8E59-A78383802E8E}" type="sibTrans" cxnId="{16E98230-2D62-4A8A-BF2F-CE025BF27B70}">
      <dgm:prSet/>
      <dgm:spPr/>
      <dgm:t>
        <a:bodyPr/>
        <a:lstStyle/>
        <a:p>
          <a:endParaRPr lang="en-US"/>
        </a:p>
      </dgm:t>
    </dgm:pt>
    <dgm:pt modelId="{7224EB1D-7C97-4266-A097-4E8B9EF3B909}">
      <dgm:prSet/>
      <dgm:spPr/>
      <dgm:t>
        <a:bodyPr/>
        <a:lstStyle/>
        <a:p>
          <a:r>
            <a:rPr lang="en-GB"/>
            <a:t>INCREASED FLEXIBLE WORKING</a:t>
          </a:r>
          <a:endParaRPr lang="en-US"/>
        </a:p>
      </dgm:t>
    </dgm:pt>
    <dgm:pt modelId="{910BD40F-5764-44D7-A1CF-1D891A855176}" type="parTrans" cxnId="{4DCA0EC7-9457-4F91-9D52-2F1B8FF22EFB}">
      <dgm:prSet/>
      <dgm:spPr/>
      <dgm:t>
        <a:bodyPr/>
        <a:lstStyle/>
        <a:p>
          <a:endParaRPr lang="en-US"/>
        </a:p>
      </dgm:t>
    </dgm:pt>
    <dgm:pt modelId="{344E9AB0-B37D-4EB1-81DA-EF9BFC7EFDD1}" type="sibTrans" cxnId="{4DCA0EC7-9457-4F91-9D52-2F1B8FF22EFB}">
      <dgm:prSet/>
      <dgm:spPr/>
      <dgm:t>
        <a:bodyPr/>
        <a:lstStyle/>
        <a:p>
          <a:endParaRPr lang="en-US"/>
        </a:p>
      </dgm:t>
    </dgm:pt>
    <dgm:pt modelId="{A5FC0625-7ECD-4310-BF4D-4B0BFD77F8EE}">
      <dgm:prSet/>
      <dgm:spPr/>
      <dgm:t>
        <a:bodyPr/>
        <a:lstStyle/>
        <a:p>
          <a:r>
            <a:rPr lang="en-GB"/>
            <a:t>INCREASED SELF EMPLOYMENT</a:t>
          </a:r>
          <a:endParaRPr lang="en-US"/>
        </a:p>
      </dgm:t>
    </dgm:pt>
    <dgm:pt modelId="{32BD3759-E91B-4CC5-B033-EDA32AE0897E}" type="parTrans" cxnId="{99FD7931-3952-466D-872B-8402FD8F8B7A}">
      <dgm:prSet/>
      <dgm:spPr/>
      <dgm:t>
        <a:bodyPr/>
        <a:lstStyle/>
        <a:p>
          <a:endParaRPr lang="en-US"/>
        </a:p>
      </dgm:t>
    </dgm:pt>
    <dgm:pt modelId="{21DB755F-AB39-4A76-B6A4-ABA631214713}" type="sibTrans" cxnId="{99FD7931-3952-466D-872B-8402FD8F8B7A}">
      <dgm:prSet/>
      <dgm:spPr/>
      <dgm:t>
        <a:bodyPr/>
        <a:lstStyle/>
        <a:p>
          <a:endParaRPr lang="en-US"/>
        </a:p>
      </dgm:t>
    </dgm:pt>
    <dgm:pt modelId="{75323E2C-4901-411F-AE23-E0E87FBFB742}">
      <dgm:prSet/>
      <dgm:spPr/>
      <dgm:t>
        <a:bodyPr/>
        <a:lstStyle/>
        <a:p>
          <a:r>
            <a:rPr lang="en-GB"/>
            <a:t>HIGH EMPLOYMENT RATE</a:t>
          </a:r>
          <a:endParaRPr lang="en-US"/>
        </a:p>
      </dgm:t>
    </dgm:pt>
    <dgm:pt modelId="{C1584727-8E59-4A76-82EE-2930B99D0795}" type="parTrans" cxnId="{1DAC746F-1B2F-4151-BF00-6FBDD5194C31}">
      <dgm:prSet/>
      <dgm:spPr/>
      <dgm:t>
        <a:bodyPr/>
        <a:lstStyle/>
        <a:p>
          <a:endParaRPr lang="en-US"/>
        </a:p>
      </dgm:t>
    </dgm:pt>
    <dgm:pt modelId="{3B69CCB7-40B9-475F-8870-64029F89E9F5}" type="sibTrans" cxnId="{1DAC746F-1B2F-4151-BF00-6FBDD5194C31}">
      <dgm:prSet/>
      <dgm:spPr/>
      <dgm:t>
        <a:bodyPr/>
        <a:lstStyle/>
        <a:p>
          <a:endParaRPr lang="en-US"/>
        </a:p>
      </dgm:t>
    </dgm:pt>
    <dgm:pt modelId="{A027AC2A-4AEA-40BF-8580-0F896668A2E4}">
      <dgm:prSet/>
      <dgm:spPr/>
      <dgm:t>
        <a:bodyPr/>
        <a:lstStyle/>
        <a:p>
          <a:r>
            <a:rPr lang="en-GB"/>
            <a:t>UNDEREMPLOYMENT</a:t>
          </a:r>
          <a:endParaRPr lang="en-US"/>
        </a:p>
      </dgm:t>
    </dgm:pt>
    <dgm:pt modelId="{D28F2C89-37BC-4F87-95E3-E6B4DA022A75}" type="parTrans" cxnId="{E849E2F3-9F1A-4E89-A03B-3105247FCD5F}">
      <dgm:prSet/>
      <dgm:spPr/>
      <dgm:t>
        <a:bodyPr/>
        <a:lstStyle/>
        <a:p>
          <a:endParaRPr lang="en-US"/>
        </a:p>
      </dgm:t>
    </dgm:pt>
    <dgm:pt modelId="{073242A6-70C8-49F9-A851-90BFA2CFC738}" type="sibTrans" cxnId="{E849E2F3-9F1A-4E89-A03B-3105247FCD5F}">
      <dgm:prSet/>
      <dgm:spPr/>
      <dgm:t>
        <a:bodyPr/>
        <a:lstStyle/>
        <a:p>
          <a:endParaRPr lang="en-US"/>
        </a:p>
      </dgm:t>
    </dgm:pt>
    <dgm:pt modelId="{21F7751C-E8CB-498F-95A5-CC76C267C105}" type="pres">
      <dgm:prSet presAssocID="{95DA62AE-5F51-43A5-9880-F0901ACA565D}" presName="diagram" presStyleCnt="0">
        <dgm:presLayoutVars>
          <dgm:dir/>
          <dgm:resizeHandles val="exact"/>
        </dgm:presLayoutVars>
      </dgm:prSet>
      <dgm:spPr/>
    </dgm:pt>
    <dgm:pt modelId="{338AB959-EFA7-40D0-B8AA-82D04C60B9F6}" type="pres">
      <dgm:prSet presAssocID="{C27F183E-3F9C-4B03-ADA0-9DCBE1CCA2C4}" presName="node" presStyleLbl="node1" presStyleIdx="0" presStyleCnt="6">
        <dgm:presLayoutVars>
          <dgm:bulletEnabled val="1"/>
        </dgm:presLayoutVars>
      </dgm:prSet>
      <dgm:spPr/>
    </dgm:pt>
    <dgm:pt modelId="{F130860F-77F9-4D0A-B8ED-B0527D6BD595}" type="pres">
      <dgm:prSet presAssocID="{46379AC6-7DB4-4C77-B70B-D272A6089D91}" presName="sibTrans" presStyleCnt="0"/>
      <dgm:spPr/>
    </dgm:pt>
    <dgm:pt modelId="{B40057D0-71B4-4801-BE91-B6D23EF9F9CC}" type="pres">
      <dgm:prSet presAssocID="{97044C4A-CEE2-426D-A3A4-976F56D811A1}" presName="node" presStyleLbl="node1" presStyleIdx="1" presStyleCnt="6">
        <dgm:presLayoutVars>
          <dgm:bulletEnabled val="1"/>
        </dgm:presLayoutVars>
      </dgm:prSet>
      <dgm:spPr/>
    </dgm:pt>
    <dgm:pt modelId="{169FCF74-38C7-4F24-94E0-4DFD27A13842}" type="pres">
      <dgm:prSet presAssocID="{A4191416-9E2B-4A08-8E59-A78383802E8E}" presName="sibTrans" presStyleCnt="0"/>
      <dgm:spPr/>
    </dgm:pt>
    <dgm:pt modelId="{2BB44F7E-2A43-41E1-8852-FE601EAA2222}" type="pres">
      <dgm:prSet presAssocID="{7224EB1D-7C97-4266-A097-4E8B9EF3B909}" presName="node" presStyleLbl="node1" presStyleIdx="2" presStyleCnt="6">
        <dgm:presLayoutVars>
          <dgm:bulletEnabled val="1"/>
        </dgm:presLayoutVars>
      </dgm:prSet>
      <dgm:spPr/>
    </dgm:pt>
    <dgm:pt modelId="{F44E7EAF-ABE8-417E-9B2F-4EC9EDFF543A}" type="pres">
      <dgm:prSet presAssocID="{344E9AB0-B37D-4EB1-81DA-EF9BFC7EFDD1}" presName="sibTrans" presStyleCnt="0"/>
      <dgm:spPr/>
    </dgm:pt>
    <dgm:pt modelId="{F78D3D64-9668-47F9-A8AE-97933AC6273B}" type="pres">
      <dgm:prSet presAssocID="{A5FC0625-7ECD-4310-BF4D-4B0BFD77F8EE}" presName="node" presStyleLbl="node1" presStyleIdx="3" presStyleCnt="6">
        <dgm:presLayoutVars>
          <dgm:bulletEnabled val="1"/>
        </dgm:presLayoutVars>
      </dgm:prSet>
      <dgm:spPr/>
    </dgm:pt>
    <dgm:pt modelId="{94F04B84-E477-4703-A39C-22F2B3D4F569}" type="pres">
      <dgm:prSet presAssocID="{21DB755F-AB39-4A76-B6A4-ABA631214713}" presName="sibTrans" presStyleCnt="0"/>
      <dgm:spPr/>
    </dgm:pt>
    <dgm:pt modelId="{02A1F1E6-1BC2-48A0-B4E5-47F1DC4C7F30}" type="pres">
      <dgm:prSet presAssocID="{75323E2C-4901-411F-AE23-E0E87FBFB742}" presName="node" presStyleLbl="node1" presStyleIdx="4" presStyleCnt="6">
        <dgm:presLayoutVars>
          <dgm:bulletEnabled val="1"/>
        </dgm:presLayoutVars>
      </dgm:prSet>
      <dgm:spPr/>
    </dgm:pt>
    <dgm:pt modelId="{66DFCDB1-BDE5-47B2-AF71-A74A6E965B18}" type="pres">
      <dgm:prSet presAssocID="{3B69CCB7-40B9-475F-8870-64029F89E9F5}" presName="sibTrans" presStyleCnt="0"/>
      <dgm:spPr/>
    </dgm:pt>
    <dgm:pt modelId="{71777B67-3A55-4AAB-95E5-7E681D97C1D6}" type="pres">
      <dgm:prSet presAssocID="{A027AC2A-4AEA-40BF-8580-0F896668A2E4}" presName="node" presStyleLbl="node1" presStyleIdx="5" presStyleCnt="6">
        <dgm:presLayoutVars>
          <dgm:bulletEnabled val="1"/>
        </dgm:presLayoutVars>
      </dgm:prSet>
      <dgm:spPr/>
    </dgm:pt>
  </dgm:ptLst>
  <dgm:cxnLst>
    <dgm:cxn modelId="{2EA0BD08-6CE9-411D-A31B-F48FF4021AA8}" type="presOf" srcId="{7224EB1D-7C97-4266-A097-4E8B9EF3B909}" destId="{2BB44F7E-2A43-41E1-8852-FE601EAA2222}" srcOrd="0" destOrd="0" presId="urn:microsoft.com/office/officeart/2005/8/layout/default"/>
    <dgm:cxn modelId="{E5911F14-146D-4756-901E-2D7DF750FA1A}" type="presOf" srcId="{C27F183E-3F9C-4B03-ADA0-9DCBE1CCA2C4}" destId="{338AB959-EFA7-40D0-B8AA-82D04C60B9F6}" srcOrd="0" destOrd="0" presId="urn:microsoft.com/office/officeart/2005/8/layout/default"/>
    <dgm:cxn modelId="{F2655B23-FC0C-4155-9137-F7DC25FB733A}" type="presOf" srcId="{A5FC0625-7ECD-4310-BF4D-4B0BFD77F8EE}" destId="{F78D3D64-9668-47F9-A8AE-97933AC6273B}" srcOrd="0" destOrd="0" presId="urn:microsoft.com/office/officeart/2005/8/layout/default"/>
    <dgm:cxn modelId="{16E98230-2D62-4A8A-BF2F-CE025BF27B70}" srcId="{95DA62AE-5F51-43A5-9880-F0901ACA565D}" destId="{97044C4A-CEE2-426D-A3A4-976F56D811A1}" srcOrd="1" destOrd="0" parTransId="{8FB99EB7-B466-42CC-923E-D628D944B408}" sibTransId="{A4191416-9E2B-4A08-8E59-A78383802E8E}"/>
    <dgm:cxn modelId="{99FD7931-3952-466D-872B-8402FD8F8B7A}" srcId="{95DA62AE-5F51-43A5-9880-F0901ACA565D}" destId="{A5FC0625-7ECD-4310-BF4D-4B0BFD77F8EE}" srcOrd="3" destOrd="0" parTransId="{32BD3759-E91B-4CC5-B033-EDA32AE0897E}" sibTransId="{21DB755F-AB39-4A76-B6A4-ABA631214713}"/>
    <dgm:cxn modelId="{44607F33-FEB9-4AB4-BD01-56E1C3B73F2A}" type="presOf" srcId="{A027AC2A-4AEA-40BF-8580-0F896668A2E4}" destId="{71777B67-3A55-4AAB-95E5-7E681D97C1D6}" srcOrd="0" destOrd="0" presId="urn:microsoft.com/office/officeart/2005/8/layout/default"/>
    <dgm:cxn modelId="{1DAC746F-1B2F-4151-BF00-6FBDD5194C31}" srcId="{95DA62AE-5F51-43A5-9880-F0901ACA565D}" destId="{75323E2C-4901-411F-AE23-E0E87FBFB742}" srcOrd="4" destOrd="0" parTransId="{C1584727-8E59-4A76-82EE-2930B99D0795}" sibTransId="{3B69CCB7-40B9-475F-8870-64029F89E9F5}"/>
    <dgm:cxn modelId="{F9BF668B-8F4F-49F1-8809-903D32175C91}" srcId="{95DA62AE-5F51-43A5-9880-F0901ACA565D}" destId="{C27F183E-3F9C-4B03-ADA0-9DCBE1CCA2C4}" srcOrd="0" destOrd="0" parTransId="{88983391-0058-47DF-ACDE-88EBD1C830BD}" sibTransId="{46379AC6-7DB4-4C77-B70B-D272A6089D91}"/>
    <dgm:cxn modelId="{02354497-F909-4A5E-AB4E-49A9C6CCF9C4}" type="presOf" srcId="{97044C4A-CEE2-426D-A3A4-976F56D811A1}" destId="{B40057D0-71B4-4801-BE91-B6D23EF9F9CC}" srcOrd="0" destOrd="0" presId="urn:microsoft.com/office/officeart/2005/8/layout/default"/>
    <dgm:cxn modelId="{EBD8F0BC-B001-4073-A842-B27427D4CA8F}" type="presOf" srcId="{75323E2C-4901-411F-AE23-E0E87FBFB742}" destId="{02A1F1E6-1BC2-48A0-B4E5-47F1DC4C7F30}" srcOrd="0" destOrd="0" presId="urn:microsoft.com/office/officeart/2005/8/layout/default"/>
    <dgm:cxn modelId="{4DCA0EC7-9457-4F91-9D52-2F1B8FF22EFB}" srcId="{95DA62AE-5F51-43A5-9880-F0901ACA565D}" destId="{7224EB1D-7C97-4266-A097-4E8B9EF3B909}" srcOrd="2" destOrd="0" parTransId="{910BD40F-5764-44D7-A1CF-1D891A855176}" sibTransId="{344E9AB0-B37D-4EB1-81DA-EF9BFC7EFDD1}"/>
    <dgm:cxn modelId="{DC599FD4-05FD-4B7F-A132-502CEA415CB1}" type="presOf" srcId="{95DA62AE-5F51-43A5-9880-F0901ACA565D}" destId="{21F7751C-E8CB-498F-95A5-CC76C267C105}" srcOrd="0" destOrd="0" presId="urn:microsoft.com/office/officeart/2005/8/layout/default"/>
    <dgm:cxn modelId="{E849E2F3-9F1A-4E89-A03B-3105247FCD5F}" srcId="{95DA62AE-5F51-43A5-9880-F0901ACA565D}" destId="{A027AC2A-4AEA-40BF-8580-0F896668A2E4}" srcOrd="5" destOrd="0" parTransId="{D28F2C89-37BC-4F87-95E3-E6B4DA022A75}" sibTransId="{073242A6-70C8-49F9-A851-90BFA2CFC738}"/>
    <dgm:cxn modelId="{1FB5C643-B409-4C4E-A9BB-6079B76540E1}" type="presParOf" srcId="{21F7751C-E8CB-498F-95A5-CC76C267C105}" destId="{338AB959-EFA7-40D0-B8AA-82D04C60B9F6}" srcOrd="0" destOrd="0" presId="urn:microsoft.com/office/officeart/2005/8/layout/default"/>
    <dgm:cxn modelId="{F84BC97A-7CDB-4AED-8E8B-8B64570306D1}" type="presParOf" srcId="{21F7751C-E8CB-498F-95A5-CC76C267C105}" destId="{F130860F-77F9-4D0A-B8ED-B0527D6BD595}" srcOrd="1" destOrd="0" presId="urn:microsoft.com/office/officeart/2005/8/layout/default"/>
    <dgm:cxn modelId="{DA5FAF51-76F8-42A0-B279-686174B054E1}" type="presParOf" srcId="{21F7751C-E8CB-498F-95A5-CC76C267C105}" destId="{B40057D0-71B4-4801-BE91-B6D23EF9F9CC}" srcOrd="2" destOrd="0" presId="urn:microsoft.com/office/officeart/2005/8/layout/default"/>
    <dgm:cxn modelId="{C8B1FA2E-5ED7-4A4A-917E-90EEF898322A}" type="presParOf" srcId="{21F7751C-E8CB-498F-95A5-CC76C267C105}" destId="{169FCF74-38C7-4F24-94E0-4DFD27A13842}" srcOrd="3" destOrd="0" presId="urn:microsoft.com/office/officeart/2005/8/layout/default"/>
    <dgm:cxn modelId="{1FE9EB2F-BF50-4083-B070-8F30739E196D}" type="presParOf" srcId="{21F7751C-E8CB-498F-95A5-CC76C267C105}" destId="{2BB44F7E-2A43-41E1-8852-FE601EAA2222}" srcOrd="4" destOrd="0" presId="urn:microsoft.com/office/officeart/2005/8/layout/default"/>
    <dgm:cxn modelId="{2C86C2BD-783B-40C1-8E45-45496E003CD4}" type="presParOf" srcId="{21F7751C-E8CB-498F-95A5-CC76C267C105}" destId="{F44E7EAF-ABE8-417E-9B2F-4EC9EDFF543A}" srcOrd="5" destOrd="0" presId="urn:microsoft.com/office/officeart/2005/8/layout/default"/>
    <dgm:cxn modelId="{1E5F49F4-3676-45B5-A881-23DCA376D0AA}" type="presParOf" srcId="{21F7751C-E8CB-498F-95A5-CC76C267C105}" destId="{F78D3D64-9668-47F9-A8AE-97933AC6273B}" srcOrd="6" destOrd="0" presId="urn:microsoft.com/office/officeart/2005/8/layout/default"/>
    <dgm:cxn modelId="{68F8D9B1-5F3B-4B32-8E8B-6157CD7715C1}" type="presParOf" srcId="{21F7751C-E8CB-498F-95A5-CC76C267C105}" destId="{94F04B84-E477-4703-A39C-22F2B3D4F569}" srcOrd="7" destOrd="0" presId="urn:microsoft.com/office/officeart/2005/8/layout/default"/>
    <dgm:cxn modelId="{DA7424ED-EE09-4B13-94BF-DD12EAEAD01D}" type="presParOf" srcId="{21F7751C-E8CB-498F-95A5-CC76C267C105}" destId="{02A1F1E6-1BC2-48A0-B4E5-47F1DC4C7F30}" srcOrd="8" destOrd="0" presId="urn:microsoft.com/office/officeart/2005/8/layout/default"/>
    <dgm:cxn modelId="{88F477A8-E43A-4392-BD15-291391D9022E}" type="presParOf" srcId="{21F7751C-E8CB-498F-95A5-CC76C267C105}" destId="{66DFCDB1-BDE5-47B2-AF71-A74A6E965B18}" srcOrd="9" destOrd="0" presId="urn:microsoft.com/office/officeart/2005/8/layout/default"/>
    <dgm:cxn modelId="{1D56F01E-5F5F-4BFD-AF76-FCC7AF224D7B}" type="presParOf" srcId="{21F7751C-E8CB-498F-95A5-CC76C267C105}" destId="{71777B67-3A55-4AAB-95E5-7E681D97C1D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FDDE44-C0F6-473F-869F-4A05800AC5BB}"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B7C66CD-3C1F-4CB7-9DB2-46035138D91E}">
      <dgm:prSet/>
      <dgm:spPr/>
      <dgm:t>
        <a:bodyPr/>
        <a:lstStyle/>
        <a:p>
          <a:pPr>
            <a:lnSpc>
              <a:spcPct val="100000"/>
            </a:lnSpc>
          </a:pPr>
          <a:r>
            <a:rPr lang="en-GB"/>
            <a:t>INCREASED REMOTE WORKING</a:t>
          </a:r>
          <a:endParaRPr lang="en-US"/>
        </a:p>
      </dgm:t>
    </dgm:pt>
    <dgm:pt modelId="{9E5C8309-11C0-478B-B1A3-F3A72B57FE43}" type="parTrans" cxnId="{B567DC38-7898-4E72-8FC9-93A77B1A2849}">
      <dgm:prSet/>
      <dgm:spPr/>
      <dgm:t>
        <a:bodyPr/>
        <a:lstStyle/>
        <a:p>
          <a:endParaRPr lang="en-US"/>
        </a:p>
      </dgm:t>
    </dgm:pt>
    <dgm:pt modelId="{926B083C-CAF6-49ED-ABCA-CD6A005D8B83}" type="sibTrans" cxnId="{B567DC38-7898-4E72-8FC9-93A77B1A2849}">
      <dgm:prSet/>
      <dgm:spPr/>
      <dgm:t>
        <a:bodyPr/>
        <a:lstStyle/>
        <a:p>
          <a:pPr>
            <a:lnSpc>
              <a:spcPct val="100000"/>
            </a:lnSpc>
          </a:pPr>
          <a:endParaRPr lang="en-US"/>
        </a:p>
      </dgm:t>
    </dgm:pt>
    <dgm:pt modelId="{A1B44ADD-978E-4C42-A872-D235A91391E4}">
      <dgm:prSet/>
      <dgm:spPr/>
      <dgm:t>
        <a:bodyPr/>
        <a:lstStyle/>
        <a:p>
          <a:pPr>
            <a:lnSpc>
              <a:spcPct val="100000"/>
            </a:lnSpc>
          </a:pPr>
          <a:r>
            <a:rPr lang="en-GB"/>
            <a:t>REDUCED EMPLOYEE TURNOVER</a:t>
          </a:r>
          <a:endParaRPr lang="en-US"/>
        </a:p>
      </dgm:t>
    </dgm:pt>
    <dgm:pt modelId="{2D639820-6FD1-4F67-8FD1-D6D8BF300957}" type="parTrans" cxnId="{B0F60E80-9582-4432-BF83-2B04367F5320}">
      <dgm:prSet/>
      <dgm:spPr/>
      <dgm:t>
        <a:bodyPr/>
        <a:lstStyle/>
        <a:p>
          <a:endParaRPr lang="en-US"/>
        </a:p>
      </dgm:t>
    </dgm:pt>
    <dgm:pt modelId="{B6C08DE6-7E3D-471C-88D0-3C11629682B4}" type="sibTrans" cxnId="{B0F60E80-9582-4432-BF83-2B04367F5320}">
      <dgm:prSet/>
      <dgm:spPr/>
      <dgm:t>
        <a:bodyPr/>
        <a:lstStyle/>
        <a:p>
          <a:pPr>
            <a:lnSpc>
              <a:spcPct val="100000"/>
            </a:lnSpc>
          </a:pPr>
          <a:endParaRPr lang="en-US"/>
        </a:p>
      </dgm:t>
    </dgm:pt>
    <dgm:pt modelId="{FE801180-A0F7-4C18-8344-9C2541150305}">
      <dgm:prSet/>
      <dgm:spPr/>
      <dgm:t>
        <a:bodyPr/>
        <a:lstStyle/>
        <a:p>
          <a:pPr>
            <a:lnSpc>
              <a:spcPct val="100000"/>
            </a:lnSpc>
          </a:pPr>
          <a:r>
            <a:rPr lang="en-GB"/>
            <a:t>THE GREAT RESIGNATION</a:t>
          </a:r>
          <a:endParaRPr lang="en-US"/>
        </a:p>
      </dgm:t>
    </dgm:pt>
    <dgm:pt modelId="{22733B96-F962-4BB8-B962-139784F314FE}" type="parTrans" cxnId="{D461FCAC-5BDA-477D-9A18-6C9DA8855F12}">
      <dgm:prSet/>
      <dgm:spPr/>
      <dgm:t>
        <a:bodyPr/>
        <a:lstStyle/>
        <a:p>
          <a:endParaRPr lang="en-US"/>
        </a:p>
      </dgm:t>
    </dgm:pt>
    <dgm:pt modelId="{41EAD162-DF3E-4133-A202-20A9B9DDDAA2}" type="sibTrans" cxnId="{D461FCAC-5BDA-477D-9A18-6C9DA8855F12}">
      <dgm:prSet/>
      <dgm:spPr/>
      <dgm:t>
        <a:bodyPr/>
        <a:lstStyle/>
        <a:p>
          <a:pPr>
            <a:lnSpc>
              <a:spcPct val="100000"/>
            </a:lnSpc>
          </a:pPr>
          <a:endParaRPr lang="en-US"/>
        </a:p>
      </dgm:t>
    </dgm:pt>
    <dgm:pt modelId="{377B258F-D50E-4B75-B909-F2C9E33FE673}">
      <dgm:prSet/>
      <dgm:spPr/>
      <dgm:t>
        <a:bodyPr/>
        <a:lstStyle/>
        <a:p>
          <a:pPr>
            <a:lnSpc>
              <a:spcPct val="100000"/>
            </a:lnSpc>
          </a:pPr>
          <a:r>
            <a:rPr lang="en-GB"/>
            <a:t>INCREASED VACANT ROLES</a:t>
          </a:r>
          <a:endParaRPr lang="en-US"/>
        </a:p>
      </dgm:t>
    </dgm:pt>
    <dgm:pt modelId="{CE9ACA74-B034-4578-923E-80A443A0E645}" type="parTrans" cxnId="{F1FB6068-81C4-4C31-8F96-391DA5D51A10}">
      <dgm:prSet/>
      <dgm:spPr/>
      <dgm:t>
        <a:bodyPr/>
        <a:lstStyle/>
        <a:p>
          <a:endParaRPr lang="en-US"/>
        </a:p>
      </dgm:t>
    </dgm:pt>
    <dgm:pt modelId="{F786BD5E-2648-4193-BC91-ABDB130428EC}" type="sibTrans" cxnId="{F1FB6068-81C4-4C31-8F96-391DA5D51A10}">
      <dgm:prSet/>
      <dgm:spPr/>
      <dgm:t>
        <a:bodyPr/>
        <a:lstStyle/>
        <a:p>
          <a:endParaRPr lang="en-US"/>
        </a:p>
      </dgm:t>
    </dgm:pt>
    <dgm:pt modelId="{A0893674-9E1F-4A7F-9177-7752F222E76E}" type="pres">
      <dgm:prSet presAssocID="{33FDDE44-C0F6-473F-869F-4A05800AC5BB}" presName="root" presStyleCnt="0">
        <dgm:presLayoutVars>
          <dgm:dir/>
          <dgm:resizeHandles val="exact"/>
        </dgm:presLayoutVars>
      </dgm:prSet>
      <dgm:spPr/>
    </dgm:pt>
    <dgm:pt modelId="{122CCDCE-EFE8-44D8-B785-79E3097772D2}" type="pres">
      <dgm:prSet presAssocID="{33FDDE44-C0F6-473F-869F-4A05800AC5BB}" presName="container" presStyleCnt="0">
        <dgm:presLayoutVars>
          <dgm:dir/>
          <dgm:resizeHandles val="exact"/>
        </dgm:presLayoutVars>
      </dgm:prSet>
      <dgm:spPr/>
    </dgm:pt>
    <dgm:pt modelId="{01BCAA00-930E-4BA9-9C36-D6FEA9849293}" type="pres">
      <dgm:prSet presAssocID="{2B7C66CD-3C1F-4CB7-9DB2-46035138D91E}" presName="compNode" presStyleCnt="0"/>
      <dgm:spPr/>
    </dgm:pt>
    <dgm:pt modelId="{9CAE2AFF-3B93-448A-9CA4-AA49F68278C1}" type="pres">
      <dgm:prSet presAssocID="{2B7C66CD-3C1F-4CB7-9DB2-46035138D91E}" presName="iconBgRect" presStyleLbl="bgShp" presStyleIdx="0" presStyleCnt="4"/>
      <dgm:spPr/>
    </dgm:pt>
    <dgm:pt modelId="{615A9FA5-944E-4C97-9010-E19D5A34B1D5}" type="pres">
      <dgm:prSet presAssocID="{2B7C66CD-3C1F-4CB7-9DB2-46035138D91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0698E9C0-1DAC-47D2-8808-831DC83BE6B6}" type="pres">
      <dgm:prSet presAssocID="{2B7C66CD-3C1F-4CB7-9DB2-46035138D91E}" presName="spaceRect" presStyleCnt="0"/>
      <dgm:spPr/>
    </dgm:pt>
    <dgm:pt modelId="{9B23B0E2-2E17-42CC-8199-6AF4ED3E51AB}" type="pres">
      <dgm:prSet presAssocID="{2B7C66CD-3C1F-4CB7-9DB2-46035138D91E}" presName="textRect" presStyleLbl="revTx" presStyleIdx="0" presStyleCnt="4">
        <dgm:presLayoutVars>
          <dgm:chMax val="1"/>
          <dgm:chPref val="1"/>
        </dgm:presLayoutVars>
      </dgm:prSet>
      <dgm:spPr/>
    </dgm:pt>
    <dgm:pt modelId="{58571DAF-5C7B-408E-A200-8B880638C4B1}" type="pres">
      <dgm:prSet presAssocID="{926B083C-CAF6-49ED-ABCA-CD6A005D8B83}" presName="sibTrans" presStyleLbl="sibTrans2D1" presStyleIdx="0" presStyleCnt="0"/>
      <dgm:spPr/>
    </dgm:pt>
    <dgm:pt modelId="{467D7190-AC9F-4D2A-AC92-E02D887FDE41}" type="pres">
      <dgm:prSet presAssocID="{A1B44ADD-978E-4C42-A872-D235A91391E4}" presName="compNode" presStyleCnt="0"/>
      <dgm:spPr/>
    </dgm:pt>
    <dgm:pt modelId="{1D67F593-BC7A-4C6F-8D4E-52FF48F59974}" type="pres">
      <dgm:prSet presAssocID="{A1B44ADD-978E-4C42-A872-D235A91391E4}" presName="iconBgRect" presStyleLbl="bgShp" presStyleIdx="1" presStyleCnt="4"/>
      <dgm:spPr/>
    </dgm:pt>
    <dgm:pt modelId="{64CB3221-2D80-4DCC-99AF-FD5D39FBE4FD}" type="pres">
      <dgm:prSet presAssocID="{A1B44ADD-978E-4C42-A872-D235A91391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wnward trend"/>
        </a:ext>
      </dgm:extLst>
    </dgm:pt>
    <dgm:pt modelId="{4EDD720E-AB19-4705-AE3A-9BE6F5177484}" type="pres">
      <dgm:prSet presAssocID="{A1B44ADD-978E-4C42-A872-D235A91391E4}" presName="spaceRect" presStyleCnt="0"/>
      <dgm:spPr/>
    </dgm:pt>
    <dgm:pt modelId="{06DE71A5-19A1-4B6F-95C0-86208A7EEBF5}" type="pres">
      <dgm:prSet presAssocID="{A1B44ADD-978E-4C42-A872-D235A91391E4}" presName="textRect" presStyleLbl="revTx" presStyleIdx="1" presStyleCnt="4">
        <dgm:presLayoutVars>
          <dgm:chMax val="1"/>
          <dgm:chPref val="1"/>
        </dgm:presLayoutVars>
      </dgm:prSet>
      <dgm:spPr/>
    </dgm:pt>
    <dgm:pt modelId="{3EE67E03-19F1-455A-9CE4-F59F42CA7B2A}" type="pres">
      <dgm:prSet presAssocID="{B6C08DE6-7E3D-471C-88D0-3C11629682B4}" presName="sibTrans" presStyleLbl="sibTrans2D1" presStyleIdx="0" presStyleCnt="0"/>
      <dgm:spPr/>
    </dgm:pt>
    <dgm:pt modelId="{1E6E1763-4A32-4891-85A5-45F4599235A4}" type="pres">
      <dgm:prSet presAssocID="{FE801180-A0F7-4C18-8344-9C2541150305}" presName="compNode" presStyleCnt="0"/>
      <dgm:spPr/>
    </dgm:pt>
    <dgm:pt modelId="{E557460C-B96F-40D8-B6F1-578A0B3F7CC8}" type="pres">
      <dgm:prSet presAssocID="{FE801180-A0F7-4C18-8344-9C2541150305}" presName="iconBgRect" presStyleLbl="bgShp" presStyleIdx="2" presStyleCnt="4"/>
      <dgm:spPr/>
    </dgm:pt>
    <dgm:pt modelId="{71B3F5B8-CBF4-4B7A-854A-9C486C961E58}" type="pres">
      <dgm:prSet presAssocID="{FE801180-A0F7-4C18-8344-9C254115030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hooting star"/>
        </a:ext>
      </dgm:extLst>
    </dgm:pt>
    <dgm:pt modelId="{E1622F46-B59C-4601-9331-5BF576C25D6E}" type="pres">
      <dgm:prSet presAssocID="{FE801180-A0F7-4C18-8344-9C2541150305}" presName="spaceRect" presStyleCnt="0"/>
      <dgm:spPr/>
    </dgm:pt>
    <dgm:pt modelId="{99470470-62FE-41AD-A714-8AC497C99171}" type="pres">
      <dgm:prSet presAssocID="{FE801180-A0F7-4C18-8344-9C2541150305}" presName="textRect" presStyleLbl="revTx" presStyleIdx="2" presStyleCnt="4">
        <dgm:presLayoutVars>
          <dgm:chMax val="1"/>
          <dgm:chPref val="1"/>
        </dgm:presLayoutVars>
      </dgm:prSet>
      <dgm:spPr/>
    </dgm:pt>
    <dgm:pt modelId="{B126FD2C-E6EA-4CFF-8BFC-B17DFF420005}" type="pres">
      <dgm:prSet presAssocID="{41EAD162-DF3E-4133-A202-20A9B9DDDAA2}" presName="sibTrans" presStyleLbl="sibTrans2D1" presStyleIdx="0" presStyleCnt="0"/>
      <dgm:spPr/>
    </dgm:pt>
    <dgm:pt modelId="{8DEF8F30-518D-4F6A-BBBD-75B577EB8114}" type="pres">
      <dgm:prSet presAssocID="{377B258F-D50E-4B75-B909-F2C9E33FE673}" presName="compNode" presStyleCnt="0"/>
      <dgm:spPr/>
    </dgm:pt>
    <dgm:pt modelId="{C54BB7E6-EFC6-47DC-B24C-BA578D3AD532}" type="pres">
      <dgm:prSet presAssocID="{377B258F-D50E-4B75-B909-F2C9E33FE673}" presName="iconBgRect" presStyleLbl="bgShp" presStyleIdx="3" presStyleCnt="4"/>
      <dgm:spPr/>
    </dgm:pt>
    <dgm:pt modelId="{3B9C3F48-D7DD-4A29-BCE2-2A2CC81B9141}" type="pres">
      <dgm:prSet presAssocID="{377B258F-D50E-4B75-B909-F2C9E33FE67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F49F5EE3-FA05-4A3C-AB93-547364F3DA59}" type="pres">
      <dgm:prSet presAssocID="{377B258F-D50E-4B75-B909-F2C9E33FE673}" presName="spaceRect" presStyleCnt="0"/>
      <dgm:spPr/>
    </dgm:pt>
    <dgm:pt modelId="{C1D0FBE9-6769-4A2D-BEAA-986BF3A78417}" type="pres">
      <dgm:prSet presAssocID="{377B258F-D50E-4B75-B909-F2C9E33FE673}" presName="textRect" presStyleLbl="revTx" presStyleIdx="3" presStyleCnt="4">
        <dgm:presLayoutVars>
          <dgm:chMax val="1"/>
          <dgm:chPref val="1"/>
        </dgm:presLayoutVars>
      </dgm:prSet>
      <dgm:spPr/>
    </dgm:pt>
  </dgm:ptLst>
  <dgm:cxnLst>
    <dgm:cxn modelId="{87B1D711-0D8D-4794-B6C6-8EA552504DAD}" type="presOf" srcId="{A1B44ADD-978E-4C42-A872-D235A91391E4}" destId="{06DE71A5-19A1-4B6F-95C0-86208A7EEBF5}" srcOrd="0" destOrd="0" presId="urn:microsoft.com/office/officeart/2018/2/layout/IconCircleList"/>
    <dgm:cxn modelId="{3B74391D-B14C-453C-A705-33B9B2708583}" type="presOf" srcId="{41EAD162-DF3E-4133-A202-20A9B9DDDAA2}" destId="{B126FD2C-E6EA-4CFF-8BFC-B17DFF420005}" srcOrd="0" destOrd="0" presId="urn:microsoft.com/office/officeart/2018/2/layout/IconCircleList"/>
    <dgm:cxn modelId="{B911A31D-F60F-4CEB-A51F-4FE1F5FFBCEE}" type="presOf" srcId="{B6C08DE6-7E3D-471C-88D0-3C11629682B4}" destId="{3EE67E03-19F1-455A-9CE4-F59F42CA7B2A}" srcOrd="0" destOrd="0" presId="urn:microsoft.com/office/officeart/2018/2/layout/IconCircleList"/>
    <dgm:cxn modelId="{80D1C027-AE22-40D3-91C4-F0E4932EA900}" type="presOf" srcId="{377B258F-D50E-4B75-B909-F2C9E33FE673}" destId="{C1D0FBE9-6769-4A2D-BEAA-986BF3A78417}" srcOrd="0" destOrd="0" presId="urn:microsoft.com/office/officeart/2018/2/layout/IconCircleList"/>
    <dgm:cxn modelId="{B567DC38-7898-4E72-8FC9-93A77B1A2849}" srcId="{33FDDE44-C0F6-473F-869F-4A05800AC5BB}" destId="{2B7C66CD-3C1F-4CB7-9DB2-46035138D91E}" srcOrd="0" destOrd="0" parTransId="{9E5C8309-11C0-478B-B1A3-F3A72B57FE43}" sibTransId="{926B083C-CAF6-49ED-ABCA-CD6A005D8B83}"/>
    <dgm:cxn modelId="{F1FB6068-81C4-4C31-8F96-391DA5D51A10}" srcId="{33FDDE44-C0F6-473F-869F-4A05800AC5BB}" destId="{377B258F-D50E-4B75-B909-F2C9E33FE673}" srcOrd="3" destOrd="0" parTransId="{CE9ACA74-B034-4578-923E-80A443A0E645}" sibTransId="{F786BD5E-2648-4193-BC91-ABDB130428EC}"/>
    <dgm:cxn modelId="{B0F60E80-9582-4432-BF83-2B04367F5320}" srcId="{33FDDE44-C0F6-473F-869F-4A05800AC5BB}" destId="{A1B44ADD-978E-4C42-A872-D235A91391E4}" srcOrd="1" destOrd="0" parTransId="{2D639820-6FD1-4F67-8FD1-D6D8BF300957}" sibTransId="{B6C08DE6-7E3D-471C-88D0-3C11629682B4}"/>
    <dgm:cxn modelId="{CDCDD58A-FDE8-418E-AF6F-F133126D8FB8}" type="presOf" srcId="{926B083C-CAF6-49ED-ABCA-CD6A005D8B83}" destId="{58571DAF-5C7B-408E-A200-8B880638C4B1}" srcOrd="0" destOrd="0" presId="urn:microsoft.com/office/officeart/2018/2/layout/IconCircleList"/>
    <dgm:cxn modelId="{70B48E98-09DB-4A83-94D2-10CB94190717}" type="presOf" srcId="{FE801180-A0F7-4C18-8344-9C2541150305}" destId="{99470470-62FE-41AD-A714-8AC497C99171}" srcOrd="0" destOrd="0" presId="urn:microsoft.com/office/officeart/2018/2/layout/IconCircleList"/>
    <dgm:cxn modelId="{DD3AD4A9-1C99-4B59-BBDC-B19AF4FA2919}" type="presOf" srcId="{33FDDE44-C0F6-473F-869F-4A05800AC5BB}" destId="{A0893674-9E1F-4A7F-9177-7752F222E76E}" srcOrd="0" destOrd="0" presId="urn:microsoft.com/office/officeart/2018/2/layout/IconCircleList"/>
    <dgm:cxn modelId="{D461FCAC-5BDA-477D-9A18-6C9DA8855F12}" srcId="{33FDDE44-C0F6-473F-869F-4A05800AC5BB}" destId="{FE801180-A0F7-4C18-8344-9C2541150305}" srcOrd="2" destOrd="0" parTransId="{22733B96-F962-4BB8-B962-139784F314FE}" sibTransId="{41EAD162-DF3E-4133-A202-20A9B9DDDAA2}"/>
    <dgm:cxn modelId="{078EE4D0-2A0E-49CB-9784-696FD0CEF266}" type="presOf" srcId="{2B7C66CD-3C1F-4CB7-9DB2-46035138D91E}" destId="{9B23B0E2-2E17-42CC-8199-6AF4ED3E51AB}" srcOrd="0" destOrd="0" presId="urn:microsoft.com/office/officeart/2018/2/layout/IconCircleList"/>
    <dgm:cxn modelId="{EABBA1B2-260F-48F4-9C58-093DF1046CDD}" type="presParOf" srcId="{A0893674-9E1F-4A7F-9177-7752F222E76E}" destId="{122CCDCE-EFE8-44D8-B785-79E3097772D2}" srcOrd="0" destOrd="0" presId="urn:microsoft.com/office/officeart/2018/2/layout/IconCircleList"/>
    <dgm:cxn modelId="{7AA44408-A0F7-434B-B4E9-56B8925785C7}" type="presParOf" srcId="{122CCDCE-EFE8-44D8-B785-79E3097772D2}" destId="{01BCAA00-930E-4BA9-9C36-D6FEA9849293}" srcOrd="0" destOrd="0" presId="urn:microsoft.com/office/officeart/2018/2/layout/IconCircleList"/>
    <dgm:cxn modelId="{30414C21-4D4B-4872-8A9D-813AB32C1F89}" type="presParOf" srcId="{01BCAA00-930E-4BA9-9C36-D6FEA9849293}" destId="{9CAE2AFF-3B93-448A-9CA4-AA49F68278C1}" srcOrd="0" destOrd="0" presId="urn:microsoft.com/office/officeart/2018/2/layout/IconCircleList"/>
    <dgm:cxn modelId="{EF09213E-030B-4995-8E19-E1396551050F}" type="presParOf" srcId="{01BCAA00-930E-4BA9-9C36-D6FEA9849293}" destId="{615A9FA5-944E-4C97-9010-E19D5A34B1D5}" srcOrd="1" destOrd="0" presId="urn:microsoft.com/office/officeart/2018/2/layout/IconCircleList"/>
    <dgm:cxn modelId="{301B24B4-286C-4C5B-8005-83DDC515C0B7}" type="presParOf" srcId="{01BCAA00-930E-4BA9-9C36-D6FEA9849293}" destId="{0698E9C0-1DAC-47D2-8808-831DC83BE6B6}" srcOrd="2" destOrd="0" presId="urn:microsoft.com/office/officeart/2018/2/layout/IconCircleList"/>
    <dgm:cxn modelId="{CABE6224-1593-4FDB-8C09-0769FC2822C0}" type="presParOf" srcId="{01BCAA00-930E-4BA9-9C36-D6FEA9849293}" destId="{9B23B0E2-2E17-42CC-8199-6AF4ED3E51AB}" srcOrd="3" destOrd="0" presId="urn:microsoft.com/office/officeart/2018/2/layout/IconCircleList"/>
    <dgm:cxn modelId="{911C4912-7A3E-4774-9B67-6C665DED95A0}" type="presParOf" srcId="{122CCDCE-EFE8-44D8-B785-79E3097772D2}" destId="{58571DAF-5C7B-408E-A200-8B880638C4B1}" srcOrd="1" destOrd="0" presId="urn:microsoft.com/office/officeart/2018/2/layout/IconCircleList"/>
    <dgm:cxn modelId="{D1E574CD-B22E-4DBD-8F2E-D8E4860362FE}" type="presParOf" srcId="{122CCDCE-EFE8-44D8-B785-79E3097772D2}" destId="{467D7190-AC9F-4D2A-AC92-E02D887FDE41}" srcOrd="2" destOrd="0" presId="urn:microsoft.com/office/officeart/2018/2/layout/IconCircleList"/>
    <dgm:cxn modelId="{F20DF1B6-4834-4C23-863A-62088E7F9C42}" type="presParOf" srcId="{467D7190-AC9F-4D2A-AC92-E02D887FDE41}" destId="{1D67F593-BC7A-4C6F-8D4E-52FF48F59974}" srcOrd="0" destOrd="0" presId="urn:microsoft.com/office/officeart/2018/2/layout/IconCircleList"/>
    <dgm:cxn modelId="{A98DA4F4-6425-439E-BC72-12BB25600913}" type="presParOf" srcId="{467D7190-AC9F-4D2A-AC92-E02D887FDE41}" destId="{64CB3221-2D80-4DCC-99AF-FD5D39FBE4FD}" srcOrd="1" destOrd="0" presId="urn:microsoft.com/office/officeart/2018/2/layout/IconCircleList"/>
    <dgm:cxn modelId="{47C371CB-94BB-4883-B51B-057ACDEE0C1E}" type="presParOf" srcId="{467D7190-AC9F-4D2A-AC92-E02D887FDE41}" destId="{4EDD720E-AB19-4705-AE3A-9BE6F5177484}" srcOrd="2" destOrd="0" presId="urn:microsoft.com/office/officeart/2018/2/layout/IconCircleList"/>
    <dgm:cxn modelId="{D2655062-CA0F-4F08-BCE6-FC9C6D70A1C5}" type="presParOf" srcId="{467D7190-AC9F-4D2A-AC92-E02D887FDE41}" destId="{06DE71A5-19A1-4B6F-95C0-86208A7EEBF5}" srcOrd="3" destOrd="0" presId="urn:microsoft.com/office/officeart/2018/2/layout/IconCircleList"/>
    <dgm:cxn modelId="{C6D587AF-1365-49CC-8F7C-18037C627E06}" type="presParOf" srcId="{122CCDCE-EFE8-44D8-B785-79E3097772D2}" destId="{3EE67E03-19F1-455A-9CE4-F59F42CA7B2A}" srcOrd="3" destOrd="0" presId="urn:microsoft.com/office/officeart/2018/2/layout/IconCircleList"/>
    <dgm:cxn modelId="{9BD167ED-96E5-4DBD-B24F-5280014E8581}" type="presParOf" srcId="{122CCDCE-EFE8-44D8-B785-79E3097772D2}" destId="{1E6E1763-4A32-4891-85A5-45F4599235A4}" srcOrd="4" destOrd="0" presId="urn:microsoft.com/office/officeart/2018/2/layout/IconCircleList"/>
    <dgm:cxn modelId="{256B19FB-5863-4A5D-BA4F-8B7BD4A1C602}" type="presParOf" srcId="{1E6E1763-4A32-4891-85A5-45F4599235A4}" destId="{E557460C-B96F-40D8-B6F1-578A0B3F7CC8}" srcOrd="0" destOrd="0" presId="urn:microsoft.com/office/officeart/2018/2/layout/IconCircleList"/>
    <dgm:cxn modelId="{16E0A19F-F5CE-403F-9A77-88445A43FA29}" type="presParOf" srcId="{1E6E1763-4A32-4891-85A5-45F4599235A4}" destId="{71B3F5B8-CBF4-4B7A-854A-9C486C961E58}" srcOrd="1" destOrd="0" presId="urn:microsoft.com/office/officeart/2018/2/layout/IconCircleList"/>
    <dgm:cxn modelId="{4BBE480F-19BB-49E0-A90D-DF6C3E55BDAE}" type="presParOf" srcId="{1E6E1763-4A32-4891-85A5-45F4599235A4}" destId="{E1622F46-B59C-4601-9331-5BF576C25D6E}" srcOrd="2" destOrd="0" presId="urn:microsoft.com/office/officeart/2018/2/layout/IconCircleList"/>
    <dgm:cxn modelId="{3DFFCBB4-AEB3-4B99-B7F2-E59160BD5D29}" type="presParOf" srcId="{1E6E1763-4A32-4891-85A5-45F4599235A4}" destId="{99470470-62FE-41AD-A714-8AC497C99171}" srcOrd="3" destOrd="0" presId="urn:microsoft.com/office/officeart/2018/2/layout/IconCircleList"/>
    <dgm:cxn modelId="{1C33F782-DEB2-4BB6-8464-55FAA30DE489}" type="presParOf" srcId="{122CCDCE-EFE8-44D8-B785-79E3097772D2}" destId="{B126FD2C-E6EA-4CFF-8BFC-B17DFF420005}" srcOrd="5" destOrd="0" presId="urn:microsoft.com/office/officeart/2018/2/layout/IconCircleList"/>
    <dgm:cxn modelId="{8ACC6294-49A9-46D6-A734-ECFAC08854A7}" type="presParOf" srcId="{122CCDCE-EFE8-44D8-B785-79E3097772D2}" destId="{8DEF8F30-518D-4F6A-BBBD-75B577EB8114}" srcOrd="6" destOrd="0" presId="urn:microsoft.com/office/officeart/2018/2/layout/IconCircleList"/>
    <dgm:cxn modelId="{AD6E7D22-0240-44AC-96BB-CA6C5F0434B8}" type="presParOf" srcId="{8DEF8F30-518D-4F6A-BBBD-75B577EB8114}" destId="{C54BB7E6-EFC6-47DC-B24C-BA578D3AD532}" srcOrd="0" destOrd="0" presId="urn:microsoft.com/office/officeart/2018/2/layout/IconCircleList"/>
    <dgm:cxn modelId="{C9819C2A-A140-4F6A-8668-5CD348BACD2D}" type="presParOf" srcId="{8DEF8F30-518D-4F6A-BBBD-75B577EB8114}" destId="{3B9C3F48-D7DD-4A29-BCE2-2A2CC81B9141}" srcOrd="1" destOrd="0" presId="urn:microsoft.com/office/officeart/2018/2/layout/IconCircleList"/>
    <dgm:cxn modelId="{853F386F-E719-4477-A66B-A1E3D5AE09AE}" type="presParOf" srcId="{8DEF8F30-518D-4F6A-BBBD-75B577EB8114}" destId="{F49F5EE3-FA05-4A3C-AB93-547364F3DA59}" srcOrd="2" destOrd="0" presId="urn:microsoft.com/office/officeart/2018/2/layout/IconCircleList"/>
    <dgm:cxn modelId="{609072DA-03E7-49C7-B49D-1041AD2E37FC}" type="presParOf" srcId="{8DEF8F30-518D-4F6A-BBBD-75B577EB8114}" destId="{C1D0FBE9-6769-4A2D-BEAA-986BF3A7841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2F7551-A7F8-4F19-B8A3-AE8DFFABE3D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3B65C21-6D3C-4566-A0B6-2CE463ACE3B4}">
      <dgm:prSet/>
      <dgm:spPr/>
      <dgm:t>
        <a:bodyPr/>
        <a:lstStyle/>
        <a:p>
          <a:r>
            <a:rPr lang="en-GB"/>
            <a:t>Increased competition for talent and changes in the skills needed for jobs. Increased job offer rejections (Sept 2021) Recruitment and retention difficulties </a:t>
          </a:r>
          <a:endParaRPr lang="en-US"/>
        </a:p>
      </dgm:t>
    </dgm:pt>
    <dgm:pt modelId="{757DCDB3-6E79-40E7-9F57-651E0B92ED56}" type="parTrans" cxnId="{ADB9B464-E6A2-4457-B563-03C12A4A608B}">
      <dgm:prSet/>
      <dgm:spPr/>
      <dgm:t>
        <a:bodyPr/>
        <a:lstStyle/>
        <a:p>
          <a:endParaRPr lang="en-US"/>
        </a:p>
      </dgm:t>
    </dgm:pt>
    <dgm:pt modelId="{C8660AAA-BAA1-4C75-8C2E-497F54FE88DD}" type="sibTrans" cxnId="{ADB9B464-E6A2-4457-B563-03C12A4A608B}">
      <dgm:prSet/>
      <dgm:spPr/>
      <dgm:t>
        <a:bodyPr/>
        <a:lstStyle/>
        <a:p>
          <a:endParaRPr lang="en-US"/>
        </a:p>
      </dgm:t>
    </dgm:pt>
    <dgm:pt modelId="{164DCD56-C7FB-4480-9144-FDBED71BD52C}">
      <dgm:prSet/>
      <dgm:spPr/>
      <dgm:t>
        <a:bodyPr/>
        <a:lstStyle/>
        <a:p>
          <a:r>
            <a:rPr lang="en-GB"/>
            <a:t>Professionals/specialists and technical posts the most difficult positions to recruit for and retain (Gartner 2021)</a:t>
          </a:r>
          <a:endParaRPr lang="en-US"/>
        </a:p>
      </dgm:t>
    </dgm:pt>
    <dgm:pt modelId="{5285CD96-4086-4784-B127-5D4C1C21A482}" type="parTrans" cxnId="{A7D9381C-3C93-4E5A-9A27-77562F1E51F6}">
      <dgm:prSet/>
      <dgm:spPr/>
      <dgm:t>
        <a:bodyPr/>
        <a:lstStyle/>
        <a:p>
          <a:endParaRPr lang="en-US"/>
        </a:p>
      </dgm:t>
    </dgm:pt>
    <dgm:pt modelId="{D24B7029-0B11-4B5F-8147-34AA1692E95B}" type="sibTrans" cxnId="{A7D9381C-3C93-4E5A-9A27-77562F1E51F6}">
      <dgm:prSet/>
      <dgm:spPr/>
      <dgm:t>
        <a:bodyPr/>
        <a:lstStyle/>
        <a:p>
          <a:endParaRPr lang="en-US"/>
        </a:p>
      </dgm:t>
    </dgm:pt>
    <dgm:pt modelId="{D67B7FCE-270A-4828-9ED8-CC693D7D47AF}">
      <dgm:prSet/>
      <dgm:spPr/>
      <dgm:t>
        <a:bodyPr/>
        <a:lstStyle/>
        <a:p>
          <a:r>
            <a:rPr lang="en-GB"/>
            <a:t>Difficulties recruiting and retaining employees in all role levels compared with previous years (Gartner, 2021)</a:t>
          </a:r>
          <a:endParaRPr lang="en-US"/>
        </a:p>
      </dgm:t>
    </dgm:pt>
    <dgm:pt modelId="{281AF93C-468D-49F0-9370-4EE462115167}" type="parTrans" cxnId="{32A440A7-9417-4529-8C69-7D764AFA2FEC}">
      <dgm:prSet/>
      <dgm:spPr/>
      <dgm:t>
        <a:bodyPr/>
        <a:lstStyle/>
        <a:p>
          <a:endParaRPr lang="en-US"/>
        </a:p>
      </dgm:t>
    </dgm:pt>
    <dgm:pt modelId="{6082C322-ECB4-4BE1-A8A1-94B618A063B1}" type="sibTrans" cxnId="{32A440A7-9417-4529-8C69-7D764AFA2FEC}">
      <dgm:prSet/>
      <dgm:spPr/>
      <dgm:t>
        <a:bodyPr/>
        <a:lstStyle/>
        <a:p>
          <a:endParaRPr lang="en-US"/>
        </a:p>
      </dgm:t>
    </dgm:pt>
    <dgm:pt modelId="{E7A87DDE-84F4-44E8-9426-02DE73079B0B}">
      <dgm:prSet/>
      <dgm:spPr/>
      <dgm:t>
        <a:bodyPr/>
        <a:lstStyle/>
        <a:p>
          <a:r>
            <a:rPr lang="en-GB"/>
            <a:t>COVID-19 has had an abrupt impact on the economy, workforce and resourcing activity: 32% have decreased recruitment activity and 57% have put it on hold. (CIPD 2020)</a:t>
          </a:r>
          <a:endParaRPr lang="en-US"/>
        </a:p>
      </dgm:t>
    </dgm:pt>
    <dgm:pt modelId="{B8BBCC23-72B3-4416-A80A-6240558E90CB}" type="parTrans" cxnId="{CE650766-2E0F-44EF-B597-6B8E2C6AC9FA}">
      <dgm:prSet/>
      <dgm:spPr/>
      <dgm:t>
        <a:bodyPr/>
        <a:lstStyle/>
        <a:p>
          <a:endParaRPr lang="en-US"/>
        </a:p>
      </dgm:t>
    </dgm:pt>
    <dgm:pt modelId="{110AF3BF-E3C8-4E96-A185-EB44A30C13A1}" type="sibTrans" cxnId="{CE650766-2E0F-44EF-B597-6B8E2C6AC9FA}">
      <dgm:prSet/>
      <dgm:spPr/>
      <dgm:t>
        <a:bodyPr/>
        <a:lstStyle/>
        <a:p>
          <a:endParaRPr lang="en-US"/>
        </a:p>
      </dgm:t>
    </dgm:pt>
    <dgm:pt modelId="{6CC3F43D-4299-4149-AC68-3EB003200BE2}">
      <dgm:prSet/>
      <dgm:spPr/>
      <dgm:t>
        <a:bodyPr/>
        <a:lstStyle/>
        <a:p>
          <a:r>
            <a:rPr lang="en-GB"/>
            <a:t>A small proportion of organisations (14% overall, rising to 29% of the public sector) have increased their recruitment activity as a consequence of the pandemic.</a:t>
          </a:r>
          <a:endParaRPr lang="en-US"/>
        </a:p>
      </dgm:t>
    </dgm:pt>
    <dgm:pt modelId="{22B8B76A-952D-43D3-9E1F-A2BAD9976F4F}" type="parTrans" cxnId="{CCE894FB-2EFD-4138-9A42-907BD5AB7B86}">
      <dgm:prSet/>
      <dgm:spPr/>
      <dgm:t>
        <a:bodyPr/>
        <a:lstStyle/>
        <a:p>
          <a:endParaRPr lang="en-US"/>
        </a:p>
      </dgm:t>
    </dgm:pt>
    <dgm:pt modelId="{146B545D-7A4B-406D-9180-E574CD7E2FF3}" type="sibTrans" cxnId="{CCE894FB-2EFD-4138-9A42-907BD5AB7B86}">
      <dgm:prSet/>
      <dgm:spPr/>
      <dgm:t>
        <a:bodyPr/>
        <a:lstStyle/>
        <a:p>
          <a:endParaRPr lang="en-US"/>
        </a:p>
      </dgm:t>
    </dgm:pt>
    <dgm:pt modelId="{C9FC7FFB-11CF-4810-8761-260C11AB2D5B}">
      <dgm:prSet/>
      <dgm:spPr/>
      <dgm:t>
        <a:bodyPr/>
        <a:lstStyle/>
        <a:p>
          <a:r>
            <a:rPr lang="en-GB"/>
            <a:t>Nineteen per cent have increased training and 14% have increased their focus on retaining talent. (CIPD 2020).</a:t>
          </a:r>
          <a:endParaRPr lang="en-US"/>
        </a:p>
      </dgm:t>
    </dgm:pt>
    <dgm:pt modelId="{264B43F4-913A-4182-964F-C27A35362BC1}" type="parTrans" cxnId="{10F019E6-964A-4A46-9EC0-43F47A5AFF89}">
      <dgm:prSet/>
      <dgm:spPr/>
      <dgm:t>
        <a:bodyPr/>
        <a:lstStyle/>
        <a:p>
          <a:endParaRPr lang="en-US"/>
        </a:p>
      </dgm:t>
    </dgm:pt>
    <dgm:pt modelId="{F121C448-6071-4EE5-AB0D-C9D81A2C31B9}" type="sibTrans" cxnId="{10F019E6-964A-4A46-9EC0-43F47A5AFF89}">
      <dgm:prSet/>
      <dgm:spPr/>
      <dgm:t>
        <a:bodyPr/>
        <a:lstStyle/>
        <a:p>
          <a:endParaRPr lang="en-US"/>
        </a:p>
      </dgm:t>
    </dgm:pt>
    <dgm:pt modelId="{8B5B6D5C-798D-4A19-97B5-871546181748}" type="pres">
      <dgm:prSet presAssocID="{B12F7551-A7F8-4F19-B8A3-AE8DFFABE3D5}" presName="diagram" presStyleCnt="0">
        <dgm:presLayoutVars>
          <dgm:dir/>
          <dgm:resizeHandles val="exact"/>
        </dgm:presLayoutVars>
      </dgm:prSet>
      <dgm:spPr/>
    </dgm:pt>
    <dgm:pt modelId="{5BE9FCA0-D0FE-4345-90D6-281DDB4D5F82}" type="pres">
      <dgm:prSet presAssocID="{63B65C21-6D3C-4566-A0B6-2CE463ACE3B4}" presName="node" presStyleLbl="node1" presStyleIdx="0" presStyleCnt="6">
        <dgm:presLayoutVars>
          <dgm:bulletEnabled val="1"/>
        </dgm:presLayoutVars>
      </dgm:prSet>
      <dgm:spPr/>
    </dgm:pt>
    <dgm:pt modelId="{247783D9-4E60-4521-951F-4C60B6D845C3}" type="pres">
      <dgm:prSet presAssocID="{C8660AAA-BAA1-4C75-8C2E-497F54FE88DD}" presName="sibTrans" presStyleCnt="0"/>
      <dgm:spPr/>
    </dgm:pt>
    <dgm:pt modelId="{AC453FB9-A7D2-4730-A5CE-F2E5D1DE77A2}" type="pres">
      <dgm:prSet presAssocID="{164DCD56-C7FB-4480-9144-FDBED71BD52C}" presName="node" presStyleLbl="node1" presStyleIdx="1" presStyleCnt="6">
        <dgm:presLayoutVars>
          <dgm:bulletEnabled val="1"/>
        </dgm:presLayoutVars>
      </dgm:prSet>
      <dgm:spPr/>
    </dgm:pt>
    <dgm:pt modelId="{1EAF6BB8-B9EF-4739-A630-64260ED50DD5}" type="pres">
      <dgm:prSet presAssocID="{D24B7029-0B11-4B5F-8147-34AA1692E95B}" presName="sibTrans" presStyleCnt="0"/>
      <dgm:spPr/>
    </dgm:pt>
    <dgm:pt modelId="{4C1E5D40-1B88-461A-A0D4-FDD0C0DEE27C}" type="pres">
      <dgm:prSet presAssocID="{D67B7FCE-270A-4828-9ED8-CC693D7D47AF}" presName="node" presStyleLbl="node1" presStyleIdx="2" presStyleCnt="6">
        <dgm:presLayoutVars>
          <dgm:bulletEnabled val="1"/>
        </dgm:presLayoutVars>
      </dgm:prSet>
      <dgm:spPr/>
    </dgm:pt>
    <dgm:pt modelId="{D1A19E0B-6235-46E6-A11A-B1D03A14659E}" type="pres">
      <dgm:prSet presAssocID="{6082C322-ECB4-4BE1-A8A1-94B618A063B1}" presName="sibTrans" presStyleCnt="0"/>
      <dgm:spPr/>
    </dgm:pt>
    <dgm:pt modelId="{9D7CC38E-DFB0-41E7-B8C7-C0FE4AD7C9BE}" type="pres">
      <dgm:prSet presAssocID="{E7A87DDE-84F4-44E8-9426-02DE73079B0B}" presName="node" presStyleLbl="node1" presStyleIdx="3" presStyleCnt="6">
        <dgm:presLayoutVars>
          <dgm:bulletEnabled val="1"/>
        </dgm:presLayoutVars>
      </dgm:prSet>
      <dgm:spPr/>
    </dgm:pt>
    <dgm:pt modelId="{3A0F2D1E-B199-43A0-A8BB-F5B4DCDCC7EC}" type="pres">
      <dgm:prSet presAssocID="{110AF3BF-E3C8-4E96-A185-EB44A30C13A1}" presName="sibTrans" presStyleCnt="0"/>
      <dgm:spPr/>
    </dgm:pt>
    <dgm:pt modelId="{3E68107F-60DD-47F1-8E17-1A41EA399179}" type="pres">
      <dgm:prSet presAssocID="{6CC3F43D-4299-4149-AC68-3EB003200BE2}" presName="node" presStyleLbl="node1" presStyleIdx="4" presStyleCnt="6">
        <dgm:presLayoutVars>
          <dgm:bulletEnabled val="1"/>
        </dgm:presLayoutVars>
      </dgm:prSet>
      <dgm:spPr/>
    </dgm:pt>
    <dgm:pt modelId="{F8AB192B-8526-4240-ADE8-DEF2187003C5}" type="pres">
      <dgm:prSet presAssocID="{146B545D-7A4B-406D-9180-E574CD7E2FF3}" presName="sibTrans" presStyleCnt="0"/>
      <dgm:spPr/>
    </dgm:pt>
    <dgm:pt modelId="{CD4086D7-09A7-461E-BC83-DF6E074361FD}" type="pres">
      <dgm:prSet presAssocID="{C9FC7FFB-11CF-4810-8761-260C11AB2D5B}" presName="node" presStyleLbl="node1" presStyleIdx="5" presStyleCnt="6">
        <dgm:presLayoutVars>
          <dgm:bulletEnabled val="1"/>
        </dgm:presLayoutVars>
      </dgm:prSet>
      <dgm:spPr/>
    </dgm:pt>
  </dgm:ptLst>
  <dgm:cxnLst>
    <dgm:cxn modelId="{A7D9381C-3C93-4E5A-9A27-77562F1E51F6}" srcId="{B12F7551-A7F8-4F19-B8A3-AE8DFFABE3D5}" destId="{164DCD56-C7FB-4480-9144-FDBED71BD52C}" srcOrd="1" destOrd="0" parTransId="{5285CD96-4086-4784-B127-5D4C1C21A482}" sibTransId="{D24B7029-0B11-4B5F-8147-34AA1692E95B}"/>
    <dgm:cxn modelId="{ADB9B464-E6A2-4457-B563-03C12A4A608B}" srcId="{B12F7551-A7F8-4F19-B8A3-AE8DFFABE3D5}" destId="{63B65C21-6D3C-4566-A0B6-2CE463ACE3B4}" srcOrd="0" destOrd="0" parTransId="{757DCDB3-6E79-40E7-9F57-651E0B92ED56}" sibTransId="{C8660AAA-BAA1-4C75-8C2E-497F54FE88DD}"/>
    <dgm:cxn modelId="{CE650766-2E0F-44EF-B597-6B8E2C6AC9FA}" srcId="{B12F7551-A7F8-4F19-B8A3-AE8DFFABE3D5}" destId="{E7A87DDE-84F4-44E8-9426-02DE73079B0B}" srcOrd="3" destOrd="0" parTransId="{B8BBCC23-72B3-4416-A80A-6240558E90CB}" sibTransId="{110AF3BF-E3C8-4E96-A185-EB44A30C13A1}"/>
    <dgm:cxn modelId="{D343BA48-BC47-453E-9B3D-55C151DE0545}" type="presOf" srcId="{164DCD56-C7FB-4480-9144-FDBED71BD52C}" destId="{AC453FB9-A7D2-4730-A5CE-F2E5D1DE77A2}" srcOrd="0" destOrd="0" presId="urn:microsoft.com/office/officeart/2005/8/layout/default"/>
    <dgm:cxn modelId="{1844C280-8169-4475-8A14-91B7C4E6C47E}" type="presOf" srcId="{B12F7551-A7F8-4F19-B8A3-AE8DFFABE3D5}" destId="{8B5B6D5C-798D-4A19-97B5-871546181748}" srcOrd="0" destOrd="0" presId="urn:microsoft.com/office/officeart/2005/8/layout/default"/>
    <dgm:cxn modelId="{C05E4A90-B6C7-432A-93DB-7E4A86852235}" type="presOf" srcId="{E7A87DDE-84F4-44E8-9426-02DE73079B0B}" destId="{9D7CC38E-DFB0-41E7-B8C7-C0FE4AD7C9BE}" srcOrd="0" destOrd="0" presId="urn:microsoft.com/office/officeart/2005/8/layout/default"/>
    <dgm:cxn modelId="{CE3AE690-6395-41D8-A12E-01AFE911F47A}" type="presOf" srcId="{D67B7FCE-270A-4828-9ED8-CC693D7D47AF}" destId="{4C1E5D40-1B88-461A-A0D4-FDD0C0DEE27C}" srcOrd="0" destOrd="0" presId="urn:microsoft.com/office/officeart/2005/8/layout/default"/>
    <dgm:cxn modelId="{32A440A7-9417-4529-8C69-7D764AFA2FEC}" srcId="{B12F7551-A7F8-4F19-B8A3-AE8DFFABE3D5}" destId="{D67B7FCE-270A-4828-9ED8-CC693D7D47AF}" srcOrd="2" destOrd="0" parTransId="{281AF93C-468D-49F0-9370-4EE462115167}" sibTransId="{6082C322-ECB4-4BE1-A8A1-94B618A063B1}"/>
    <dgm:cxn modelId="{10F019E6-964A-4A46-9EC0-43F47A5AFF89}" srcId="{B12F7551-A7F8-4F19-B8A3-AE8DFFABE3D5}" destId="{C9FC7FFB-11CF-4810-8761-260C11AB2D5B}" srcOrd="5" destOrd="0" parTransId="{264B43F4-913A-4182-964F-C27A35362BC1}" sibTransId="{F121C448-6071-4EE5-AB0D-C9D81A2C31B9}"/>
    <dgm:cxn modelId="{FC1180E7-4DCA-4FE5-B8C5-D83915515284}" type="presOf" srcId="{C9FC7FFB-11CF-4810-8761-260C11AB2D5B}" destId="{CD4086D7-09A7-461E-BC83-DF6E074361FD}" srcOrd="0" destOrd="0" presId="urn:microsoft.com/office/officeart/2005/8/layout/default"/>
    <dgm:cxn modelId="{0A2FA4E7-5F57-498C-BC84-C1978571F9DE}" type="presOf" srcId="{63B65C21-6D3C-4566-A0B6-2CE463ACE3B4}" destId="{5BE9FCA0-D0FE-4345-90D6-281DDB4D5F82}" srcOrd="0" destOrd="0" presId="urn:microsoft.com/office/officeart/2005/8/layout/default"/>
    <dgm:cxn modelId="{51D904F5-3C1C-4BDC-8007-2DB30F0BA26B}" type="presOf" srcId="{6CC3F43D-4299-4149-AC68-3EB003200BE2}" destId="{3E68107F-60DD-47F1-8E17-1A41EA399179}" srcOrd="0" destOrd="0" presId="urn:microsoft.com/office/officeart/2005/8/layout/default"/>
    <dgm:cxn modelId="{CCE894FB-2EFD-4138-9A42-907BD5AB7B86}" srcId="{B12F7551-A7F8-4F19-B8A3-AE8DFFABE3D5}" destId="{6CC3F43D-4299-4149-AC68-3EB003200BE2}" srcOrd="4" destOrd="0" parTransId="{22B8B76A-952D-43D3-9E1F-A2BAD9976F4F}" sibTransId="{146B545D-7A4B-406D-9180-E574CD7E2FF3}"/>
    <dgm:cxn modelId="{A360EABA-1E2D-405C-8B26-B7887759157C}" type="presParOf" srcId="{8B5B6D5C-798D-4A19-97B5-871546181748}" destId="{5BE9FCA0-D0FE-4345-90D6-281DDB4D5F82}" srcOrd="0" destOrd="0" presId="urn:microsoft.com/office/officeart/2005/8/layout/default"/>
    <dgm:cxn modelId="{DBD7439C-309E-4517-91E3-4EEC7B4B4149}" type="presParOf" srcId="{8B5B6D5C-798D-4A19-97B5-871546181748}" destId="{247783D9-4E60-4521-951F-4C60B6D845C3}" srcOrd="1" destOrd="0" presId="urn:microsoft.com/office/officeart/2005/8/layout/default"/>
    <dgm:cxn modelId="{422A707B-74BD-48D8-9F84-126DE9900BD6}" type="presParOf" srcId="{8B5B6D5C-798D-4A19-97B5-871546181748}" destId="{AC453FB9-A7D2-4730-A5CE-F2E5D1DE77A2}" srcOrd="2" destOrd="0" presId="urn:microsoft.com/office/officeart/2005/8/layout/default"/>
    <dgm:cxn modelId="{B8C92C35-7B3E-44C5-A5D4-68E7B443D51C}" type="presParOf" srcId="{8B5B6D5C-798D-4A19-97B5-871546181748}" destId="{1EAF6BB8-B9EF-4739-A630-64260ED50DD5}" srcOrd="3" destOrd="0" presId="urn:microsoft.com/office/officeart/2005/8/layout/default"/>
    <dgm:cxn modelId="{630FE6FD-4FB1-484A-BD74-8B5901F6DFDA}" type="presParOf" srcId="{8B5B6D5C-798D-4A19-97B5-871546181748}" destId="{4C1E5D40-1B88-461A-A0D4-FDD0C0DEE27C}" srcOrd="4" destOrd="0" presId="urn:microsoft.com/office/officeart/2005/8/layout/default"/>
    <dgm:cxn modelId="{DBC72F4C-33E6-40A7-BF20-7DF3FB2D5DB7}" type="presParOf" srcId="{8B5B6D5C-798D-4A19-97B5-871546181748}" destId="{D1A19E0B-6235-46E6-A11A-B1D03A14659E}" srcOrd="5" destOrd="0" presId="urn:microsoft.com/office/officeart/2005/8/layout/default"/>
    <dgm:cxn modelId="{A06C5AE7-9816-44BB-9094-9D0CA320E04E}" type="presParOf" srcId="{8B5B6D5C-798D-4A19-97B5-871546181748}" destId="{9D7CC38E-DFB0-41E7-B8C7-C0FE4AD7C9BE}" srcOrd="6" destOrd="0" presId="urn:microsoft.com/office/officeart/2005/8/layout/default"/>
    <dgm:cxn modelId="{995188C0-029A-416B-B872-241E98F6A3DA}" type="presParOf" srcId="{8B5B6D5C-798D-4A19-97B5-871546181748}" destId="{3A0F2D1E-B199-43A0-A8BB-F5B4DCDCC7EC}" srcOrd="7" destOrd="0" presId="urn:microsoft.com/office/officeart/2005/8/layout/default"/>
    <dgm:cxn modelId="{37375D0D-108F-40E5-9BB0-94C818A2B3B1}" type="presParOf" srcId="{8B5B6D5C-798D-4A19-97B5-871546181748}" destId="{3E68107F-60DD-47F1-8E17-1A41EA399179}" srcOrd="8" destOrd="0" presId="urn:microsoft.com/office/officeart/2005/8/layout/default"/>
    <dgm:cxn modelId="{D8F8177C-5432-4FD8-879F-629AB157C361}" type="presParOf" srcId="{8B5B6D5C-798D-4A19-97B5-871546181748}" destId="{F8AB192B-8526-4240-ADE8-DEF2187003C5}" srcOrd="9" destOrd="0" presId="urn:microsoft.com/office/officeart/2005/8/layout/default"/>
    <dgm:cxn modelId="{F36ED4CE-9F2F-4E22-A719-A160FFF005FA}" type="presParOf" srcId="{8B5B6D5C-798D-4A19-97B5-871546181748}" destId="{CD4086D7-09A7-461E-BC83-DF6E074361F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3132BC-C5C4-4D17-91FD-91292288AFD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E9438F1-55EC-4BE6-A151-D42A6E5590AE}">
      <dgm:prSet/>
      <dgm:spPr/>
      <dgm:t>
        <a:bodyPr/>
        <a:lstStyle/>
        <a:p>
          <a:r>
            <a:rPr lang="en-GB"/>
            <a:t>Workforce planning strategic BUT that relies on stability and predictability</a:t>
          </a:r>
          <a:endParaRPr lang="en-US"/>
        </a:p>
      </dgm:t>
    </dgm:pt>
    <dgm:pt modelId="{33A3E252-CD79-42F6-BD4B-54CDCB7F7F87}" type="parTrans" cxnId="{083E459A-50E4-4DFE-8983-40DDB9B81C01}">
      <dgm:prSet/>
      <dgm:spPr/>
      <dgm:t>
        <a:bodyPr/>
        <a:lstStyle/>
        <a:p>
          <a:endParaRPr lang="en-US"/>
        </a:p>
      </dgm:t>
    </dgm:pt>
    <dgm:pt modelId="{16DB5E0D-B63F-435D-B448-DC675BF36DB0}" type="sibTrans" cxnId="{083E459A-50E4-4DFE-8983-40DDB9B81C01}">
      <dgm:prSet/>
      <dgm:spPr/>
      <dgm:t>
        <a:bodyPr/>
        <a:lstStyle/>
        <a:p>
          <a:endParaRPr lang="en-US"/>
        </a:p>
      </dgm:t>
    </dgm:pt>
    <dgm:pt modelId="{00C8CFDD-A1D7-4317-9B75-0018F7CFF9E6}">
      <dgm:prSet/>
      <dgm:spPr/>
      <dgm:t>
        <a:bodyPr/>
        <a:lstStyle/>
        <a:p>
          <a:r>
            <a:rPr lang="en-GB"/>
            <a:t>Labour Market Tightening BUT fewer recruiting</a:t>
          </a:r>
          <a:endParaRPr lang="en-US"/>
        </a:p>
      </dgm:t>
    </dgm:pt>
    <dgm:pt modelId="{2D5386A9-EEE5-417C-A1A4-208902285E94}" type="parTrans" cxnId="{5C35547E-DA85-44DB-A0DC-9E788BAFD115}">
      <dgm:prSet/>
      <dgm:spPr/>
      <dgm:t>
        <a:bodyPr/>
        <a:lstStyle/>
        <a:p>
          <a:endParaRPr lang="en-US"/>
        </a:p>
      </dgm:t>
    </dgm:pt>
    <dgm:pt modelId="{1B6C2DDB-7C44-4EEE-BD1B-392EDDCE02FB}" type="sibTrans" cxnId="{5C35547E-DA85-44DB-A0DC-9E788BAFD115}">
      <dgm:prSet/>
      <dgm:spPr/>
      <dgm:t>
        <a:bodyPr/>
        <a:lstStyle/>
        <a:p>
          <a:endParaRPr lang="en-US"/>
        </a:p>
      </dgm:t>
    </dgm:pt>
    <dgm:pt modelId="{BB561922-3D59-4AA4-A46F-A899C333855D}">
      <dgm:prSet/>
      <dgm:spPr/>
      <dgm:t>
        <a:bodyPr/>
        <a:lstStyle/>
        <a:p>
          <a:r>
            <a:rPr lang="en-GB"/>
            <a:t>Use of AI BUT need for human interaction</a:t>
          </a:r>
          <a:endParaRPr lang="en-US"/>
        </a:p>
      </dgm:t>
    </dgm:pt>
    <dgm:pt modelId="{DD6861FA-CC3B-42CB-8FEF-6ABB546E5E70}" type="parTrans" cxnId="{76CF4C45-1B58-4028-8255-1E599AB91677}">
      <dgm:prSet/>
      <dgm:spPr/>
      <dgm:t>
        <a:bodyPr/>
        <a:lstStyle/>
        <a:p>
          <a:endParaRPr lang="en-US"/>
        </a:p>
      </dgm:t>
    </dgm:pt>
    <dgm:pt modelId="{8EEFA5BA-3D3A-439E-8EFD-BFA64836FAFD}" type="sibTrans" cxnId="{76CF4C45-1B58-4028-8255-1E599AB91677}">
      <dgm:prSet/>
      <dgm:spPr/>
      <dgm:t>
        <a:bodyPr/>
        <a:lstStyle/>
        <a:p>
          <a:endParaRPr lang="en-US"/>
        </a:p>
      </dgm:t>
    </dgm:pt>
    <dgm:pt modelId="{3E01CCCE-9B17-4A3B-A000-7DD6C2E901F0}">
      <dgm:prSet/>
      <dgm:spPr/>
      <dgm:t>
        <a:bodyPr/>
        <a:lstStyle/>
        <a:p>
          <a:r>
            <a:rPr lang="en-GB"/>
            <a:t>Compliance and control WITH innovation/flexibility</a:t>
          </a:r>
          <a:endParaRPr lang="en-US"/>
        </a:p>
      </dgm:t>
    </dgm:pt>
    <dgm:pt modelId="{0C0E9656-9A2C-4BF8-B81E-3D8D815B0891}" type="parTrans" cxnId="{3161D73C-7FE0-4BDA-AA07-9EBF78F7EB3A}">
      <dgm:prSet/>
      <dgm:spPr/>
      <dgm:t>
        <a:bodyPr/>
        <a:lstStyle/>
        <a:p>
          <a:endParaRPr lang="en-US"/>
        </a:p>
      </dgm:t>
    </dgm:pt>
    <dgm:pt modelId="{E176DF52-A21F-4A16-AFA5-5D7D6DEB6F05}" type="sibTrans" cxnId="{3161D73C-7FE0-4BDA-AA07-9EBF78F7EB3A}">
      <dgm:prSet/>
      <dgm:spPr/>
      <dgm:t>
        <a:bodyPr/>
        <a:lstStyle/>
        <a:p>
          <a:endParaRPr lang="en-US"/>
        </a:p>
      </dgm:t>
    </dgm:pt>
    <dgm:pt modelId="{04A945F1-1C73-42E9-87F0-08113C5B5E84}">
      <dgm:prSet/>
      <dgm:spPr/>
      <dgm:t>
        <a:bodyPr/>
        <a:lstStyle/>
        <a:p>
          <a:r>
            <a:rPr lang="en-GB"/>
            <a:t>Diversity WITH Organisation-culture fit</a:t>
          </a:r>
          <a:endParaRPr lang="en-US"/>
        </a:p>
      </dgm:t>
    </dgm:pt>
    <dgm:pt modelId="{79EA2919-8F5D-4F8F-9831-F17BDF880127}" type="parTrans" cxnId="{A4AD5F39-1CBA-4AA8-A5D8-896E200FFA69}">
      <dgm:prSet/>
      <dgm:spPr/>
      <dgm:t>
        <a:bodyPr/>
        <a:lstStyle/>
        <a:p>
          <a:endParaRPr lang="en-US"/>
        </a:p>
      </dgm:t>
    </dgm:pt>
    <dgm:pt modelId="{F11B5D64-265C-4B54-BA45-FAAFE86C2FD8}" type="sibTrans" cxnId="{A4AD5F39-1CBA-4AA8-A5D8-896E200FFA69}">
      <dgm:prSet/>
      <dgm:spPr/>
      <dgm:t>
        <a:bodyPr/>
        <a:lstStyle/>
        <a:p>
          <a:endParaRPr lang="en-US"/>
        </a:p>
      </dgm:t>
    </dgm:pt>
    <dgm:pt modelId="{69ABF78F-E5E9-4AFB-A8D5-18B246E180E8}">
      <dgm:prSet/>
      <dgm:spPr/>
      <dgm:t>
        <a:bodyPr/>
        <a:lstStyle/>
        <a:p>
          <a:r>
            <a:rPr lang="en-GB"/>
            <a:t>Employer Branding WITH cost optimisation</a:t>
          </a:r>
          <a:endParaRPr lang="en-US"/>
        </a:p>
      </dgm:t>
    </dgm:pt>
    <dgm:pt modelId="{2A8999E7-DFF3-4D74-81BC-7963CAD48CAB}" type="parTrans" cxnId="{C99317CB-5489-4754-BD08-E19A5C3E97EA}">
      <dgm:prSet/>
      <dgm:spPr/>
      <dgm:t>
        <a:bodyPr/>
        <a:lstStyle/>
        <a:p>
          <a:endParaRPr lang="en-US"/>
        </a:p>
      </dgm:t>
    </dgm:pt>
    <dgm:pt modelId="{AE8306BE-D119-4E8E-9E1E-F3447A299E65}" type="sibTrans" cxnId="{C99317CB-5489-4754-BD08-E19A5C3E97EA}">
      <dgm:prSet/>
      <dgm:spPr/>
      <dgm:t>
        <a:bodyPr/>
        <a:lstStyle/>
        <a:p>
          <a:endParaRPr lang="en-US"/>
        </a:p>
      </dgm:t>
    </dgm:pt>
    <dgm:pt modelId="{F63DD2A8-D4E9-4EFA-A6FC-A8A63ECD0354}" type="pres">
      <dgm:prSet presAssocID="{A43132BC-C5C4-4D17-91FD-91292288AFD9}" presName="diagram" presStyleCnt="0">
        <dgm:presLayoutVars>
          <dgm:dir/>
          <dgm:resizeHandles val="exact"/>
        </dgm:presLayoutVars>
      </dgm:prSet>
      <dgm:spPr/>
    </dgm:pt>
    <dgm:pt modelId="{F90A623B-A754-4008-A26A-F806494B38C7}" type="pres">
      <dgm:prSet presAssocID="{1E9438F1-55EC-4BE6-A151-D42A6E5590AE}" presName="node" presStyleLbl="node1" presStyleIdx="0" presStyleCnt="6">
        <dgm:presLayoutVars>
          <dgm:bulletEnabled val="1"/>
        </dgm:presLayoutVars>
      </dgm:prSet>
      <dgm:spPr/>
    </dgm:pt>
    <dgm:pt modelId="{7B89860C-931F-4344-9944-CFC639467608}" type="pres">
      <dgm:prSet presAssocID="{16DB5E0D-B63F-435D-B448-DC675BF36DB0}" presName="sibTrans" presStyleCnt="0"/>
      <dgm:spPr/>
    </dgm:pt>
    <dgm:pt modelId="{3797300B-C46F-4585-94D3-2BB94B420F36}" type="pres">
      <dgm:prSet presAssocID="{00C8CFDD-A1D7-4317-9B75-0018F7CFF9E6}" presName="node" presStyleLbl="node1" presStyleIdx="1" presStyleCnt="6">
        <dgm:presLayoutVars>
          <dgm:bulletEnabled val="1"/>
        </dgm:presLayoutVars>
      </dgm:prSet>
      <dgm:spPr/>
    </dgm:pt>
    <dgm:pt modelId="{F9DF40D1-5A08-4118-B916-D8AF6ACC4E95}" type="pres">
      <dgm:prSet presAssocID="{1B6C2DDB-7C44-4EEE-BD1B-392EDDCE02FB}" presName="sibTrans" presStyleCnt="0"/>
      <dgm:spPr/>
    </dgm:pt>
    <dgm:pt modelId="{CA586785-9D0A-457A-91CA-4BA2EF28E5F6}" type="pres">
      <dgm:prSet presAssocID="{BB561922-3D59-4AA4-A46F-A899C333855D}" presName="node" presStyleLbl="node1" presStyleIdx="2" presStyleCnt="6">
        <dgm:presLayoutVars>
          <dgm:bulletEnabled val="1"/>
        </dgm:presLayoutVars>
      </dgm:prSet>
      <dgm:spPr/>
    </dgm:pt>
    <dgm:pt modelId="{4A57D1A0-D051-4694-A611-1BB9EBAB3BC5}" type="pres">
      <dgm:prSet presAssocID="{8EEFA5BA-3D3A-439E-8EFD-BFA64836FAFD}" presName="sibTrans" presStyleCnt="0"/>
      <dgm:spPr/>
    </dgm:pt>
    <dgm:pt modelId="{4DD3535E-00D4-4B8C-BFD1-F65A19CA4B82}" type="pres">
      <dgm:prSet presAssocID="{3E01CCCE-9B17-4A3B-A000-7DD6C2E901F0}" presName="node" presStyleLbl="node1" presStyleIdx="3" presStyleCnt="6">
        <dgm:presLayoutVars>
          <dgm:bulletEnabled val="1"/>
        </dgm:presLayoutVars>
      </dgm:prSet>
      <dgm:spPr/>
    </dgm:pt>
    <dgm:pt modelId="{05F5964E-04E3-442F-B227-BF82C618FA1B}" type="pres">
      <dgm:prSet presAssocID="{E176DF52-A21F-4A16-AFA5-5D7D6DEB6F05}" presName="sibTrans" presStyleCnt="0"/>
      <dgm:spPr/>
    </dgm:pt>
    <dgm:pt modelId="{9D2CB14E-1128-4216-815A-32FF971A1FA4}" type="pres">
      <dgm:prSet presAssocID="{04A945F1-1C73-42E9-87F0-08113C5B5E84}" presName="node" presStyleLbl="node1" presStyleIdx="4" presStyleCnt="6">
        <dgm:presLayoutVars>
          <dgm:bulletEnabled val="1"/>
        </dgm:presLayoutVars>
      </dgm:prSet>
      <dgm:spPr/>
    </dgm:pt>
    <dgm:pt modelId="{BEDBF287-DF95-4907-AE81-FD980017840F}" type="pres">
      <dgm:prSet presAssocID="{F11B5D64-265C-4B54-BA45-FAAFE86C2FD8}" presName="sibTrans" presStyleCnt="0"/>
      <dgm:spPr/>
    </dgm:pt>
    <dgm:pt modelId="{16809C59-5708-4EF1-AC7C-82C44F32BA28}" type="pres">
      <dgm:prSet presAssocID="{69ABF78F-E5E9-4AFB-A8D5-18B246E180E8}" presName="node" presStyleLbl="node1" presStyleIdx="5" presStyleCnt="6">
        <dgm:presLayoutVars>
          <dgm:bulletEnabled val="1"/>
        </dgm:presLayoutVars>
      </dgm:prSet>
      <dgm:spPr/>
    </dgm:pt>
  </dgm:ptLst>
  <dgm:cxnLst>
    <dgm:cxn modelId="{C651C626-6269-43B2-938B-F9FBB1151C16}" type="presOf" srcId="{A43132BC-C5C4-4D17-91FD-91292288AFD9}" destId="{F63DD2A8-D4E9-4EFA-A6FC-A8A63ECD0354}" srcOrd="0" destOrd="0" presId="urn:microsoft.com/office/officeart/2005/8/layout/default"/>
    <dgm:cxn modelId="{ED12E332-BA13-4436-A3CB-3801F4FF0AE4}" type="presOf" srcId="{1E9438F1-55EC-4BE6-A151-D42A6E5590AE}" destId="{F90A623B-A754-4008-A26A-F806494B38C7}" srcOrd="0" destOrd="0" presId="urn:microsoft.com/office/officeart/2005/8/layout/default"/>
    <dgm:cxn modelId="{A4AD5F39-1CBA-4AA8-A5D8-896E200FFA69}" srcId="{A43132BC-C5C4-4D17-91FD-91292288AFD9}" destId="{04A945F1-1C73-42E9-87F0-08113C5B5E84}" srcOrd="4" destOrd="0" parTransId="{79EA2919-8F5D-4F8F-9831-F17BDF880127}" sibTransId="{F11B5D64-265C-4B54-BA45-FAAFE86C2FD8}"/>
    <dgm:cxn modelId="{3161D73C-7FE0-4BDA-AA07-9EBF78F7EB3A}" srcId="{A43132BC-C5C4-4D17-91FD-91292288AFD9}" destId="{3E01CCCE-9B17-4A3B-A000-7DD6C2E901F0}" srcOrd="3" destOrd="0" parTransId="{0C0E9656-9A2C-4BF8-B81E-3D8D815B0891}" sibTransId="{E176DF52-A21F-4A16-AFA5-5D7D6DEB6F05}"/>
    <dgm:cxn modelId="{83A4EC3E-41D5-447F-9D66-2971442CF1B7}" type="presOf" srcId="{69ABF78F-E5E9-4AFB-A8D5-18B246E180E8}" destId="{16809C59-5708-4EF1-AC7C-82C44F32BA28}" srcOrd="0" destOrd="0" presId="urn:microsoft.com/office/officeart/2005/8/layout/default"/>
    <dgm:cxn modelId="{76CF4C45-1B58-4028-8255-1E599AB91677}" srcId="{A43132BC-C5C4-4D17-91FD-91292288AFD9}" destId="{BB561922-3D59-4AA4-A46F-A899C333855D}" srcOrd="2" destOrd="0" parTransId="{DD6861FA-CC3B-42CB-8FEF-6ABB546E5E70}" sibTransId="{8EEFA5BA-3D3A-439E-8EFD-BFA64836FAFD}"/>
    <dgm:cxn modelId="{5C35547E-DA85-44DB-A0DC-9E788BAFD115}" srcId="{A43132BC-C5C4-4D17-91FD-91292288AFD9}" destId="{00C8CFDD-A1D7-4317-9B75-0018F7CFF9E6}" srcOrd="1" destOrd="0" parTransId="{2D5386A9-EEE5-417C-A1A4-208902285E94}" sibTransId="{1B6C2DDB-7C44-4EEE-BD1B-392EDDCE02FB}"/>
    <dgm:cxn modelId="{083E459A-50E4-4DFE-8983-40DDB9B81C01}" srcId="{A43132BC-C5C4-4D17-91FD-91292288AFD9}" destId="{1E9438F1-55EC-4BE6-A151-D42A6E5590AE}" srcOrd="0" destOrd="0" parTransId="{33A3E252-CD79-42F6-BD4B-54CDCB7F7F87}" sibTransId="{16DB5E0D-B63F-435D-B448-DC675BF36DB0}"/>
    <dgm:cxn modelId="{5B8B72AB-0E97-4DDE-8C10-02057C0699C4}" type="presOf" srcId="{BB561922-3D59-4AA4-A46F-A899C333855D}" destId="{CA586785-9D0A-457A-91CA-4BA2EF28E5F6}" srcOrd="0" destOrd="0" presId="urn:microsoft.com/office/officeart/2005/8/layout/default"/>
    <dgm:cxn modelId="{C99317CB-5489-4754-BD08-E19A5C3E97EA}" srcId="{A43132BC-C5C4-4D17-91FD-91292288AFD9}" destId="{69ABF78F-E5E9-4AFB-A8D5-18B246E180E8}" srcOrd="5" destOrd="0" parTransId="{2A8999E7-DFF3-4D74-81BC-7963CAD48CAB}" sibTransId="{AE8306BE-D119-4E8E-9E1E-F3447A299E65}"/>
    <dgm:cxn modelId="{F2EF8DEC-0904-427D-9554-D72DE832B76F}" type="presOf" srcId="{00C8CFDD-A1D7-4317-9B75-0018F7CFF9E6}" destId="{3797300B-C46F-4585-94D3-2BB94B420F36}" srcOrd="0" destOrd="0" presId="urn:microsoft.com/office/officeart/2005/8/layout/default"/>
    <dgm:cxn modelId="{593916F1-786F-4BE5-ACEC-8B8CBE552B31}" type="presOf" srcId="{04A945F1-1C73-42E9-87F0-08113C5B5E84}" destId="{9D2CB14E-1128-4216-815A-32FF971A1FA4}" srcOrd="0" destOrd="0" presId="urn:microsoft.com/office/officeart/2005/8/layout/default"/>
    <dgm:cxn modelId="{009B18F9-A013-4A2F-9991-B380CD576C04}" type="presOf" srcId="{3E01CCCE-9B17-4A3B-A000-7DD6C2E901F0}" destId="{4DD3535E-00D4-4B8C-BFD1-F65A19CA4B82}" srcOrd="0" destOrd="0" presId="urn:microsoft.com/office/officeart/2005/8/layout/default"/>
    <dgm:cxn modelId="{209D03B3-A676-4161-BE57-6566FBBC75C8}" type="presParOf" srcId="{F63DD2A8-D4E9-4EFA-A6FC-A8A63ECD0354}" destId="{F90A623B-A754-4008-A26A-F806494B38C7}" srcOrd="0" destOrd="0" presId="urn:microsoft.com/office/officeart/2005/8/layout/default"/>
    <dgm:cxn modelId="{30C57730-879F-4717-98B0-20208671B426}" type="presParOf" srcId="{F63DD2A8-D4E9-4EFA-A6FC-A8A63ECD0354}" destId="{7B89860C-931F-4344-9944-CFC639467608}" srcOrd="1" destOrd="0" presId="urn:microsoft.com/office/officeart/2005/8/layout/default"/>
    <dgm:cxn modelId="{76D52DD7-BD12-4ACF-B9B4-9BBE8782E8FB}" type="presParOf" srcId="{F63DD2A8-D4E9-4EFA-A6FC-A8A63ECD0354}" destId="{3797300B-C46F-4585-94D3-2BB94B420F36}" srcOrd="2" destOrd="0" presId="urn:microsoft.com/office/officeart/2005/8/layout/default"/>
    <dgm:cxn modelId="{AA437B31-1CE8-45DC-BC5E-862C7DE9BD54}" type="presParOf" srcId="{F63DD2A8-D4E9-4EFA-A6FC-A8A63ECD0354}" destId="{F9DF40D1-5A08-4118-B916-D8AF6ACC4E95}" srcOrd="3" destOrd="0" presId="urn:microsoft.com/office/officeart/2005/8/layout/default"/>
    <dgm:cxn modelId="{B6DCF0BD-FB1A-4171-A08E-9BFFE7E27619}" type="presParOf" srcId="{F63DD2A8-D4E9-4EFA-A6FC-A8A63ECD0354}" destId="{CA586785-9D0A-457A-91CA-4BA2EF28E5F6}" srcOrd="4" destOrd="0" presId="urn:microsoft.com/office/officeart/2005/8/layout/default"/>
    <dgm:cxn modelId="{5172C297-2694-4A89-B3C3-4BB9464ECD4E}" type="presParOf" srcId="{F63DD2A8-D4E9-4EFA-A6FC-A8A63ECD0354}" destId="{4A57D1A0-D051-4694-A611-1BB9EBAB3BC5}" srcOrd="5" destOrd="0" presId="urn:microsoft.com/office/officeart/2005/8/layout/default"/>
    <dgm:cxn modelId="{202A22F3-CF93-40A7-BE62-B16FE1B01448}" type="presParOf" srcId="{F63DD2A8-D4E9-4EFA-A6FC-A8A63ECD0354}" destId="{4DD3535E-00D4-4B8C-BFD1-F65A19CA4B82}" srcOrd="6" destOrd="0" presId="urn:microsoft.com/office/officeart/2005/8/layout/default"/>
    <dgm:cxn modelId="{88EEBBBE-FA73-4852-B5C4-4CD63245ED53}" type="presParOf" srcId="{F63DD2A8-D4E9-4EFA-A6FC-A8A63ECD0354}" destId="{05F5964E-04E3-442F-B227-BF82C618FA1B}" srcOrd="7" destOrd="0" presId="urn:microsoft.com/office/officeart/2005/8/layout/default"/>
    <dgm:cxn modelId="{C9C61843-135C-4E04-B1D3-1DAEF27635C4}" type="presParOf" srcId="{F63DD2A8-D4E9-4EFA-A6FC-A8A63ECD0354}" destId="{9D2CB14E-1128-4216-815A-32FF971A1FA4}" srcOrd="8" destOrd="0" presId="urn:microsoft.com/office/officeart/2005/8/layout/default"/>
    <dgm:cxn modelId="{C5F3F427-3105-47CD-BB8D-72E7AC2BAFE9}" type="presParOf" srcId="{F63DD2A8-D4E9-4EFA-A6FC-A8A63ECD0354}" destId="{BEDBF287-DF95-4907-AE81-FD980017840F}" srcOrd="9" destOrd="0" presId="urn:microsoft.com/office/officeart/2005/8/layout/default"/>
    <dgm:cxn modelId="{44860310-FC8F-42F5-B569-8553EEFF0D03}" type="presParOf" srcId="{F63DD2A8-D4E9-4EFA-A6FC-A8A63ECD0354}" destId="{16809C59-5708-4EF1-AC7C-82C44F32BA2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073BBCB-B4A4-4BDD-9183-7F25A91D8E9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BAB5D4BE-F3A7-4C80-A489-CD1752E9B241}">
      <dgm:prSet phldrT="[Text]"/>
      <dgm:spPr/>
      <dgm:t>
        <a:bodyPr/>
        <a:lstStyle/>
        <a:p>
          <a:r>
            <a:rPr lang="en-GB" dirty="0"/>
            <a:t>People in Work</a:t>
          </a:r>
        </a:p>
      </dgm:t>
    </dgm:pt>
    <dgm:pt modelId="{97BEEE6A-4317-4620-A2C7-662DDA2E92AF}" type="parTrans" cxnId="{F6DF8348-C835-47C4-A261-BED80ADB39E0}">
      <dgm:prSet/>
      <dgm:spPr/>
      <dgm:t>
        <a:bodyPr/>
        <a:lstStyle/>
        <a:p>
          <a:endParaRPr lang="en-GB"/>
        </a:p>
      </dgm:t>
    </dgm:pt>
    <dgm:pt modelId="{BDAB90AE-C85A-4B73-8D18-C9FB33454088}" type="sibTrans" cxnId="{F6DF8348-C835-47C4-A261-BED80ADB39E0}">
      <dgm:prSet/>
      <dgm:spPr/>
      <dgm:t>
        <a:bodyPr/>
        <a:lstStyle/>
        <a:p>
          <a:endParaRPr lang="en-GB"/>
        </a:p>
      </dgm:t>
    </dgm:pt>
    <dgm:pt modelId="{C1D46F11-6632-4DB0-864B-233809F686F1}">
      <dgm:prSet phldrT="[Text]"/>
      <dgm:spPr/>
      <dgm:t>
        <a:bodyPr/>
        <a:lstStyle/>
        <a:p>
          <a:r>
            <a:rPr lang="en-GB" dirty="0"/>
            <a:t>Earnings, employment, hours of work</a:t>
          </a:r>
        </a:p>
      </dgm:t>
    </dgm:pt>
    <dgm:pt modelId="{FA04D68F-DB13-4551-BFD2-AD15A711EBAE}" type="parTrans" cxnId="{1F1A6C93-5719-47D5-B9BC-59D1AA660BCA}">
      <dgm:prSet/>
      <dgm:spPr/>
      <dgm:t>
        <a:bodyPr/>
        <a:lstStyle/>
        <a:p>
          <a:endParaRPr lang="en-GB"/>
        </a:p>
      </dgm:t>
    </dgm:pt>
    <dgm:pt modelId="{A3CEB3FB-7A92-429A-8419-A0424636957D}" type="sibTrans" cxnId="{1F1A6C93-5719-47D5-B9BC-59D1AA660BCA}">
      <dgm:prSet/>
      <dgm:spPr/>
      <dgm:t>
        <a:bodyPr/>
        <a:lstStyle/>
        <a:p>
          <a:endParaRPr lang="en-GB"/>
        </a:p>
      </dgm:t>
    </dgm:pt>
    <dgm:pt modelId="{C6CA7C9A-4CD3-4835-B69C-AFAB94C906A3}">
      <dgm:prSet phldrT="[Text]"/>
      <dgm:spPr/>
      <dgm:t>
        <a:bodyPr/>
        <a:lstStyle/>
        <a:p>
          <a:r>
            <a:rPr lang="en-GB" dirty="0"/>
            <a:t>Productivity, labour disputes</a:t>
          </a:r>
        </a:p>
      </dgm:t>
    </dgm:pt>
    <dgm:pt modelId="{896C22B4-1F58-4674-8134-07484BD6F5E7}" type="parTrans" cxnId="{BBE2C553-B5E3-4900-B860-5CD332ECA680}">
      <dgm:prSet/>
      <dgm:spPr/>
      <dgm:t>
        <a:bodyPr/>
        <a:lstStyle/>
        <a:p>
          <a:endParaRPr lang="en-GB"/>
        </a:p>
      </dgm:t>
    </dgm:pt>
    <dgm:pt modelId="{92C9A37E-D520-4132-96CF-706E456B33D0}" type="sibTrans" cxnId="{BBE2C553-B5E3-4900-B860-5CD332ECA680}">
      <dgm:prSet/>
      <dgm:spPr/>
      <dgm:t>
        <a:bodyPr/>
        <a:lstStyle/>
        <a:p>
          <a:endParaRPr lang="en-GB"/>
        </a:p>
      </dgm:t>
    </dgm:pt>
    <dgm:pt modelId="{9E17CF17-A9CF-4E75-BD84-D9ED5D45433D}">
      <dgm:prSet phldrT="[Text]"/>
      <dgm:spPr/>
      <dgm:t>
        <a:bodyPr/>
        <a:lstStyle/>
        <a:p>
          <a:r>
            <a:rPr lang="en-GB" dirty="0"/>
            <a:t>Aspects of work and jobs</a:t>
          </a:r>
        </a:p>
      </dgm:t>
    </dgm:pt>
    <dgm:pt modelId="{99E1F617-453C-404A-A0D1-28343D2060F6}" type="parTrans" cxnId="{09AA1FFD-0F0D-4BAF-B7F1-161E284BECBD}">
      <dgm:prSet/>
      <dgm:spPr/>
      <dgm:t>
        <a:bodyPr/>
        <a:lstStyle/>
        <a:p>
          <a:endParaRPr lang="en-GB"/>
        </a:p>
      </dgm:t>
    </dgm:pt>
    <dgm:pt modelId="{C7DA582C-C202-42C4-94C4-ACCC79E77E34}" type="sibTrans" cxnId="{09AA1FFD-0F0D-4BAF-B7F1-161E284BECBD}">
      <dgm:prSet/>
      <dgm:spPr/>
      <dgm:t>
        <a:bodyPr/>
        <a:lstStyle/>
        <a:p>
          <a:endParaRPr lang="en-GB"/>
        </a:p>
      </dgm:t>
    </dgm:pt>
    <dgm:pt modelId="{C3B69E9C-BBB5-478D-9FED-1576869BE229}">
      <dgm:prSet phldrT="[Text]"/>
      <dgm:spPr/>
      <dgm:t>
        <a:bodyPr/>
        <a:lstStyle/>
        <a:p>
          <a:r>
            <a:rPr lang="en-GB" dirty="0"/>
            <a:t>Economic inactivity, redundancies, unemployment</a:t>
          </a:r>
        </a:p>
      </dgm:t>
    </dgm:pt>
    <dgm:pt modelId="{3AE31356-F918-4123-AE45-A65AEF7C4A9C}" type="parTrans" cxnId="{7DA284BD-6157-40F4-B7DB-377C1BFF887C}">
      <dgm:prSet/>
      <dgm:spPr/>
      <dgm:t>
        <a:bodyPr/>
        <a:lstStyle/>
        <a:p>
          <a:endParaRPr lang="en-GB"/>
        </a:p>
      </dgm:t>
    </dgm:pt>
    <dgm:pt modelId="{9F4C858D-1973-4C8E-BCB0-4EB9C64D7B86}" type="sibTrans" cxnId="{7DA284BD-6157-40F4-B7DB-377C1BFF887C}">
      <dgm:prSet/>
      <dgm:spPr/>
      <dgm:t>
        <a:bodyPr/>
        <a:lstStyle/>
        <a:p>
          <a:endParaRPr lang="en-GB"/>
        </a:p>
      </dgm:t>
    </dgm:pt>
    <dgm:pt modelId="{5DFBC133-64DF-4D33-88EB-23F111921173}">
      <dgm:prSet phldrT="[Text]"/>
      <dgm:spPr/>
      <dgm:t>
        <a:bodyPr/>
        <a:lstStyle/>
        <a:p>
          <a:r>
            <a:rPr lang="en-GB" dirty="0"/>
            <a:t>Job statistics</a:t>
          </a:r>
        </a:p>
      </dgm:t>
    </dgm:pt>
    <dgm:pt modelId="{84FEF4AC-D0A5-46DC-969C-221D5370BB0E}" type="parTrans" cxnId="{E9EAC96E-4121-4EBB-9463-41DDB31FE133}">
      <dgm:prSet/>
      <dgm:spPr/>
      <dgm:t>
        <a:bodyPr/>
        <a:lstStyle/>
        <a:p>
          <a:endParaRPr lang="en-GB"/>
        </a:p>
      </dgm:t>
    </dgm:pt>
    <dgm:pt modelId="{551DBEBF-F0F0-42FA-B71A-CE1DAE200BBE}" type="sibTrans" cxnId="{E9EAC96E-4121-4EBB-9463-41DDB31FE133}">
      <dgm:prSet/>
      <dgm:spPr/>
      <dgm:t>
        <a:bodyPr/>
        <a:lstStyle/>
        <a:p>
          <a:endParaRPr lang="en-GB"/>
        </a:p>
      </dgm:t>
    </dgm:pt>
    <dgm:pt modelId="{596C3A23-8EA9-4E60-880C-F2D0F04F054E}">
      <dgm:prSet phldrT="[Text]"/>
      <dgm:spPr/>
      <dgm:t>
        <a:bodyPr/>
        <a:lstStyle/>
        <a:p>
          <a:r>
            <a:rPr lang="en-GB" dirty="0"/>
            <a:t>Jobs </a:t>
          </a:r>
        </a:p>
      </dgm:t>
    </dgm:pt>
    <dgm:pt modelId="{3BC99C7D-4755-42AC-B9CE-E432D2C0F336}" type="parTrans" cxnId="{BFBCA554-A80A-4815-A78B-CB3F82EA1FDF}">
      <dgm:prSet/>
      <dgm:spPr/>
      <dgm:t>
        <a:bodyPr/>
        <a:lstStyle/>
        <a:p>
          <a:endParaRPr lang="en-GB"/>
        </a:p>
      </dgm:t>
    </dgm:pt>
    <dgm:pt modelId="{01F0EC86-0764-4806-BA55-375C80D0EF2E}" type="sibTrans" cxnId="{BFBCA554-A80A-4815-A78B-CB3F82EA1FDF}">
      <dgm:prSet/>
      <dgm:spPr/>
      <dgm:t>
        <a:bodyPr/>
        <a:lstStyle/>
        <a:p>
          <a:endParaRPr lang="en-GB"/>
        </a:p>
      </dgm:t>
    </dgm:pt>
    <dgm:pt modelId="{0CDFA5F0-A00C-46F5-BF4D-E23E8922A9A7}">
      <dgm:prSet phldrT="[Text]"/>
      <dgm:spPr/>
      <dgm:t>
        <a:bodyPr/>
        <a:lstStyle/>
        <a:p>
          <a:r>
            <a:rPr lang="en-GB" dirty="0"/>
            <a:t>Vacancies</a:t>
          </a:r>
        </a:p>
      </dgm:t>
    </dgm:pt>
    <dgm:pt modelId="{1F41BEB3-BC3E-42E5-B871-9FC706754338}" type="parTrans" cxnId="{7B3D3252-74EC-4B58-B30B-6D8E4BE130B0}">
      <dgm:prSet/>
      <dgm:spPr/>
      <dgm:t>
        <a:bodyPr/>
        <a:lstStyle/>
        <a:p>
          <a:endParaRPr lang="en-GB"/>
        </a:p>
      </dgm:t>
    </dgm:pt>
    <dgm:pt modelId="{9A7DD40A-2B70-462D-B823-8C6BF472F383}" type="sibTrans" cxnId="{7B3D3252-74EC-4B58-B30B-6D8E4BE130B0}">
      <dgm:prSet/>
      <dgm:spPr/>
      <dgm:t>
        <a:bodyPr/>
        <a:lstStyle/>
        <a:p>
          <a:endParaRPr lang="en-GB"/>
        </a:p>
      </dgm:t>
    </dgm:pt>
    <dgm:pt modelId="{6AE0EADA-4EBF-4D37-9AB8-6EA255DF5F4A}" type="pres">
      <dgm:prSet presAssocID="{9073BBCB-B4A4-4BDD-9183-7F25A91D8E99}" presName="Name0" presStyleCnt="0">
        <dgm:presLayoutVars>
          <dgm:dir/>
          <dgm:animLvl val="lvl"/>
          <dgm:resizeHandles val="exact"/>
        </dgm:presLayoutVars>
      </dgm:prSet>
      <dgm:spPr/>
    </dgm:pt>
    <dgm:pt modelId="{E460C9F6-8B4B-4E14-89B9-6B0E74C9CCFA}" type="pres">
      <dgm:prSet presAssocID="{BAB5D4BE-F3A7-4C80-A489-CD1752E9B241}" presName="linNode" presStyleCnt="0"/>
      <dgm:spPr/>
    </dgm:pt>
    <dgm:pt modelId="{55DAA7C0-A8B2-4134-AEF2-7E2CEB848D11}" type="pres">
      <dgm:prSet presAssocID="{BAB5D4BE-F3A7-4C80-A489-CD1752E9B241}" presName="parentText" presStyleLbl="node1" presStyleIdx="0" presStyleCnt="3">
        <dgm:presLayoutVars>
          <dgm:chMax val="1"/>
          <dgm:bulletEnabled val="1"/>
        </dgm:presLayoutVars>
      </dgm:prSet>
      <dgm:spPr/>
    </dgm:pt>
    <dgm:pt modelId="{210F643C-A32C-410D-ABAF-169A87BAF4B0}" type="pres">
      <dgm:prSet presAssocID="{BAB5D4BE-F3A7-4C80-A489-CD1752E9B241}" presName="descendantText" presStyleLbl="alignAccFollowNode1" presStyleIdx="0" presStyleCnt="3">
        <dgm:presLayoutVars>
          <dgm:bulletEnabled val="1"/>
        </dgm:presLayoutVars>
      </dgm:prSet>
      <dgm:spPr/>
    </dgm:pt>
    <dgm:pt modelId="{B2AE9C77-D5A8-425B-B54E-7D855205E016}" type="pres">
      <dgm:prSet presAssocID="{BDAB90AE-C85A-4B73-8D18-C9FB33454088}" presName="sp" presStyleCnt="0"/>
      <dgm:spPr/>
    </dgm:pt>
    <dgm:pt modelId="{96548E01-DA17-46A3-8A96-6E3CBD65330F}" type="pres">
      <dgm:prSet presAssocID="{9E17CF17-A9CF-4E75-BD84-D9ED5D45433D}" presName="linNode" presStyleCnt="0"/>
      <dgm:spPr/>
    </dgm:pt>
    <dgm:pt modelId="{36B955F3-04DB-4C75-9617-2B05DEA4672F}" type="pres">
      <dgm:prSet presAssocID="{9E17CF17-A9CF-4E75-BD84-D9ED5D45433D}" presName="parentText" presStyleLbl="node1" presStyleIdx="1" presStyleCnt="3">
        <dgm:presLayoutVars>
          <dgm:chMax val="1"/>
          <dgm:bulletEnabled val="1"/>
        </dgm:presLayoutVars>
      </dgm:prSet>
      <dgm:spPr/>
    </dgm:pt>
    <dgm:pt modelId="{653C7C62-0738-49D8-AB85-02638B3789F0}" type="pres">
      <dgm:prSet presAssocID="{9E17CF17-A9CF-4E75-BD84-D9ED5D45433D}" presName="descendantText" presStyleLbl="alignAccFollowNode1" presStyleIdx="1" presStyleCnt="3">
        <dgm:presLayoutVars>
          <dgm:bulletEnabled val="1"/>
        </dgm:presLayoutVars>
      </dgm:prSet>
      <dgm:spPr/>
    </dgm:pt>
    <dgm:pt modelId="{847A19C8-C53B-429F-A67E-A08592EA5FD8}" type="pres">
      <dgm:prSet presAssocID="{C7DA582C-C202-42C4-94C4-ACCC79E77E34}" presName="sp" presStyleCnt="0"/>
      <dgm:spPr/>
    </dgm:pt>
    <dgm:pt modelId="{6045009B-7AFF-4AC9-AAE8-FAE4E74D0DC9}" type="pres">
      <dgm:prSet presAssocID="{5DFBC133-64DF-4D33-88EB-23F111921173}" presName="linNode" presStyleCnt="0"/>
      <dgm:spPr/>
    </dgm:pt>
    <dgm:pt modelId="{4ED34BDF-69B4-440E-A9F1-FB37F0B2249C}" type="pres">
      <dgm:prSet presAssocID="{5DFBC133-64DF-4D33-88EB-23F111921173}" presName="parentText" presStyleLbl="node1" presStyleIdx="2" presStyleCnt="3">
        <dgm:presLayoutVars>
          <dgm:chMax val="1"/>
          <dgm:bulletEnabled val="1"/>
        </dgm:presLayoutVars>
      </dgm:prSet>
      <dgm:spPr/>
    </dgm:pt>
    <dgm:pt modelId="{2F278B54-1DCE-43C8-B491-CF47111D85ED}" type="pres">
      <dgm:prSet presAssocID="{5DFBC133-64DF-4D33-88EB-23F111921173}" presName="descendantText" presStyleLbl="alignAccFollowNode1" presStyleIdx="2" presStyleCnt="3">
        <dgm:presLayoutVars>
          <dgm:bulletEnabled val="1"/>
        </dgm:presLayoutVars>
      </dgm:prSet>
      <dgm:spPr/>
    </dgm:pt>
  </dgm:ptLst>
  <dgm:cxnLst>
    <dgm:cxn modelId="{367DFC1D-EF56-401B-9325-86CE2A039A19}" type="presOf" srcId="{596C3A23-8EA9-4E60-880C-F2D0F04F054E}" destId="{2F278B54-1DCE-43C8-B491-CF47111D85ED}" srcOrd="0" destOrd="0" presId="urn:microsoft.com/office/officeart/2005/8/layout/vList5"/>
    <dgm:cxn modelId="{3BEB6C1F-4BF5-4942-AA3E-8A8FF7F5FAA3}" type="presOf" srcId="{9073BBCB-B4A4-4BDD-9183-7F25A91D8E99}" destId="{6AE0EADA-4EBF-4D37-9AB8-6EA255DF5F4A}" srcOrd="0" destOrd="0" presId="urn:microsoft.com/office/officeart/2005/8/layout/vList5"/>
    <dgm:cxn modelId="{A39A1535-1C62-4E98-BE23-0183C212F51A}" type="presOf" srcId="{C1D46F11-6632-4DB0-864B-233809F686F1}" destId="{210F643C-A32C-410D-ABAF-169A87BAF4B0}" srcOrd="0" destOrd="0" presId="urn:microsoft.com/office/officeart/2005/8/layout/vList5"/>
    <dgm:cxn modelId="{4BBD5243-C737-4538-A7E4-488BFD1F7427}" type="presOf" srcId="{5DFBC133-64DF-4D33-88EB-23F111921173}" destId="{4ED34BDF-69B4-440E-A9F1-FB37F0B2249C}" srcOrd="0" destOrd="0" presId="urn:microsoft.com/office/officeart/2005/8/layout/vList5"/>
    <dgm:cxn modelId="{F6DF8348-C835-47C4-A261-BED80ADB39E0}" srcId="{9073BBCB-B4A4-4BDD-9183-7F25A91D8E99}" destId="{BAB5D4BE-F3A7-4C80-A489-CD1752E9B241}" srcOrd="0" destOrd="0" parTransId="{97BEEE6A-4317-4620-A2C7-662DDA2E92AF}" sibTransId="{BDAB90AE-C85A-4B73-8D18-C9FB33454088}"/>
    <dgm:cxn modelId="{E9EAC96E-4121-4EBB-9463-41DDB31FE133}" srcId="{9073BBCB-B4A4-4BDD-9183-7F25A91D8E99}" destId="{5DFBC133-64DF-4D33-88EB-23F111921173}" srcOrd="2" destOrd="0" parTransId="{84FEF4AC-D0A5-46DC-969C-221D5370BB0E}" sibTransId="{551DBEBF-F0F0-42FA-B71A-CE1DAE200BBE}"/>
    <dgm:cxn modelId="{7B3D3252-74EC-4B58-B30B-6D8E4BE130B0}" srcId="{5DFBC133-64DF-4D33-88EB-23F111921173}" destId="{0CDFA5F0-A00C-46F5-BF4D-E23E8922A9A7}" srcOrd="1" destOrd="0" parTransId="{1F41BEB3-BC3E-42E5-B871-9FC706754338}" sibTransId="{9A7DD40A-2B70-462D-B823-8C6BF472F383}"/>
    <dgm:cxn modelId="{BBE2C553-B5E3-4900-B860-5CD332ECA680}" srcId="{BAB5D4BE-F3A7-4C80-A489-CD1752E9B241}" destId="{C6CA7C9A-4CD3-4835-B69C-AFAB94C906A3}" srcOrd="1" destOrd="0" parTransId="{896C22B4-1F58-4674-8134-07484BD6F5E7}" sibTransId="{92C9A37E-D520-4132-96CF-706E456B33D0}"/>
    <dgm:cxn modelId="{BFBCA554-A80A-4815-A78B-CB3F82EA1FDF}" srcId="{5DFBC133-64DF-4D33-88EB-23F111921173}" destId="{596C3A23-8EA9-4E60-880C-F2D0F04F054E}" srcOrd="0" destOrd="0" parTransId="{3BC99C7D-4755-42AC-B9CE-E432D2C0F336}" sibTransId="{01F0EC86-0764-4806-BA55-375C80D0EF2E}"/>
    <dgm:cxn modelId="{D0BC567B-8965-443C-8E91-E8DDDDF94B17}" type="presOf" srcId="{C3B69E9C-BBB5-478D-9FED-1576869BE229}" destId="{653C7C62-0738-49D8-AB85-02638B3789F0}" srcOrd="0" destOrd="0" presId="urn:microsoft.com/office/officeart/2005/8/layout/vList5"/>
    <dgm:cxn modelId="{FCD3FF81-B21C-4F96-8F39-DC6B16211205}" type="presOf" srcId="{9E17CF17-A9CF-4E75-BD84-D9ED5D45433D}" destId="{36B955F3-04DB-4C75-9617-2B05DEA4672F}" srcOrd="0" destOrd="0" presId="urn:microsoft.com/office/officeart/2005/8/layout/vList5"/>
    <dgm:cxn modelId="{7158E98A-42E9-4499-A8C4-3FCBFB685528}" type="presOf" srcId="{BAB5D4BE-F3A7-4C80-A489-CD1752E9B241}" destId="{55DAA7C0-A8B2-4134-AEF2-7E2CEB848D11}" srcOrd="0" destOrd="0" presId="urn:microsoft.com/office/officeart/2005/8/layout/vList5"/>
    <dgm:cxn modelId="{1F1A6C93-5719-47D5-B9BC-59D1AA660BCA}" srcId="{BAB5D4BE-F3A7-4C80-A489-CD1752E9B241}" destId="{C1D46F11-6632-4DB0-864B-233809F686F1}" srcOrd="0" destOrd="0" parTransId="{FA04D68F-DB13-4551-BFD2-AD15A711EBAE}" sibTransId="{A3CEB3FB-7A92-429A-8419-A0424636957D}"/>
    <dgm:cxn modelId="{FD0BEA95-CC2C-4DCD-A30F-CBBED39427A1}" type="presOf" srcId="{C6CA7C9A-4CD3-4835-B69C-AFAB94C906A3}" destId="{210F643C-A32C-410D-ABAF-169A87BAF4B0}" srcOrd="0" destOrd="1" presId="urn:microsoft.com/office/officeart/2005/8/layout/vList5"/>
    <dgm:cxn modelId="{2132EF96-884B-4375-A6E6-0EB20672EB7C}" type="presOf" srcId="{0CDFA5F0-A00C-46F5-BF4D-E23E8922A9A7}" destId="{2F278B54-1DCE-43C8-B491-CF47111D85ED}" srcOrd="0" destOrd="1" presId="urn:microsoft.com/office/officeart/2005/8/layout/vList5"/>
    <dgm:cxn modelId="{7DA284BD-6157-40F4-B7DB-377C1BFF887C}" srcId="{9E17CF17-A9CF-4E75-BD84-D9ED5D45433D}" destId="{C3B69E9C-BBB5-478D-9FED-1576869BE229}" srcOrd="0" destOrd="0" parTransId="{3AE31356-F918-4123-AE45-A65AEF7C4A9C}" sibTransId="{9F4C858D-1973-4C8E-BCB0-4EB9C64D7B86}"/>
    <dgm:cxn modelId="{09AA1FFD-0F0D-4BAF-B7F1-161E284BECBD}" srcId="{9073BBCB-B4A4-4BDD-9183-7F25A91D8E99}" destId="{9E17CF17-A9CF-4E75-BD84-D9ED5D45433D}" srcOrd="1" destOrd="0" parTransId="{99E1F617-453C-404A-A0D1-28343D2060F6}" sibTransId="{C7DA582C-C202-42C4-94C4-ACCC79E77E34}"/>
    <dgm:cxn modelId="{D7558948-D4DC-4F79-BA4E-AE7FAB034E9C}" type="presParOf" srcId="{6AE0EADA-4EBF-4D37-9AB8-6EA255DF5F4A}" destId="{E460C9F6-8B4B-4E14-89B9-6B0E74C9CCFA}" srcOrd="0" destOrd="0" presId="urn:microsoft.com/office/officeart/2005/8/layout/vList5"/>
    <dgm:cxn modelId="{9A59B499-3837-4C9A-A129-2C2D76FE3113}" type="presParOf" srcId="{E460C9F6-8B4B-4E14-89B9-6B0E74C9CCFA}" destId="{55DAA7C0-A8B2-4134-AEF2-7E2CEB848D11}" srcOrd="0" destOrd="0" presId="urn:microsoft.com/office/officeart/2005/8/layout/vList5"/>
    <dgm:cxn modelId="{C529A8BA-37D1-4885-BE6A-F2D73A82D78E}" type="presParOf" srcId="{E460C9F6-8B4B-4E14-89B9-6B0E74C9CCFA}" destId="{210F643C-A32C-410D-ABAF-169A87BAF4B0}" srcOrd="1" destOrd="0" presId="urn:microsoft.com/office/officeart/2005/8/layout/vList5"/>
    <dgm:cxn modelId="{06DA7241-A6AE-4C57-88EB-018060903CA1}" type="presParOf" srcId="{6AE0EADA-4EBF-4D37-9AB8-6EA255DF5F4A}" destId="{B2AE9C77-D5A8-425B-B54E-7D855205E016}" srcOrd="1" destOrd="0" presId="urn:microsoft.com/office/officeart/2005/8/layout/vList5"/>
    <dgm:cxn modelId="{ED2AFD86-C742-403D-8083-D36DC05B17F6}" type="presParOf" srcId="{6AE0EADA-4EBF-4D37-9AB8-6EA255DF5F4A}" destId="{96548E01-DA17-46A3-8A96-6E3CBD65330F}" srcOrd="2" destOrd="0" presId="urn:microsoft.com/office/officeart/2005/8/layout/vList5"/>
    <dgm:cxn modelId="{20D82A80-2527-4D7C-AEC1-9B3840C869CF}" type="presParOf" srcId="{96548E01-DA17-46A3-8A96-6E3CBD65330F}" destId="{36B955F3-04DB-4C75-9617-2B05DEA4672F}" srcOrd="0" destOrd="0" presId="urn:microsoft.com/office/officeart/2005/8/layout/vList5"/>
    <dgm:cxn modelId="{B1682A90-F909-42A8-B75F-E6D1CA8D1DCD}" type="presParOf" srcId="{96548E01-DA17-46A3-8A96-6E3CBD65330F}" destId="{653C7C62-0738-49D8-AB85-02638B3789F0}" srcOrd="1" destOrd="0" presId="urn:microsoft.com/office/officeart/2005/8/layout/vList5"/>
    <dgm:cxn modelId="{B0B96753-A4B6-4B3F-A44E-FC6D4F7FB134}" type="presParOf" srcId="{6AE0EADA-4EBF-4D37-9AB8-6EA255DF5F4A}" destId="{847A19C8-C53B-429F-A67E-A08592EA5FD8}" srcOrd="3" destOrd="0" presId="urn:microsoft.com/office/officeart/2005/8/layout/vList5"/>
    <dgm:cxn modelId="{8D36D6CC-D5CA-4A1D-8F50-26589A13BCBD}" type="presParOf" srcId="{6AE0EADA-4EBF-4D37-9AB8-6EA255DF5F4A}" destId="{6045009B-7AFF-4AC9-AAE8-FAE4E74D0DC9}" srcOrd="4" destOrd="0" presId="urn:microsoft.com/office/officeart/2005/8/layout/vList5"/>
    <dgm:cxn modelId="{2DB5B7E8-A9CB-4AC3-90B1-3E143C24B69A}" type="presParOf" srcId="{6045009B-7AFF-4AC9-AAE8-FAE4E74D0DC9}" destId="{4ED34BDF-69B4-440E-A9F1-FB37F0B2249C}" srcOrd="0" destOrd="0" presId="urn:microsoft.com/office/officeart/2005/8/layout/vList5"/>
    <dgm:cxn modelId="{34D2191A-DA5F-41E8-BF4D-38B3749168B5}" type="presParOf" srcId="{6045009B-7AFF-4AC9-AAE8-FAE4E74D0DC9}" destId="{2F278B54-1DCE-43C8-B491-CF47111D85E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2A3A55-5F47-4068-BC76-2CDB19A68F9F}">
      <dsp:nvSpPr>
        <dsp:cNvPr id="0" name=""/>
        <dsp:cNvSpPr/>
      </dsp:nvSpPr>
      <dsp:spPr>
        <a:xfrm>
          <a:off x="0" y="2344"/>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0EAAB4-2732-44B6-8296-9A740FB8B2DF}">
      <dsp:nvSpPr>
        <dsp:cNvPr id="0" name=""/>
        <dsp:cNvSpPr/>
      </dsp:nvSpPr>
      <dsp:spPr>
        <a:xfrm>
          <a:off x="359511" y="269750"/>
          <a:ext cx="653657" cy="653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9FC651-1393-4F11-8950-3B365FAAF6E8}">
      <dsp:nvSpPr>
        <dsp:cNvPr id="0" name=""/>
        <dsp:cNvSpPr/>
      </dsp:nvSpPr>
      <dsp:spPr>
        <a:xfrm>
          <a:off x="1372680" y="2344"/>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Overview of the module including timeline</a:t>
          </a:r>
          <a:endParaRPr lang="en-US" sz="2200" kern="1200"/>
        </a:p>
      </dsp:txBody>
      <dsp:txXfrm>
        <a:off x="1372680" y="2344"/>
        <a:ext cx="3725575" cy="1188467"/>
      </dsp:txXfrm>
    </dsp:sp>
    <dsp:sp modelId="{73ECDE02-B60D-4C5B-A95C-AC0CF1286C88}">
      <dsp:nvSpPr>
        <dsp:cNvPr id="0" name=""/>
        <dsp:cNvSpPr/>
      </dsp:nvSpPr>
      <dsp:spPr>
        <a:xfrm>
          <a:off x="0" y="1487929"/>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7F235-7A70-4295-A48E-2F9C8A94E7AD}">
      <dsp:nvSpPr>
        <dsp:cNvPr id="0" name=""/>
        <dsp:cNvSpPr/>
      </dsp:nvSpPr>
      <dsp:spPr>
        <a:xfrm>
          <a:off x="359511" y="1755334"/>
          <a:ext cx="653657" cy="653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6F5EFA-35B5-49DF-A1BE-9A2766091E17}">
      <dsp:nvSpPr>
        <dsp:cNvPr id="0" name=""/>
        <dsp:cNvSpPr/>
      </dsp:nvSpPr>
      <dsp:spPr>
        <a:xfrm>
          <a:off x="1372680" y="1487929"/>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dirty="0"/>
            <a:t>Assessment including previous learning points and planning</a:t>
          </a:r>
          <a:endParaRPr lang="en-US" sz="2200" kern="1200" dirty="0"/>
        </a:p>
      </dsp:txBody>
      <dsp:txXfrm>
        <a:off x="1372680" y="1487929"/>
        <a:ext cx="3725575" cy="1188467"/>
      </dsp:txXfrm>
    </dsp:sp>
    <dsp:sp modelId="{3B03EB54-232A-42D8-9A92-E35452FECD43}">
      <dsp:nvSpPr>
        <dsp:cNvPr id="0" name=""/>
        <dsp:cNvSpPr/>
      </dsp:nvSpPr>
      <dsp:spPr>
        <a:xfrm>
          <a:off x="0" y="2973514"/>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4C1909-C711-41CD-B165-C0D67DF397AF}">
      <dsp:nvSpPr>
        <dsp:cNvPr id="0" name=""/>
        <dsp:cNvSpPr/>
      </dsp:nvSpPr>
      <dsp:spPr>
        <a:xfrm>
          <a:off x="359511" y="3240919"/>
          <a:ext cx="653657" cy="653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DBB10A-135C-4ABD-9B59-B7FEA101BE90}">
      <dsp:nvSpPr>
        <dsp:cNvPr id="0" name=""/>
        <dsp:cNvSpPr/>
      </dsp:nvSpPr>
      <dsp:spPr>
        <a:xfrm>
          <a:off x="1372680" y="2973514"/>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Key themes and topics</a:t>
          </a:r>
          <a:endParaRPr lang="en-US" sz="2200" kern="1200"/>
        </a:p>
      </dsp:txBody>
      <dsp:txXfrm>
        <a:off x="1372680" y="2973514"/>
        <a:ext cx="3725575" cy="1188467"/>
      </dsp:txXfrm>
    </dsp:sp>
    <dsp:sp modelId="{413FDE55-AF47-466A-AE79-8B7CB769A620}">
      <dsp:nvSpPr>
        <dsp:cNvPr id="0" name=""/>
        <dsp:cNvSpPr/>
      </dsp:nvSpPr>
      <dsp:spPr>
        <a:xfrm>
          <a:off x="0" y="4459099"/>
          <a:ext cx="5098256" cy="118846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399076-BBFA-48C6-B037-EF78958D3ED6}">
      <dsp:nvSpPr>
        <dsp:cNvPr id="0" name=""/>
        <dsp:cNvSpPr/>
      </dsp:nvSpPr>
      <dsp:spPr>
        <a:xfrm>
          <a:off x="359511" y="4726504"/>
          <a:ext cx="653657" cy="653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AADABF-DE82-4465-A990-2877B6722530}">
      <dsp:nvSpPr>
        <dsp:cNvPr id="0" name=""/>
        <dsp:cNvSpPr/>
      </dsp:nvSpPr>
      <dsp:spPr>
        <a:xfrm>
          <a:off x="1372680" y="4459099"/>
          <a:ext cx="3725575" cy="118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80" tIns="125780" rIns="125780" bIns="125780" numCol="1" spcCol="1270" anchor="ctr" anchorCtr="0">
          <a:noAutofit/>
        </a:bodyPr>
        <a:lstStyle/>
        <a:p>
          <a:pPr marL="0" lvl="0" indent="0" algn="l" defTabSz="977900">
            <a:lnSpc>
              <a:spcPct val="90000"/>
            </a:lnSpc>
            <a:spcBef>
              <a:spcPct val="0"/>
            </a:spcBef>
            <a:spcAft>
              <a:spcPct val="35000"/>
            </a:spcAft>
            <a:buNone/>
          </a:pPr>
          <a:r>
            <a:rPr lang="en-GB" sz="2200" kern="1200"/>
            <a:t>Preparation for next week</a:t>
          </a:r>
          <a:endParaRPr lang="en-US" sz="2200" kern="1200"/>
        </a:p>
      </dsp:txBody>
      <dsp:txXfrm>
        <a:off x="1372680" y="4459099"/>
        <a:ext cx="3725575" cy="118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AB959-EFA7-40D0-B8AA-82D04C60B9F6}">
      <dsp:nvSpPr>
        <dsp:cNvPr id="0" name=""/>
        <dsp:cNvSpPr/>
      </dsp:nvSpPr>
      <dsp:spPr>
        <a:xfrm>
          <a:off x="0" y="231962"/>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CHANGING DEMOGRAPHICS – FEMINISATION OF WORKFORCE, AGEING WORKFORCE</a:t>
          </a:r>
          <a:endParaRPr lang="en-US" sz="1500" kern="1200"/>
        </a:p>
      </dsp:txBody>
      <dsp:txXfrm>
        <a:off x="0" y="231962"/>
        <a:ext cx="2014844" cy="1208906"/>
      </dsp:txXfrm>
    </dsp:sp>
    <dsp:sp modelId="{B40057D0-71B4-4801-BE91-B6D23EF9F9CC}">
      <dsp:nvSpPr>
        <dsp:cNvPr id="0" name=""/>
        <dsp:cNvSpPr/>
      </dsp:nvSpPr>
      <dsp:spPr>
        <a:xfrm>
          <a:off x="2216328" y="231962"/>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REDUCED SECURITY IN ROLES –</a:t>
          </a:r>
          <a:endParaRPr lang="en-US" sz="1500" kern="1200"/>
        </a:p>
      </dsp:txBody>
      <dsp:txXfrm>
        <a:off x="2216328" y="231962"/>
        <a:ext cx="2014844" cy="1208906"/>
      </dsp:txXfrm>
    </dsp:sp>
    <dsp:sp modelId="{2BB44F7E-2A43-41E1-8852-FE601EAA2222}">
      <dsp:nvSpPr>
        <dsp:cNvPr id="0" name=""/>
        <dsp:cNvSpPr/>
      </dsp:nvSpPr>
      <dsp:spPr>
        <a:xfrm>
          <a:off x="4432656" y="231962"/>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INCREASED FLEXIBLE WORKING</a:t>
          </a:r>
          <a:endParaRPr lang="en-US" sz="1500" kern="1200"/>
        </a:p>
      </dsp:txBody>
      <dsp:txXfrm>
        <a:off x="4432656" y="231962"/>
        <a:ext cx="2014844" cy="1208906"/>
      </dsp:txXfrm>
    </dsp:sp>
    <dsp:sp modelId="{F78D3D64-9668-47F9-A8AE-97933AC6273B}">
      <dsp:nvSpPr>
        <dsp:cNvPr id="0" name=""/>
        <dsp:cNvSpPr/>
      </dsp:nvSpPr>
      <dsp:spPr>
        <a:xfrm>
          <a:off x="0" y="1642353"/>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INCREASED SELF EMPLOYMENT</a:t>
          </a:r>
          <a:endParaRPr lang="en-US" sz="1500" kern="1200"/>
        </a:p>
      </dsp:txBody>
      <dsp:txXfrm>
        <a:off x="0" y="1642353"/>
        <a:ext cx="2014844" cy="1208906"/>
      </dsp:txXfrm>
    </dsp:sp>
    <dsp:sp modelId="{02A1F1E6-1BC2-48A0-B4E5-47F1DC4C7F30}">
      <dsp:nvSpPr>
        <dsp:cNvPr id="0" name=""/>
        <dsp:cNvSpPr/>
      </dsp:nvSpPr>
      <dsp:spPr>
        <a:xfrm>
          <a:off x="2216328" y="1642353"/>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HIGH EMPLOYMENT RATE</a:t>
          </a:r>
          <a:endParaRPr lang="en-US" sz="1500" kern="1200"/>
        </a:p>
      </dsp:txBody>
      <dsp:txXfrm>
        <a:off x="2216328" y="1642353"/>
        <a:ext cx="2014844" cy="1208906"/>
      </dsp:txXfrm>
    </dsp:sp>
    <dsp:sp modelId="{71777B67-3A55-4AAB-95E5-7E681D97C1D6}">
      <dsp:nvSpPr>
        <dsp:cNvPr id="0" name=""/>
        <dsp:cNvSpPr/>
      </dsp:nvSpPr>
      <dsp:spPr>
        <a:xfrm>
          <a:off x="4432656" y="1642353"/>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UNDEREMPLOYMENT</a:t>
          </a:r>
          <a:endParaRPr lang="en-US" sz="1500" kern="1200"/>
        </a:p>
      </dsp:txBody>
      <dsp:txXfrm>
        <a:off x="4432656" y="1642353"/>
        <a:ext cx="2014844" cy="12089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AE2AFF-3B93-448A-9CA4-AA49F68278C1}">
      <dsp:nvSpPr>
        <dsp:cNvPr id="0" name=""/>
        <dsp:cNvSpPr/>
      </dsp:nvSpPr>
      <dsp:spPr>
        <a:xfrm>
          <a:off x="89419" y="529233"/>
          <a:ext cx="829893" cy="82989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5A9FA5-944E-4C97-9010-E19D5A34B1D5}">
      <dsp:nvSpPr>
        <dsp:cNvPr id="0" name=""/>
        <dsp:cNvSpPr/>
      </dsp:nvSpPr>
      <dsp:spPr>
        <a:xfrm>
          <a:off x="263697" y="703511"/>
          <a:ext cx="481338" cy="4813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23B0E2-2E17-42CC-8199-6AF4ED3E51AB}">
      <dsp:nvSpPr>
        <dsp:cNvPr id="0" name=""/>
        <dsp:cNvSpPr/>
      </dsp:nvSpPr>
      <dsp:spPr>
        <a:xfrm>
          <a:off x="1097147" y="529233"/>
          <a:ext cx="1956178" cy="829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INCREASED REMOTE WORKING</a:t>
          </a:r>
          <a:endParaRPr lang="en-US" sz="1800" kern="1200"/>
        </a:p>
      </dsp:txBody>
      <dsp:txXfrm>
        <a:off x="1097147" y="529233"/>
        <a:ext cx="1956178" cy="829893"/>
      </dsp:txXfrm>
    </dsp:sp>
    <dsp:sp modelId="{1D67F593-BC7A-4C6F-8D4E-52FF48F59974}">
      <dsp:nvSpPr>
        <dsp:cNvPr id="0" name=""/>
        <dsp:cNvSpPr/>
      </dsp:nvSpPr>
      <dsp:spPr>
        <a:xfrm>
          <a:off x="3394175" y="529233"/>
          <a:ext cx="829893" cy="82989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CB3221-2D80-4DCC-99AF-FD5D39FBE4FD}">
      <dsp:nvSpPr>
        <dsp:cNvPr id="0" name=""/>
        <dsp:cNvSpPr/>
      </dsp:nvSpPr>
      <dsp:spPr>
        <a:xfrm>
          <a:off x="3568452" y="703511"/>
          <a:ext cx="481338" cy="4813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E71A5-19A1-4B6F-95C0-86208A7EEBF5}">
      <dsp:nvSpPr>
        <dsp:cNvPr id="0" name=""/>
        <dsp:cNvSpPr/>
      </dsp:nvSpPr>
      <dsp:spPr>
        <a:xfrm>
          <a:off x="4401903" y="529233"/>
          <a:ext cx="1956178" cy="829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REDUCED EMPLOYEE TURNOVER</a:t>
          </a:r>
          <a:endParaRPr lang="en-US" sz="1800" kern="1200"/>
        </a:p>
      </dsp:txBody>
      <dsp:txXfrm>
        <a:off x="4401903" y="529233"/>
        <a:ext cx="1956178" cy="829893"/>
      </dsp:txXfrm>
    </dsp:sp>
    <dsp:sp modelId="{E557460C-B96F-40D8-B6F1-578A0B3F7CC8}">
      <dsp:nvSpPr>
        <dsp:cNvPr id="0" name=""/>
        <dsp:cNvSpPr/>
      </dsp:nvSpPr>
      <dsp:spPr>
        <a:xfrm>
          <a:off x="89419" y="1915878"/>
          <a:ext cx="829893" cy="82989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B3F5B8-CBF4-4B7A-854A-9C486C961E58}">
      <dsp:nvSpPr>
        <dsp:cNvPr id="0" name=""/>
        <dsp:cNvSpPr/>
      </dsp:nvSpPr>
      <dsp:spPr>
        <a:xfrm>
          <a:off x="263697" y="2090156"/>
          <a:ext cx="481338" cy="4813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470470-62FE-41AD-A714-8AC497C99171}">
      <dsp:nvSpPr>
        <dsp:cNvPr id="0" name=""/>
        <dsp:cNvSpPr/>
      </dsp:nvSpPr>
      <dsp:spPr>
        <a:xfrm>
          <a:off x="1097147" y="1915878"/>
          <a:ext cx="1956178" cy="829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THE GREAT RESIGNATION</a:t>
          </a:r>
          <a:endParaRPr lang="en-US" sz="1800" kern="1200"/>
        </a:p>
      </dsp:txBody>
      <dsp:txXfrm>
        <a:off x="1097147" y="1915878"/>
        <a:ext cx="1956178" cy="829893"/>
      </dsp:txXfrm>
    </dsp:sp>
    <dsp:sp modelId="{C54BB7E6-EFC6-47DC-B24C-BA578D3AD532}">
      <dsp:nvSpPr>
        <dsp:cNvPr id="0" name=""/>
        <dsp:cNvSpPr/>
      </dsp:nvSpPr>
      <dsp:spPr>
        <a:xfrm>
          <a:off x="3394175" y="1915878"/>
          <a:ext cx="829893" cy="829893"/>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9C3F48-D7DD-4A29-BCE2-2A2CC81B9141}">
      <dsp:nvSpPr>
        <dsp:cNvPr id="0" name=""/>
        <dsp:cNvSpPr/>
      </dsp:nvSpPr>
      <dsp:spPr>
        <a:xfrm>
          <a:off x="3568452" y="2090156"/>
          <a:ext cx="481338" cy="4813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D0FBE9-6769-4A2D-BEAA-986BF3A78417}">
      <dsp:nvSpPr>
        <dsp:cNvPr id="0" name=""/>
        <dsp:cNvSpPr/>
      </dsp:nvSpPr>
      <dsp:spPr>
        <a:xfrm>
          <a:off x="4401903" y="1915878"/>
          <a:ext cx="1956178" cy="8298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INCREASED VACANT ROLES</a:t>
          </a:r>
          <a:endParaRPr lang="en-US" sz="1800" kern="1200"/>
        </a:p>
      </dsp:txBody>
      <dsp:txXfrm>
        <a:off x="4401903" y="1915878"/>
        <a:ext cx="1956178" cy="8298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9FCA0-D0FE-4345-90D6-281DDB4D5F82}">
      <dsp:nvSpPr>
        <dsp:cNvPr id="0" name=""/>
        <dsp:cNvSpPr/>
      </dsp:nvSpPr>
      <dsp:spPr>
        <a:xfrm>
          <a:off x="0" y="360705"/>
          <a:ext cx="2357437" cy="141446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Increased competition for talent and changes in the skills needed for jobs. Increased job offer rejections (Sept 2021) Recruitment and retention difficulties </a:t>
          </a:r>
          <a:endParaRPr lang="en-US" sz="1300" kern="1200"/>
        </a:p>
      </dsp:txBody>
      <dsp:txXfrm>
        <a:off x="0" y="360705"/>
        <a:ext cx="2357437" cy="1414462"/>
      </dsp:txXfrm>
    </dsp:sp>
    <dsp:sp modelId="{AC453FB9-A7D2-4730-A5CE-F2E5D1DE77A2}">
      <dsp:nvSpPr>
        <dsp:cNvPr id="0" name=""/>
        <dsp:cNvSpPr/>
      </dsp:nvSpPr>
      <dsp:spPr>
        <a:xfrm>
          <a:off x="2593181" y="360705"/>
          <a:ext cx="2357437" cy="1414462"/>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Professionals/specialists and technical posts the most difficult positions to recruit for and retain (Gartner 2021)</a:t>
          </a:r>
          <a:endParaRPr lang="en-US" sz="1300" kern="1200"/>
        </a:p>
      </dsp:txBody>
      <dsp:txXfrm>
        <a:off x="2593181" y="360705"/>
        <a:ext cx="2357437" cy="1414462"/>
      </dsp:txXfrm>
    </dsp:sp>
    <dsp:sp modelId="{4C1E5D40-1B88-461A-A0D4-FDD0C0DEE27C}">
      <dsp:nvSpPr>
        <dsp:cNvPr id="0" name=""/>
        <dsp:cNvSpPr/>
      </dsp:nvSpPr>
      <dsp:spPr>
        <a:xfrm>
          <a:off x="5186362" y="360705"/>
          <a:ext cx="2357437" cy="1414462"/>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Difficulties recruiting and retaining employees in all role levels compared with previous years (Gartner, 2021)</a:t>
          </a:r>
          <a:endParaRPr lang="en-US" sz="1300" kern="1200"/>
        </a:p>
      </dsp:txBody>
      <dsp:txXfrm>
        <a:off x="5186362" y="360705"/>
        <a:ext cx="2357437" cy="1414462"/>
      </dsp:txXfrm>
    </dsp:sp>
    <dsp:sp modelId="{9D7CC38E-DFB0-41E7-B8C7-C0FE4AD7C9BE}">
      <dsp:nvSpPr>
        <dsp:cNvPr id="0" name=""/>
        <dsp:cNvSpPr/>
      </dsp:nvSpPr>
      <dsp:spPr>
        <a:xfrm>
          <a:off x="0" y="2010911"/>
          <a:ext cx="2357437" cy="1414462"/>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COVID-19 has had an abrupt impact on the economy, workforce and resourcing activity: 32% have decreased recruitment activity and 57% have put it on hold. (CIPD 2020)</a:t>
          </a:r>
          <a:endParaRPr lang="en-US" sz="1300" kern="1200"/>
        </a:p>
      </dsp:txBody>
      <dsp:txXfrm>
        <a:off x="0" y="2010911"/>
        <a:ext cx="2357437" cy="1414462"/>
      </dsp:txXfrm>
    </dsp:sp>
    <dsp:sp modelId="{3E68107F-60DD-47F1-8E17-1A41EA399179}">
      <dsp:nvSpPr>
        <dsp:cNvPr id="0" name=""/>
        <dsp:cNvSpPr/>
      </dsp:nvSpPr>
      <dsp:spPr>
        <a:xfrm>
          <a:off x="2593181" y="2010911"/>
          <a:ext cx="2357437" cy="1414462"/>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 small proportion of organisations (14% overall, rising to 29% of the public sector) have increased their recruitment activity as a consequence of the pandemic.</a:t>
          </a:r>
          <a:endParaRPr lang="en-US" sz="1300" kern="1200"/>
        </a:p>
      </dsp:txBody>
      <dsp:txXfrm>
        <a:off x="2593181" y="2010911"/>
        <a:ext cx="2357437" cy="1414462"/>
      </dsp:txXfrm>
    </dsp:sp>
    <dsp:sp modelId="{CD4086D7-09A7-461E-BC83-DF6E074361FD}">
      <dsp:nvSpPr>
        <dsp:cNvPr id="0" name=""/>
        <dsp:cNvSpPr/>
      </dsp:nvSpPr>
      <dsp:spPr>
        <a:xfrm>
          <a:off x="5186362" y="2010911"/>
          <a:ext cx="2357437" cy="141446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Nineteen per cent have increased training and 14% have increased their focus on retaining talent. (CIPD 2020).</a:t>
          </a:r>
          <a:endParaRPr lang="en-US" sz="1300" kern="1200"/>
        </a:p>
      </dsp:txBody>
      <dsp:txXfrm>
        <a:off x="5186362" y="2010911"/>
        <a:ext cx="2357437" cy="14144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0A623B-A754-4008-A26A-F806494B38C7}">
      <dsp:nvSpPr>
        <dsp:cNvPr id="0" name=""/>
        <dsp:cNvSpPr/>
      </dsp:nvSpPr>
      <dsp:spPr>
        <a:xfrm>
          <a:off x="0" y="424174"/>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Workforce planning strategic BUT that relies on stability and predictability</a:t>
          </a:r>
          <a:endParaRPr lang="en-US" sz="1700" kern="1200"/>
        </a:p>
      </dsp:txBody>
      <dsp:txXfrm>
        <a:off x="0" y="424174"/>
        <a:ext cx="2014844" cy="1208906"/>
      </dsp:txXfrm>
    </dsp:sp>
    <dsp:sp modelId="{3797300B-C46F-4585-94D3-2BB94B420F36}">
      <dsp:nvSpPr>
        <dsp:cNvPr id="0" name=""/>
        <dsp:cNvSpPr/>
      </dsp:nvSpPr>
      <dsp:spPr>
        <a:xfrm>
          <a:off x="2216328" y="424174"/>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Labour Market Tightening BUT fewer recruiting</a:t>
          </a:r>
          <a:endParaRPr lang="en-US" sz="1700" kern="1200"/>
        </a:p>
      </dsp:txBody>
      <dsp:txXfrm>
        <a:off x="2216328" y="424174"/>
        <a:ext cx="2014844" cy="1208906"/>
      </dsp:txXfrm>
    </dsp:sp>
    <dsp:sp modelId="{CA586785-9D0A-457A-91CA-4BA2EF28E5F6}">
      <dsp:nvSpPr>
        <dsp:cNvPr id="0" name=""/>
        <dsp:cNvSpPr/>
      </dsp:nvSpPr>
      <dsp:spPr>
        <a:xfrm>
          <a:off x="4432656" y="424174"/>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Use of AI BUT need for human interaction</a:t>
          </a:r>
          <a:endParaRPr lang="en-US" sz="1700" kern="1200"/>
        </a:p>
      </dsp:txBody>
      <dsp:txXfrm>
        <a:off x="4432656" y="424174"/>
        <a:ext cx="2014844" cy="1208906"/>
      </dsp:txXfrm>
    </dsp:sp>
    <dsp:sp modelId="{4DD3535E-00D4-4B8C-BFD1-F65A19CA4B82}">
      <dsp:nvSpPr>
        <dsp:cNvPr id="0" name=""/>
        <dsp:cNvSpPr/>
      </dsp:nvSpPr>
      <dsp:spPr>
        <a:xfrm>
          <a:off x="0" y="1834565"/>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Compliance and control WITH innovation/flexibility</a:t>
          </a:r>
          <a:endParaRPr lang="en-US" sz="1700" kern="1200"/>
        </a:p>
      </dsp:txBody>
      <dsp:txXfrm>
        <a:off x="0" y="1834565"/>
        <a:ext cx="2014844" cy="1208906"/>
      </dsp:txXfrm>
    </dsp:sp>
    <dsp:sp modelId="{9D2CB14E-1128-4216-815A-32FF971A1FA4}">
      <dsp:nvSpPr>
        <dsp:cNvPr id="0" name=""/>
        <dsp:cNvSpPr/>
      </dsp:nvSpPr>
      <dsp:spPr>
        <a:xfrm>
          <a:off x="2216328" y="1834565"/>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Diversity WITH Organisation-culture fit</a:t>
          </a:r>
          <a:endParaRPr lang="en-US" sz="1700" kern="1200"/>
        </a:p>
      </dsp:txBody>
      <dsp:txXfrm>
        <a:off x="2216328" y="1834565"/>
        <a:ext cx="2014844" cy="1208906"/>
      </dsp:txXfrm>
    </dsp:sp>
    <dsp:sp modelId="{16809C59-5708-4EF1-AC7C-82C44F32BA28}">
      <dsp:nvSpPr>
        <dsp:cNvPr id="0" name=""/>
        <dsp:cNvSpPr/>
      </dsp:nvSpPr>
      <dsp:spPr>
        <a:xfrm>
          <a:off x="4432656" y="1834565"/>
          <a:ext cx="2014844" cy="120890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Employer Branding WITH cost optimisation</a:t>
          </a:r>
          <a:endParaRPr lang="en-US" sz="1700" kern="1200"/>
        </a:p>
      </dsp:txBody>
      <dsp:txXfrm>
        <a:off x="4432656" y="1834565"/>
        <a:ext cx="2014844" cy="12089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F643C-A32C-410D-ABAF-169A87BAF4B0}">
      <dsp:nvSpPr>
        <dsp:cNvPr id="0" name=""/>
        <dsp:cNvSpPr/>
      </dsp:nvSpPr>
      <dsp:spPr>
        <a:xfrm rot="5400000">
          <a:off x="5201792" y="-2106217"/>
          <a:ext cx="872534" cy="5306408"/>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a:t>Earnings, employment, hours of work</a:t>
          </a:r>
        </a:p>
        <a:p>
          <a:pPr marL="228600" lvl="1" indent="-228600" algn="l" defTabSz="1022350">
            <a:lnSpc>
              <a:spcPct val="90000"/>
            </a:lnSpc>
            <a:spcBef>
              <a:spcPct val="0"/>
            </a:spcBef>
            <a:spcAft>
              <a:spcPct val="15000"/>
            </a:spcAft>
            <a:buChar char="•"/>
          </a:pPr>
          <a:r>
            <a:rPr lang="en-GB" sz="2300" kern="1200" dirty="0"/>
            <a:t>Productivity, labour disputes</a:t>
          </a:r>
        </a:p>
      </dsp:txBody>
      <dsp:txXfrm rot="-5400000">
        <a:off x="2984855" y="153314"/>
        <a:ext cx="5263814" cy="787346"/>
      </dsp:txXfrm>
    </dsp:sp>
    <dsp:sp modelId="{55DAA7C0-A8B2-4134-AEF2-7E2CEB848D11}">
      <dsp:nvSpPr>
        <dsp:cNvPr id="0" name=""/>
        <dsp:cNvSpPr/>
      </dsp:nvSpPr>
      <dsp:spPr>
        <a:xfrm>
          <a:off x="0" y="1652"/>
          <a:ext cx="2984855" cy="10906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People in Work</a:t>
          </a:r>
        </a:p>
      </dsp:txBody>
      <dsp:txXfrm>
        <a:off x="53242" y="54894"/>
        <a:ext cx="2878371" cy="984184"/>
      </dsp:txXfrm>
    </dsp:sp>
    <dsp:sp modelId="{653C7C62-0738-49D8-AB85-02638B3789F0}">
      <dsp:nvSpPr>
        <dsp:cNvPr id="0" name=""/>
        <dsp:cNvSpPr/>
      </dsp:nvSpPr>
      <dsp:spPr>
        <a:xfrm rot="5400000">
          <a:off x="5201792" y="-961016"/>
          <a:ext cx="872534" cy="5306408"/>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a:t>Economic inactivity, redundancies, unemployment</a:t>
          </a:r>
        </a:p>
      </dsp:txBody>
      <dsp:txXfrm rot="-5400000">
        <a:off x="2984855" y="1298515"/>
        <a:ext cx="5263814" cy="787346"/>
      </dsp:txXfrm>
    </dsp:sp>
    <dsp:sp modelId="{36B955F3-04DB-4C75-9617-2B05DEA4672F}">
      <dsp:nvSpPr>
        <dsp:cNvPr id="0" name=""/>
        <dsp:cNvSpPr/>
      </dsp:nvSpPr>
      <dsp:spPr>
        <a:xfrm>
          <a:off x="0" y="1146853"/>
          <a:ext cx="2984855" cy="10906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Aspects of work and jobs</a:t>
          </a:r>
        </a:p>
      </dsp:txBody>
      <dsp:txXfrm>
        <a:off x="53242" y="1200095"/>
        <a:ext cx="2878371" cy="984184"/>
      </dsp:txXfrm>
    </dsp:sp>
    <dsp:sp modelId="{2F278B54-1DCE-43C8-B491-CF47111D85ED}">
      <dsp:nvSpPr>
        <dsp:cNvPr id="0" name=""/>
        <dsp:cNvSpPr/>
      </dsp:nvSpPr>
      <dsp:spPr>
        <a:xfrm rot="5400000">
          <a:off x="5201792" y="184184"/>
          <a:ext cx="872534" cy="5306408"/>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43815" rIns="87630" bIns="43815" numCol="1" spcCol="1270" anchor="ctr" anchorCtr="0">
          <a:noAutofit/>
        </a:bodyPr>
        <a:lstStyle/>
        <a:p>
          <a:pPr marL="228600" lvl="1" indent="-228600" algn="l" defTabSz="1022350">
            <a:lnSpc>
              <a:spcPct val="90000"/>
            </a:lnSpc>
            <a:spcBef>
              <a:spcPct val="0"/>
            </a:spcBef>
            <a:spcAft>
              <a:spcPct val="15000"/>
            </a:spcAft>
            <a:buChar char="•"/>
          </a:pPr>
          <a:r>
            <a:rPr lang="en-GB" sz="2300" kern="1200" dirty="0"/>
            <a:t>Jobs </a:t>
          </a:r>
        </a:p>
        <a:p>
          <a:pPr marL="228600" lvl="1" indent="-228600" algn="l" defTabSz="1022350">
            <a:lnSpc>
              <a:spcPct val="90000"/>
            </a:lnSpc>
            <a:spcBef>
              <a:spcPct val="0"/>
            </a:spcBef>
            <a:spcAft>
              <a:spcPct val="15000"/>
            </a:spcAft>
            <a:buChar char="•"/>
          </a:pPr>
          <a:r>
            <a:rPr lang="en-GB" sz="2300" kern="1200" dirty="0"/>
            <a:t>Vacancies</a:t>
          </a:r>
        </a:p>
      </dsp:txBody>
      <dsp:txXfrm rot="-5400000">
        <a:off x="2984855" y="2443715"/>
        <a:ext cx="5263814" cy="787346"/>
      </dsp:txXfrm>
    </dsp:sp>
    <dsp:sp modelId="{4ED34BDF-69B4-440E-A9F1-FB37F0B2249C}">
      <dsp:nvSpPr>
        <dsp:cNvPr id="0" name=""/>
        <dsp:cNvSpPr/>
      </dsp:nvSpPr>
      <dsp:spPr>
        <a:xfrm>
          <a:off x="0" y="2292055"/>
          <a:ext cx="2984855" cy="1090668"/>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dirty="0"/>
            <a:t>Job statistics</a:t>
          </a:r>
        </a:p>
      </dsp:txBody>
      <dsp:txXfrm>
        <a:off x="53242" y="2345297"/>
        <a:ext cx="2878371" cy="98418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38522-A45D-4437-8765-74F1CD6508CE}" type="datetimeFigureOut">
              <a:rPr lang="en-GB" smtClean="0"/>
              <a:t>09/11/2021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93B9CA-F0DD-43F3-B935-0FD3190440C9}" type="slidenum">
              <a:rPr lang="en-GB" smtClean="0"/>
              <a:t>‹#›</a:t>
            </a:fld>
            <a:endParaRPr lang="en-GB"/>
          </a:p>
        </p:txBody>
      </p:sp>
    </p:spTree>
    <p:extLst>
      <p:ext uri="{BB962C8B-B14F-4D97-AF65-F5344CB8AC3E}">
        <p14:creationId xmlns:p14="http://schemas.microsoft.com/office/powerpoint/2010/main" val="3449444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493B9CA-F0DD-43F3-B935-0FD3190440C9}" type="slidenum">
              <a:rPr lang="en-GB" smtClean="0"/>
              <a:t>6</a:t>
            </a:fld>
            <a:endParaRPr lang="en-GB"/>
          </a:p>
        </p:txBody>
      </p:sp>
    </p:spTree>
    <p:extLst>
      <p:ext uri="{BB962C8B-B14F-4D97-AF65-F5344CB8AC3E}">
        <p14:creationId xmlns:p14="http://schemas.microsoft.com/office/powerpoint/2010/main" val="3824683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23</a:t>
            </a:fld>
            <a:endParaRPr lang="en-GB"/>
          </a:p>
        </p:txBody>
      </p:sp>
    </p:spTree>
    <p:extLst>
      <p:ext uri="{BB962C8B-B14F-4D97-AF65-F5344CB8AC3E}">
        <p14:creationId xmlns:p14="http://schemas.microsoft.com/office/powerpoint/2010/main" val="529760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Provides the background to the business of HR</a:t>
            </a:r>
          </a:p>
          <a:p>
            <a:r>
              <a:rPr lang="en-GB" dirty="0"/>
              <a:t>Market conditions ultimately determine the number of people organisations need to recruit, retain and develop in order to meet customer demand.</a:t>
            </a:r>
          </a:p>
          <a:p>
            <a:r>
              <a:rPr lang="en-GB" dirty="0"/>
              <a:t>Organisations buy the people they need from the labour market.</a:t>
            </a:r>
          </a:p>
          <a:p>
            <a:r>
              <a:rPr lang="en-GB" dirty="0"/>
              <a:t>How many staff they are able to buy and at what cost is determined by availability</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31</a:t>
            </a:fld>
            <a:endParaRPr lang="en-GB"/>
          </a:p>
        </p:txBody>
      </p:sp>
    </p:spTree>
    <p:extLst>
      <p:ext uri="{BB962C8B-B14F-4D97-AF65-F5344CB8AC3E}">
        <p14:creationId xmlns:p14="http://schemas.microsoft.com/office/powerpoint/2010/main" val="2882443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Where might you find these types of</a:t>
            </a:r>
            <a:r>
              <a:rPr lang="en-GB" baseline="0" dirty="0"/>
              <a:t> information?  </a:t>
            </a:r>
          </a:p>
          <a:p>
            <a:endParaRPr lang="en-GB" dirty="0"/>
          </a:p>
        </p:txBody>
      </p:sp>
      <p:sp>
        <p:nvSpPr>
          <p:cNvPr id="4" name="Slide Number Placeholder 3"/>
          <p:cNvSpPr>
            <a:spLocks noGrp="1"/>
          </p:cNvSpPr>
          <p:nvPr>
            <p:ph type="sldNum" sz="quarter" idx="10"/>
          </p:nvPr>
        </p:nvSpPr>
        <p:spPr/>
        <p:txBody>
          <a:bodyPr/>
          <a:lstStyle/>
          <a:p>
            <a:fld id="{80948AD5-76BC-478E-8D73-01AEAEFCEE58}" type="slidenum">
              <a:rPr lang="en-GB" smtClean="0"/>
              <a:pPr/>
              <a:t>33</a:t>
            </a:fld>
            <a:endParaRPr lang="en-GB"/>
          </a:p>
        </p:txBody>
      </p:sp>
    </p:spTree>
    <p:extLst>
      <p:ext uri="{BB962C8B-B14F-4D97-AF65-F5344CB8AC3E}">
        <p14:creationId xmlns:p14="http://schemas.microsoft.com/office/powerpoint/2010/main" val="64119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862DA54-88BD-413E-961B-CF47CB0F48DD}" type="slidenum">
              <a:rPr lang="en-GB" smtClean="0"/>
              <a:pPr/>
              <a:t>34</a:t>
            </a:fld>
            <a:endParaRPr lang="en-GB" dirty="0"/>
          </a:p>
        </p:txBody>
      </p:sp>
    </p:spTree>
    <p:extLst>
      <p:ext uri="{BB962C8B-B14F-4D97-AF65-F5344CB8AC3E}">
        <p14:creationId xmlns:p14="http://schemas.microsoft.com/office/powerpoint/2010/main" val="1600732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9694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83642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7956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0127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09/11/2021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15313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09/11/2021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9261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09/11/2021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2591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t>09/11/2021</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498420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39812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6667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09/11/2021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56560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09/11/2021</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90397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www.peoplematters.in/article/talent-management/heres-how-technology-can-support-talent-mobility-17378" TargetMode="External"/><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cipd.co.uk/Images/resourcing-and-talent-planning-2020_tcm18-85530.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00100" y="0"/>
            <a:ext cx="7543800" cy="4299185"/>
          </a:xfrm>
        </p:spPr>
        <p:txBody>
          <a:bodyPr>
            <a:normAutofit fontScale="90000"/>
          </a:bodyPr>
          <a:lstStyle/>
          <a:p>
            <a:r>
              <a:rPr lang="en-GB" dirty="0"/>
              <a:t>Resourcing and Talent Management</a:t>
            </a:r>
            <a:br>
              <a:rPr lang="en-GB" dirty="0"/>
            </a:br>
            <a:r>
              <a:rPr lang="en-GB" dirty="0"/>
              <a:t>BMHR7010 </a:t>
            </a:r>
            <a:br>
              <a:rPr lang="en-GB" dirty="0"/>
            </a:br>
            <a:r>
              <a:rPr lang="en-GB" dirty="0"/>
              <a:t>LEVEL 7</a:t>
            </a:r>
          </a:p>
        </p:txBody>
      </p:sp>
      <p:sp>
        <p:nvSpPr>
          <p:cNvPr id="3" name="Subtitle 2"/>
          <p:cNvSpPr>
            <a:spLocks noGrp="1"/>
          </p:cNvSpPr>
          <p:nvPr>
            <p:ph type="subTitle" idx="1"/>
          </p:nvPr>
        </p:nvSpPr>
        <p:spPr>
          <a:xfrm>
            <a:off x="822960" y="5207976"/>
            <a:ext cx="7543800" cy="1143000"/>
          </a:xfrm>
        </p:spPr>
        <p:txBody>
          <a:bodyPr/>
          <a:lstStyle/>
          <a:p>
            <a:r>
              <a:rPr lang="en-GB" dirty="0"/>
              <a:t>Module Introduction</a:t>
            </a:r>
          </a:p>
        </p:txBody>
      </p:sp>
    </p:spTree>
    <p:extLst>
      <p:ext uri="{BB962C8B-B14F-4D97-AF65-F5344CB8AC3E}">
        <p14:creationId xmlns:p14="http://schemas.microsoft.com/office/powerpoint/2010/main" val="16507080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9" name="Picture 8" descr="A person taking a selfie&#10;&#10;Description automatically generated">
            <a:extLst>
              <a:ext uri="{FF2B5EF4-FFF2-40B4-BE49-F238E27FC236}">
                <a16:creationId xmlns:a16="http://schemas.microsoft.com/office/drawing/2014/main" id="{8A3BD3E0-D493-43A2-8D86-59DE0FF53AD0}"/>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16559" r="1" b="28129"/>
          <a:stretch/>
        </p:blipFill>
        <p:spPr>
          <a:xfrm>
            <a:off x="20" y="10"/>
            <a:ext cx="9143980" cy="6857990"/>
          </a:xfrm>
          <a:prstGeom prst="rect">
            <a:avLst/>
          </a:prstGeom>
        </p:spPr>
      </p:pic>
      <p:cxnSp>
        <p:nvCxnSpPr>
          <p:cNvPr id="14" name="Straight Connector 13">
            <a:extLst>
              <a:ext uri="{FF2B5EF4-FFF2-40B4-BE49-F238E27FC236}">
                <a16:creationId xmlns:a16="http://schemas.microsoft.com/office/drawing/2014/main" id="{A3803206-03B2-415D-854C-2C5B62FA2E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A26ACA8-B7E6-48F0-A570-BCA9ED6EC61C}"/>
              </a:ext>
            </a:extLst>
          </p:cNvPr>
          <p:cNvSpPr>
            <a:spLocks noGrp="1"/>
          </p:cNvSpPr>
          <p:nvPr>
            <p:ph type="title"/>
          </p:nvPr>
        </p:nvSpPr>
        <p:spPr>
          <a:xfrm>
            <a:off x="822960" y="286603"/>
            <a:ext cx="7543800" cy="1450757"/>
          </a:xfrm>
        </p:spPr>
        <p:txBody>
          <a:bodyPr>
            <a:normAutofit/>
          </a:bodyPr>
          <a:lstStyle/>
          <a:p>
            <a:r>
              <a:rPr lang="en-GB">
                <a:solidFill>
                  <a:schemeClr val="tx1"/>
                </a:solidFill>
              </a:rPr>
              <a:t>Tutor - Ainger Scanlon</a:t>
            </a:r>
            <a:br>
              <a:rPr lang="en-GB">
                <a:solidFill>
                  <a:schemeClr val="tx1"/>
                </a:solidFill>
              </a:rPr>
            </a:br>
            <a:endParaRPr lang="en-GB">
              <a:solidFill>
                <a:schemeClr val="tx1"/>
              </a:solidFill>
            </a:endParaRPr>
          </a:p>
        </p:txBody>
      </p:sp>
      <p:sp>
        <p:nvSpPr>
          <p:cNvPr id="3" name="Content Placeholder 2">
            <a:extLst>
              <a:ext uri="{FF2B5EF4-FFF2-40B4-BE49-F238E27FC236}">
                <a16:creationId xmlns:a16="http://schemas.microsoft.com/office/drawing/2014/main" id="{892D656A-3A43-4CD3-BA2C-9ACE8F2666EB}"/>
              </a:ext>
            </a:extLst>
          </p:cNvPr>
          <p:cNvSpPr>
            <a:spLocks noGrp="1"/>
          </p:cNvSpPr>
          <p:nvPr>
            <p:ph idx="1"/>
          </p:nvPr>
        </p:nvSpPr>
        <p:spPr>
          <a:xfrm>
            <a:off x="822960" y="1845734"/>
            <a:ext cx="7543800" cy="4023360"/>
          </a:xfrm>
        </p:spPr>
        <p:txBody>
          <a:bodyPr>
            <a:normAutofit/>
          </a:bodyPr>
          <a:lstStyle/>
          <a:p>
            <a:endParaRPr lang="en-GB" sz="1900">
              <a:solidFill>
                <a:schemeClr val="tx1"/>
              </a:solidFill>
            </a:endParaRPr>
          </a:p>
          <a:p>
            <a:r>
              <a:rPr lang="en-GB" sz="1900">
                <a:solidFill>
                  <a:schemeClr val="tx1"/>
                </a:solidFill>
              </a:rPr>
              <a:t>Advisor to SMEs and Not for profits</a:t>
            </a:r>
          </a:p>
          <a:p>
            <a:endParaRPr lang="en-GB" sz="1900">
              <a:solidFill>
                <a:schemeClr val="tx1"/>
              </a:solidFill>
            </a:endParaRPr>
          </a:p>
          <a:p>
            <a:r>
              <a:rPr lang="en-GB" sz="1900">
                <a:solidFill>
                  <a:schemeClr val="tx1"/>
                </a:solidFill>
              </a:rPr>
              <a:t>Background in International HR focusing on resourcing, Talent Management, L&amp;D, Employment Relations</a:t>
            </a:r>
          </a:p>
          <a:p>
            <a:endParaRPr lang="en-GB" sz="1900">
              <a:solidFill>
                <a:schemeClr val="tx1"/>
              </a:solidFill>
            </a:endParaRPr>
          </a:p>
          <a:p>
            <a:r>
              <a:rPr lang="en-GB" sz="1900">
                <a:solidFill>
                  <a:schemeClr val="tx1"/>
                </a:solidFill>
              </a:rPr>
              <a:t>Over 10 years experience of CIPD programmes as tutor, marker, exam setter</a:t>
            </a:r>
          </a:p>
          <a:p>
            <a:endParaRPr lang="en-GB" sz="1900">
              <a:solidFill>
                <a:schemeClr val="tx1"/>
              </a:solidFill>
            </a:endParaRPr>
          </a:p>
          <a:p>
            <a:r>
              <a:rPr lang="en-GB" sz="1900">
                <a:solidFill>
                  <a:schemeClr val="tx1"/>
                </a:solidFill>
              </a:rPr>
              <a:t>Delivered this module since its inception</a:t>
            </a:r>
          </a:p>
        </p:txBody>
      </p:sp>
      <p:sp>
        <p:nvSpPr>
          <p:cNvPr id="16" name="Rectangle 15">
            <a:extLst>
              <a:ext uri="{FF2B5EF4-FFF2-40B4-BE49-F238E27FC236}">
                <a16:creationId xmlns:a16="http://schemas.microsoft.com/office/drawing/2014/main" id="{DFACB568-8468-4614-A6E4-261EBDA09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645FF02C-05A6-4CDB-A951-31C5BD330C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2364103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7E36CCB-028F-4341-BE52-7D3F285AD469}"/>
              </a:ext>
            </a:extLst>
          </p:cNvPr>
          <p:cNvSpPr>
            <a:spLocks noGrp="1"/>
          </p:cNvSpPr>
          <p:nvPr>
            <p:ph type="title"/>
          </p:nvPr>
        </p:nvSpPr>
        <p:spPr>
          <a:xfrm>
            <a:off x="369277" y="516835"/>
            <a:ext cx="2313633" cy="5772840"/>
          </a:xfrm>
        </p:spPr>
        <p:txBody>
          <a:bodyPr anchor="ctr">
            <a:normAutofit/>
          </a:bodyPr>
          <a:lstStyle/>
          <a:p>
            <a:r>
              <a:rPr lang="en-GB" sz="3100">
                <a:solidFill>
                  <a:srgbClr val="FFFFFF"/>
                </a:solidFill>
              </a:rPr>
              <a:t>Session</a:t>
            </a:r>
          </a:p>
        </p:txBody>
      </p:sp>
      <p:sp>
        <p:nvSpPr>
          <p:cNvPr id="13" name="Rectangle 12">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07C47E97-9FFC-4F96-86F1-78F0488BB594}"/>
              </a:ext>
            </a:extLst>
          </p:cNvPr>
          <p:cNvGraphicFramePr>
            <a:graphicFrameLocks noGrp="1"/>
          </p:cNvGraphicFramePr>
          <p:nvPr>
            <p:ph idx="1"/>
            <p:extLst>
              <p:ext uri="{D42A27DB-BD31-4B8C-83A1-F6EECF244321}">
                <p14:modId xmlns:p14="http://schemas.microsoft.com/office/powerpoint/2010/main" val="3081122686"/>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6907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09DE233-01CF-4DDB-AB3B-AD055F6AC9B3}"/>
              </a:ext>
            </a:extLst>
          </p:cNvPr>
          <p:cNvSpPr>
            <a:spLocks noGrp="1"/>
          </p:cNvSpPr>
          <p:nvPr>
            <p:ph type="title"/>
          </p:nvPr>
        </p:nvSpPr>
        <p:spPr/>
        <p:txBody>
          <a:bodyPr/>
          <a:lstStyle/>
          <a:p>
            <a:r>
              <a:rPr lang="en-GB" dirty="0"/>
              <a:t>Module Overview</a:t>
            </a:r>
          </a:p>
        </p:txBody>
      </p:sp>
      <p:sp>
        <p:nvSpPr>
          <p:cNvPr id="5" name="Text Placeholder 4">
            <a:extLst>
              <a:ext uri="{FF2B5EF4-FFF2-40B4-BE49-F238E27FC236}">
                <a16:creationId xmlns:a16="http://schemas.microsoft.com/office/drawing/2014/main" id="{882F7841-9089-43EC-AD82-4D7D2483EC3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69262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4A0FDB1-4457-4EAA-855D-CA9614A6B31E}"/>
              </a:ext>
            </a:extLst>
          </p:cNvPr>
          <p:cNvSpPr>
            <a:spLocks noGrp="1"/>
          </p:cNvSpPr>
          <p:nvPr>
            <p:ph sz="half" idx="1"/>
          </p:nvPr>
        </p:nvSpPr>
        <p:spPr>
          <a:xfrm>
            <a:off x="143347" y="1956122"/>
            <a:ext cx="4460304" cy="4242053"/>
          </a:xfrm>
        </p:spPr>
        <p:txBody>
          <a:bodyPr wrap="square" anchor="t">
            <a:normAutofit lnSpcReduction="10000"/>
          </a:bodyPr>
          <a:lstStyle/>
          <a:p>
            <a:pPr marL="742950" indent="-742950">
              <a:buFont typeface="+mj-lt"/>
              <a:buAutoNum type="arabicPeriod"/>
            </a:pPr>
            <a:r>
              <a:rPr lang="en-GB" sz="4400" dirty="0"/>
              <a:t>What is meant by Resourcing and Talent Management?</a:t>
            </a:r>
          </a:p>
          <a:p>
            <a:pPr marL="742950" indent="-742950">
              <a:buFont typeface="+mj-lt"/>
              <a:buAutoNum type="arabicPeriod"/>
            </a:pPr>
            <a:endParaRPr lang="en-GB" sz="4400" dirty="0"/>
          </a:p>
          <a:p>
            <a:pPr marL="742950" indent="-742950">
              <a:buFont typeface="+mj-lt"/>
              <a:buAutoNum type="arabicPeriod"/>
            </a:pPr>
            <a:r>
              <a:rPr lang="en-GB" sz="4400" dirty="0"/>
              <a:t>What does it involve?</a:t>
            </a:r>
          </a:p>
        </p:txBody>
      </p:sp>
      <p:sp>
        <p:nvSpPr>
          <p:cNvPr id="12" name="Title 3">
            <a:extLst>
              <a:ext uri="{FF2B5EF4-FFF2-40B4-BE49-F238E27FC236}">
                <a16:creationId xmlns:a16="http://schemas.microsoft.com/office/drawing/2014/main" id="{6CEFE0C8-6638-4645-A591-467D6215D99A}"/>
              </a:ext>
            </a:extLst>
          </p:cNvPr>
          <p:cNvSpPr>
            <a:spLocks noGrp="1"/>
          </p:cNvSpPr>
          <p:nvPr>
            <p:ph type="title"/>
          </p:nvPr>
        </p:nvSpPr>
        <p:spPr>
          <a:xfrm>
            <a:off x="251520" y="0"/>
            <a:ext cx="3168352" cy="1124744"/>
          </a:xfrm>
        </p:spPr>
        <p:txBody>
          <a:bodyPr>
            <a:normAutofit/>
          </a:bodyPr>
          <a:lstStyle/>
          <a:p>
            <a:r>
              <a:rPr lang="en-US" dirty="0"/>
              <a:t>Starting off</a:t>
            </a:r>
          </a:p>
        </p:txBody>
      </p:sp>
      <p:pic>
        <p:nvPicPr>
          <p:cNvPr id="3" name="Picture 2" descr="A picture containing glass, porcelain&#10;&#10;Description automatically generated">
            <a:extLst>
              <a:ext uri="{FF2B5EF4-FFF2-40B4-BE49-F238E27FC236}">
                <a16:creationId xmlns:a16="http://schemas.microsoft.com/office/drawing/2014/main" id="{2B8D9668-9000-4ED0-B57F-837115C69E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60032" y="1556792"/>
            <a:ext cx="3803904" cy="4104456"/>
          </a:xfrm>
          <a:prstGeom prst="rect">
            <a:avLst/>
          </a:prstGeom>
        </p:spPr>
      </p:pic>
    </p:spTree>
    <p:extLst>
      <p:ext uri="{BB962C8B-B14F-4D97-AF65-F5344CB8AC3E}">
        <p14:creationId xmlns:p14="http://schemas.microsoft.com/office/powerpoint/2010/main" val="1150439090"/>
      </p:ext>
    </p:extLst>
  </p:cSld>
  <p:clrMapOvr>
    <a:masterClrMapping/>
  </p:clrMapOvr>
  <mc:AlternateContent xmlns:mc="http://schemas.openxmlformats.org/markup-compatibility/2006" xmlns:p14="http://schemas.microsoft.com/office/powerpoint/2010/main">
    <mc:Choice Requires="p14">
      <p:transition spd="slow" p14:dur="2000" advClick="0" advTm="15000"/>
    </mc:Choice>
    <mc:Fallback xmlns="">
      <p:transition spd="slow" advClick="0" advTm="1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clrChange>
              <a:clrFrom>
                <a:srgbClr val="FFFFFF"/>
              </a:clrFrom>
              <a:clrTo>
                <a:srgbClr val="FFFFFF">
                  <a:alpha val="0"/>
                </a:srgbClr>
              </a:clrTo>
            </a:clrChange>
          </a:blip>
          <a:stretch>
            <a:fillRect/>
          </a:stretch>
        </p:blipFill>
        <p:spPr>
          <a:xfrm>
            <a:off x="3097071" y="311288"/>
            <a:ext cx="5288280" cy="60744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2" name="TextBox 1"/>
          <p:cNvSpPr txBox="1"/>
          <p:nvPr/>
        </p:nvSpPr>
        <p:spPr>
          <a:xfrm>
            <a:off x="196215" y="3115989"/>
            <a:ext cx="2743200" cy="31393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4BACC6">
                    <a:lumMod val="75000"/>
                  </a:srgbClr>
                </a:solidFill>
                <a:effectLst/>
                <a:uLnTx/>
                <a:uFillTx/>
                <a:latin typeface="Myriad Pro"/>
                <a:ea typeface="+mn-ea"/>
                <a:cs typeface="+mn-cs"/>
              </a:rPr>
              <a:t>Group Task</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4BACC6">
                    <a:lumMod val="75000"/>
                  </a:srgbClr>
                </a:solidFill>
                <a:effectLst/>
                <a:uLnTx/>
                <a:uFillTx/>
                <a:latin typeface="Myriad Pro"/>
                <a:ea typeface="+mn-ea"/>
                <a:cs typeface="+mn-cs"/>
              </a:rPr>
              <a:t>Using the concept of world café we are going to define some of the key concepts of the module based on what you already know:</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BACC6">
                    <a:lumMod val="75000"/>
                  </a:srgbClr>
                </a:solidFill>
                <a:effectLst/>
                <a:uLnTx/>
                <a:uFillTx/>
                <a:latin typeface="Myriad Pro"/>
                <a:ea typeface="+mn-ea"/>
                <a:cs typeface="+mn-cs"/>
              </a:rPr>
              <a:t>Resourcing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BACC6">
                    <a:lumMod val="75000"/>
                  </a:srgbClr>
                </a:solidFill>
                <a:effectLst/>
                <a:uLnTx/>
                <a:uFillTx/>
                <a:latin typeface="Myriad Pro"/>
                <a:ea typeface="+mn-ea"/>
                <a:cs typeface="+mn-cs"/>
              </a:rPr>
              <a:t>Talent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BACC6">
                    <a:lumMod val="75000"/>
                  </a:srgbClr>
                </a:solidFill>
                <a:effectLst/>
                <a:uLnTx/>
                <a:uFillTx/>
                <a:latin typeface="Myriad Pro"/>
                <a:ea typeface="+mn-ea"/>
                <a:cs typeface="+mn-cs"/>
              </a:rPr>
              <a:t>Talent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solidFill>
                  <a:srgbClr val="4BACC6">
                    <a:lumMod val="75000"/>
                  </a:srgbClr>
                </a:solidFill>
                <a:latin typeface="Myriad Pro"/>
              </a:rPr>
              <a:t>Strategy</a:t>
            </a:r>
            <a:endParaRPr kumimoji="0" lang="en-GB" sz="1800" b="0" i="0" u="none" strike="noStrike" kern="1200" cap="none" spc="0" normalizeH="0" baseline="0" noProof="0" dirty="0">
              <a:ln>
                <a:noFill/>
              </a:ln>
              <a:solidFill>
                <a:srgbClr val="4BACC6">
                  <a:lumMod val="75000"/>
                </a:srgbClr>
              </a:solidFill>
              <a:effectLst/>
              <a:uLnTx/>
              <a:uFillTx/>
              <a:latin typeface="Myriad Pro"/>
              <a:ea typeface="+mn-ea"/>
              <a:cs typeface="+mn-cs"/>
            </a:endParaRPr>
          </a:p>
        </p:txBody>
      </p:sp>
    </p:spTree>
    <p:extLst>
      <p:ext uri="{BB962C8B-B14F-4D97-AF65-F5344CB8AC3E}">
        <p14:creationId xmlns:p14="http://schemas.microsoft.com/office/powerpoint/2010/main" val="459619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he HR Life Cycle in 13 Steps - AIHR">
            <a:extLst>
              <a:ext uri="{FF2B5EF4-FFF2-40B4-BE49-F238E27FC236}">
                <a16:creationId xmlns:a16="http://schemas.microsoft.com/office/drawing/2014/main" id="{8833E40A-B2F6-4A2B-B318-F2B07492FF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1120" y="801793"/>
            <a:ext cx="7101758" cy="527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0651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9795E-458A-49C0-8B98-8CD8492C82B6}"/>
              </a:ext>
            </a:extLst>
          </p:cNvPr>
          <p:cNvSpPr>
            <a:spLocks noGrp="1"/>
          </p:cNvSpPr>
          <p:nvPr>
            <p:ph type="title"/>
          </p:nvPr>
        </p:nvSpPr>
        <p:spPr/>
        <p:txBody>
          <a:bodyPr/>
          <a:lstStyle/>
          <a:p>
            <a:r>
              <a:rPr lang="en-GB" dirty="0"/>
              <a:t>What does it involve?</a:t>
            </a:r>
          </a:p>
        </p:txBody>
      </p:sp>
      <p:sp>
        <p:nvSpPr>
          <p:cNvPr id="3" name="Content Placeholder 2">
            <a:extLst>
              <a:ext uri="{FF2B5EF4-FFF2-40B4-BE49-F238E27FC236}">
                <a16:creationId xmlns:a16="http://schemas.microsoft.com/office/drawing/2014/main" id="{AF5ED75E-DE2D-495C-B89E-750DD75A1188}"/>
              </a:ext>
            </a:extLst>
          </p:cNvPr>
          <p:cNvSpPr>
            <a:spLocks noGrp="1"/>
          </p:cNvSpPr>
          <p:nvPr>
            <p:ph idx="1"/>
          </p:nvPr>
        </p:nvSpPr>
        <p:spPr>
          <a:xfrm>
            <a:off x="104173" y="2013995"/>
            <a:ext cx="8681012" cy="4557401"/>
          </a:xfrm>
        </p:spPr>
        <p:txBody>
          <a:bodyPr>
            <a:normAutofit/>
          </a:bodyPr>
          <a:lstStyle/>
          <a:p>
            <a:endParaRPr lang="en-GB" sz="2000" i="1" dirty="0"/>
          </a:p>
          <a:p>
            <a:r>
              <a:rPr lang="en-GB" sz="2000" b="1" i="1" dirty="0">
                <a:solidFill>
                  <a:srgbClr val="58595B"/>
                </a:solidFill>
                <a:effectLst/>
                <a:latin typeface="Open Sans" panose="020B0606030504020204" pitchFamily="34" charset="0"/>
              </a:rPr>
              <a:t>Talent management seeks to attract, identify, develop, engage, retain and deploy individuals who are considered particularly valuable to an organisation. It should align with business goals and strategic objectives. By managing talent strategically, organisations can build a high-performance workplace, encourage a ‘learning’ organisation, add value to their employer brand, and improve diversity management. For these reasons, people professionals consider talent management to be among their key priorities.</a:t>
            </a:r>
          </a:p>
          <a:p>
            <a:r>
              <a:rPr lang="en-GB" sz="2000" b="1" i="1" dirty="0">
                <a:solidFill>
                  <a:srgbClr val="58595B"/>
                </a:solidFill>
                <a:latin typeface="Open Sans" panose="020B0606030504020204" pitchFamily="34" charset="0"/>
              </a:rPr>
              <a:t>						</a:t>
            </a:r>
            <a:r>
              <a:rPr lang="en-GB" sz="2000" i="1" dirty="0"/>
              <a:t> </a:t>
            </a:r>
            <a:r>
              <a:rPr lang="en-GB" sz="2000" dirty="0"/>
              <a:t>(CIPD factsheet, 2020)</a:t>
            </a:r>
          </a:p>
        </p:txBody>
      </p:sp>
    </p:spTree>
    <p:extLst>
      <p:ext uri="{BB962C8B-B14F-4D97-AF65-F5344CB8AC3E}">
        <p14:creationId xmlns:p14="http://schemas.microsoft.com/office/powerpoint/2010/main" val="3981763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54CE3AD-C754-4F1E-A76F-1EDDF7179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3422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586407" y="643467"/>
            <a:ext cx="2600677" cy="5571066"/>
          </a:xfrm>
        </p:spPr>
        <p:txBody>
          <a:bodyPr anchor="ctr">
            <a:normAutofit/>
          </a:bodyPr>
          <a:lstStyle/>
          <a:p>
            <a:r>
              <a:rPr lang="en-GB" sz="3500">
                <a:solidFill>
                  <a:srgbClr val="FFFFFF"/>
                </a:solidFill>
              </a:rPr>
              <a:t>Module Learning Outcomes</a:t>
            </a:r>
          </a:p>
        </p:txBody>
      </p:sp>
      <p:sp>
        <p:nvSpPr>
          <p:cNvPr id="20" name="Rectangle 19">
            <a:extLst>
              <a:ext uri="{FF2B5EF4-FFF2-40B4-BE49-F238E27FC236}">
                <a16:creationId xmlns:a16="http://schemas.microsoft.com/office/drawing/2014/main" id="{D238B743-4443-4735-BFC2-B514F6409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434229" y="0"/>
            <a:ext cx="570977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Content Placeholder 3"/>
          <p:cNvSpPr>
            <a:spLocks noGrp="1"/>
          </p:cNvSpPr>
          <p:nvPr>
            <p:ph idx="1"/>
          </p:nvPr>
        </p:nvSpPr>
        <p:spPr>
          <a:xfrm>
            <a:off x="3843154" y="643467"/>
            <a:ext cx="4578216" cy="5571065"/>
          </a:xfrm>
        </p:spPr>
        <p:txBody>
          <a:bodyPr anchor="ctr">
            <a:normAutofit/>
          </a:bodyPr>
          <a:lstStyle/>
          <a:p>
            <a:pPr marL="0" lvl="0" indent="0">
              <a:buNone/>
            </a:pPr>
            <a:r>
              <a:rPr lang="en-GB" sz="1600">
                <a:solidFill>
                  <a:srgbClr val="FFFFFF"/>
                </a:solidFill>
              </a:rPr>
              <a:t>• Analyse and evaluate the major features of national and international employment markets from which organisations source staff and ways in which these markets evolve or change. </a:t>
            </a:r>
          </a:p>
          <a:p>
            <a:pPr marL="0" lvl="0" indent="0">
              <a:buNone/>
            </a:pPr>
            <a:r>
              <a:rPr lang="en-GB" sz="1600">
                <a:solidFill>
                  <a:srgbClr val="FFFFFF"/>
                </a:solidFill>
              </a:rPr>
              <a:t>• Play a leading role in the development and evaluation of resourcing and talent management strategies, diversity management and flexible working initiatives. </a:t>
            </a:r>
          </a:p>
          <a:p>
            <a:pPr marL="0" lvl="0" indent="0">
              <a:buNone/>
            </a:pPr>
            <a:r>
              <a:rPr lang="en-GB" sz="1600">
                <a:solidFill>
                  <a:srgbClr val="FFFFFF"/>
                </a:solidFill>
              </a:rPr>
              <a:t>• Manage recruitment, selection and induction activities effectively, efficiently, lawfully and professionally. </a:t>
            </a:r>
          </a:p>
          <a:p>
            <a:pPr marL="0" lvl="0" indent="0">
              <a:buNone/>
            </a:pPr>
            <a:r>
              <a:rPr lang="en-GB" sz="1600">
                <a:solidFill>
                  <a:srgbClr val="FFFFFF"/>
                </a:solidFill>
              </a:rPr>
              <a:t>• Undertake and evaluate long- and short-term talent planning and succession planning exercises with a view to building long-term organisational performance.</a:t>
            </a:r>
          </a:p>
          <a:p>
            <a:pPr marL="0" lvl="0" indent="0">
              <a:buNone/>
            </a:pPr>
            <a:r>
              <a:rPr lang="en-GB" sz="1600">
                <a:solidFill>
                  <a:srgbClr val="FFFFFF"/>
                </a:solidFill>
              </a:rPr>
              <a:t> • Gather, analyse and use information on employee turnover as the basis for developing robust staff retention strategies. </a:t>
            </a:r>
          </a:p>
          <a:p>
            <a:pPr marL="0" lvl="0" indent="0">
              <a:buNone/>
            </a:pPr>
            <a:r>
              <a:rPr lang="en-GB" sz="1600">
                <a:solidFill>
                  <a:srgbClr val="FFFFFF"/>
                </a:solidFill>
              </a:rPr>
              <a:t>• Manage retirement, redundancy and dismissal practices fairly, efficiently and in accordance with the expectations of the law, ethical and professional practice.</a:t>
            </a:r>
          </a:p>
        </p:txBody>
      </p:sp>
      <p:sp>
        <p:nvSpPr>
          <p:cNvPr id="2" name="Slide Number Placeholder 1"/>
          <p:cNvSpPr>
            <a:spLocks noGrp="1"/>
          </p:cNvSpPr>
          <p:nvPr>
            <p:ph type="sldNum" sz="quarter" idx="12"/>
          </p:nvPr>
        </p:nvSpPr>
        <p:spPr>
          <a:xfrm>
            <a:off x="7841974" y="6459785"/>
            <a:ext cx="567388" cy="365125"/>
          </a:xfrm>
        </p:spPr>
        <p:txBody>
          <a:bodyPr>
            <a:normAutofit/>
          </a:bodyPr>
          <a:lstStyle/>
          <a:p>
            <a:pPr>
              <a:spcAft>
                <a:spcPts val="600"/>
              </a:spcAft>
            </a:pPr>
            <a:fld id="{AC82685A-BD3A-4230-8D85-804689F67293}" type="slidenum">
              <a:rPr lang="en-GB"/>
              <a:pPr>
                <a:spcAft>
                  <a:spcPts val="600"/>
                </a:spcAft>
              </a:pPr>
              <a:t>9</a:t>
            </a:fld>
            <a:endParaRPr lang="en-GB"/>
          </a:p>
        </p:txBody>
      </p:sp>
    </p:spTree>
    <p:extLst>
      <p:ext uri="{BB962C8B-B14F-4D97-AF65-F5344CB8AC3E}">
        <p14:creationId xmlns:p14="http://schemas.microsoft.com/office/powerpoint/2010/main" val="57917782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AADB395-6545-4369-B6BF-FF70A074332A}"/>
              </a:ext>
            </a:extLst>
          </p:cNvPr>
          <p:cNvSpPr>
            <a:spLocks noGrp="1"/>
          </p:cNvSpPr>
          <p:nvPr>
            <p:ph idx="1"/>
          </p:nvPr>
        </p:nvSpPr>
        <p:spPr>
          <a:xfrm>
            <a:off x="133893" y="146957"/>
            <a:ext cx="8876213" cy="6139543"/>
          </a:xfrm>
        </p:spPr>
        <p:txBody>
          <a:bodyPr>
            <a:normAutofit lnSpcReduction="10000"/>
          </a:bodyPr>
          <a:lstStyle/>
          <a:p>
            <a:r>
              <a:rPr lang="en-GB" sz="2200" dirty="0"/>
              <a:t>1 – Module Overview and key themes = </a:t>
            </a:r>
            <a:r>
              <a:rPr lang="en-GB" sz="2200" b="1" dirty="0"/>
              <a:t>9</a:t>
            </a:r>
            <a:r>
              <a:rPr lang="en-GB" sz="2200" b="1" baseline="30000" dirty="0"/>
              <a:t>th</a:t>
            </a:r>
            <a:r>
              <a:rPr lang="en-GB" sz="2200" b="1" dirty="0"/>
              <a:t> November</a:t>
            </a:r>
          </a:p>
          <a:p>
            <a:r>
              <a:rPr lang="en-GB" sz="2200" dirty="0"/>
              <a:t>2- National and international employment markets = </a:t>
            </a:r>
            <a:r>
              <a:rPr lang="en-GB" sz="2200" b="1" dirty="0"/>
              <a:t>16</a:t>
            </a:r>
            <a:r>
              <a:rPr lang="en-GB" sz="2200" b="1" baseline="30000" dirty="0"/>
              <a:t>th</a:t>
            </a:r>
            <a:r>
              <a:rPr lang="en-GB" sz="2200" b="1" dirty="0"/>
              <a:t> November (Online) 4-6pm</a:t>
            </a:r>
          </a:p>
          <a:p>
            <a:r>
              <a:rPr lang="en-GB" sz="2200" dirty="0"/>
              <a:t>3- Resourcing and talent management strategies, diversity management and flexible working initiatives = </a:t>
            </a:r>
            <a:r>
              <a:rPr lang="en-GB" sz="2200" b="1" dirty="0"/>
              <a:t>23</a:t>
            </a:r>
            <a:r>
              <a:rPr lang="en-GB" sz="2200" b="1" baseline="30000" dirty="0"/>
              <a:t>rd</a:t>
            </a:r>
            <a:r>
              <a:rPr lang="en-GB" sz="2200" b="1" dirty="0"/>
              <a:t> November (Online) 5-8pm</a:t>
            </a:r>
          </a:p>
          <a:p>
            <a:r>
              <a:rPr lang="en-GB" sz="2200" dirty="0"/>
              <a:t>4- Manage recruitment, selection and induction activities effectively, efficiently, lawfully and professionally = </a:t>
            </a:r>
            <a:r>
              <a:rPr lang="en-GB" sz="2200" b="1" dirty="0"/>
              <a:t>30</a:t>
            </a:r>
            <a:r>
              <a:rPr lang="en-GB" sz="2200" b="1" baseline="30000" dirty="0"/>
              <a:t>th</a:t>
            </a:r>
            <a:r>
              <a:rPr lang="en-GB" sz="2200" b="1" dirty="0"/>
              <a:t> November (Online) 5-8pm</a:t>
            </a:r>
          </a:p>
          <a:p>
            <a:r>
              <a:rPr lang="en-GB" sz="2200" dirty="0"/>
              <a:t>5 Long- and short-term talent planning and succession planning exercises with a view to building long-term organisational performance. = </a:t>
            </a:r>
            <a:r>
              <a:rPr lang="en-GB" sz="2200" b="1" dirty="0"/>
              <a:t>7</a:t>
            </a:r>
            <a:r>
              <a:rPr lang="en-GB" sz="2200" b="1" baseline="30000" dirty="0"/>
              <a:t>th</a:t>
            </a:r>
            <a:r>
              <a:rPr lang="en-GB" sz="2200" b="1" dirty="0"/>
              <a:t> December (online) 5-8pm</a:t>
            </a:r>
          </a:p>
          <a:p>
            <a:r>
              <a:rPr lang="en-GB" sz="2200" dirty="0"/>
              <a:t>6 - Gather, analyse and use information on employee turnover as the basis for developing robust staff retention strategies. = </a:t>
            </a:r>
            <a:r>
              <a:rPr lang="en-GB" sz="2200" b="1" dirty="0"/>
              <a:t>18</a:t>
            </a:r>
            <a:r>
              <a:rPr lang="en-GB" sz="2200" b="1" baseline="30000" dirty="0"/>
              <a:t>th</a:t>
            </a:r>
            <a:r>
              <a:rPr lang="en-GB" sz="2200" b="1" dirty="0"/>
              <a:t> January (Online)</a:t>
            </a:r>
          </a:p>
          <a:p>
            <a:r>
              <a:rPr lang="en-GB" sz="2200" dirty="0"/>
              <a:t>7 – Manage retirement, redundancy and dismissal practices fairly, efficiently and in accordance with the expectations of the law, ethical and professional practice </a:t>
            </a:r>
            <a:r>
              <a:rPr lang="en-GB" sz="2200" b="1" dirty="0"/>
              <a:t>25</a:t>
            </a:r>
            <a:r>
              <a:rPr lang="en-GB" sz="2200" b="1" baseline="30000" dirty="0"/>
              <a:t>h</a:t>
            </a:r>
            <a:r>
              <a:rPr lang="en-GB" sz="2200" b="1" dirty="0"/>
              <a:t> January (online)</a:t>
            </a:r>
          </a:p>
          <a:p>
            <a:r>
              <a:rPr lang="en-GB" sz="2200" dirty="0"/>
              <a:t>8 – Assessment preparation </a:t>
            </a:r>
            <a:r>
              <a:rPr lang="en-GB" sz="2200" b="1" dirty="0"/>
              <a:t>1</a:t>
            </a:r>
            <a:r>
              <a:rPr lang="en-GB" sz="2200" b="1" baseline="30000" dirty="0"/>
              <a:t>st</a:t>
            </a:r>
            <a:r>
              <a:rPr lang="en-GB" sz="2200" b="1" dirty="0"/>
              <a:t> February</a:t>
            </a:r>
            <a:endParaRPr lang="en-US" sz="2200" b="1" dirty="0"/>
          </a:p>
          <a:p>
            <a:endParaRPr lang="en-GB" dirty="0"/>
          </a:p>
          <a:p>
            <a:endParaRPr lang="en-GB" dirty="0"/>
          </a:p>
          <a:p>
            <a:endParaRPr lang="en-US" dirty="0"/>
          </a:p>
          <a:p>
            <a:endParaRPr lang="en-US" dirty="0"/>
          </a:p>
          <a:p>
            <a:endParaRPr lang="en-GB" dirty="0"/>
          </a:p>
          <a:p>
            <a:pPr marL="0" indent="0">
              <a:buNone/>
            </a:pPr>
            <a:endParaRPr lang="en-US" dirty="0"/>
          </a:p>
          <a:p>
            <a:endParaRPr lang="en-US" dirty="0"/>
          </a:p>
          <a:p>
            <a:endParaRPr lang="en-US" dirty="0"/>
          </a:p>
          <a:p>
            <a:endParaRPr lang="en-GB" dirty="0"/>
          </a:p>
          <a:p>
            <a:endParaRPr lang="en-US" dirty="0"/>
          </a:p>
          <a:p>
            <a:endParaRPr lang="en-US" dirty="0"/>
          </a:p>
          <a:p>
            <a:endParaRPr lang="en-GB" dirty="0"/>
          </a:p>
        </p:txBody>
      </p:sp>
    </p:spTree>
    <p:extLst>
      <p:ext uri="{BB962C8B-B14F-4D97-AF65-F5344CB8AC3E}">
        <p14:creationId xmlns:p14="http://schemas.microsoft.com/office/powerpoint/2010/main" val="14692092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31F85-8116-4481-A3CD-E1B98426302E}"/>
              </a:ext>
            </a:extLst>
          </p:cNvPr>
          <p:cNvSpPr>
            <a:spLocks noGrp="1"/>
          </p:cNvSpPr>
          <p:nvPr>
            <p:ph type="title"/>
          </p:nvPr>
        </p:nvSpPr>
        <p:spPr>
          <a:xfrm>
            <a:off x="3886200" y="634946"/>
            <a:ext cx="4776107" cy="1450757"/>
          </a:xfrm>
        </p:spPr>
        <p:txBody>
          <a:bodyPr>
            <a:normAutofit/>
          </a:bodyPr>
          <a:lstStyle/>
          <a:p>
            <a:r>
              <a:rPr lang="en-GB" dirty="0"/>
              <a:t>Learning Approach</a:t>
            </a:r>
          </a:p>
        </p:txBody>
      </p:sp>
      <p:pic>
        <p:nvPicPr>
          <p:cNvPr id="5" name="Picture 4" descr="Working space background">
            <a:extLst>
              <a:ext uri="{FF2B5EF4-FFF2-40B4-BE49-F238E27FC236}">
                <a16:creationId xmlns:a16="http://schemas.microsoft.com/office/drawing/2014/main" id="{0A06E0F8-D32E-4E92-B803-15D67B0E3368}"/>
              </a:ext>
            </a:extLst>
          </p:cNvPr>
          <p:cNvPicPr>
            <a:picLocks noChangeAspect="1"/>
          </p:cNvPicPr>
          <p:nvPr/>
        </p:nvPicPr>
        <p:blipFill rotWithShape="1">
          <a:blip r:embed="rId2"/>
          <a:srcRect l="64162" r="1923" b="1"/>
          <a:stretch/>
        </p:blipFill>
        <p:spPr>
          <a:xfrm>
            <a:off x="20" y="-12128"/>
            <a:ext cx="3490702"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584B51-ABD5-46D4-9339-67589FAD872B}"/>
              </a:ext>
            </a:extLst>
          </p:cNvPr>
          <p:cNvSpPr>
            <a:spLocks noGrp="1"/>
          </p:cNvSpPr>
          <p:nvPr>
            <p:ph idx="1"/>
          </p:nvPr>
        </p:nvSpPr>
        <p:spPr>
          <a:xfrm>
            <a:off x="3886200" y="2198914"/>
            <a:ext cx="4776107" cy="3670180"/>
          </a:xfrm>
        </p:spPr>
        <p:txBody>
          <a:bodyPr>
            <a:normAutofit/>
          </a:bodyPr>
          <a:lstStyle/>
          <a:p>
            <a:r>
              <a:rPr lang="en-GB" sz="1700" dirty="0"/>
              <a:t>Use Moodle VLE</a:t>
            </a:r>
          </a:p>
          <a:p>
            <a:r>
              <a:rPr lang="en-GB" sz="1700" dirty="0"/>
              <a:t> – Activities to prepare for ‘live sessions’</a:t>
            </a:r>
          </a:p>
          <a:p>
            <a:r>
              <a:rPr lang="en-GB" sz="1700" dirty="0"/>
              <a:t>- Post session activities</a:t>
            </a:r>
          </a:p>
          <a:p>
            <a:r>
              <a:rPr lang="en-GB" sz="1700" dirty="0"/>
              <a:t>- Resources</a:t>
            </a:r>
          </a:p>
          <a:p>
            <a:endParaRPr lang="en-GB" sz="1700" dirty="0"/>
          </a:p>
          <a:p>
            <a:r>
              <a:rPr lang="en-GB" sz="1700" dirty="0"/>
              <a:t>Contact me if needed</a:t>
            </a:r>
          </a:p>
          <a:p>
            <a:endParaRPr lang="en-GB" sz="1700" dirty="0"/>
          </a:p>
          <a:p>
            <a:r>
              <a:rPr lang="en-GB" sz="1700" dirty="0"/>
              <a:t>Will try to arrange small group or 121 chats for assessment at end of January</a:t>
            </a:r>
          </a:p>
          <a:p>
            <a:endParaRPr lang="en-GB" sz="1700" dirty="0"/>
          </a:p>
        </p:txBody>
      </p:sp>
    </p:spTree>
    <p:extLst>
      <p:ext uri="{BB962C8B-B14F-4D97-AF65-F5344CB8AC3E}">
        <p14:creationId xmlns:p14="http://schemas.microsoft.com/office/powerpoint/2010/main" val="739672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9795E-458A-49C0-8B98-8CD8492C82B6}"/>
              </a:ext>
            </a:extLst>
          </p:cNvPr>
          <p:cNvSpPr>
            <a:spLocks noGrp="1"/>
          </p:cNvSpPr>
          <p:nvPr>
            <p:ph type="title"/>
          </p:nvPr>
        </p:nvSpPr>
        <p:spPr>
          <a:xfrm>
            <a:off x="822960" y="286604"/>
            <a:ext cx="7543800" cy="778267"/>
          </a:xfrm>
        </p:spPr>
        <p:txBody>
          <a:bodyPr/>
          <a:lstStyle/>
          <a:p>
            <a:r>
              <a:rPr lang="en-GB" dirty="0"/>
              <a:t>Assessment</a:t>
            </a:r>
          </a:p>
        </p:txBody>
      </p:sp>
      <p:sp>
        <p:nvSpPr>
          <p:cNvPr id="3" name="Content Placeholder 2">
            <a:extLst>
              <a:ext uri="{FF2B5EF4-FFF2-40B4-BE49-F238E27FC236}">
                <a16:creationId xmlns:a16="http://schemas.microsoft.com/office/drawing/2014/main" id="{AF5ED75E-DE2D-495C-B89E-750DD75A1188}"/>
              </a:ext>
            </a:extLst>
          </p:cNvPr>
          <p:cNvSpPr>
            <a:spLocks noGrp="1"/>
          </p:cNvSpPr>
          <p:nvPr>
            <p:ph idx="1"/>
          </p:nvPr>
        </p:nvSpPr>
        <p:spPr>
          <a:xfrm>
            <a:off x="104173" y="2013995"/>
            <a:ext cx="8681012" cy="4557401"/>
          </a:xfrm>
        </p:spPr>
        <p:txBody>
          <a:bodyPr/>
          <a:lstStyle/>
          <a:p>
            <a:r>
              <a:rPr lang="en-GB" dirty="0"/>
              <a:t>Link to 5 challenges highlighted in 2020 CIPD report </a:t>
            </a:r>
          </a:p>
          <a:p>
            <a:r>
              <a:rPr lang="en-GB" dirty="0">
                <a:hlinkClick r:id="rId2"/>
              </a:rPr>
              <a:t>Resourcing and talent planning survey 2020 (cipd.co.uk)</a:t>
            </a:r>
            <a:endParaRPr lang="en-GB" dirty="0"/>
          </a:p>
          <a:p>
            <a:pPr marL="342900" indent="-342900">
              <a:buFont typeface="+mj-lt"/>
              <a:buAutoNum type="arabicPeriod"/>
            </a:pPr>
            <a:r>
              <a:rPr lang="en-GB" sz="1800" dirty="0">
                <a:effectLst/>
                <a:latin typeface="Arial" panose="020B0604020202020204" pitchFamily="34" charset="0"/>
                <a:ea typeface="Times New Roman" panose="02020603050405020304" pitchFamily="18" charset="0"/>
              </a:rPr>
              <a:t>A challenging climate </a:t>
            </a: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GB" sz="1800" dirty="0">
                <a:effectLst/>
                <a:latin typeface="Arial" panose="020B0604020202020204" pitchFamily="34" charset="0"/>
                <a:ea typeface="Times New Roman" panose="02020603050405020304" pitchFamily="18" charset="0"/>
              </a:rPr>
              <a:t>Broadening the pool of potential candidates </a:t>
            </a: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GB" sz="1800" dirty="0">
                <a:effectLst/>
                <a:latin typeface="Arial" panose="020B0604020202020204" pitchFamily="34" charset="0"/>
                <a:ea typeface="Times New Roman" panose="02020603050405020304" pitchFamily="18" charset="0"/>
              </a:rPr>
              <a:t>Increasing use of technology in the recruitment process </a:t>
            </a: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GB" sz="1800" dirty="0">
                <a:effectLst/>
                <a:latin typeface="Arial" panose="020B0604020202020204" pitchFamily="34" charset="0"/>
                <a:ea typeface="Times New Roman" panose="02020603050405020304" pitchFamily="18" charset="0"/>
              </a:rPr>
              <a:t>A stronger focus on developing skills in-house </a:t>
            </a:r>
            <a:endParaRPr lang="en-GB" sz="1800" dirty="0">
              <a:effectLst/>
              <a:latin typeface="Times New Roman" panose="02020603050405020304" pitchFamily="18" charset="0"/>
              <a:ea typeface="Times New Roman" panose="02020603050405020304" pitchFamily="18" charset="0"/>
            </a:endParaRPr>
          </a:p>
          <a:p>
            <a:pPr marL="342900" indent="-342900">
              <a:buFont typeface="+mj-lt"/>
              <a:buAutoNum type="arabicPeriod"/>
            </a:pPr>
            <a:r>
              <a:rPr lang="en-GB" sz="1800" dirty="0">
                <a:effectLst/>
                <a:latin typeface="Arial" panose="020B0604020202020204" pitchFamily="34" charset="0"/>
                <a:ea typeface="Times New Roman" panose="02020603050405020304" pitchFamily="18" charset="0"/>
              </a:rPr>
              <a:t>How strategic are organisations in their approach to talent management? </a:t>
            </a:r>
          </a:p>
          <a:p>
            <a:pPr marL="342900" indent="-342900">
              <a:buFont typeface="+mj-lt"/>
              <a:buAutoNum type="arabicPeriod"/>
            </a:pPr>
            <a:endParaRPr lang="en-GB" sz="1800" dirty="0">
              <a:latin typeface="Arial" panose="020B0604020202020204" pitchFamily="34" charset="0"/>
              <a:ea typeface="Times New Roman" panose="02020603050405020304" pitchFamily="18" charset="0"/>
            </a:endParaRPr>
          </a:p>
          <a:p>
            <a:r>
              <a:rPr lang="en-GB" sz="1800" b="1" dirty="0">
                <a:latin typeface="Arial" panose="020B0604020202020204" pitchFamily="34" charset="0"/>
              </a:rPr>
              <a:t>Expert Witness Presentations – Over the coming weeks we will have expert witness presentations in these 5 challenges</a:t>
            </a:r>
            <a:endParaRPr lang="en-GB" b="1" dirty="0"/>
          </a:p>
        </p:txBody>
      </p:sp>
    </p:spTree>
    <p:extLst>
      <p:ext uri="{BB962C8B-B14F-4D97-AF65-F5344CB8AC3E}">
        <p14:creationId xmlns:p14="http://schemas.microsoft.com/office/powerpoint/2010/main" val="2583151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82A6E-9C48-40C9-9CBB-7A562FAC64E4}"/>
              </a:ext>
            </a:extLst>
          </p:cNvPr>
          <p:cNvSpPr>
            <a:spLocks noGrp="1"/>
          </p:cNvSpPr>
          <p:nvPr>
            <p:ph type="title"/>
          </p:nvPr>
        </p:nvSpPr>
        <p:spPr/>
        <p:txBody>
          <a:bodyPr>
            <a:normAutofit/>
          </a:bodyPr>
          <a:lstStyle/>
          <a:p>
            <a:r>
              <a:rPr lang="en-GB" sz="3200" dirty="0"/>
              <a:t>Expert testimony looks at evidence and debates – not necessarily find answers but generate discussion</a:t>
            </a:r>
          </a:p>
        </p:txBody>
      </p:sp>
      <p:graphicFrame>
        <p:nvGraphicFramePr>
          <p:cNvPr id="4" name="Table 4">
            <a:extLst>
              <a:ext uri="{FF2B5EF4-FFF2-40B4-BE49-F238E27FC236}">
                <a16:creationId xmlns:a16="http://schemas.microsoft.com/office/drawing/2014/main" id="{C7BDA797-C3AB-4670-B9AF-E1A94C94986E}"/>
              </a:ext>
            </a:extLst>
          </p:cNvPr>
          <p:cNvGraphicFramePr>
            <a:graphicFrameLocks noGrp="1"/>
          </p:cNvGraphicFramePr>
          <p:nvPr>
            <p:ph idx="1"/>
            <p:extLst>
              <p:ext uri="{D42A27DB-BD31-4B8C-83A1-F6EECF244321}">
                <p14:modId xmlns:p14="http://schemas.microsoft.com/office/powerpoint/2010/main" val="870261877"/>
              </p:ext>
            </p:extLst>
          </p:nvPr>
        </p:nvGraphicFramePr>
        <p:xfrm>
          <a:off x="579257" y="2210764"/>
          <a:ext cx="7543800" cy="3414534"/>
        </p:xfrm>
        <a:graphic>
          <a:graphicData uri="http://schemas.openxmlformats.org/drawingml/2006/table">
            <a:tbl>
              <a:tblPr firstRow="1" bandRow="1">
                <a:tableStyleId>{5C22544A-7EE6-4342-B048-85BDC9FD1C3A}</a:tableStyleId>
              </a:tblPr>
              <a:tblGrid>
                <a:gridCol w="3771900">
                  <a:extLst>
                    <a:ext uri="{9D8B030D-6E8A-4147-A177-3AD203B41FA5}">
                      <a16:colId xmlns:a16="http://schemas.microsoft.com/office/drawing/2014/main" val="2860559706"/>
                    </a:ext>
                  </a:extLst>
                </a:gridCol>
                <a:gridCol w="3771900">
                  <a:extLst>
                    <a:ext uri="{9D8B030D-6E8A-4147-A177-3AD203B41FA5}">
                      <a16:colId xmlns:a16="http://schemas.microsoft.com/office/drawing/2014/main" val="2372770508"/>
                    </a:ext>
                  </a:extLst>
                </a:gridCol>
              </a:tblGrid>
              <a:tr h="569089">
                <a:tc>
                  <a:txBody>
                    <a:bodyPr/>
                    <a:lstStyle/>
                    <a:p>
                      <a:r>
                        <a:rPr lang="en-GB" dirty="0"/>
                        <a:t>Challenge</a:t>
                      </a:r>
                    </a:p>
                  </a:txBody>
                  <a:tcPr/>
                </a:tc>
                <a:tc>
                  <a:txBody>
                    <a:bodyPr/>
                    <a:lstStyle/>
                    <a:p>
                      <a:r>
                        <a:rPr lang="en-GB" dirty="0"/>
                        <a:t>Group and date</a:t>
                      </a:r>
                    </a:p>
                  </a:txBody>
                  <a:tcPr/>
                </a:tc>
                <a:extLst>
                  <a:ext uri="{0D108BD9-81ED-4DB2-BD59-A6C34878D82A}">
                    <a16:rowId xmlns:a16="http://schemas.microsoft.com/office/drawing/2014/main" val="1284582421"/>
                  </a:ext>
                </a:extLst>
              </a:tr>
              <a:tr h="569089">
                <a:tc>
                  <a:txBody>
                    <a:bodyPr/>
                    <a:lstStyle/>
                    <a:p>
                      <a:r>
                        <a:rPr lang="en-GB" dirty="0"/>
                        <a:t>Challenging climate</a:t>
                      </a:r>
                    </a:p>
                  </a:txBody>
                  <a:tcPr/>
                </a:tc>
                <a:tc>
                  <a:txBody>
                    <a:bodyPr/>
                    <a:lstStyle/>
                    <a:p>
                      <a:endParaRPr lang="en-GB"/>
                    </a:p>
                  </a:txBody>
                  <a:tcPr/>
                </a:tc>
                <a:extLst>
                  <a:ext uri="{0D108BD9-81ED-4DB2-BD59-A6C34878D82A}">
                    <a16:rowId xmlns:a16="http://schemas.microsoft.com/office/drawing/2014/main" val="3482667395"/>
                  </a:ext>
                </a:extLst>
              </a:tr>
              <a:tr h="569089">
                <a:tc>
                  <a:txBody>
                    <a:bodyPr/>
                    <a:lstStyle/>
                    <a:p>
                      <a:r>
                        <a:rPr lang="en-GB" dirty="0"/>
                        <a:t>Broadening the pool</a:t>
                      </a:r>
                    </a:p>
                  </a:txBody>
                  <a:tcPr/>
                </a:tc>
                <a:tc>
                  <a:txBody>
                    <a:bodyPr/>
                    <a:lstStyle/>
                    <a:p>
                      <a:endParaRPr lang="en-GB"/>
                    </a:p>
                  </a:txBody>
                  <a:tcPr/>
                </a:tc>
                <a:extLst>
                  <a:ext uri="{0D108BD9-81ED-4DB2-BD59-A6C34878D82A}">
                    <a16:rowId xmlns:a16="http://schemas.microsoft.com/office/drawing/2014/main" val="402632436"/>
                  </a:ext>
                </a:extLst>
              </a:tr>
              <a:tr h="569089">
                <a:tc>
                  <a:txBody>
                    <a:bodyPr/>
                    <a:lstStyle/>
                    <a:p>
                      <a:r>
                        <a:rPr lang="en-GB" dirty="0"/>
                        <a:t>Use of Technology</a:t>
                      </a:r>
                    </a:p>
                  </a:txBody>
                  <a:tcPr/>
                </a:tc>
                <a:tc>
                  <a:txBody>
                    <a:bodyPr/>
                    <a:lstStyle/>
                    <a:p>
                      <a:endParaRPr lang="en-GB"/>
                    </a:p>
                  </a:txBody>
                  <a:tcPr/>
                </a:tc>
                <a:extLst>
                  <a:ext uri="{0D108BD9-81ED-4DB2-BD59-A6C34878D82A}">
                    <a16:rowId xmlns:a16="http://schemas.microsoft.com/office/drawing/2014/main" val="2372673931"/>
                  </a:ext>
                </a:extLst>
              </a:tr>
              <a:tr h="569089">
                <a:tc>
                  <a:txBody>
                    <a:bodyPr/>
                    <a:lstStyle/>
                    <a:p>
                      <a:r>
                        <a:rPr lang="en-GB" dirty="0"/>
                        <a:t>Using in house skills</a:t>
                      </a:r>
                    </a:p>
                  </a:txBody>
                  <a:tcPr/>
                </a:tc>
                <a:tc>
                  <a:txBody>
                    <a:bodyPr/>
                    <a:lstStyle/>
                    <a:p>
                      <a:endParaRPr lang="en-GB"/>
                    </a:p>
                  </a:txBody>
                  <a:tcPr/>
                </a:tc>
                <a:extLst>
                  <a:ext uri="{0D108BD9-81ED-4DB2-BD59-A6C34878D82A}">
                    <a16:rowId xmlns:a16="http://schemas.microsoft.com/office/drawing/2014/main" val="88693464"/>
                  </a:ext>
                </a:extLst>
              </a:tr>
              <a:tr h="569089">
                <a:tc>
                  <a:txBody>
                    <a:bodyPr/>
                    <a:lstStyle/>
                    <a:p>
                      <a:r>
                        <a:rPr lang="en-GB" dirty="0"/>
                        <a:t>Strategic RTM?</a:t>
                      </a:r>
                    </a:p>
                  </a:txBody>
                  <a:tcPr/>
                </a:tc>
                <a:tc>
                  <a:txBody>
                    <a:bodyPr/>
                    <a:lstStyle/>
                    <a:p>
                      <a:endParaRPr lang="en-GB" dirty="0"/>
                    </a:p>
                  </a:txBody>
                  <a:tcPr/>
                </a:tc>
                <a:extLst>
                  <a:ext uri="{0D108BD9-81ED-4DB2-BD59-A6C34878D82A}">
                    <a16:rowId xmlns:a16="http://schemas.microsoft.com/office/drawing/2014/main" val="1654503021"/>
                  </a:ext>
                </a:extLst>
              </a:tr>
            </a:tbl>
          </a:graphicData>
        </a:graphic>
      </p:graphicFrame>
    </p:spTree>
    <p:extLst>
      <p:ext uri="{BB962C8B-B14F-4D97-AF65-F5344CB8AC3E}">
        <p14:creationId xmlns:p14="http://schemas.microsoft.com/office/powerpoint/2010/main" val="17533236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58D0D-633D-4148-A9DF-369124B5A36F}"/>
              </a:ext>
            </a:extLst>
          </p:cNvPr>
          <p:cNvSpPr>
            <a:spLocks noGrp="1"/>
          </p:cNvSpPr>
          <p:nvPr>
            <p:ph type="title"/>
          </p:nvPr>
        </p:nvSpPr>
        <p:spPr/>
        <p:txBody>
          <a:bodyPr/>
          <a:lstStyle/>
          <a:p>
            <a:pPr algn="ctr"/>
            <a:r>
              <a:rPr lang="en-GB" dirty="0"/>
              <a:t>You submit by </a:t>
            </a:r>
            <a:br>
              <a:rPr lang="en-GB" dirty="0"/>
            </a:br>
            <a:r>
              <a:rPr lang="en-GB" dirty="0"/>
              <a:t>6</a:t>
            </a:r>
            <a:r>
              <a:rPr lang="en-GB" baseline="30000" dirty="0"/>
              <a:t>th</a:t>
            </a:r>
            <a:r>
              <a:rPr lang="en-GB" dirty="0"/>
              <a:t> February 2022</a:t>
            </a:r>
          </a:p>
        </p:txBody>
      </p:sp>
      <p:sp>
        <p:nvSpPr>
          <p:cNvPr id="3" name="Content Placeholder 2">
            <a:extLst>
              <a:ext uri="{FF2B5EF4-FFF2-40B4-BE49-F238E27FC236}">
                <a16:creationId xmlns:a16="http://schemas.microsoft.com/office/drawing/2014/main" id="{F7E529D9-FF58-4DD8-99C3-6A08874693B8}"/>
              </a:ext>
            </a:extLst>
          </p:cNvPr>
          <p:cNvSpPr>
            <a:spLocks noGrp="1"/>
          </p:cNvSpPr>
          <p:nvPr>
            <p:ph idx="1"/>
          </p:nvPr>
        </p:nvSpPr>
        <p:spPr/>
        <p:txBody>
          <a:bodyPr/>
          <a:lstStyle/>
          <a:p>
            <a:r>
              <a:rPr lang="en-GB" dirty="0"/>
              <a:t>Write a 4500-word business report relating to your organisation, or an organisation you are familiar with, that addresses one of the above challenges and includes: </a:t>
            </a:r>
          </a:p>
          <a:p>
            <a:r>
              <a:rPr lang="en-GB" dirty="0"/>
              <a:t>• An evaluation of the external and internal factors affecting talent management in the organisation, including attraction, recruitment, development and retention.</a:t>
            </a:r>
          </a:p>
          <a:p>
            <a:r>
              <a:rPr lang="en-GB" dirty="0"/>
              <a:t> • A critical analysis of the HR systems, processes and practices in the organisation, to determine if they are capable of meeting the challenges of the future of work.</a:t>
            </a:r>
          </a:p>
          <a:p>
            <a:r>
              <a:rPr lang="en-GB" dirty="0"/>
              <a:t>• Recommendations for how the organisation can improve their talent management approach to account for changes in the way people view work/jobs.</a:t>
            </a:r>
          </a:p>
          <a:p>
            <a:endParaRPr lang="en-GB" dirty="0"/>
          </a:p>
        </p:txBody>
      </p:sp>
    </p:spTree>
    <p:extLst>
      <p:ext uri="{BB962C8B-B14F-4D97-AF65-F5344CB8AC3E}">
        <p14:creationId xmlns:p14="http://schemas.microsoft.com/office/powerpoint/2010/main" val="328641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1D1D1210-3BD3-4C6E-AD1B-07BFB5ABD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Rectangle 39">
            <a:extLst>
              <a:ext uri="{FF2B5EF4-FFF2-40B4-BE49-F238E27FC236}">
                <a16:creationId xmlns:a16="http://schemas.microsoft.com/office/drawing/2014/main" id="{E4947F56-9DBB-4FF9-ABF2-5B7B3C7B5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2" name="Straight Connector 41">
            <a:extLst>
              <a:ext uri="{FF2B5EF4-FFF2-40B4-BE49-F238E27FC236}">
                <a16:creationId xmlns:a16="http://schemas.microsoft.com/office/drawing/2014/main" id="{B6E21A4B-9996-44C9-AE8B-9B156A6CDF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4" name="Rectangle 43">
            <a:extLst>
              <a:ext uri="{FF2B5EF4-FFF2-40B4-BE49-F238E27FC236}">
                <a16:creationId xmlns:a16="http://schemas.microsoft.com/office/drawing/2014/main" id="{4030725F-96B1-4047-B74B-7CC19DB1C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77627A-9E85-44CA-AEF4-218BE6A53B02}"/>
              </a:ext>
            </a:extLst>
          </p:cNvPr>
          <p:cNvSpPr>
            <a:spLocks noGrp="1"/>
          </p:cNvSpPr>
          <p:nvPr>
            <p:ph type="title"/>
          </p:nvPr>
        </p:nvSpPr>
        <p:spPr>
          <a:xfrm>
            <a:off x="3967315" y="639097"/>
            <a:ext cx="4689988" cy="3686015"/>
          </a:xfrm>
        </p:spPr>
        <p:txBody>
          <a:bodyPr vert="horz" lIns="91440" tIns="45720" rIns="91440" bIns="45720" rtlCol="0" anchor="b">
            <a:normAutofit/>
          </a:bodyPr>
          <a:lstStyle/>
          <a:p>
            <a:r>
              <a:rPr lang="en-US" sz="8000" dirty="0">
                <a:solidFill>
                  <a:schemeClr val="tx1">
                    <a:lumMod val="85000"/>
                    <a:lumOff val="15000"/>
                  </a:schemeClr>
                </a:solidFill>
              </a:rPr>
              <a:t>Individual reflection</a:t>
            </a:r>
          </a:p>
        </p:txBody>
      </p:sp>
      <p:sp>
        <p:nvSpPr>
          <p:cNvPr id="3" name="Content Placeholder 2">
            <a:extLst>
              <a:ext uri="{FF2B5EF4-FFF2-40B4-BE49-F238E27FC236}">
                <a16:creationId xmlns:a16="http://schemas.microsoft.com/office/drawing/2014/main" id="{44BB7AAA-6667-4B61-973D-E2B1A7C0B7B4}"/>
              </a:ext>
            </a:extLst>
          </p:cNvPr>
          <p:cNvSpPr>
            <a:spLocks noGrp="1"/>
          </p:cNvSpPr>
          <p:nvPr>
            <p:ph idx="1"/>
          </p:nvPr>
        </p:nvSpPr>
        <p:spPr>
          <a:xfrm>
            <a:off x="3967314" y="4455621"/>
            <a:ext cx="4702011" cy="1238616"/>
          </a:xfrm>
        </p:spPr>
        <p:txBody>
          <a:bodyPr vert="horz" lIns="91440" tIns="45720" rIns="91440" bIns="45720" rtlCol="0">
            <a:normAutofit/>
          </a:bodyPr>
          <a:lstStyle/>
          <a:p>
            <a:pPr marL="0" indent="0">
              <a:buNone/>
            </a:pPr>
            <a:r>
              <a:rPr lang="en-US" cap="all" spc="200">
                <a:solidFill>
                  <a:schemeClr val="tx1">
                    <a:lumMod val="85000"/>
                    <a:lumOff val="15000"/>
                  </a:schemeClr>
                </a:solidFill>
                <a:latin typeface="+mj-lt"/>
              </a:rPr>
              <a:t>How can I use my previous feedback to improve my future marks – starting from today?</a:t>
            </a:r>
          </a:p>
        </p:txBody>
      </p:sp>
      <p:pic>
        <p:nvPicPr>
          <p:cNvPr id="7" name="Graphic 6" descr="Thought bubble">
            <a:extLst>
              <a:ext uri="{FF2B5EF4-FFF2-40B4-BE49-F238E27FC236}">
                <a16:creationId xmlns:a16="http://schemas.microsoft.com/office/drawing/2014/main" id="{D6489197-9DF2-463A-892E-42E066901B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5499" y="1663693"/>
            <a:ext cx="3000986" cy="3000986"/>
          </a:xfrm>
          <a:prstGeom prst="rect">
            <a:avLst/>
          </a:prstGeom>
        </p:spPr>
      </p:pic>
      <p:cxnSp>
        <p:nvCxnSpPr>
          <p:cNvPr id="46" name="Straight Connector 45">
            <a:extLst>
              <a:ext uri="{FF2B5EF4-FFF2-40B4-BE49-F238E27FC236}">
                <a16:creationId xmlns:a16="http://schemas.microsoft.com/office/drawing/2014/main" id="{C14B5A7D-B352-42F9-83F6-4AF14C1BAE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85303" y="4343400"/>
            <a:ext cx="422708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48" name="Rectangle 47">
            <a:extLst>
              <a:ext uri="{FF2B5EF4-FFF2-40B4-BE49-F238E27FC236}">
                <a16:creationId xmlns:a16="http://schemas.microsoft.com/office/drawing/2014/main" id="{D03ABE8C-6A7E-4C35-B74C-CE45DA0B5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0" name="Rectangle 49">
            <a:extLst>
              <a:ext uri="{FF2B5EF4-FFF2-40B4-BE49-F238E27FC236}">
                <a16:creationId xmlns:a16="http://schemas.microsoft.com/office/drawing/2014/main" id="{431B6D19-39C5-45BF-8B25-29192C5D1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21575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Feedback</a:t>
            </a:r>
          </a:p>
        </p:txBody>
      </p:sp>
      <p:sp>
        <p:nvSpPr>
          <p:cNvPr id="5" name="Text Placeholder 4"/>
          <p:cNvSpPr>
            <a:spLocks noGrp="1"/>
          </p:cNvSpPr>
          <p:nvPr>
            <p:ph type="body" idx="1"/>
          </p:nvPr>
        </p:nvSpPr>
        <p:spPr>
          <a:solidFill>
            <a:schemeClr val="accent2"/>
          </a:solidFill>
        </p:spPr>
        <p:txBody>
          <a:bodyPr/>
          <a:lstStyle/>
          <a:p>
            <a:pPr algn="ctr"/>
            <a:r>
              <a:rPr lang="en-GB" dirty="0"/>
              <a:t>Research</a:t>
            </a:r>
          </a:p>
        </p:txBody>
      </p:sp>
      <p:sp>
        <p:nvSpPr>
          <p:cNvPr id="6" name="Content Placeholder 5"/>
          <p:cNvSpPr>
            <a:spLocks noGrp="1"/>
          </p:cNvSpPr>
          <p:nvPr>
            <p:ph sz="half" idx="2"/>
          </p:nvPr>
        </p:nvSpPr>
        <p:spPr/>
        <p:txBody>
          <a:bodyPr/>
          <a:lstStyle/>
          <a:p>
            <a:pPr>
              <a:buFont typeface="Wingdings" panose="05000000000000000000" pitchFamily="2" charset="2"/>
              <a:buChar char="§"/>
            </a:pPr>
            <a:r>
              <a:rPr lang="en-GB" dirty="0"/>
              <a:t> Currency</a:t>
            </a:r>
          </a:p>
          <a:p>
            <a:pPr>
              <a:buFont typeface="Wingdings" panose="05000000000000000000" pitchFamily="2" charset="2"/>
              <a:buChar char="§"/>
            </a:pPr>
            <a:r>
              <a:rPr lang="en-GB" dirty="0"/>
              <a:t> Application of Harvard standard</a:t>
            </a:r>
          </a:p>
          <a:p>
            <a:pPr>
              <a:buFont typeface="Wingdings" panose="05000000000000000000" pitchFamily="2" charset="2"/>
              <a:buChar char="§"/>
            </a:pPr>
            <a:r>
              <a:rPr lang="en-GB" dirty="0"/>
              <a:t> Referencing multiple sources to underpin a claim</a:t>
            </a:r>
          </a:p>
          <a:p>
            <a:pPr>
              <a:buFont typeface="Wingdings" panose="05000000000000000000" pitchFamily="2" charset="2"/>
              <a:buChar char="§"/>
            </a:pPr>
            <a:r>
              <a:rPr lang="en-GB" dirty="0"/>
              <a:t> Understanding where to include citations</a:t>
            </a:r>
          </a:p>
          <a:p>
            <a:pPr>
              <a:buFont typeface="Wingdings" panose="05000000000000000000" pitchFamily="2" charset="2"/>
              <a:buChar char="§"/>
            </a:pPr>
            <a:r>
              <a:rPr lang="en-GB" dirty="0"/>
              <a:t> Range of sources</a:t>
            </a:r>
          </a:p>
        </p:txBody>
      </p:sp>
      <p:sp>
        <p:nvSpPr>
          <p:cNvPr id="7" name="Text Placeholder 6"/>
          <p:cNvSpPr>
            <a:spLocks noGrp="1"/>
          </p:cNvSpPr>
          <p:nvPr>
            <p:ph type="body" sz="quarter" idx="3"/>
          </p:nvPr>
        </p:nvSpPr>
        <p:spPr>
          <a:solidFill>
            <a:schemeClr val="accent2"/>
          </a:solidFill>
        </p:spPr>
        <p:txBody>
          <a:bodyPr/>
          <a:lstStyle/>
          <a:p>
            <a:pPr algn="ctr"/>
            <a:r>
              <a:rPr lang="en-GB" dirty="0"/>
              <a:t>Knowledge and Understanding</a:t>
            </a:r>
          </a:p>
        </p:txBody>
      </p:sp>
      <p:sp>
        <p:nvSpPr>
          <p:cNvPr id="8" name="Content Placeholder 7"/>
          <p:cNvSpPr>
            <a:spLocks noGrp="1"/>
          </p:cNvSpPr>
          <p:nvPr>
            <p:ph sz="quarter" idx="4"/>
          </p:nvPr>
        </p:nvSpPr>
        <p:spPr/>
        <p:txBody>
          <a:bodyPr/>
          <a:lstStyle/>
          <a:p>
            <a:pPr>
              <a:buFont typeface="Wingdings" panose="05000000000000000000" pitchFamily="2" charset="2"/>
              <a:buChar char="§"/>
            </a:pPr>
            <a:r>
              <a:rPr lang="en-GB" dirty="0"/>
              <a:t> Acknowledge what you don’t know – limitations</a:t>
            </a:r>
          </a:p>
          <a:p>
            <a:pPr>
              <a:buFont typeface="Wingdings" panose="05000000000000000000" pitchFamily="2" charset="2"/>
              <a:buChar char="§"/>
            </a:pPr>
            <a:r>
              <a:rPr lang="en-GB" dirty="0"/>
              <a:t> It is not enough juts to mention a theory or theorist</a:t>
            </a:r>
          </a:p>
          <a:p>
            <a:pPr>
              <a:buFont typeface="Wingdings" panose="05000000000000000000" pitchFamily="2" charset="2"/>
              <a:buChar char="§"/>
            </a:pPr>
            <a:r>
              <a:rPr lang="en-GB" dirty="0"/>
              <a:t> Make sure knowledge is up to date</a:t>
            </a:r>
          </a:p>
          <a:p>
            <a:pPr>
              <a:buFont typeface="Wingdings" panose="05000000000000000000" pitchFamily="2" charset="2"/>
              <a:buChar char="§"/>
            </a:pPr>
            <a:r>
              <a:rPr lang="en-GB" dirty="0"/>
              <a:t> Highlight issues with traditional thinking – be sceptical</a:t>
            </a:r>
          </a:p>
        </p:txBody>
      </p:sp>
    </p:spTree>
    <p:extLst>
      <p:ext uri="{BB962C8B-B14F-4D97-AF65-F5344CB8AC3E}">
        <p14:creationId xmlns:p14="http://schemas.microsoft.com/office/powerpoint/2010/main" val="19385721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Feedback</a:t>
            </a:r>
          </a:p>
        </p:txBody>
      </p:sp>
      <p:sp>
        <p:nvSpPr>
          <p:cNvPr id="5" name="Text Placeholder 4"/>
          <p:cNvSpPr>
            <a:spLocks noGrp="1"/>
          </p:cNvSpPr>
          <p:nvPr>
            <p:ph type="body" idx="1"/>
          </p:nvPr>
        </p:nvSpPr>
        <p:spPr>
          <a:solidFill>
            <a:schemeClr val="accent2"/>
          </a:solidFill>
        </p:spPr>
        <p:txBody>
          <a:bodyPr/>
          <a:lstStyle/>
          <a:p>
            <a:pPr algn="ctr"/>
            <a:r>
              <a:rPr lang="en-GB" dirty="0"/>
              <a:t>Cognitive skills</a:t>
            </a:r>
          </a:p>
        </p:txBody>
      </p:sp>
      <p:sp>
        <p:nvSpPr>
          <p:cNvPr id="6" name="Content Placeholder 5"/>
          <p:cNvSpPr>
            <a:spLocks noGrp="1"/>
          </p:cNvSpPr>
          <p:nvPr>
            <p:ph sz="half" idx="2"/>
          </p:nvPr>
        </p:nvSpPr>
        <p:spPr/>
        <p:txBody>
          <a:bodyPr/>
          <a:lstStyle/>
          <a:p>
            <a:pPr>
              <a:buFont typeface="Wingdings" panose="05000000000000000000" pitchFamily="2" charset="2"/>
              <a:buChar char="§"/>
            </a:pPr>
            <a:r>
              <a:rPr lang="en-GB" dirty="0"/>
              <a:t> What are the flaws in the model and how might other models explain them.</a:t>
            </a:r>
          </a:p>
          <a:p>
            <a:pPr>
              <a:buFont typeface="Wingdings" panose="05000000000000000000" pitchFamily="2" charset="2"/>
              <a:buChar char="§"/>
            </a:pPr>
            <a:r>
              <a:rPr lang="en-GB" dirty="0"/>
              <a:t> Underpin all claims with evidence.</a:t>
            </a:r>
          </a:p>
          <a:p>
            <a:pPr>
              <a:buFont typeface="Wingdings" panose="05000000000000000000" pitchFamily="2" charset="2"/>
              <a:buChar char="§"/>
            </a:pPr>
            <a:r>
              <a:rPr lang="en-GB" dirty="0"/>
              <a:t> Compare and contrast and draw conclusions – create new knowledge</a:t>
            </a:r>
          </a:p>
          <a:p>
            <a:pPr>
              <a:buFont typeface="Wingdings" panose="05000000000000000000" pitchFamily="2" charset="2"/>
              <a:buChar char="§"/>
            </a:pPr>
            <a:r>
              <a:rPr lang="en-GB" dirty="0"/>
              <a:t> Make links between theories – create new knowledge</a:t>
            </a:r>
          </a:p>
        </p:txBody>
      </p:sp>
      <p:sp>
        <p:nvSpPr>
          <p:cNvPr id="7" name="Text Placeholder 6"/>
          <p:cNvSpPr>
            <a:spLocks noGrp="1"/>
          </p:cNvSpPr>
          <p:nvPr>
            <p:ph type="body" sz="quarter" idx="3"/>
          </p:nvPr>
        </p:nvSpPr>
        <p:spPr>
          <a:solidFill>
            <a:schemeClr val="accent2"/>
          </a:solidFill>
        </p:spPr>
        <p:txBody>
          <a:bodyPr/>
          <a:lstStyle/>
          <a:p>
            <a:pPr algn="ctr"/>
            <a:r>
              <a:rPr lang="en-GB" dirty="0"/>
              <a:t>Practical skills</a:t>
            </a:r>
          </a:p>
        </p:txBody>
      </p:sp>
      <p:sp>
        <p:nvSpPr>
          <p:cNvPr id="8" name="Content Placeholder 7"/>
          <p:cNvSpPr>
            <a:spLocks noGrp="1"/>
          </p:cNvSpPr>
          <p:nvPr>
            <p:ph sz="quarter" idx="4"/>
          </p:nvPr>
        </p:nvSpPr>
        <p:spPr/>
        <p:txBody>
          <a:bodyPr/>
          <a:lstStyle/>
          <a:p>
            <a:pPr>
              <a:buFont typeface="Wingdings" panose="05000000000000000000" pitchFamily="2" charset="2"/>
              <a:buChar char="§"/>
            </a:pPr>
            <a:r>
              <a:rPr lang="en-GB" dirty="0"/>
              <a:t> Use case examples</a:t>
            </a:r>
          </a:p>
          <a:p>
            <a:pPr>
              <a:buFont typeface="Wingdings" panose="05000000000000000000" pitchFamily="2" charset="2"/>
              <a:buChar char="§"/>
            </a:pPr>
            <a:r>
              <a:rPr lang="en-GB" dirty="0"/>
              <a:t> Don’t just describe – apply</a:t>
            </a:r>
          </a:p>
          <a:p>
            <a:pPr>
              <a:buFont typeface="Wingdings" panose="05000000000000000000" pitchFamily="2" charset="2"/>
              <a:buChar char="§"/>
            </a:pPr>
            <a:r>
              <a:rPr lang="en-GB" dirty="0"/>
              <a:t> Always recognise the context of the application – VUCA, complexity, megatrends, disruptors</a:t>
            </a:r>
          </a:p>
          <a:p>
            <a:pPr>
              <a:buFont typeface="Wingdings" panose="05000000000000000000" pitchFamily="2" charset="2"/>
              <a:buChar char="§"/>
            </a:pPr>
            <a:r>
              <a:rPr lang="en-GB" dirty="0"/>
              <a:t> Be creative with your application – do something different to demonstrate innovation</a:t>
            </a:r>
          </a:p>
        </p:txBody>
      </p:sp>
    </p:spTree>
    <p:extLst>
      <p:ext uri="{BB962C8B-B14F-4D97-AF65-F5344CB8AC3E}">
        <p14:creationId xmlns:p14="http://schemas.microsoft.com/office/powerpoint/2010/main" val="14320232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General Feedback</a:t>
            </a:r>
          </a:p>
        </p:txBody>
      </p:sp>
      <p:sp>
        <p:nvSpPr>
          <p:cNvPr id="5" name="Text Placeholder 4"/>
          <p:cNvSpPr>
            <a:spLocks noGrp="1"/>
          </p:cNvSpPr>
          <p:nvPr>
            <p:ph type="body" idx="1"/>
          </p:nvPr>
        </p:nvSpPr>
        <p:spPr>
          <a:solidFill>
            <a:schemeClr val="accent2"/>
          </a:solidFill>
        </p:spPr>
        <p:txBody>
          <a:bodyPr/>
          <a:lstStyle/>
          <a:p>
            <a:pPr algn="ctr"/>
            <a:r>
              <a:rPr lang="en-GB" dirty="0"/>
              <a:t>Presentation</a:t>
            </a:r>
          </a:p>
        </p:txBody>
      </p:sp>
      <p:sp>
        <p:nvSpPr>
          <p:cNvPr id="6" name="Content Placeholder 5"/>
          <p:cNvSpPr>
            <a:spLocks noGrp="1"/>
          </p:cNvSpPr>
          <p:nvPr>
            <p:ph sz="half" idx="2"/>
          </p:nvPr>
        </p:nvSpPr>
        <p:spPr/>
        <p:txBody>
          <a:bodyPr/>
          <a:lstStyle/>
          <a:p>
            <a:pPr>
              <a:buFont typeface="Wingdings" panose="05000000000000000000" pitchFamily="2" charset="2"/>
              <a:buChar char="§"/>
            </a:pPr>
            <a:r>
              <a:rPr lang="en-GB" dirty="0"/>
              <a:t> Label diagrams and tables correctly</a:t>
            </a:r>
          </a:p>
          <a:p>
            <a:pPr>
              <a:buFont typeface="Wingdings" panose="05000000000000000000" pitchFamily="2" charset="2"/>
              <a:buChar char="§"/>
            </a:pPr>
            <a:r>
              <a:rPr lang="en-GB" dirty="0"/>
              <a:t> Always provide a ‘key’ with a map</a:t>
            </a:r>
          </a:p>
          <a:p>
            <a:pPr>
              <a:buFont typeface="Wingdings" panose="05000000000000000000" pitchFamily="2" charset="2"/>
              <a:buChar char="§"/>
            </a:pPr>
            <a:r>
              <a:rPr lang="en-GB" dirty="0"/>
              <a:t> Check spelling and grammar using Grammarly or a critical friend</a:t>
            </a:r>
          </a:p>
          <a:p>
            <a:pPr>
              <a:buFont typeface="Wingdings" panose="05000000000000000000" pitchFamily="2" charset="2"/>
              <a:buChar char="§"/>
            </a:pPr>
            <a:r>
              <a:rPr lang="en-GB" dirty="0"/>
              <a:t> Create your own models to reduce pressure of word count</a:t>
            </a:r>
          </a:p>
          <a:p>
            <a:pPr>
              <a:buFont typeface="Wingdings" panose="05000000000000000000" pitchFamily="2" charset="2"/>
              <a:buChar char="§"/>
            </a:pPr>
            <a:r>
              <a:rPr lang="en-GB" dirty="0"/>
              <a:t> Stick to the word count restrictions</a:t>
            </a:r>
          </a:p>
        </p:txBody>
      </p:sp>
      <p:sp>
        <p:nvSpPr>
          <p:cNvPr id="7" name="Text Placeholder 6"/>
          <p:cNvSpPr>
            <a:spLocks noGrp="1"/>
          </p:cNvSpPr>
          <p:nvPr>
            <p:ph type="body" sz="quarter" idx="3"/>
          </p:nvPr>
        </p:nvSpPr>
        <p:spPr>
          <a:solidFill>
            <a:schemeClr val="accent2"/>
          </a:solidFill>
        </p:spPr>
        <p:txBody>
          <a:bodyPr/>
          <a:lstStyle/>
          <a:p>
            <a:pPr algn="ctr"/>
            <a:r>
              <a:rPr lang="en-GB" dirty="0"/>
              <a:t>general</a:t>
            </a:r>
          </a:p>
        </p:txBody>
      </p:sp>
      <p:sp>
        <p:nvSpPr>
          <p:cNvPr id="8" name="Content Placeholder 7"/>
          <p:cNvSpPr>
            <a:spLocks noGrp="1"/>
          </p:cNvSpPr>
          <p:nvPr>
            <p:ph sz="quarter" idx="4"/>
          </p:nvPr>
        </p:nvSpPr>
        <p:spPr/>
        <p:txBody>
          <a:bodyPr/>
          <a:lstStyle/>
          <a:p>
            <a:pPr>
              <a:buFont typeface="Wingdings" panose="05000000000000000000" pitchFamily="2" charset="2"/>
              <a:buChar char="§"/>
            </a:pPr>
            <a:r>
              <a:rPr lang="en-GB" dirty="0"/>
              <a:t> Make sure you acknowledge sources of information in presentations and talks</a:t>
            </a:r>
          </a:p>
          <a:p>
            <a:pPr>
              <a:buFont typeface="Wingdings" panose="05000000000000000000" pitchFamily="2" charset="2"/>
              <a:buChar char="§"/>
            </a:pPr>
            <a:r>
              <a:rPr lang="en-GB" dirty="0"/>
              <a:t> Acknowledge bias in your own thinking.</a:t>
            </a:r>
          </a:p>
          <a:p>
            <a:pPr>
              <a:buFont typeface="Wingdings" panose="05000000000000000000" pitchFamily="2" charset="2"/>
              <a:buChar char="§"/>
            </a:pPr>
            <a:r>
              <a:rPr lang="en-GB" dirty="0"/>
              <a:t> Do not assume knowledge by the reader</a:t>
            </a:r>
          </a:p>
          <a:p>
            <a:pPr>
              <a:buFont typeface="Wingdings" panose="05000000000000000000" pitchFamily="2" charset="2"/>
              <a:buChar char="§"/>
            </a:pPr>
            <a:r>
              <a:rPr lang="en-GB" dirty="0"/>
              <a:t> Recognise limitations of own knowledge</a:t>
            </a:r>
          </a:p>
        </p:txBody>
      </p:sp>
    </p:spTree>
    <p:extLst>
      <p:ext uri="{BB962C8B-B14F-4D97-AF65-F5344CB8AC3E}">
        <p14:creationId xmlns:p14="http://schemas.microsoft.com/office/powerpoint/2010/main" val="35393926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522A349-835C-4ADD-959A-A0763536CE84}"/>
              </a:ext>
            </a:extLst>
          </p:cNvPr>
          <p:cNvSpPr>
            <a:spLocks noGrp="1"/>
          </p:cNvSpPr>
          <p:nvPr>
            <p:ph type="title"/>
          </p:nvPr>
        </p:nvSpPr>
        <p:spPr/>
        <p:txBody>
          <a:bodyPr/>
          <a:lstStyle/>
          <a:p>
            <a:r>
              <a:rPr lang="en-GB" dirty="0"/>
              <a:t>Key themes</a:t>
            </a:r>
          </a:p>
        </p:txBody>
      </p:sp>
      <p:sp>
        <p:nvSpPr>
          <p:cNvPr id="5" name="Text Placeholder 4">
            <a:extLst>
              <a:ext uri="{FF2B5EF4-FFF2-40B4-BE49-F238E27FC236}">
                <a16:creationId xmlns:a16="http://schemas.microsoft.com/office/drawing/2014/main" id="{96F8108C-1972-4F39-BA1F-6A0D7BAD300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652056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7008D65-4C48-4CAB-8600-9F4C427C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9D286FC8-DD5D-4402-A2C0-8739BDAFE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5CC23917-FA20-4DBD-BA3C-868A3EA84D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269A3-75D9-479C-A988-C5AA33F6C3E7}"/>
              </a:ext>
            </a:extLst>
          </p:cNvPr>
          <p:cNvSpPr>
            <a:spLocks noGrp="1"/>
          </p:cNvSpPr>
          <p:nvPr>
            <p:ph type="title"/>
          </p:nvPr>
        </p:nvSpPr>
        <p:spPr>
          <a:xfrm>
            <a:off x="5047500" y="639097"/>
            <a:ext cx="3609804" cy="3686015"/>
          </a:xfrm>
        </p:spPr>
        <p:txBody>
          <a:bodyPr vert="horz" lIns="91440" tIns="45720" rIns="91440" bIns="45720" rtlCol="0" anchor="b">
            <a:normAutofit/>
          </a:bodyPr>
          <a:lstStyle/>
          <a:p>
            <a:r>
              <a:rPr lang="en-US" sz="5600"/>
              <a:t>What are the current challenges in RTM?</a:t>
            </a:r>
          </a:p>
        </p:txBody>
      </p:sp>
      <p:sp>
        <p:nvSpPr>
          <p:cNvPr id="3" name="Text Placeholder 2">
            <a:extLst>
              <a:ext uri="{FF2B5EF4-FFF2-40B4-BE49-F238E27FC236}">
                <a16:creationId xmlns:a16="http://schemas.microsoft.com/office/drawing/2014/main" id="{00427F39-694B-4D76-B34B-A2366B9E2DED}"/>
              </a:ext>
            </a:extLst>
          </p:cNvPr>
          <p:cNvSpPr>
            <a:spLocks noGrp="1"/>
          </p:cNvSpPr>
          <p:nvPr>
            <p:ph type="body" idx="1"/>
          </p:nvPr>
        </p:nvSpPr>
        <p:spPr>
          <a:xfrm>
            <a:off x="5047499" y="4455621"/>
            <a:ext cx="3621826" cy="1238616"/>
          </a:xfrm>
        </p:spPr>
        <p:txBody>
          <a:bodyPr vert="horz" lIns="91440" tIns="45720" rIns="91440" bIns="45720" rtlCol="0">
            <a:normAutofit/>
          </a:bodyPr>
          <a:lstStyle/>
          <a:p>
            <a:r>
              <a:rPr lang="en-US" dirty="0">
                <a:solidFill>
                  <a:schemeClr val="tx1">
                    <a:lumMod val="85000"/>
                    <a:lumOff val="15000"/>
                  </a:schemeClr>
                </a:solidFill>
              </a:rPr>
              <a:t>Create a mind map/</a:t>
            </a:r>
            <a:r>
              <a:rPr lang="en-US" dirty="0" err="1">
                <a:solidFill>
                  <a:schemeClr val="tx1">
                    <a:lumMod val="85000"/>
                    <a:lumOff val="15000"/>
                  </a:schemeClr>
                </a:solidFill>
              </a:rPr>
              <a:t>spidergram</a:t>
            </a:r>
            <a:endParaRPr lang="en-US" dirty="0">
              <a:solidFill>
                <a:schemeClr val="tx1">
                  <a:lumMod val="85000"/>
                  <a:lumOff val="15000"/>
                </a:schemeClr>
              </a:solidFill>
            </a:endParaRPr>
          </a:p>
        </p:txBody>
      </p:sp>
      <p:pic>
        <p:nvPicPr>
          <p:cNvPr id="5" name="Picture 4" descr="Light bulb on yellow background with sketched light beams and cord">
            <a:extLst>
              <a:ext uri="{FF2B5EF4-FFF2-40B4-BE49-F238E27FC236}">
                <a16:creationId xmlns:a16="http://schemas.microsoft.com/office/drawing/2014/main" id="{5FA04154-DC5B-4B0C-88B9-344DB3FCB511}"/>
              </a:ext>
            </a:extLst>
          </p:cNvPr>
          <p:cNvPicPr>
            <a:picLocks noChangeAspect="1"/>
          </p:cNvPicPr>
          <p:nvPr/>
        </p:nvPicPr>
        <p:blipFill rotWithShape="1">
          <a:blip r:embed="rId2"/>
          <a:srcRect l="51629" r="7371"/>
          <a:stretch/>
        </p:blipFill>
        <p:spPr>
          <a:xfrm>
            <a:off x="20" y="10"/>
            <a:ext cx="4571980" cy="6857990"/>
          </a:xfrm>
          <a:prstGeom prst="rect">
            <a:avLst/>
          </a:prstGeom>
        </p:spPr>
      </p:pic>
      <p:cxnSp>
        <p:nvCxnSpPr>
          <p:cNvPr id="17" name="Straight Connector 16">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03789" y="4343400"/>
            <a:ext cx="329184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1431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0824E-088E-40DF-B60D-41DC48FFDC6C}"/>
              </a:ext>
            </a:extLst>
          </p:cNvPr>
          <p:cNvSpPr>
            <a:spLocks noGrp="1"/>
          </p:cNvSpPr>
          <p:nvPr>
            <p:ph type="title"/>
          </p:nvPr>
        </p:nvSpPr>
        <p:spPr>
          <a:xfrm>
            <a:off x="952695" y="3975"/>
            <a:ext cx="6447501" cy="990600"/>
          </a:xfrm>
        </p:spPr>
        <p:txBody>
          <a:bodyPr/>
          <a:lstStyle/>
          <a:p>
            <a:pPr algn="ctr"/>
            <a:r>
              <a:rPr lang="en-GB" b="1" dirty="0"/>
              <a:t>UNDERLYING TRENDS</a:t>
            </a:r>
          </a:p>
        </p:txBody>
      </p:sp>
      <p:pic>
        <p:nvPicPr>
          <p:cNvPr id="2050" name="Picture 2">
            <a:extLst>
              <a:ext uri="{FF2B5EF4-FFF2-40B4-BE49-F238E27FC236}">
                <a16:creationId xmlns:a16="http://schemas.microsoft.com/office/drawing/2014/main" id="{B4713713-AEDE-4DC1-8AD6-E7FF6929C09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7879" y="994575"/>
            <a:ext cx="8905491" cy="4925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136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14951-7422-4D34-9A92-2C96215C325A}"/>
              </a:ext>
            </a:extLst>
          </p:cNvPr>
          <p:cNvSpPr>
            <a:spLocks noGrp="1"/>
          </p:cNvSpPr>
          <p:nvPr>
            <p:ph type="title"/>
          </p:nvPr>
        </p:nvSpPr>
        <p:spPr/>
        <p:txBody>
          <a:bodyPr/>
          <a:lstStyle/>
          <a:p>
            <a:pPr algn="ctr"/>
            <a:r>
              <a:rPr lang="en-GB" b="1" dirty="0"/>
              <a:t>UNDERLYING TRENDS</a:t>
            </a:r>
          </a:p>
        </p:txBody>
      </p:sp>
      <p:graphicFrame>
        <p:nvGraphicFramePr>
          <p:cNvPr id="6" name="Content Placeholder 2">
            <a:extLst>
              <a:ext uri="{FF2B5EF4-FFF2-40B4-BE49-F238E27FC236}">
                <a16:creationId xmlns:a16="http://schemas.microsoft.com/office/drawing/2014/main" id="{E232F13E-9517-45B8-BDCC-E606685CB302}"/>
              </a:ext>
            </a:extLst>
          </p:cNvPr>
          <p:cNvGraphicFramePr>
            <a:graphicFrameLocks noGrp="1"/>
          </p:cNvGraphicFramePr>
          <p:nvPr>
            <p:ph idx="1"/>
          </p:nvPr>
        </p:nvGraphicFramePr>
        <p:xfrm>
          <a:off x="508001" y="2305050"/>
          <a:ext cx="6447501" cy="30832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47921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6368CE-AF00-47F0-88CD-D862F6275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3731078" y="634946"/>
            <a:ext cx="4931229" cy="1450757"/>
          </a:xfrm>
        </p:spPr>
        <p:txBody>
          <a:bodyPr>
            <a:normAutofit/>
          </a:bodyPr>
          <a:lstStyle/>
          <a:p>
            <a:r>
              <a:rPr lang="en-GB" dirty="0"/>
              <a:t>Choose one trend</a:t>
            </a:r>
          </a:p>
        </p:txBody>
      </p:sp>
      <p:pic>
        <p:nvPicPr>
          <p:cNvPr id="10" name="Graphic 9" descr="Business Growth">
            <a:extLst>
              <a:ext uri="{FF2B5EF4-FFF2-40B4-BE49-F238E27FC236}">
                <a16:creationId xmlns:a16="http://schemas.microsoft.com/office/drawing/2014/main" id="{A081A064-7AAD-421F-81A5-AE1ACA4C9B5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5499" y="1796791"/>
            <a:ext cx="3000986" cy="3000986"/>
          </a:xfrm>
          <a:prstGeom prst="rect">
            <a:avLst/>
          </a:prstGeom>
        </p:spPr>
      </p:pic>
      <p:cxnSp>
        <p:nvCxnSpPr>
          <p:cNvPr id="15" name="Straight Connector 14">
            <a:extLst>
              <a:ext uri="{FF2B5EF4-FFF2-40B4-BE49-F238E27FC236}">
                <a16:creationId xmlns:a16="http://schemas.microsoft.com/office/drawing/2014/main" id="{05DA45A8-E2EA-4AC4-B129-9C17785C79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idx="1"/>
          </p:nvPr>
        </p:nvSpPr>
        <p:spPr>
          <a:xfrm>
            <a:off x="3731076" y="2198914"/>
            <a:ext cx="4931230" cy="3670180"/>
          </a:xfrm>
        </p:spPr>
        <p:txBody>
          <a:bodyPr>
            <a:normAutofit/>
          </a:bodyPr>
          <a:lstStyle/>
          <a:p>
            <a:r>
              <a:rPr lang="en-GB" dirty="0"/>
              <a:t>From your mind map/</a:t>
            </a:r>
            <a:r>
              <a:rPr lang="en-GB" dirty="0" err="1"/>
              <a:t>spidergram</a:t>
            </a:r>
            <a:r>
              <a:rPr lang="en-GB" dirty="0"/>
              <a:t>. </a:t>
            </a:r>
          </a:p>
          <a:p>
            <a:r>
              <a:rPr lang="en-GB" dirty="0"/>
              <a:t>Choose one trend</a:t>
            </a:r>
          </a:p>
          <a:p>
            <a:r>
              <a:rPr lang="en-GB" dirty="0"/>
              <a:t>Identify its impact on an organisations ability to source and retain talent.  </a:t>
            </a:r>
          </a:p>
          <a:p>
            <a:endParaRPr lang="en-GB" dirty="0"/>
          </a:p>
          <a:p>
            <a:r>
              <a:rPr lang="en-GB" dirty="0"/>
              <a:t>Evaluate HR strategies - policy and practice solutions, to address this impact</a:t>
            </a:r>
          </a:p>
        </p:txBody>
      </p:sp>
      <p:sp>
        <p:nvSpPr>
          <p:cNvPr id="17" name="Rectangle 16">
            <a:extLst>
              <a:ext uri="{FF2B5EF4-FFF2-40B4-BE49-F238E27FC236}">
                <a16:creationId xmlns:a16="http://schemas.microsoft.com/office/drawing/2014/main" id="{1011F05C-FD37-486B-9F4E-6533087760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9B3C60A3-4E82-45D1-8328-7440A9EB4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Slide Number Placeholder 1"/>
          <p:cNvSpPr>
            <a:spLocks noGrp="1"/>
          </p:cNvSpPr>
          <p:nvPr>
            <p:ph type="sldNum" sz="quarter" idx="12"/>
          </p:nvPr>
        </p:nvSpPr>
        <p:spPr>
          <a:xfrm>
            <a:off x="7425343" y="6459785"/>
            <a:ext cx="984019" cy="365125"/>
          </a:xfrm>
        </p:spPr>
        <p:txBody>
          <a:bodyPr>
            <a:normAutofit/>
          </a:bodyPr>
          <a:lstStyle/>
          <a:p>
            <a:pPr>
              <a:spcAft>
                <a:spcPts val="600"/>
              </a:spcAft>
            </a:pPr>
            <a:fld id="{AC82685A-BD3A-4230-8D85-804689F67293}" type="slidenum">
              <a:rPr lang="en-GB" smtClean="0"/>
              <a:pPr>
                <a:spcAft>
                  <a:spcPts val="600"/>
                </a:spcAft>
              </a:pPr>
              <a:t>23</a:t>
            </a:fld>
            <a:endParaRPr lang="en-GB"/>
          </a:p>
        </p:txBody>
      </p:sp>
    </p:spTree>
    <p:extLst>
      <p:ext uri="{BB962C8B-B14F-4D97-AF65-F5344CB8AC3E}">
        <p14:creationId xmlns:p14="http://schemas.microsoft.com/office/powerpoint/2010/main" val="871178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alent Management">
            <a:extLst>
              <a:ext uri="{FF2B5EF4-FFF2-40B4-BE49-F238E27FC236}">
                <a16:creationId xmlns:a16="http://schemas.microsoft.com/office/drawing/2014/main" id="{46518BF2-BFB7-4646-B1C8-E7578D7CEB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8014" y="2729327"/>
            <a:ext cx="2434975" cy="236994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11EF8C7-50B3-4744-AB11-B9C7BBBAB86F}"/>
              </a:ext>
            </a:extLst>
          </p:cNvPr>
          <p:cNvSpPr>
            <a:spLocks noGrp="1"/>
          </p:cNvSpPr>
          <p:nvPr>
            <p:ph type="title"/>
          </p:nvPr>
        </p:nvSpPr>
        <p:spPr>
          <a:xfrm>
            <a:off x="1348249" y="593753"/>
            <a:ext cx="6447501" cy="809916"/>
          </a:xfrm>
        </p:spPr>
        <p:txBody>
          <a:bodyPr>
            <a:normAutofit fontScale="90000"/>
          </a:bodyPr>
          <a:lstStyle/>
          <a:p>
            <a:pPr algn="ctr"/>
            <a:r>
              <a:rPr lang="en-GB" dirty="0"/>
              <a:t>Practical issues faced by HR?</a:t>
            </a:r>
          </a:p>
        </p:txBody>
      </p:sp>
      <p:sp>
        <p:nvSpPr>
          <p:cNvPr id="4" name="Content Placeholder 3">
            <a:extLst>
              <a:ext uri="{FF2B5EF4-FFF2-40B4-BE49-F238E27FC236}">
                <a16:creationId xmlns:a16="http://schemas.microsoft.com/office/drawing/2014/main" id="{B9DE3081-A864-4AFA-AE02-FC559EF877C2}"/>
              </a:ext>
            </a:extLst>
          </p:cNvPr>
          <p:cNvSpPr>
            <a:spLocks noGrp="1"/>
          </p:cNvSpPr>
          <p:nvPr>
            <p:ph idx="1"/>
          </p:nvPr>
        </p:nvSpPr>
        <p:spPr>
          <a:xfrm>
            <a:off x="238304" y="2115527"/>
            <a:ext cx="8726082" cy="3597546"/>
          </a:xfrm>
        </p:spPr>
        <p:txBody>
          <a:bodyPr>
            <a:normAutofit fontScale="92500" lnSpcReduction="20000"/>
          </a:bodyPr>
          <a:lstStyle/>
          <a:p>
            <a:r>
              <a:rPr lang="en-GB" sz="1800" dirty="0"/>
              <a:t>MEETING SKILLS GAPS</a:t>
            </a:r>
          </a:p>
          <a:p>
            <a:r>
              <a:rPr lang="en-GB" sz="1800" dirty="0"/>
              <a:t>COMPETING FOR FEWER QUALIFIED CANDIDATES</a:t>
            </a:r>
          </a:p>
          <a:p>
            <a:r>
              <a:rPr lang="en-GB" sz="1800" dirty="0"/>
              <a:t>INCREASING ATTRACTION</a:t>
            </a:r>
          </a:p>
          <a:p>
            <a:pPr lvl="1">
              <a:buFont typeface="Wingdings" panose="05000000000000000000" pitchFamily="2" charset="2"/>
              <a:buChar char="v"/>
            </a:pPr>
            <a:r>
              <a:rPr lang="en-GB" dirty="0"/>
              <a:t>INCREASING EMPLOYER BRAND</a:t>
            </a:r>
          </a:p>
          <a:p>
            <a:pPr lvl="1">
              <a:buFont typeface="Wingdings" panose="05000000000000000000" pitchFamily="2" charset="2"/>
              <a:buChar char="v"/>
            </a:pPr>
            <a:r>
              <a:rPr lang="en-GB" dirty="0"/>
              <a:t>TARGETTING CANDIDATE POOLS </a:t>
            </a:r>
          </a:p>
          <a:p>
            <a:pPr marL="342900" lvl="1" indent="0">
              <a:buNone/>
            </a:pPr>
            <a:r>
              <a:rPr lang="en-GB" dirty="0"/>
              <a:t>(INCLUDING PASSIVE</a:t>
            </a:r>
            <a:r>
              <a:rPr lang="en-GB" sz="1500" dirty="0"/>
              <a:t>)</a:t>
            </a:r>
          </a:p>
          <a:p>
            <a:r>
              <a:rPr lang="en-GB" sz="1800" dirty="0"/>
              <a:t>INCREASING DIVERSITY</a:t>
            </a:r>
          </a:p>
          <a:p>
            <a:r>
              <a:rPr lang="en-GB" sz="1800" dirty="0"/>
              <a:t>EFFECTIVE/EFFICIENT SELECTION</a:t>
            </a:r>
          </a:p>
          <a:p>
            <a:r>
              <a:rPr lang="en-GB" sz="1800" dirty="0"/>
              <a:t>IMPROVING RETENTION</a:t>
            </a:r>
          </a:p>
          <a:p>
            <a:pPr lvl="1">
              <a:buFont typeface="Wingdings" panose="05000000000000000000" pitchFamily="2" charset="2"/>
              <a:buChar char="v"/>
            </a:pPr>
            <a:r>
              <a:rPr lang="en-GB" sz="1650" dirty="0"/>
              <a:t>MEETING NEEDS OF MORE DIVERSE WORKFORCE</a:t>
            </a:r>
          </a:p>
          <a:p>
            <a:pPr lvl="1">
              <a:buFont typeface="Wingdings" panose="05000000000000000000" pitchFamily="2" charset="2"/>
              <a:buChar char="v"/>
            </a:pPr>
            <a:r>
              <a:rPr lang="en-GB" sz="1650" dirty="0"/>
              <a:t>MANAGING MUTILPE EMPLOYEE TYPES</a:t>
            </a:r>
          </a:p>
          <a:p>
            <a:pPr lvl="1">
              <a:buFont typeface="Wingdings" panose="05000000000000000000" pitchFamily="2" charset="2"/>
              <a:buChar char="v"/>
            </a:pPr>
            <a:r>
              <a:rPr lang="en-GB" sz="1650" dirty="0"/>
              <a:t>IMPROVING EMPLOYEE EXPERIENCE</a:t>
            </a:r>
          </a:p>
          <a:p>
            <a:endParaRPr lang="en-GB" dirty="0"/>
          </a:p>
          <a:p>
            <a:endParaRPr lang="en-GB" dirty="0"/>
          </a:p>
          <a:p>
            <a:endParaRPr lang="en-GB" dirty="0"/>
          </a:p>
        </p:txBody>
      </p:sp>
    </p:spTree>
    <p:extLst>
      <p:ext uri="{BB962C8B-B14F-4D97-AF65-F5344CB8AC3E}">
        <p14:creationId xmlns:p14="http://schemas.microsoft.com/office/powerpoint/2010/main" val="404309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99410-532A-4104-A4F6-0443D53352D6}"/>
              </a:ext>
            </a:extLst>
          </p:cNvPr>
          <p:cNvSpPr>
            <a:spLocks noGrp="1"/>
          </p:cNvSpPr>
          <p:nvPr>
            <p:ph type="title"/>
          </p:nvPr>
        </p:nvSpPr>
        <p:spPr/>
        <p:txBody>
          <a:bodyPr/>
          <a:lstStyle/>
          <a:p>
            <a:r>
              <a:rPr lang="en-GB" dirty="0"/>
              <a:t>EMERGING TRENDS</a:t>
            </a:r>
          </a:p>
        </p:txBody>
      </p:sp>
      <p:graphicFrame>
        <p:nvGraphicFramePr>
          <p:cNvPr id="6" name="Content Placeholder 2">
            <a:extLst>
              <a:ext uri="{FF2B5EF4-FFF2-40B4-BE49-F238E27FC236}">
                <a16:creationId xmlns:a16="http://schemas.microsoft.com/office/drawing/2014/main" id="{49ABA979-A120-4552-A4B9-9B6394F79165}"/>
              </a:ext>
            </a:extLst>
          </p:cNvPr>
          <p:cNvGraphicFramePr>
            <a:graphicFrameLocks noGrp="1"/>
          </p:cNvGraphicFramePr>
          <p:nvPr>
            <p:ph idx="1"/>
          </p:nvPr>
        </p:nvGraphicFramePr>
        <p:xfrm>
          <a:off x="508001" y="2113267"/>
          <a:ext cx="6447501" cy="32750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41581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21C49-EE81-4CFF-882B-8BC7A413502F}"/>
              </a:ext>
            </a:extLst>
          </p:cNvPr>
          <p:cNvSpPr>
            <a:spLocks noGrp="1"/>
          </p:cNvSpPr>
          <p:nvPr>
            <p:ph type="title"/>
          </p:nvPr>
        </p:nvSpPr>
        <p:spPr>
          <a:xfrm>
            <a:off x="822960" y="286603"/>
            <a:ext cx="7543800" cy="1450757"/>
          </a:xfrm>
        </p:spPr>
        <p:txBody>
          <a:bodyPr>
            <a:normAutofit/>
          </a:bodyPr>
          <a:lstStyle/>
          <a:p>
            <a:r>
              <a:rPr lang="en-GB" dirty="0"/>
              <a:t>RECENT ISSUES</a:t>
            </a:r>
          </a:p>
        </p:txBody>
      </p:sp>
      <p:graphicFrame>
        <p:nvGraphicFramePr>
          <p:cNvPr id="5" name="Content Placeholder 2">
            <a:extLst>
              <a:ext uri="{FF2B5EF4-FFF2-40B4-BE49-F238E27FC236}">
                <a16:creationId xmlns:a16="http://schemas.microsoft.com/office/drawing/2014/main" id="{6AFE9071-57C7-4357-A227-F09FACFB06CC}"/>
              </a:ext>
            </a:extLst>
          </p:cNvPr>
          <p:cNvGraphicFramePr>
            <a:graphicFrameLocks noGrp="1"/>
          </p:cNvGraphicFramePr>
          <p:nvPr>
            <p:ph idx="1"/>
            <p:extLst>
              <p:ext uri="{D42A27DB-BD31-4B8C-83A1-F6EECF244321}">
                <p14:modId xmlns:p14="http://schemas.microsoft.com/office/powerpoint/2010/main" val="1969905618"/>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91283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C831CBE-447D-489C-AF2E-2484BACC7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71B45-4EDB-4065-A347-E33BD4A818AD}"/>
              </a:ext>
            </a:extLst>
          </p:cNvPr>
          <p:cNvSpPr>
            <a:spLocks noGrp="1"/>
          </p:cNvSpPr>
          <p:nvPr>
            <p:ph type="title"/>
          </p:nvPr>
        </p:nvSpPr>
        <p:spPr>
          <a:xfrm>
            <a:off x="3858509" y="634946"/>
            <a:ext cx="4803797" cy="1450757"/>
          </a:xfrm>
        </p:spPr>
        <p:txBody>
          <a:bodyPr>
            <a:normAutofit/>
          </a:bodyPr>
          <a:lstStyle/>
          <a:p>
            <a:r>
              <a:rPr lang="en-GB" sz="3000"/>
              <a:t>SECTOR/REGIONAL/INDUSTRY </a:t>
            </a:r>
            <a:br>
              <a:rPr lang="en-GB" sz="3000"/>
            </a:br>
            <a:r>
              <a:rPr lang="en-GB" sz="3000"/>
              <a:t>SPECIFIC TRENDS</a:t>
            </a:r>
          </a:p>
        </p:txBody>
      </p:sp>
      <p:pic>
        <p:nvPicPr>
          <p:cNvPr id="6" name="Picture 5">
            <a:extLst>
              <a:ext uri="{FF2B5EF4-FFF2-40B4-BE49-F238E27FC236}">
                <a16:creationId xmlns:a16="http://schemas.microsoft.com/office/drawing/2014/main" id="{357C7D44-1157-4B9B-A3B4-4CBC44228B30}"/>
              </a:ext>
            </a:extLst>
          </p:cNvPr>
          <p:cNvPicPr>
            <a:picLocks noChangeAspect="1"/>
          </p:cNvPicPr>
          <p:nvPr/>
        </p:nvPicPr>
        <p:blipFill rotWithShape="1">
          <a:blip r:embed="rId2"/>
          <a:srcRect l="7090" r="30197" b="-1"/>
          <a:stretch/>
        </p:blipFill>
        <p:spPr>
          <a:xfrm>
            <a:off x="475499" y="581098"/>
            <a:ext cx="3015223" cy="2476136"/>
          </a:xfrm>
          <a:prstGeom prst="rect">
            <a:avLst/>
          </a:prstGeom>
        </p:spPr>
      </p:pic>
      <p:cxnSp>
        <p:nvCxnSpPr>
          <p:cNvPr id="13" name="Straight Connector 12">
            <a:extLst>
              <a:ext uri="{FF2B5EF4-FFF2-40B4-BE49-F238E27FC236}">
                <a16:creationId xmlns:a16="http://schemas.microsoft.com/office/drawing/2014/main" id="{4CFC0432-3F90-41B0-8E26-2688309313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85935" y="2086188"/>
            <a:ext cx="43891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E7D406D-FB9D-42BD-BFD4-7837B552823E}"/>
              </a:ext>
            </a:extLst>
          </p:cNvPr>
          <p:cNvPicPr>
            <a:picLocks noChangeAspect="1"/>
          </p:cNvPicPr>
          <p:nvPr/>
        </p:nvPicPr>
        <p:blipFill rotWithShape="1">
          <a:blip r:embed="rId3"/>
          <a:srcRect l="17729" r="25954" b="4"/>
          <a:stretch/>
        </p:blipFill>
        <p:spPr>
          <a:xfrm>
            <a:off x="475499" y="3218101"/>
            <a:ext cx="3015222" cy="2476136"/>
          </a:xfrm>
          <a:prstGeom prst="rect">
            <a:avLst/>
          </a:prstGeom>
        </p:spPr>
      </p:pic>
      <p:sp>
        <p:nvSpPr>
          <p:cNvPr id="3" name="Content Placeholder 2">
            <a:extLst>
              <a:ext uri="{FF2B5EF4-FFF2-40B4-BE49-F238E27FC236}">
                <a16:creationId xmlns:a16="http://schemas.microsoft.com/office/drawing/2014/main" id="{3DACA1A0-BF71-41F5-8560-5D72E7007110}"/>
              </a:ext>
            </a:extLst>
          </p:cNvPr>
          <p:cNvSpPr>
            <a:spLocks noGrp="1"/>
          </p:cNvSpPr>
          <p:nvPr>
            <p:ph idx="1"/>
          </p:nvPr>
        </p:nvSpPr>
        <p:spPr>
          <a:xfrm>
            <a:off x="3858509" y="2198914"/>
            <a:ext cx="4803797" cy="3670180"/>
          </a:xfrm>
        </p:spPr>
        <p:txBody>
          <a:bodyPr>
            <a:normAutofit/>
          </a:bodyPr>
          <a:lstStyle/>
          <a:p>
            <a:r>
              <a:rPr lang="en-GB"/>
              <a:t>Vaccine policies -  Health care and possibly retail/hospitality</a:t>
            </a:r>
          </a:p>
          <a:p>
            <a:r>
              <a:rPr lang="en-GB"/>
              <a:t>Impact of Brexit on labour market (reduced supply) in certain sectors (transport, hospitality..)</a:t>
            </a:r>
          </a:p>
          <a:p>
            <a:r>
              <a:rPr lang="en-GB"/>
              <a:t>Reduced use of contractors due to IR35 legislation (construction, consultancy, services)</a:t>
            </a:r>
          </a:p>
          <a:p>
            <a:r>
              <a:rPr lang="en-GB"/>
              <a:t>Return of furloughed staff into workplace</a:t>
            </a:r>
          </a:p>
          <a:p>
            <a:endParaRPr lang="en-GB"/>
          </a:p>
          <a:p>
            <a:endParaRPr lang="en-GB"/>
          </a:p>
        </p:txBody>
      </p:sp>
      <p:sp>
        <p:nvSpPr>
          <p:cNvPr id="15" name="Rectangle 14">
            <a:extLst>
              <a:ext uri="{FF2B5EF4-FFF2-40B4-BE49-F238E27FC236}">
                <a16:creationId xmlns:a16="http://schemas.microsoft.com/office/drawing/2014/main" id="{69C1EA44-B70A-4D4C-86DA-6A5A52365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86AE6CC0-CDED-49D0-A2E6-2B8C66EC4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405969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6B72-5DE2-4CEE-97E0-CE6A5EC43A25}"/>
              </a:ext>
            </a:extLst>
          </p:cNvPr>
          <p:cNvSpPr>
            <a:spLocks noGrp="1"/>
          </p:cNvSpPr>
          <p:nvPr>
            <p:ph type="title"/>
          </p:nvPr>
        </p:nvSpPr>
        <p:spPr/>
        <p:txBody>
          <a:bodyPr/>
          <a:lstStyle/>
          <a:p>
            <a:r>
              <a:rPr lang="en-GB" dirty="0"/>
              <a:t>Emerging Issues </a:t>
            </a:r>
          </a:p>
        </p:txBody>
      </p:sp>
      <p:graphicFrame>
        <p:nvGraphicFramePr>
          <p:cNvPr id="6" name="Content Placeholder 2">
            <a:extLst>
              <a:ext uri="{FF2B5EF4-FFF2-40B4-BE49-F238E27FC236}">
                <a16:creationId xmlns:a16="http://schemas.microsoft.com/office/drawing/2014/main" id="{DCB14055-9DB7-4FA9-824D-939FD57F8626}"/>
              </a:ext>
            </a:extLst>
          </p:cNvPr>
          <p:cNvGraphicFramePr>
            <a:graphicFrameLocks noGrp="1"/>
          </p:cNvGraphicFramePr>
          <p:nvPr>
            <p:ph idx="1"/>
          </p:nvPr>
        </p:nvGraphicFramePr>
        <p:xfrm>
          <a:off x="508001" y="1920626"/>
          <a:ext cx="6447501" cy="3467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33954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EED10-6A52-4180-B701-59A5CDA2AD6A}"/>
              </a:ext>
            </a:extLst>
          </p:cNvPr>
          <p:cNvSpPr>
            <a:spLocks noGrp="1"/>
          </p:cNvSpPr>
          <p:nvPr>
            <p:ph type="title"/>
          </p:nvPr>
        </p:nvSpPr>
        <p:spPr>
          <a:xfrm>
            <a:off x="454061" y="1173180"/>
            <a:ext cx="6447501" cy="444357"/>
          </a:xfrm>
        </p:spPr>
        <p:txBody>
          <a:bodyPr>
            <a:normAutofit fontScale="90000"/>
          </a:bodyPr>
          <a:lstStyle/>
          <a:p>
            <a:pPr algn="ctr"/>
            <a:r>
              <a:rPr lang="en-GB" dirty="0"/>
              <a:t>What strategies, policies and practice do you have </a:t>
            </a:r>
            <a:br>
              <a:rPr lang="en-GB" dirty="0"/>
            </a:br>
            <a:r>
              <a:rPr lang="en-GB" dirty="0"/>
              <a:t>in these areas?</a:t>
            </a:r>
          </a:p>
        </p:txBody>
      </p:sp>
      <p:sp>
        <p:nvSpPr>
          <p:cNvPr id="3" name="Content Placeholder 2">
            <a:extLst>
              <a:ext uri="{FF2B5EF4-FFF2-40B4-BE49-F238E27FC236}">
                <a16:creationId xmlns:a16="http://schemas.microsoft.com/office/drawing/2014/main" id="{4A533C9C-C1DB-4A4F-9087-2587E8E89107}"/>
              </a:ext>
            </a:extLst>
          </p:cNvPr>
          <p:cNvSpPr>
            <a:spLocks noGrp="1"/>
          </p:cNvSpPr>
          <p:nvPr>
            <p:ph idx="1"/>
          </p:nvPr>
        </p:nvSpPr>
        <p:spPr>
          <a:xfrm>
            <a:off x="161716" y="2302329"/>
            <a:ext cx="8820568" cy="4555671"/>
          </a:xfrm>
        </p:spPr>
        <p:txBody>
          <a:bodyPr>
            <a:normAutofit/>
          </a:bodyPr>
          <a:lstStyle/>
          <a:p>
            <a:r>
              <a:rPr lang="en-GB" sz="2400" b="1" dirty="0">
                <a:solidFill>
                  <a:schemeClr val="tx1"/>
                </a:solidFill>
                <a:effectLst>
                  <a:outerShdw blurRad="38100" dist="38100" dir="2700000" algn="tl">
                    <a:srgbClr val="000000">
                      <a:alpha val="43137"/>
                    </a:srgbClr>
                  </a:outerShdw>
                </a:effectLst>
              </a:rPr>
              <a:t>TALENT ACQUISITION - Competing for talent</a:t>
            </a:r>
          </a:p>
          <a:p>
            <a:r>
              <a:rPr lang="en-GB" sz="2400" b="1" dirty="0">
                <a:solidFill>
                  <a:schemeClr val="tx1"/>
                </a:solidFill>
                <a:effectLst>
                  <a:outerShdw blurRad="38100" dist="38100" dir="2700000" algn="tl">
                    <a:srgbClr val="000000">
                      <a:alpha val="43137"/>
                    </a:srgbClr>
                  </a:outerShdw>
                </a:effectLst>
              </a:rPr>
              <a:t>DEVELOPMENT - Need to develop and update skills, and retain talent</a:t>
            </a:r>
          </a:p>
          <a:p>
            <a:r>
              <a:rPr lang="en-GB" sz="2400" b="1" dirty="0">
                <a:solidFill>
                  <a:schemeClr val="tx1"/>
                </a:solidFill>
                <a:effectLst>
                  <a:outerShdw blurRad="38100" dist="38100" dir="2700000" algn="tl">
                    <a:srgbClr val="000000">
                      <a:alpha val="43137"/>
                    </a:srgbClr>
                  </a:outerShdw>
                </a:effectLst>
              </a:rPr>
              <a:t>ENGAGEMENT - Increased focus on flexibility and work–life balance</a:t>
            </a:r>
          </a:p>
          <a:p>
            <a:r>
              <a:rPr lang="en-GB" sz="2400" b="1" dirty="0">
                <a:solidFill>
                  <a:schemeClr val="tx1"/>
                </a:solidFill>
                <a:effectLst>
                  <a:outerShdw blurRad="38100" dist="38100" dir="2700000" algn="tl">
                    <a:srgbClr val="000000">
                      <a:alpha val="43137"/>
                    </a:srgbClr>
                  </a:outerShdw>
                </a:effectLst>
              </a:rPr>
              <a:t>PERFORMANCE MANAGEMENT/SUCCESSION PLANNING - More formal diversity policies, more variety of employees, more variety of performance</a:t>
            </a:r>
          </a:p>
          <a:p>
            <a:r>
              <a:rPr lang="en-GB" sz="2400" b="1" dirty="0">
                <a:solidFill>
                  <a:schemeClr val="tx1"/>
                </a:solidFill>
                <a:effectLst>
                  <a:outerShdw blurRad="38100" dist="38100" dir="2700000" algn="tl">
                    <a:srgbClr val="000000">
                      <a:alpha val="43137"/>
                    </a:srgbClr>
                  </a:outerShdw>
                </a:effectLst>
              </a:rPr>
              <a:t>WORKFORCE PLANNING – use of AI and analytics</a:t>
            </a:r>
          </a:p>
          <a:p>
            <a:endParaRPr lang="en-GB" dirty="0"/>
          </a:p>
          <a:p>
            <a:endParaRPr lang="en-GB" dirty="0"/>
          </a:p>
          <a:p>
            <a:endParaRPr lang="en-GB" dirty="0"/>
          </a:p>
        </p:txBody>
      </p:sp>
    </p:spTree>
    <p:extLst>
      <p:ext uri="{BB962C8B-B14F-4D97-AF65-F5344CB8AC3E}">
        <p14:creationId xmlns:p14="http://schemas.microsoft.com/office/powerpoint/2010/main" val="36928986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917274E-55D9-4B56-B547-B615E838407F}"/>
              </a:ext>
            </a:extLst>
          </p:cNvPr>
          <p:cNvSpPr>
            <a:spLocks noGrp="1"/>
          </p:cNvSpPr>
          <p:nvPr>
            <p:ph type="title"/>
          </p:nvPr>
        </p:nvSpPr>
        <p:spPr/>
        <p:txBody>
          <a:bodyPr/>
          <a:lstStyle/>
          <a:p>
            <a:r>
              <a:rPr lang="en-GB" dirty="0"/>
              <a:t>For next week</a:t>
            </a:r>
          </a:p>
        </p:txBody>
      </p:sp>
      <p:sp>
        <p:nvSpPr>
          <p:cNvPr id="5" name="Text Placeholder 4">
            <a:extLst>
              <a:ext uri="{FF2B5EF4-FFF2-40B4-BE49-F238E27FC236}">
                <a16:creationId xmlns:a16="http://schemas.microsoft.com/office/drawing/2014/main" id="{746DEB8F-D78F-479E-87E6-43F60862358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83884268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Autofit/>
          </a:bodyPr>
          <a:lstStyle/>
          <a:p>
            <a:pPr algn="l"/>
            <a:r>
              <a:rPr lang="en-GB" sz="3200" dirty="0">
                <a:solidFill>
                  <a:schemeClr val="tx2"/>
                </a:solidFill>
              </a:rPr>
              <a:t>UNDERSTANDING LABOUR MARKET TRENDS</a:t>
            </a:r>
          </a:p>
        </p:txBody>
      </p:sp>
      <p:sp>
        <p:nvSpPr>
          <p:cNvPr id="44035" name="Rectangle 3"/>
          <p:cNvSpPr>
            <a:spLocks noGrp="1" noChangeArrowheads="1"/>
          </p:cNvSpPr>
          <p:nvPr>
            <p:ph idx="1"/>
          </p:nvPr>
        </p:nvSpPr>
        <p:spPr>
          <a:xfrm>
            <a:off x="822960" y="2048776"/>
            <a:ext cx="8229600" cy="4099595"/>
          </a:xfrm>
        </p:spPr>
        <p:txBody>
          <a:bodyPr>
            <a:normAutofit/>
          </a:bodyPr>
          <a:lstStyle/>
          <a:p>
            <a:pPr lvl="0"/>
            <a:r>
              <a:rPr lang="en-GB" sz="2800" dirty="0"/>
              <a:t>What is the labour market?</a:t>
            </a:r>
          </a:p>
          <a:p>
            <a:pPr lvl="0"/>
            <a:r>
              <a:rPr lang="en-GB" sz="2800" dirty="0"/>
              <a:t>Why is it important for organisations to understand the labour markets within which they are operating? </a:t>
            </a:r>
          </a:p>
        </p:txBody>
      </p:sp>
      <p:sp>
        <p:nvSpPr>
          <p:cNvPr id="2" name="Slide Number Placeholder 1"/>
          <p:cNvSpPr>
            <a:spLocks noGrp="1"/>
          </p:cNvSpPr>
          <p:nvPr>
            <p:ph type="sldNum" sz="quarter" idx="12"/>
          </p:nvPr>
        </p:nvSpPr>
        <p:spPr/>
        <p:txBody>
          <a:bodyPr/>
          <a:lstStyle/>
          <a:p>
            <a:fld id="{AC82685A-BD3A-4230-8D85-804689F67293}" type="slidenum">
              <a:rPr lang="en-GB" smtClean="0"/>
              <a:t>31</a:t>
            </a:fld>
            <a:endParaRPr lang="en-GB"/>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10978" y="4110021"/>
            <a:ext cx="2857500" cy="20383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743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7A9F236-ED85-44D3-91B8-E8952AD3FE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4E89E1FD-9FA0-4E24-89E8-540A0AC2C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388D1F77-20AC-463C-A15D-F38BE42073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88C4CF77-7AF8-4122-A7B0-041ABDF16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45D3A05-E389-4751-98B2-08D9C7E37F82}"/>
              </a:ext>
            </a:extLst>
          </p:cNvPr>
          <p:cNvSpPr>
            <a:spLocks noGrp="1"/>
          </p:cNvSpPr>
          <p:nvPr>
            <p:ph type="title"/>
          </p:nvPr>
        </p:nvSpPr>
        <p:spPr>
          <a:xfrm>
            <a:off x="4930056" y="988741"/>
            <a:ext cx="3610452" cy="4880518"/>
          </a:xfrm>
          <a:noFill/>
          <a:ln>
            <a:noFill/>
          </a:ln>
        </p:spPr>
        <p:txBody>
          <a:bodyPr vert="horz" wrap="square" lIns="91440" tIns="45720" rIns="91440" bIns="45720" rtlCol="0" anchor="ctr">
            <a:normAutofit/>
          </a:bodyPr>
          <a:lstStyle/>
          <a:p>
            <a:r>
              <a:rPr lang="en-US" sz="1900"/>
              <a:t>Next week – LO1 Indicative Content</a:t>
            </a:r>
            <a:br>
              <a:rPr lang="en-US" sz="1900"/>
            </a:br>
            <a:br>
              <a:rPr lang="en-US" sz="1900"/>
            </a:br>
            <a:r>
              <a:rPr lang="en-US" sz="1900"/>
              <a:t>1. Analyse the major features of national and international employment markets from which organisations source staff and how these markets evolve or change. Ways in which employment markets vary and the implications for organisations; current and future demand and supply of skills; identifying and assessing the role of employment market competitors; key national and international employment market and demographic trends.</a:t>
            </a:r>
          </a:p>
        </p:txBody>
      </p:sp>
      <p:sp>
        <p:nvSpPr>
          <p:cNvPr id="19" name="Rectangle 18">
            <a:extLst>
              <a:ext uri="{FF2B5EF4-FFF2-40B4-BE49-F238E27FC236}">
                <a16:creationId xmlns:a16="http://schemas.microsoft.com/office/drawing/2014/main" id="{D509D458-5758-41CE-89DE-485C1BBCD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78992" cy="6858000"/>
          </a:xfrm>
          <a:prstGeom prst="rect">
            <a:avLst/>
          </a:prstGeom>
          <a:solidFill>
            <a:schemeClr val="tx1">
              <a:lumMod val="75000"/>
              <a:lumOff val="25000"/>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1" name="Rectangle 20">
            <a:extLst>
              <a:ext uri="{FF2B5EF4-FFF2-40B4-BE49-F238E27FC236}">
                <a16:creationId xmlns:a16="http://schemas.microsoft.com/office/drawing/2014/main" id="{1D38966F-378A-47DC-83CC-D5A783224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8992" y="0"/>
            <a:ext cx="3490332"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
            <a:extLst>
              <a:ext uri="{FF2B5EF4-FFF2-40B4-BE49-F238E27FC236}">
                <a16:creationId xmlns:a16="http://schemas.microsoft.com/office/drawing/2014/main" id="{C0D124D0-6424-4A1D-A9FF-825C518E9891}"/>
              </a:ext>
            </a:extLst>
          </p:cNvPr>
          <p:cNvSpPr>
            <a:spLocks noGrp="1"/>
          </p:cNvSpPr>
          <p:nvPr>
            <p:ph type="body" idx="1"/>
          </p:nvPr>
        </p:nvSpPr>
        <p:spPr>
          <a:xfrm>
            <a:off x="1439724" y="988742"/>
            <a:ext cx="2776413" cy="4880518"/>
          </a:xfrm>
          <a:ln w="25400" cap="sq">
            <a:noFill/>
            <a:miter lim="800000"/>
          </a:ln>
        </p:spPr>
        <p:txBody>
          <a:bodyPr vert="horz" lIns="91440" tIns="45720" rIns="91440" bIns="45720" rtlCol="0" anchor="ctr">
            <a:normAutofit/>
          </a:bodyPr>
          <a:lstStyle/>
          <a:p>
            <a:pPr algn="ctr"/>
            <a:r>
              <a:rPr lang="en-US" dirty="0">
                <a:solidFill>
                  <a:srgbClr val="FFFFFF"/>
                </a:solidFill>
              </a:rPr>
              <a:t>GROUP OF 3 OR 4</a:t>
            </a:r>
          </a:p>
          <a:p>
            <a:pPr algn="ctr"/>
            <a:r>
              <a:rPr lang="en-US" dirty="0">
                <a:solidFill>
                  <a:srgbClr val="FFFFFF"/>
                </a:solidFill>
              </a:rPr>
              <a:t>COMPARISON OF LABOUR markets </a:t>
            </a:r>
          </a:p>
          <a:p>
            <a:pPr algn="ctr"/>
            <a:r>
              <a:rPr lang="en-US" dirty="0">
                <a:solidFill>
                  <a:srgbClr val="FFFFFF"/>
                </a:solidFill>
              </a:rPr>
              <a:t>Past, present and possible futures</a:t>
            </a:r>
          </a:p>
        </p:txBody>
      </p:sp>
    </p:spTree>
    <p:extLst>
      <p:ext uri="{BB962C8B-B14F-4D97-AF65-F5344CB8AC3E}">
        <p14:creationId xmlns:p14="http://schemas.microsoft.com/office/powerpoint/2010/main" val="16477018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531334" y="1807779"/>
            <a:ext cx="7543800" cy="633774"/>
          </a:xfrm>
        </p:spPr>
        <p:txBody>
          <a:bodyPr>
            <a:noAutofit/>
          </a:bodyPr>
          <a:lstStyle/>
          <a:p>
            <a:pPr algn="l"/>
            <a:r>
              <a:rPr lang="en-GB" sz="2400" b="1" dirty="0">
                <a:solidFill>
                  <a:schemeClr val="tx2"/>
                </a:solidFill>
              </a:rPr>
              <a:t>Sources of information </a:t>
            </a:r>
          </a:p>
        </p:txBody>
      </p:sp>
      <p:graphicFrame>
        <p:nvGraphicFramePr>
          <p:cNvPr id="4" name="Content Placeholder 3"/>
          <p:cNvGraphicFramePr>
            <a:graphicFrameLocks noGrp="1"/>
          </p:cNvGraphicFramePr>
          <p:nvPr>
            <p:ph idx="1"/>
          </p:nvPr>
        </p:nvGraphicFramePr>
        <p:xfrm>
          <a:off x="531334" y="2597315"/>
          <a:ext cx="8291264" cy="3384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lstStyle/>
          <a:p>
            <a:fld id="{AC82685A-BD3A-4230-8D85-804689F67293}" type="slidenum">
              <a:rPr lang="en-GB" smtClean="0"/>
              <a:t>33</a:t>
            </a:fld>
            <a:endParaRPr lang="en-GB"/>
          </a:p>
        </p:txBody>
      </p:sp>
      <p:sp>
        <p:nvSpPr>
          <p:cNvPr id="10" name="Rectangle 2"/>
          <p:cNvSpPr txBox="1">
            <a:spLocks noChangeArrowheads="1"/>
          </p:cNvSpPr>
          <p:nvPr/>
        </p:nvSpPr>
        <p:spPr>
          <a:xfrm>
            <a:off x="822960" y="286604"/>
            <a:ext cx="7543800" cy="14507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sz="3200">
                <a:solidFill>
                  <a:schemeClr val="tx2"/>
                </a:solidFill>
              </a:rPr>
              <a:t>UNDERSTANDING LABOUR MARKET TRENDS</a:t>
            </a:r>
            <a:endParaRPr lang="en-GB" sz="3200" dirty="0">
              <a:solidFill>
                <a:schemeClr val="tx2"/>
              </a:solidFill>
            </a:endParaRPr>
          </a:p>
        </p:txBody>
      </p:sp>
    </p:spTree>
    <p:extLst>
      <p:ext uri="{BB962C8B-B14F-4D97-AF65-F5344CB8AC3E}">
        <p14:creationId xmlns:p14="http://schemas.microsoft.com/office/powerpoint/2010/main" val="8895223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marL="0" indent="0">
              <a:buNone/>
            </a:pPr>
            <a:r>
              <a:rPr lang="en-GB" b="1" u="sng" dirty="0"/>
              <a:t>Tight Labour Market</a:t>
            </a:r>
          </a:p>
          <a:p>
            <a:r>
              <a:rPr lang="en-GB" sz="2400" dirty="0"/>
              <a:t>High Employment levels</a:t>
            </a:r>
          </a:p>
          <a:p>
            <a:r>
              <a:rPr lang="en-GB" sz="2400" dirty="0"/>
              <a:t>Not enough people with specific skills</a:t>
            </a:r>
          </a:p>
          <a:p>
            <a:r>
              <a:rPr lang="en-GB" sz="2400" dirty="0"/>
              <a:t>Demand for people outstrips supply</a:t>
            </a:r>
          </a:p>
          <a:p>
            <a:r>
              <a:rPr lang="en-GB" sz="2400" dirty="0"/>
              <a:t>Employees have increased bargaining power</a:t>
            </a:r>
          </a:p>
        </p:txBody>
      </p:sp>
      <p:sp>
        <p:nvSpPr>
          <p:cNvPr id="4" name="Content Placeholder 3"/>
          <p:cNvSpPr>
            <a:spLocks noGrp="1"/>
          </p:cNvSpPr>
          <p:nvPr>
            <p:ph sz="half" idx="2"/>
          </p:nvPr>
        </p:nvSpPr>
        <p:spPr/>
        <p:txBody>
          <a:bodyPr>
            <a:normAutofit/>
          </a:bodyPr>
          <a:lstStyle/>
          <a:p>
            <a:pPr marL="0" indent="0">
              <a:buNone/>
            </a:pPr>
            <a:r>
              <a:rPr lang="en-GB" b="1" u="sng" dirty="0"/>
              <a:t>Loose Labour Market</a:t>
            </a:r>
          </a:p>
          <a:p>
            <a:r>
              <a:rPr lang="en-GB" sz="2400" dirty="0"/>
              <a:t>High Unemployment</a:t>
            </a:r>
          </a:p>
          <a:p>
            <a:r>
              <a:rPr lang="en-GB" sz="2400" dirty="0"/>
              <a:t>Skills readily available</a:t>
            </a:r>
          </a:p>
          <a:p>
            <a:r>
              <a:rPr lang="en-GB" sz="2400" dirty="0"/>
              <a:t>Demand for jobs outstrips supply</a:t>
            </a:r>
          </a:p>
          <a:p>
            <a:r>
              <a:rPr lang="en-GB" sz="2400" dirty="0"/>
              <a:t>Employer has increased bargaining power</a:t>
            </a:r>
          </a:p>
          <a:p>
            <a:endParaRPr lang="en-GB" dirty="0"/>
          </a:p>
          <a:p>
            <a:pPr>
              <a:buNone/>
            </a:pPr>
            <a:endParaRPr lang="en-GB" b="1" u="sng" dirty="0"/>
          </a:p>
        </p:txBody>
      </p:sp>
      <p:sp>
        <p:nvSpPr>
          <p:cNvPr id="5" name="TextBox 4"/>
          <p:cNvSpPr txBox="1"/>
          <p:nvPr/>
        </p:nvSpPr>
        <p:spPr>
          <a:xfrm>
            <a:off x="2339752" y="5011341"/>
            <a:ext cx="184731" cy="1107996"/>
          </a:xfrm>
          <a:prstGeom prst="rect">
            <a:avLst/>
          </a:prstGeom>
          <a:noFill/>
        </p:spPr>
        <p:txBody>
          <a:bodyPr wrap="none" rtlCol="0">
            <a:spAutoFit/>
          </a:bodyPr>
          <a:lstStyle/>
          <a:p>
            <a:endParaRPr lang="en-GB" sz="2400" dirty="0"/>
          </a:p>
          <a:p>
            <a:endParaRPr lang="en-GB" sz="2400" dirty="0"/>
          </a:p>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34</a:t>
            </a:fld>
            <a:endParaRPr lang="en-GB"/>
          </a:p>
        </p:txBody>
      </p:sp>
      <p:sp>
        <p:nvSpPr>
          <p:cNvPr id="7" name="Rectangle 2"/>
          <p:cNvSpPr>
            <a:spLocks noGrp="1" noChangeArrowheads="1"/>
          </p:cNvSpPr>
          <p:nvPr>
            <p:ph type="title"/>
          </p:nvPr>
        </p:nvSpPr>
        <p:spPr>
          <a:xfrm>
            <a:off x="822960" y="286604"/>
            <a:ext cx="7543800" cy="1450757"/>
          </a:xfrm>
        </p:spPr>
        <p:txBody>
          <a:bodyPr>
            <a:noAutofit/>
          </a:bodyPr>
          <a:lstStyle/>
          <a:p>
            <a:pPr algn="l"/>
            <a:r>
              <a:rPr lang="en-GB" sz="3200" dirty="0">
                <a:solidFill>
                  <a:schemeClr val="tx2"/>
                </a:solidFill>
              </a:rPr>
              <a:t>UNDERSTANDING LABOUR MARKET TRENDS</a:t>
            </a:r>
          </a:p>
        </p:txBody>
      </p:sp>
    </p:spTree>
    <p:extLst>
      <p:ext uri="{BB962C8B-B14F-4D97-AF65-F5344CB8AC3E}">
        <p14:creationId xmlns:p14="http://schemas.microsoft.com/office/powerpoint/2010/main" val="1558959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 calcmode="lin" valueType="num">
                                      <p:cBhvr additive="base">
                                        <p:cTn id="2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 calcmode="lin" valueType="num">
                                      <p:cBhvr additive="base">
                                        <p:cTn id="2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4">
                                            <p:txEl>
                                              <p:pRg st="3" end="3"/>
                                            </p:txEl>
                                          </p:spTgt>
                                        </p:tgtEl>
                                        <p:attrNameLst>
                                          <p:attrName>style.visibility</p:attrName>
                                        </p:attrNameLst>
                                      </p:cBhvr>
                                      <p:to>
                                        <p:strVal val="visible"/>
                                      </p:to>
                                    </p:set>
                                    <p:anim calcmode="lin" valueType="num">
                                      <p:cBhvr additive="base">
                                        <p:cTn id="3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4">
                                            <p:txEl>
                                              <p:pRg st="4" end="4"/>
                                            </p:txEl>
                                          </p:spTgt>
                                        </p:tgtEl>
                                        <p:attrNameLst>
                                          <p:attrName>style.visibility</p:attrName>
                                        </p:attrNameLst>
                                      </p:cBhvr>
                                      <p:to>
                                        <p:strVal val="visible"/>
                                      </p:to>
                                    </p:set>
                                    <p:anim calcmode="lin" valueType="num">
                                      <p:cBhvr additive="base">
                                        <p:cTn id="3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Comparison of Labour Markets</a:t>
            </a:r>
          </a:p>
        </p:txBody>
      </p:sp>
      <p:sp>
        <p:nvSpPr>
          <p:cNvPr id="6" name="Content Placeholder 5"/>
          <p:cNvSpPr>
            <a:spLocks noGrp="1"/>
          </p:cNvSpPr>
          <p:nvPr>
            <p:ph idx="1"/>
          </p:nvPr>
        </p:nvSpPr>
        <p:spPr/>
        <p:txBody>
          <a:bodyPr/>
          <a:lstStyle/>
          <a:p>
            <a:r>
              <a:rPr lang="en-GB" dirty="0"/>
              <a:t>In your group analyse and compare labour markets within your organisations/sectors</a:t>
            </a:r>
          </a:p>
          <a:p>
            <a:r>
              <a:rPr lang="en-GB" b="1" dirty="0"/>
              <a:t>Your analysis should include:</a:t>
            </a:r>
          </a:p>
          <a:p>
            <a:pPr>
              <a:buFont typeface="Wingdings" panose="05000000000000000000" pitchFamily="2" charset="2"/>
              <a:buChar char="§"/>
            </a:pPr>
            <a:r>
              <a:rPr lang="en-GB" dirty="0"/>
              <a:t>Any relevant labour market statistics </a:t>
            </a:r>
          </a:p>
          <a:p>
            <a:pPr>
              <a:buFont typeface="Wingdings" panose="05000000000000000000" pitchFamily="2" charset="2"/>
              <a:buChar char="§"/>
            </a:pPr>
            <a:r>
              <a:rPr lang="en-GB" dirty="0"/>
              <a:t> An assessment of the impact of the megatrends discussed or other trends</a:t>
            </a:r>
          </a:p>
          <a:p>
            <a:pPr>
              <a:buFont typeface="Wingdings" panose="05000000000000000000" pitchFamily="2" charset="2"/>
              <a:buChar char="§"/>
            </a:pPr>
            <a:r>
              <a:rPr lang="en-GB" dirty="0"/>
              <a:t> Conclusions on the state of the labour market for those organisations/sectors and any major differences</a:t>
            </a:r>
          </a:p>
          <a:p>
            <a:pPr marL="0" indent="0">
              <a:buNone/>
            </a:pPr>
            <a:r>
              <a:rPr lang="en-GB" dirty="0"/>
              <a:t>If you are able to then Produce an infographic in response to the above.  Take a picture of the Infographic and upload to the Moodle page along with supporting commentary. </a:t>
            </a:r>
          </a:p>
        </p:txBody>
      </p:sp>
    </p:spTree>
    <p:extLst>
      <p:ext uri="{BB962C8B-B14F-4D97-AF65-F5344CB8AC3E}">
        <p14:creationId xmlns:p14="http://schemas.microsoft.com/office/powerpoint/2010/main" val="22133728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6" name="Rectangle 78">
            <a:extLst>
              <a:ext uri="{FF2B5EF4-FFF2-40B4-BE49-F238E27FC236}">
                <a16:creationId xmlns:a16="http://schemas.microsoft.com/office/drawing/2014/main" id="{87008D65-4C48-4CAB-8600-9F4C427C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7" name="Rectangle 80">
            <a:extLst>
              <a:ext uri="{FF2B5EF4-FFF2-40B4-BE49-F238E27FC236}">
                <a16:creationId xmlns:a16="http://schemas.microsoft.com/office/drawing/2014/main" id="{9D286FC8-DD5D-4402-A2C0-8739BDAFE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038" name="Straight Connector 82">
            <a:extLst>
              <a:ext uri="{FF2B5EF4-FFF2-40B4-BE49-F238E27FC236}">
                <a16:creationId xmlns:a16="http://schemas.microsoft.com/office/drawing/2014/main" id="{5CC23917-FA20-4DBD-BA3C-868A3EA84D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39" name="Rectangle 84">
            <a:extLst>
              <a:ext uri="{FF2B5EF4-FFF2-40B4-BE49-F238E27FC236}">
                <a16:creationId xmlns:a16="http://schemas.microsoft.com/office/drawing/2014/main" id="{7B0A9C6D-EA31-4E38-984D-A367D2B2A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C0FF72-15FF-4CBF-A889-FF67D5DDB7FD}"/>
              </a:ext>
            </a:extLst>
          </p:cNvPr>
          <p:cNvSpPr>
            <a:spLocks noGrp="1"/>
          </p:cNvSpPr>
          <p:nvPr>
            <p:ph type="title"/>
          </p:nvPr>
        </p:nvSpPr>
        <p:spPr>
          <a:xfrm>
            <a:off x="4872997" y="1318054"/>
            <a:ext cx="4094130" cy="4221892"/>
          </a:xfrm>
        </p:spPr>
        <p:txBody>
          <a:bodyPr vert="horz" lIns="91440" tIns="45720" rIns="91440" bIns="45720" rtlCol="0" anchor="b">
            <a:noAutofit/>
          </a:bodyPr>
          <a:lstStyle/>
          <a:p>
            <a:r>
              <a:rPr lang="en-US" sz="2400" b="1" dirty="0"/>
              <a:t>Actions</a:t>
            </a:r>
            <a:br>
              <a:rPr lang="en-US" sz="2400" dirty="0"/>
            </a:br>
            <a:r>
              <a:rPr lang="en-US" sz="2400" dirty="0"/>
              <a:t> </a:t>
            </a:r>
            <a:br>
              <a:rPr lang="en-US" sz="2400" dirty="0"/>
            </a:br>
            <a:r>
              <a:rPr lang="en-US" sz="2400" dirty="0"/>
              <a:t>Visit Moodle</a:t>
            </a:r>
            <a:br>
              <a:rPr lang="en-US" sz="2400" dirty="0"/>
            </a:br>
            <a:br>
              <a:rPr lang="en-US" sz="2400" dirty="0"/>
            </a:br>
            <a:r>
              <a:rPr lang="en-US" sz="2400" dirty="0"/>
              <a:t>Research and compare </a:t>
            </a:r>
            <a:r>
              <a:rPr lang="en-US" sz="2400" dirty="0" err="1"/>
              <a:t>labour</a:t>
            </a:r>
            <a:r>
              <a:rPr lang="en-US" sz="2400" dirty="0"/>
              <a:t> markets in your groups </a:t>
            </a:r>
            <a:br>
              <a:rPr lang="en-US" sz="2400" dirty="0"/>
            </a:br>
            <a:br>
              <a:rPr lang="en-US" sz="2400" dirty="0"/>
            </a:br>
            <a:r>
              <a:rPr lang="en-US" sz="2400" dirty="0"/>
              <a:t>Look at your </a:t>
            </a:r>
            <a:r>
              <a:rPr lang="en-US" sz="2400" dirty="0" err="1"/>
              <a:t>organisation’s</a:t>
            </a:r>
            <a:r>
              <a:rPr lang="en-US" sz="2400" dirty="0"/>
              <a:t> challenges in dealing with </a:t>
            </a:r>
            <a:r>
              <a:rPr lang="en-US" sz="2400" dirty="0" err="1"/>
              <a:t>labour</a:t>
            </a:r>
            <a:r>
              <a:rPr lang="en-US" sz="2400" dirty="0"/>
              <a:t> markets</a:t>
            </a:r>
            <a:br>
              <a:rPr lang="en-US" sz="2400" dirty="0"/>
            </a:br>
            <a:br>
              <a:rPr lang="en-US" sz="2400" dirty="0"/>
            </a:br>
            <a:r>
              <a:rPr lang="en-US" sz="2400" dirty="0"/>
              <a:t>Identify any key trends</a:t>
            </a:r>
            <a:br>
              <a:rPr lang="en-US" sz="2400" dirty="0"/>
            </a:br>
            <a:br>
              <a:rPr lang="en-US" sz="2400" dirty="0"/>
            </a:br>
            <a:r>
              <a:rPr lang="en-US" sz="2400" dirty="0"/>
              <a:t>Find examples of how </a:t>
            </a:r>
            <a:r>
              <a:rPr lang="en-US" sz="2400" dirty="0" err="1"/>
              <a:t>organisations</a:t>
            </a:r>
            <a:r>
              <a:rPr lang="en-US" sz="2400" dirty="0"/>
              <a:t> are managing </a:t>
            </a:r>
            <a:r>
              <a:rPr lang="en-US" sz="2400" dirty="0" err="1"/>
              <a:t>labour</a:t>
            </a:r>
            <a:r>
              <a:rPr lang="en-US" sz="2400" dirty="0"/>
              <a:t> markets across the globe</a:t>
            </a:r>
          </a:p>
        </p:txBody>
      </p:sp>
      <p:pic>
        <p:nvPicPr>
          <p:cNvPr id="4" name="Picture 4" descr="Chaotic Markets Photos - Free &amp; Royalty-Free Stock Photos from Dreamstime">
            <a:extLst>
              <a:ext uri="{FF2B5EF4-FFF2-40B4-BE49-F238E27FC236}">
                <a16:creationId xmlns:a16="http://schemas.microsoft.com/office/drawing/2014/main" id="{072C7B20-4B03-4036-BFCC-A3A5D8D4BF5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330" r="23733" b="-1"/>
          <a:stretch/>
        </p:blipFill>
        <p:spPr bwMode="auto">
          <a:xfrm>
            <a:off x="475499" y="640081"/>
            <a:ext cx="4096501" cy="5054156"/>
          </a:xfrm>
          <a:prstGeom prst="rect">
            <a:avLst/>
          </a:prstGeom>
          <a:noFill/>
          <a:extLst>
            <a:ext uri="{909E8E84-426E-40DD-AFC4-6F175D3DCCD1}">
              <a14:hiddenFill xmlns:a14="http://schemas.microsoft.com/office/drawing/2010/main">
                <a:solidFill>
                  <a:srgbClr val="FFFFFF"/>
                </a:solidFill>
              </a14:hiddenFill>
            </a:ext>
          </a:extLst>
        </p:spPr>
      </p:pic>
      <p:cxnSp>
        <p:nvCxnSpPr>
          <p:cNvPr id="1040" name="Straight Connector 86">
            <a:extLst>
              <a:ext uri="{FF2B5EF4-FFF2-40B4-BE49-F238E27FC236}">
                <a16:creationId xmlns:a16="http://schemas.microsoft.com/office/drawing/2014/main" id="{446FF0AE-6AA4-4448-852D-87F167CB77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03789" y="4343400"/>
            <a:ext cx="329184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41" name="Rectangle 88">
            <a:extLst>
              <a:ext uri="{FF2B5EF4-FFF2-40B4-BE49-F238E27FC236}">
                <a16:creationId xmlns:a16="http://schemas.microsoft.com/office/drawing/2014/main" id="{4876048C-5620-4269-826B-D08535CE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1" name="Rectangle 90">
            <a:extLst>
              <a:ext uri="{FF2B5EF4-FFF2-40B4-BE49-F238E27FC236}">
                <a16:creationId xmlns:a16="http://schemas.microsoft.com/office/drawing/2014/main" id="{9DD24726-9F55-477E-9202-4686B152E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752181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BF4ADCF-BACB-44E1-82B5-FB647766A08C}"/>
              </a:ext>
            </a:extLst>
          </p:cNvPr>
          <p:cNvSpPr>
            <a:spLocks noGrp="1"/>
          </p:cNvSpPr>
          <p:nvPr>
            <p:ph type="title"/>
          </p:nvPr>
        </p:nvSpPr>
        <p:spPr/>
        <p:txBody>
          <a:bodyPr>
            <a:normAutofit/>
          </a:bodyPr>
          <a:lstStyle/>
          <a:p>
            <a:r>
              <a:rPr lang="en-GB" sz="4400" dirty="0"/>
              <a:t>ainger.Scanlon@uwtsd.ac.uk</a:t>
            </a:r>
          </a:p>
        </p:txBody>
      </p:sp>
      <p:sp>
        <p:nvSpPr>
          <p:cNvPr id="8" name="Text Placeholder 7">
            <a:extLst>
              <a:ext uri="{FF2B5EF4-FFF2-40B4-BE49-F238E27FC236}">
                <a16:creationId xmlns:a16="http://schemas.microsoft.com/office/drawing/2014/main" id="{F06B6A8F-8777-4226-80DD-521A178535D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209617677"/>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898</TotalTime>
  <Words>1941</Words>
  <Application>Microsoft Office PowerPoint</Application>
  <PresentationFormat>On-screen Show (4:3)</PresentationFormat>
  <Paragraphs>241</Paragraphs>
  <Slides>37</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37</vt:i4>
      </vt:variant>
    </vt:vector>
  </HeadingPairs>
  <TitlesOfParts>
    <vt:vector size="45" baseType="lpstr">
      <vt:lpstr>Arial</vt:lpstr>
      <vt:lpstr>Calibri</vt:lpstr>
      <vt:lpstr>Calibri Light</vt:lpstr>
      <vt:lpstr>Myriad Pro</vt:lpstr>
      <vt:lpstr>Open Sans</vt:lpstr>
      <vt:lpstr>Times New Roman</vt:lpstr>
      <vt:lpstr>Wingdings</vt:lpstr>
      <vt:lpstr>Retrospect</vt:lpstr>
      <vt:lpstr>Resourcing and Talent Management BMHR7010  LEVEL 7</vt:lpstr>
      <vt:lpstr>Tutor - Ainger Scanlon </vt:lpstr>
      <vt:lpstr>Session</vt:lpstr>
      <vt:lpstr>Module Overview</vt:lpstr>
      <vt:lpstr>Starting off</vt:lpstr>
      <vt:lpstr>PowerPoint Presentation</vt:lpstr>
      <vt:lpstr>PowerPoint Presentation</vt:lpstr>
      <vt:lpstr>What does it involve?</vt:lpstr>
      <vt:lpstr>Module Learning Outcomes</vt:lpstr>
      <vt:lpstr>PowerPoint Presentation</vt:lpstr>
      <vt:lpstr>Learning Approach</vt:lpstr>
      <vt:lpstr>Assessment</vt:lpstr>
      <vt:lpstr>Expert testimony looks at evidence and debates – not necessarily find answers but generate discussion</vt:lpstr>
      <vt:lpstr>You submit by  6th February 2022</vt:lpstr>
      <vt:lpstr>Individual reflection</vt:lpstr>
      <vt:lpstr>General Feedback</vt:lpstr>
      <vt:lpstr>General Feedback</vt:lpstr>
      <vt:lpstr>General Feedback</vt:lpstr>
      <vt:lpstr>Key themes</vt:lpstr>
      <vt:lpstr>What are the current challenges in RTM?</vt:lpstr>
      <vt:lpstr>UNDERLYING TRENDS</vt:lpstr>
      <vt:lpstr>UNDERLYING TRENDS</vt:lpstr>
      <vt:lpstr>Choose one trend</vt:lpstr>
      <vt:lpstr>Practical issues faced by HR?</vt:lpstr>
      <vt:lpstr>EMERGING TRENDS</vt:lpstr>
      <vt:lpstr>RECENT ISSUES</vt:lpstr>
      <vt:lpstr>SECTOR/REGIONAL/INDUSTRY  SPECIFIC TRENDS</vt:lpstr>
      <vt:lpstr>Emerging Issues </vt:lpstr>
      <vt:lpstr>What strategies, policies and practice do you have  in these areas?</vt:lpstr>
      <vt:lpstr>For next week</vt:lpstr>
      <vt:lpstr>UNDERSTANDING LABOUR MARKET TRENDS</vt:lpstr>
      <vt:lpstr>Next week – LO1 Indicative Content  1. Analyse the major features of national and international employment markets from which organisations source staff and how these markets evolve or change. Ways in which employment markets vary and the implications for organisations; current and future demand and supply of skills; identifying and assessing the role of employment market competitors; key national and international employment market and demographic trends.</vt:lpstr>
      <vt:lpstr>Sources of information </vt:lpstr>
      <vt:lpstr>UNDERSTANDING LABOUR MARKET TRENDS</vt:lpstr>
      <vt:lpstr>Comparison of Labour Markets</vt:lpstr>
      <vt:lpstr>Actions   Visit Moodle  Research and compare labour markets in your groups   Look at your organisation’s challenges in dealing with labour markets  Identify any key trends  Find examples of how organisations are managing labour markets across the globe</vt:lpstr>
      <vt:lpstr>ainger.Scanlon@uwtsd.ac.uk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People and Organisation:  Organisational Behaviour</dc:title>
  <dc:creator>Julie Potter</dc:creator>
  <cp:lastModifiedBy>Ainger Scanlon</cp:lastModifiedBy>
  <cp:revision>61</cp:revision>
  <dcterms:created xsi:type="dcterms:W3CDTF">2018-09-04T08:35:47Z</dcterms:created>
  <dcterms:modified xsi:type="dcterms:W3CDTF">2021-11-09T08:50:07Z</dcterms:modified>
</cp:coreProperties>
</file>