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handoutMasterIdLst>
    <p:handoutMasterId r:id="rId16"/>
  </p:handoutMasterIdLst>
  <p:sldIdLst>
    <p:sldId id="264" r:id="rId2"/>
    <p:sldId id="282" r:id="rId3"/>
    <p:sldId id="276" r:id="rId4"/>
    <p:sldId id="281" r:id="rId5"/>
    <p:sldId id="278" r:id="rId6"/>
    <p:sldId id="279" r:id="rId7"/>
    <p:sldId id="266" r:id="rId8"/>
    <p:sldId id="270" r:id="rId9"/>
    <p:sldId id="283" r:id="rId10"/>
    <p:sldId id="268" r:id="rId11"/>
    <p:sldId id="280" r:id="rId12"/>
    <p:sldId id="274" r:id="rId13"/>
    <p:sldId id="284" r:id="rId14"/>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3" autoAdjust="0"/>
    <p:restoredTop sz="94280" autoAdjust="0"/>
  </p:normalViewPr>
  <p:slideViewPr>
    <p:cSldViewPr showGuides="1">
      <p:cViewPr varScale="1">
        <p:scale>
          <a:sx n="52" d="100"/>
          <a:sy n="52" d="100"/>
        </p:scale>
        <p:origin x="480" y="4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119837-5B71-4D44-BB01-DB0B084933C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77D14C5-CED9-4CFC-B338-DFB0C8090B9F}">
      <dgm:prSet phldrT="[Text]"/>
      <dgm:spPr/>
      <dgm:t>
        <a:bodyPr/>
        <a:lstStyle/>
        <a:p>
          <a:r>
            <a:rPr lang="en-US" dirty="0"/>
            <a:t>Project Manager Responsibilities </a:t>
          </a:r>
        </a:p>
      </dgm:t>
      <dgm:extLst>
        <a:ext uri="{E40237B7-FDA0-4F09-8148-C483321AD2D9}">
          <dgm14:cNvPr xmlns:dgm14="http://schemas.microsoft.com/office/drawing/2010/diagram" id="0" name="" descr="Vertical bullet list showing 3 groups arranged one below the other and bullet points are present under each group."/>
        </a:ext>
      </dgm:extLst>
    </dgm:pt>
    <dgm:pt modelId="{92DFCBC7-BC14-4697-8ECD-BF0D5B1EDA3B}" type="parTrans" cxnId="{7D461F02-AB37-447A-AC6B-D31C4D2EC6A9}">
      <dgm:prSet/>
      <dgm:spPr/>
      <dgm:t>
        <a:bodyPr/>
        <a:lstStyle/>
        <a:p>
          <a:endParaRPr lang="en-US"/>
        </a:p>
      </dgm:t>
    </dgm:pt>
    <dgm:pt modelId="{87E3C0DB-7BEE-424E-8E11-B838D238D595}" type="sibTrans" cxnId="{7D461F02-AB37-447A-AC6B-D31C4D2EC6A9}">
      <dgm:prSet/>
      <dgm:spPr/>
      <dgm:t>
        <a:bodyPr/>
        <a:lstStyle/>
        <a:p>
          <a:endParaRPr lang="en-US"/>
        </a:p>
      </dgm:t>
    </dgm:pt>
    <dgm:pt modelId="{C111C18A-FD96-4E63-821A-54D70D8DC65F}">
      <dgm:prSet phldrT="[Text]"/>
      <dgm:spPr/>
      <dgm:t>
        <a:bodyPr/>
        <a:lstStyle/>
        <a:p>
          <a:endParaRPr lang="en-US" sz="1500" dirty="0"/>
        </a:p>
      </dgm:t>
    </dgm:pt>
    <dgm:pt modelId="{83BE74EF-FAB4-45A2-BBED-7CD5259AB210}" type="parTrans" cxnId="{FFD8B471-C98F-4DB5-8DE3-2AB7E896ADD5}">
      <dgm:prSet/>
      <dgm:spPr/>
      <dgm:t>
        <a:bodyPr/>
        <a:lstStyle/>
        <a:p>
          <a:endParaRPr lang="en-US"/>
        </a:p>
      </dgm:t>
    </dgm:pt>
    <dgm:pt modelId="{B4F34DE2-2DAE-4F88-8C78-BD8892EBF4FF}" type="sibTrans" cxnId="{FFD8B471-C98F-4DB5-8DE3-2AB7E896ADD5}">
      <dgm:prSet/>
      <dgm:spPr/>
      <dgm:t>
        <a:bodyPr/>
        <a:lstStyle/>
        <a:p>
          <a:endParaRPr lang="en-US"/>
        </a:p>
      </dgm:t>
    </dgm:pt>
    <dgm:pt modelId="{33EAD35F-38F2-4CB7-9A6D-B04FFD8A51FD}">
      <dgm:prSet phldrT="[Text]" custT="1"/>
      <dgm:spPr/>
      <dgm:t>
        <a:bodyPr/>
        <a:lstStyle/>
        <a:p>
          <a:r>
            <a:rPr lang="en-US" sz="1800" dirty="0">
              <a:latin typeface="Arial" panose="020B0604020202020204" pitchFamily="34" charset="0"/>
              <a:cs typeface="Arial" panose="020B0604020202020204" pitchFamily="34" charset="0"/>
            </a:rPr>
            <a:t>Implementing strategy</a:t>
          </a:r>
        </a:p>
      </dgm:t>
    </dgm:pt>
    <dgm:pt modelId="{81FE7DB1-4BFC-4407-80A9-E5514E94C61D}" type="parTrans" cxnId="{FAC3D40F-8E66-452D-9CA4-C2871F2D10EF}">
      <dgm:prSet/>
      <dgm:spPr/>
      <dgm:t>
        <a:bodyPr/>
        <a:lstStyle/>
        <a:p>
          <a:endParaRPr lang="en-US"/>
        </a:p>
      </dgm:t>
    </dgm:pt>
    <dgm:pt modelId="{4B66B839-1910-459B-92B2-14846EBA7A70}" type="sibTrans" cxnId="{FAC3D40F-8E66-452D-9CA4-C2871F2D10EF}">
      <dgm:prSet/>
      <dgm:spPr/>
      <dgm:t>
        <a:bodyPr/>
        <a:lstStyle/>
        <a:p>
          <a:endParaRPr lang="en-US"/>
        </a:p>
      </dgm:t>
    </dgm:pt>
    <dgm:pt modelId="{3C67E77D-62FA-499D-B5E6-E79A091C5267}">
      <dgm:prSet phldrT="[Text]"/>
      <dgm:spPr/>
      <dgm:t>
        <a:bodyPr/>
        <a:lstStyle/>
        <a:p>
          <a:r>
            <a:rPr lang="en-US" dirty="0"/>
            <a:t>Project Leaders role</a:t>
          </a:r>
        </a:p>
      </dgm:t>
      <dgm:extLst>
        <a:ext uri="{E40237B7-FDA0-4F09-8148-C483321AD2D9}">
          <dgm14:cNvPr xmlns:dgm14="http://schemas.microsoft.com/office/drawing/2010/diagram" id="0" name="" descr="Vertical bullet list showing 3 groups arranged one below the other and bullet points are present under each group."/>
        </a:ext>
      </dgm:extLst>
    </dgm:pt>
    <dgm:pt modelId="{5337D229-E330-4525-B0FA-14EC5A80604A}" type="parTrans" cxnId="{32AA6160-4426-4C4D-93AE-E2F474E37AD9}">
      <dgm:prSet/>
      <dgm:spPr/>
      <dgm:t>
        <a:bodyPr/>
        <a:lstStyle/>
        <a:p>
          <a:endParaRPr lang="en-US"/>
        </a:p>
      </dgm:t>
    </dgm:pt>
    <dgm:pt modelId="{C056AC5D-B04E-4376-A1CB-3EAB7BE5AF5B}" type="sibTrans" cxnId="{32AA6160-4426-4C4D-93AE-E2F474E37AD9}">
      <dgm:prSet/>
      <dgm:spPr/>
      <dgm:t>
        <a:bodyPr/>
        <a:lstStyle/>
        <a:p>
          <a:endParaRPr lang="en-US"/>
        </a:p>
      </dgm:t>
    </dgm:pt>
    <dgm:pt modelId="{D417C09E-1D28-49F1-9EBE-0781BE78CAA6}">
      <dgm:prSet phldrT="[Text]" custT="1"/>
      <dgm:spPr/>
      <dgm:t>
        <a:bodyPr/>
        <a:lstStyle/>
        <a:p>
          <a:r>
            <a:rPr lang="en-US" sz="1800" dirty="0">
              <a:latin typeface="Arial" panose="020B0604020202020204" pitchFamily="34" charset="0"/>
              <a:cs typeface="Arial" panose="020B0604020202020204" pitchFamily="34" charset="0"/>
            </a:rPr>
            <a:t>Setting deadlines and keeping the project on schedule</a:t>
          </a:r>
        </a:p>
      </dgm:t>
    </dgm:pt>
    <dgm:pt modelId="{6EA64083-61C6-4864-B417-671CF91C90E2}" type="parTrans" cxnId="{59B3B413-6F7E-4C2E-9A1C-7F062468505C}">
      <dgm:prSet/>
      <dgm:spPr/>
      <dgm:t>
        <a:bodyPr/>
        <a:lstStyle/>
        <a:p>
          <a:endParaRPr lang="en-GB"/>
        </a:p>
      </dgm:t>
    </dgm:pt>
    <dgm:pt modelId="{58FA282A-4380-4F26-9CD8-316150BC4DD9}" type="sibTrans" cxnId="{59B3B413-6F7E-4C2E-9A1C-7F062468505C}">
      <dgm:prSet/>
      <dgm:spPr/>
      <dgm:t>
        <a:bodyPr/>
        <a:lstStyle/>
        <a:p>
          <a:endParaRPr lang="en-GB"/>
        </a:p>
      </dgm:t>
    </dgm:pt>
    <dgm:pt modelId="{2CDB2EFE-98A3-46E3-88D9-3E35753583E1}">
      <dgm:prSet phldrT="[Text]" custT="1"/>
      <dgm:spPr/>
      <dgm:t>
        <a:bodyPr/>
        <a:lstStyle/>
        <a:p>
          <a:r>
            <a:rPr lang="en-US" sz="1800" dirty="0">
              <a:latin typeface="Arial" panose="020B0604020202020204" pitchFamily="34" charset="0"/>
              <a:cs typeface="Arial" panose="020B0604020202020204" pitchFamily="34" charset="0"/>
            </a:rPr>
            <a:t>Updating stakeholders</a:t>
          </a:r>
        </a:p>
      </dgm:t>
    </dgm:pt>
    <dgm:pt modelId="{8D8E0784-7FBB-4DB8-826B-52EB338F7C11}" type="parTrans" cxnId="{4AB7CBA0-76DB-4234-8135-61BA193BB9AE}">
      <dgm:prSet/>
      <dgm:spPr/>
      <dgm:t>
        <a:bodyPr/>
        <a:lstStyle/>
        <a:p>
          <a:endParaRPr lang="en-GB"/>
        </a:p>
      </dgm:t>
    </dgm:pt>
    <dgm:pt modelId="{B4A9FFAE-CAB0-412F-9C56-1AC002CDDBC9}" type="sibTrans" cxnId="{4AB7CBA0-76DB-4234-8135-61BA193BB9AE}">
      <dgm:prSet/>
      <dgm:spPr/>
      <dgm:t>
        <a:bodyPr/>
        <a:lstStyle/>
        <a:p>
          <a:endParaRPr lang="en-GB"/>
        </a:p>
      </dgm:t>
    </dgm:pt>
    <dgm:pt modelId="{176EDDAA-DBFB-4667-95F1-964DD2326245}">
      <dgm:prSet phldrT="[Text]" custT="1"/>
      <dgm:spPr/>
      <dgm:t>
        <a:bodyPr/>
        <a:lstStyle/>
        <a:p>
          <a:r>
            <a:rPr lang="en-US" sz="1800" dirty="0">
              <a:latin typeface="Arial" panose="020B0604020202020204" pitchFamily="34" charset="0"/>
              <a:cs typeface="Arial" panose="020B0604020202020204" pitchFamily="34" charset="0"/>
            </a:rPr>
            <a:t>Budget management</a:t>
          </a:r>
        </a:p>
      </dgm:t>
    </dgm:pt>
    <dgm:pt modelId="{09910A51-F569-493F-9FB4-1AD88801F312}" type="parTrans" cxnId="{4A25D392-EAB8-428E-90B9-88CB8A778594}">
      <dgm:prSet/>
      <dgm:spPr/>
      <dgm:t>
        <a:bodyPr/>
        <a:lstStyle/>
        <a:p>
          <a:endParaRPr lang="en-GB"/>
        </a:p>
      </dgm:t>
    </dgm:pt>
    <dgm:pt modelId="{E074ED19-F39B-4238-ADE2-0C56051883FF}" type="sibTrans" cxnId="{4A25D392-EAB8-428E-90B9-88CB8A778594}">
      <dgm:prSet/>
      <dgm:spPr/>
      <dgm:t>
        <a:bodyPr/>
        <a:lstStyle/>
        <a:p>
          <a:endParaRPr lang="en-GB"/>
        </a:p>
      </dgm:t>
    </dgm:pt>
    <dgm:pt modelId="{2D79E8A6-FEBE-41A4-BFD3-9FF5F77C3218}">
      <dgm:prSet phldrT="[Text]" custT="1"/>
      <dgm:spPr/>
      <dgm:t>
        <a:bodyPr/>
        <a:lstStyle/>
        <a:p>
          <a:r>
            <a:rPr lang="en-US" sz="1800" dirty="0">
              <a:latin typeface="Arial" panose="020B0604020202020204" pitchFamily="34" charset="0"/>
              <a:cs typeface="Arial" panose="020B0604020202020204" pitchFamily="34" charset="0"/>
            </a:rPr>
            <a:t>Documentation, staffing, schedules and HR</a:t>
          </a:r>
        </a:p>
      </dgm:t>
    </dgm:pt>
    <dgm:pt modelId="{40E76FC4-DF07-4C11-8699-7BD8E67F6DAF}" type="parTrans" cxnId="{E9CD1DCA-02D0-4ADD-94C9-D8A90D3F7746}">
      <dgm:prSet/>
      <dgm:spPr/>
      <dgm:t>
        <a:bodyPr/>
        <a:lstStyle/>
        <a:p>
          <a:endParaRPr lang="en-GB"/>
        </a:p>
      </dgm:t>
    </dgm:pt>
    <dgm:pt modelId="{310C3ADB-9A74-470F-A844-A2976945A0E9}" type="sibTrans" cxnId="{E9CD1DCA-02D0-4ADD-94C9-D8A90D3F7746}">
      <dgm:prSet/>
      <dgm:spPr/>
      <dgm:t>
        <a:bodyPr/>
        <a:lstStyle/>
        <a:p>
          <a:endParaRPr lang="en-GB"/>
        </a:p>
      </dgm:t>
    </dgm:pt>
    <dgm:pt modelId="{0F1575CE-7714-43A2-BFDF-A6D35C1F8B7A}">
      <dgm:prSet phldrT="[Text]" custT="1"/>
      <dgm:spPr/>
      <dgm:t>
        <a:bodyPr/>
        <a:lstStyle/>
        <a:p>
          <a:r>
            <a:rPr lang="en-US" sz="1800" b="0" dirty="0">
              <a:latin typeface="Arial" panose="020B0604020202020204" pitchFamily="34" charset="0"/>
              <a:cs typeface="Arial" panose="020B0604020202020204" pitchFamily="34" charset="0"/>
            </a:rPr>
            <a:t>Focusing the team</a:t>
          </a:r>
        </a:p>
      </dgm:t>
    </dgm:pt>
    <dgm:pt modelId="{F825DD48-DDB7-4C10-A305-2D67633A6CAD}" type="parTrans" cxnId="{F5797191-B940-4FB5-8ACE-B3642CCE103C}">
      <dgm:prSet/>
      <dgm:spPr/>
      <dgm:t>
        <a:bodyPr/>
        <a:lstStyle/>
        <a:p>
          <a:endParaRPr lang="en-GB"/>
        </a:p>
      </dgm:t>
    </dgm:pt>
    <dgm:pt modelId="{50F3D4A8-D1DD-4744-BBD5-655F8377F1A9}" type="sibTrans" cxnId="{F5797191-B940-4FB5-8ACE-B3642CCE103C}">
      <dgm:prSet/>
      <dgm:spPr/>
      <dgm:t>
        <a:bodyPr/>
        <a:lstStyle/>
        <a:p>
          <a:endParaRPr lang="en-GB"/>
        </a:p>
      </dgm:t>
    </dgm:pt>
    <dgm:pt modelId="{AA1702D3-D6F2-4E9B-ADB7-EB6681FEF872}">
      <dgm:prSet phldrT="[Text]" custT="1"/>
      <dgm:spPr/>
      <dgm:t>
        <a:bodyPr/>
        <a:lstStyle/>
        <a:p>
          <a:r>
            <a:rPr lang="en-US" sz="1800" b="0" dirty="0">
              <a:latin typeface="Arial" panose="020B0604020202020204" pitchFamily="34" charset="0"/>
              <a:cs typeface="Arial" panose="020B0604020202020204" pitchFamily="34" charset="0"/>
            </a:rPr>
            <a:t>Fostering workplace culture</a:t>
          </a:r>
        </a:p>
      </dgm:t>
    </dgm:pt>
    <dgm:pt modelId="{7C297338-52CE-4A89-8D69-BB6CF48F1B1D}" type="parTrans" cxnId="{7BD53897-BD02-4D29-B48C-05E548B11DA5}">
      <dgm:prSet/>
      <dgm:spPr/>
      <dgm:t>
        <a:bodyPr/>
        <a:lstStyle/>
        <a:p>
          <a:endParaRPr lang="en-GB"/>
        </a:p>
      </dgm:t>
    </dgm:pt>
    <dgm:pt modelId="{B84FA0E9-E8C3-4BDD-B9BB-110A549BA100}" type="sibTrans" cxnId="{7BD53897-BD02-4D29-B48C-05E548B11DA5}">
      <dgm:prSet/>
      <dgm:spPr/>
      <dgm:t>
        <a:bodyPr/>
        <a:lstStyle/>
        <a:p>
          <a:endParaRPr lang="en-GB"/>
        </a:p>
      </dgm:t>
    </dgm:pt>
    <dgm:pt modelId="{71589CAF-9D0B-4A1F-A579-D998F04CE176}">
      <dgm:prSet phldrT="[Text]" custT="1"/>
      <dgm:spPr/>
      <dgm:t>
        <a:bodyPr/>
        <a:lstStyle/>
        <a:p>
          <a:r>
            <a:rPr lang="en-US" sz="1800" b="0" dirty="0">
              <a:latin typeface="Arial" panose="020B0604020202020204" pitchFamily="34" charset="0"/>
              <a:cs typeface="Arial" panose="020B0604020202020204" pitchFamily="34" charset="0"/>
            </a:rPr>
            <a:t>Creating a shared vision</a:t>
          </a:r>
        </a:p>
      </dgm:t>
    </dgm:pt>
    <dgm:pt modelId="{F46AF4C9-A93F-4D16-8A99-0D35C4F91D2C}" type="parTrans" cxnId="{CC9BEB69-829E-4EC5-8E71-F8E67D4CE4A8}">
      <dgm:prSet/>
      <dgm:spPr/>
      <dgm:t>
        <a:bodyPr/>
        <a:lstStyle/>
        <a:p>
          <a:endParaRPr lang="en-GB"/>
        </a:p>
      </dgm:t>
    </dgm:pt>
    <dgm:pt modelId="{1B429FAB-A167-4993-AC5B-981B39128A51}" type="sibTrans" cxnId="{CC9BEB69-829E-4EC5-8E71-F8E67D4CE4A8}">
      <dgm:prSet/>
      <dgm:spPr/>
      <dgm:t>
        <a:bodyPr/>
        <a:lstStyle/>
        <a:p>
          <a:endParaRPr lang="en-GB"/>
        </a:p>
      </dgm:t>
    </dgm:pt>
    <dgm:pt modelId="{B4035D08-1D26-4617-B262-6323C4F3DB85}">
      <dgm:prSet phldrT="[Text]" custT="1"/>
      <dgm:spPr/>
      <dgm:t>
        <a:bodyPr/>
        <a:lstStyle/>
        <a:p>
          <a:r>
            <a:rPr lang="en-US" sz="1800" b="0" dirty="0">
              <a:latin typeface="Arial" panose="020B0604020202020204" pitchFamily="34" charset="0"/>
              <a:cs typeface="Arial" panose="020B0604020202020204" pitchFamily="34" charset="0"/>
            </a:rPr>
            <a:t>Interpersonal support and purpose</a:t>
          </a:r>
        </a:p>
      </dgm:t>
    </dgm:pt>
    <dgm:pt modelId="{C630FCCF-74E3-4D70-8E8C-9D37A51D6332}" type="parTrans" cxnId="{74C6AE31-A4A9-40F7-943B-21F5ACB2D006}">
      <dgm:prSet/>
      <dgm:spPr/>
      <dgm:t>
        <a:bodyPr/>
        <a:lstStyle/>
        <a:p>
          <a:endParaRPr lang="en-GB"/>
        </a:p>
      </dgm:t>
    </dgm:pt>
    <dgm:pt modelId="{CDCB4363-8FD8-4136-BD32-FB2FDD6BD32A}" type="sibTrans" cxnId="{74C6AE31-A4A9-40F7-943B-21F5ACB2D006}">
      <dgm:prSet/>
      <dgm:spPr/>
      <dgm:t>
        <a:bodyPr/>
        <a:lstStyle/>
        <a:p>
          <a:endParaRPr lang="en-GB"/>
        </a:p>
      </dgm:t>
    </dgm:pt>
    <dgm:pt modelId="{3FC411E9-FBEA-4848-A0A6-34F3AF562470}">
      <dgm:prSet phldrT="[Text]" custT="1"/>
      <dgm:spPr/>
      <dgm:t>
        <a:bodyPr/>
        <a:lstStyle/>
        <a:p>
          <a:r>
            <a:rPr lang="en-US" sz="1800" b="0" dirty="0">
              <a:latin typeface="Arial" panose="020B0604020202020204" pitchFamily="34" charset="0"/>
              <a:cs typeface="Arial" panose="020B0604020202020204" pitchFamily="34" charset="0"/>
            </a:rPr>
            <a:t>Communicating</a:t>
          </a:r>
        </a:p>
      </dgm:t>
    </dgm:pt>
    <dgm:pt modelId="{330495A9-C907-4F15-85DE-442AE965AC28}" type="parTrans" cxnId="{FD7FEE02-EF0F-4ED9-8A85-D2D6A413A772}">
      <dgm:prSet/>
      <dgm:spPr/>
    </dgm:pt>
    <dgm:pt modelId="{EFE00E7D-B6B3-427B-8B8F-08A07EB1DE1D}" type="sibTrans" cxnId="{FD7FEE02-EF0F-4ED9-8A85-D2D6A413A772}">
      <dgm:prSet/>
      <dgm:spPr/>
    </dgm:pt>
    <dgm:pt modelId="{ED5DCCC5-BCA8-4491-AA37-BAF153ECA184}" type="pres">
      <dgm:prSet presAssocID="{90119837-5B71-4D44-BB01-DB0B084933C8}" presName="linear" presStyleCnt="0">
        <dgm:presLayoutVars>
          <dgm:animLvl val="lvl"/>
          <dgm:resizeHandles val="exact"/>
        </dgm:presLayoutVars>
      </dgm:prSet>
      <dgm:spPr/>
    </dgm:pt>
    <dgm:pt modelId="{A9DD881E-A532-414B-870C-8ADE2076F78C}" type="pres">
      <dgm:prSet presAssocID="{477D14C5-CED9-4CFC-B338-DFB0C8090B9F}" presName="parentText" presStyleLbl="node1" presStyleIdx="0" presStyleCnt="2">
        <dgm:presLayoutVars>
          <dgm:chMax val="0"/>
          <dgm:bulletEnabled val="1"/>
        </dgm:presLayoutVars>
      </dgm:prSet>
      <dgm:spPr/>
    </dgm:pt>
    <dgm:pt modelId="{CD5F6E02-AD43-4E7A-935B-DDF5D6C74800}" type="pres">
      <dgm:prSet presAssocID="{477D14C5-CED9-4CFC-B338-DFB0C8090B9F}" presName="childText" presStyleLbl="revTx" presStyleIdx="0" presStyleCnt="2">
        <dgm:presLayoutVars>
          <dgm:bulletEnabled val="1"/>
        </dgm:presLayoutVars>
      </dgm:prSet>
      <dgm:spPr/>
    </dgm:pt>
    <dgm:pt modelId="{81203336-F3DE-4B3A-BCF4-0F68C23AC2BB}" type="pres">
      <dgm:prSet presAssocID="{3C67E77D-62FA-499D-B5E6-E79A091C5267}" presName="parentText" presStyleLbl="node1" presStyleIdx="1" presStyleCnt="2" custScaleY="245842" custLinFactNeighborX="3618" custLinFactNeighborY="1155">
        <dgm:presLayoutVars>
          <dgm:chMax val="0"/>
          <dgm:bulletEnabled val="1"/>
        </dgm:presLayoutVars>
      </dgm:prSet>
      <dgm:spPr/>
    </dgm:pt>
    <dgm:pt modelId="{782956A5-ADC8-4959-B856-589B9D9B9635}" type="pres">
      <dgm:prSet presAssocID="{3C67E77D-62FA-499D-B5E6-E79A091C5267}" presName="childText" presStyleLbl="revTx" presStyleIdx="1" presStyleCnt="2" custScaleY="167899">
        <dgm:presLayoutVars>
          <dgm:bulletEnabled val="1"/>
        </dgm:presLayoutVars>
      </dgm:prSet>
      <dgm:spPr/>
    </dgm:pt>
  </dgm:ptLst>
  <dgm:cxnLst>
    <dgm:cxn modelId="{7D461F02-AB37-447A-AC6B-D31C4D2EC6A9}" srcId="{90119837-5B71-4D44-BB01-DB0B084933C8}" destId="{477D14C5-CED9-4CFC-B338-DFB0C8090B9F}" srcOrd="0" destOrd="0" parTransId="{92DFCBC7-BC14-4697-8ECD-BF0D5B1EDA3B}" sibTransId="{87E3C0DB-7BEE-424E-8E11-B838D238D595}"/>
    <dgm:cxn modelId="{FD7FEE02-EF0F-4ED9-8A85-D2D6A413A772}" srcId="{3C67E77D-62FA-499D-B5E6-E79A091C5267}" destId="{3FC411E9-FBEA-4848-A0A6-34F3AF562470}" srcOrd="0" destOrd="0" parTransId="{330495A9-C907-4F15-85DE-442AE965AC28}" sibTransId="{EFE00E7D-B6B3-427B-8B8F-08A07EB1DE1D}"/>
    <dgm:cxn modelId="{FAC3D40F-8E66-452D-9CA4-C2871F2D10EF}" srcId="{477D14C5-CED9-4CFC-B338-DFB0C8090B9F}" destId="{33EAD35F-38F2-4CB7-9A6D-B04FFD8A51FD}" srcOrd="1" destOrd="0" parTransId="{81FE7DB1-4BFC-4407-80A9-E5514E94C61D}" sibTransId="{4B66B839-1910-459B-92B2-14846EBA7A70}"/>
    <dgm:cxn modelId="{59B3B413-6F7E-4C2E-9A1C-7F062468505C}" srcId="{477D14C5-CED9-4CFC-B338-DFB0C8090B9F}" destId="{D417C09E-1D28-49F1-9EBE-0781BE78CAA6}" srcOrd="2" destOrd="0" parTransId="{6EA64083-61C6-4864-B417-671CF91C90E2}" sibTransId="{58FA282A-4380-4F26-9CD8-316150BC4DD9}"/>
    <dgm:cxn modelId="{44053F21-86AC-4AB6-98A6-4DDD64C57CD0}" type="presOf" srcId="{176EDDAA-DBFB-4667-95F1-964DD2326245}" destId="{CD5F6E02-AD43-4E7A-935B-DDF5D6C74800}" srcOrd="0" destOrd="4" presId="urn:microsoft.com/office/officeart/2005/8/layout/vList2"/>
    <dgm:cxn modelId="{79C4A924-FE12-4088-925F-91E9C4FE528B}" type="presOf" srcId="{D417C09E-1D28-49F1-9EBE-0781BE78CAA6}" destId="{CD5F6E02-AD43-4E7A-935B-DDF5D6C74800}" srcOrd="0" destOrd="2" presId="urn:microsoft.com/office/officeart/2005/8/layout/vList2"/>
    <dgm:cxn modelId="{74C6AE31-A4A9-40F7-943B-21F5ACB2D006}" srcId="{3C67E77D-62FA-499D-B5E6-E79A091C5267}" destId="{B4035D08-1D26-4617-B262-6323C4F3DB85}" srcOrd="4" destOrd="0" parTransId="{C630FCCF-74E3-4D70-8E8C-9D37A51D6332}" sibTransId="{CDCB4363-8FD8-4136-BD32-FB2FDD6BD32A}"/>
    <dgm:cxn modelId="{32AA6160-4426-4C4D-93AE-E2F474E37AD9}" srcId="{90119837-5B71-4D44-BB01-DB0B084933C8}" destId="{3C67E77D-62FA-499D-B5E6-E79A091C5267}" srcOrd="1" destOrd="0" parTransId="{5337D229-E330-4525-B0FA-14EC5A80604A}" sibTransId="{C056AC5D-B04E-4376-A1CB-3EAB7BE5AF5B}"/>
    <dgm:cxn modelId="{21D79C62-FB2C-4DBE-ACB3-8AFAAAD5A8DB}" type="presOf" srcId="{2CDB2EFE-98A3-46E3-88D9-3E35753583E1}" destId="{CD5F6E02-AD43-4E7A-935B-DDF5D6C74800}" srcOrd="0" destOrd="3" presId="urn:microsoft.com/office/officeart/2005/8/layout/vList2"/>
    <dgm:cxn modelId="{CA4BB566-E154-458A-853D-EF24D121A585}" type="presOf" srcId="{AA1702D3-D6F2-4E9B-ADB7-EB6681FEF872}" destId="{782956A5-ADC8-4959-B856-589B9D9B9635}" srcOrd="0" destOrd="2" presId="urn:microsoft.com/office/officeart/2005/8/layout/vList2"/>
    <dgm:cxn modelId="{7B13E367-8E27-4306-931D-3C5BD60DCC26}" type="presOf" srcId="{2D79E8A6-FEBE-41A4-BFD3-9FF5F77C3218}" destId="{CD5F6E02-AD43-4E7A-935B-DDF5D6C74800}" srcOrd="0" destOrd="5" presId="urn:microsoft.com/office/officeart/2005/8/layout/vList2"/>
    <dgm:cxn modelId="{DBD1E349-9D00-4C15-811A-ECDE8137E562}" type="presOf" srcId="{3FC411E9-FBEA-4848-A0A6-34F3AF562470}" destId="{782956A5-ADC8-4959-B856-589B9D9B9635}" srcOrd="0" destOrd="0" presId="urn:microsoft.com/office/officeart/2005/8/layout/vList2"/>
    <dgm:cxn modelId="{CC9BEB69-829E-4EC5-8E71-F8E67D4CE4A8}" srcId="{3C67E77D-62FA-499D-B5E6-E79A091C5267}" destId="{71589CAF-9D0B-4A1F-A579-D998F04CE176}" srcOrd="3" destOrd="0" parTransId="{F46AF4C9-A93F-4D16-8A99-0D35C4F91D2C}" sibTransId="{1B429FAB-A167-4993-AC5B-981B39128A51}"/>
    <dgm:cxn modelId="{8571994D-BA92-47D1-B8FD-2E24C51660A7}" type="presOf" srcId="{71589CAF-9D0B-4A1F-A579-D998F04CE176}" destId="{782956A5-ADC8-4959-B856-589B9D9B9635}" srcOrd="0" destOrd="3" presId="urn:microsoft.com/office/officeart/2005/8/layout/vList2"/>
    <dgm:cxn modelId="{5BDE416F-F97E-4F73-BE1A-C12EA4F60682}" type="presOf" srcId="{90119837-5B71-4D44-BB01-DB0B084933C8}" destId="{ED5DCCC5-BCA8-4491-AA37-BAF153ECA184}" srcOrd="0" destOrd="0" presId="urn:microsoft.com/office/officeart/2005/8/layout/vList2"/>
    <dgm:cxn modelId="{FFD8B471-C98F-4DB5-8DE3-2AB7E896ADD5}" srcId="{477D14C5-CED9-4CFC-B338-DFB0C8090B9F}" destId="{C111C18A-FD96-4E63-821A-54D70D8DC65F}" srcOrd="0" destOrd="0" parTransId="{83BE74EF-FAB4-45A2-BBED-7CD5259AB210}" sibTransId="{B4F34DE2-2DAE-4F88-8C78-BD8892EBF4FF}"/>
    <dgm:cxn modelId="{A1136184-9615-4E89-AA61-008A83867071}" type="presOf" srcId="{0F1575CE-7714-43A2-BFDF-A6D35C1F8B7A}" destId="{782956A5-ADC8-4959-B856-589B9D9B9635}" srcOrd="0" destOrd="1" presId="urn:microsoft.com/office/officeart/2005/8/layout/vList2"/>
    <dgm:cxn modelId="{594ECC8D-94FA-41B7-9F5F-6B7A67E36EF5}" type="presOf" srcId="{C111C18A-FD96-4E63-821A-54D70D8DC65F}" destId="{CD5F6E02-AD43-4E7A-935B-DDF5D6C74800}" srcOrd="0" destOrd="0" presId="urn:microsoft.com/office/officeart/2005/8/layout/vList2"/>
    <dgm:cxn modelId="{F5797191-B940-4FB5-8ACE-B3642CCE103C}" srcId="{3C67E77D-62FA-499D-B5E6-E79A091C5267}" destId="{0F1575CE-7714-43A2-BFDF-A6D35C1F8B7A}" srcOrd="1" destOrd="0" parTransId="{F825DD48-DDB7-4C10-A305-2D67633A6CAD}" sibTransId="{50F3D4A8-D1DD-4744-BBD5-655F8377F1A9}"/>
    <dgm:cxn modelId="{4A25D392-EAB8-428E-90B9-88CB8A778594}" srcId="{477D14C5-CED9-4CFC-B338-DFB0C8090B9F}" destId="{176EDDAA-DBFB-4667-95F1-964DD2326245}" srcOrd="4" destOrd="0" parTransId="{09910A51-F569-493F-9FB4-1AD88801F312}" sibTransId="{E074ED19-F39B-4238-ADE2-0C56051883FF}"/>
    <dgm:cxn modelId="{8D0A4494-246A-45A7-AB6A-CDBC9E33ECD3}" type="presOf" srcId="{477D14C5-CED9-4CFC-B338-DFB0C8090B9F}" destId="{A9DD881E-A532-414B-870C-8ADE2076F78C}" srcOrd="0" destOrd="0" presId="urn:microsoft.com/office/officeart/2005/8/layout/vList2"/>
    <dgm:cxn modelId="{7BD53897-BD02-4D29-B48C-05E548B11DA5}" srcId="{3C67E77D-62FA-499D-B5E6-E79A091C5267}" destId="{AA1702D3-D6F2-4E9B-ADB7-EB6681FEF872}" srcOrd="2" destOrd="0" parTransId="{7C297338-52CE-4A89-8D69-BB6CF48F1B1D}" sibTransId="{B84FA0E9-E8C3-4BDD-B9BB-110A549BA100}"/>
    <dgm:cxn modelId="{EC476D99-C573-438D-99A8-8E94472DE013}" type="presOf" srcId="{B4035D08-1D26-4617-B262-6323C4F3DB85}" destId="{782956A5-ADC8-4959-B856-589B9D9B9635}" srcOrd="0" destOrd="4" presId="urn:microsoft.com/office/officeart/2005/8/layout/vList2"/>
    <dgm:cxn modelId="{4AB7CBA0-76DB-4234-8135-61BA193BB9AE}" srcId="{477D14C5-CED9-4CFC-B338-DFB0C8090B9F}" destId="{2CDB2EFE-98A3-46E3-88D9-3E35753583E1}" srcOrd="3" destOrd="0" parTransId="{8D8E0784-7FBB-4DB8-826B-52EB338F7C11}" sibTransId="{B4A9FFAE-CAB0-412F-9C56-1AC002CDDBC9}"/>
    <dgm:cxn modelId="{96956FBE-70C8-4F89-BD0B-33093C0F439D}" type="presOf" srcId="{3C67E77D-62FA-499D-B5E6-E79A091C5267}" destId="{81203336-F3DE-4B3A-BCF4-0F68C23AC2BB}" srcOrd="0" destOrd="0" presId="urn:microsoft.com/office/officeart/2005/8/layout/vList2"/>
    <dgm:cxn modelId="{109ECBC1-64DC-48B7-847D-6354B293D099}" type="presOf" srcId="{33EAD35F-38F2-4CB7-9A6D-B04FFD8A51FD}" destId="{CD5F6E02-AD43-4E7A-935B-DDF5D6C74800}" srcOrd="0" destOrd="1" presId="urn:microsoft.com/office/officeart/2005/8/layout/vList2"/>
    <dgm:cxn modelId="{E9CD1DCA-02D0-4ADD-94C9-D8A90D3F7746}" srcId="{477D14C5-CED9-4CFC-B338-DFB0C8090B9F}" destId="{2D79E8A6-FEBE-41A4-BFD3-9FF5F77C3218}" srcOrd="5" destOrd="0" parTransId="{40E76FC4-DF07-4C11-8699-7BD8E67F6DAF}" sibTransId="{310C3ADB-9A74-470F-A844-A2976945A0E9}"/>
    <dgm:cxn modelId="{0910C0A3-A67A-496C-8A74-C4E35FED4675}" type="presParOf" srcId="{ED5DCCC5-BCA8-4491-AA37-BAF153ECA184}" destId="{A9DD881E-A532-414B-870C-8ADE2076F78C}" srcOrd="0" destOrd="0" presId="urn:microsoft.com/office/officeart/2005/8/layout/vList2"/>
    <dgm:cxn modelId="{9334B2F5-7FCF-4B1F-B6AA-DB249F4421A1}" type="presParOf" srcId="{ED5DCCC5-BCA8-4491-AA37-BAF153ECA184}" destId="{CD5F6E02-AD43-4E7A-935B-DDF5D6C74800}" srcOrd="1" destOrd="0" presId="urn:microsoft.com/office/officeart/2005/8/layout/vList2"/>
    <dgm:cxn modelId="{4F4F04E9-8CC4-46EA-94F2-D97F126F4DA5}" type="presParOf" srcId="{ED5DCCC5-BCA8-4491-AA37-BAF153ECA184}" destId="{81203336-F3DE-4B3A-BCF4-0F68C23AC2BB}" srcOrd="2" destOrd="0" presId="urn:microsoft.com/office/officeart/2005/8/layout/vList2"/>
    <dgm:cxn modelId="{9E10C16C-1E52-4EC3-8CA1-A7C07C605948}" type="presParOf" srcId="{ED5DCCC5-BCA8-4491-AA37-BAF153ECA184}" destId="{782956A5-ADC8-4959-B856-589B9D9B9635}"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D881E-A532-414B-870C-8ADE2076F78C}">
      <dsp:nvSpPr>
        <dsp:cNvPr id="0" name=""/>
        <dsp:cNvSpPr/>
      </dsp:nvSpPr>
      <dsp:spPr>
        <a:xfrm>
          <a:off x="0" y="28206"/>
          <a:ext cx="4976813" cy="1678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dirty="0"/>
            <a:t>Project Manager Responsibilities </a:t>
          </a:r>
        </a:p>
      </dsp:txBody>
      <dsp:txXfrm>
        <a:off x="8196" y="36402"/>
        <a:ext cx="4960421" cy="151503"/>
      </dsp:txXfrm>
    </dsp:sp>
    <dsp:sp modelId="{CD5F6E02-AD43-4E7A-935B-DDF5D6C74800}">
      <dsp:nvSpPr>
        <dsp:cNvPr id="0" name=""/>
        <dsp:cNvSpPr/>
      </dsp:nvSpPr>
      <dsp:spPr>
        <a:xfrm>
          <a:off x="0" y="196101"/>
          <a:ext cx="4976813" cy="1970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014" tIns="22860" rIns="128016" bIns="22860" numCol="1" spcCol="1270" anchor="t" anchorCtr="0">
          <a:noAutofit/>
        </a:bodyPr>
        <a:lstStyle/>
        <a:p>
          <a:pPr marL="114300" lvl="1" indent="-114300" algn="l" defTabSz="666750">
            <a:lnSpc>
              <a:spcPct val="90000"/>
            </a:lnSpc>
            <a:spcBef>
              <a:spcPct val="0"/>
            </a:spcBef>
            <a:spcAft>
              <a:spcPct val="20000"/>
            </a:spcAft>
            <a:buChar char="•"/>
          </a:pPr>
          <a:endParaRPr lang="en-US" sz="1500" kern="1200" dirty="0"/>
        </a:p>
        <a:p>
          <a:pPr marL="171450" lvl="1" indent="-171450" algn="l" defTabSz="800100">
            <a:lnSpc>
              <a:spcPct val="90000"/>
            </a:lnSpc>
            <a:spcBef>
              <a:spcPct val="0"/>
            </a:spcBef>
            <a:spcAft>
              <a:spcPct val="20000"/>
            </a:spcAft>
            <a:buChar char="•"/>
          </a:pPr>
          <a:r>
            <a:rPr lang="en-US" sz="1800" kern="1200" dirty="0">
              <a:latin typeface="Arial" panose="020B0604020202020204" pitchFamily="34" charset="0"/>
              <a:cs typeface="Arial" panose="020B0604020202020204" pitchFamily="34" charset="0"/>
            </a:rPr>
            <a:t>Implementing strategy</a:t>
          </a:r>
        </a:p>
        <a:p>
          <a:pPr marL="171450" lvl="1" indent="-171450" algn="l" defTabSz="800100">
            <a:lnSpc>
              <a:spcPct val="90000"/>
            </a:lnSpc>
            <a:spcBef>
              <a:spcPct val="0"/>
            </a:spcBef>
            <a:spcAft>
              <a:spcPct val="20000"/>
            </a:spcAft>
            <a:buChar char="•"/>
          </a:pPr>
          <a:r>
            <a:rPr lang="en-US" sz="1800" kern="1200" dirty="0">
              <a:latin typeface="Arial" panose="020B0604020202020204" pitchFamily="34" charset="0"/>
              <a:cs typeface="Arial" panose="020B0604020202020204" pitchFamily="34" charset="0"/>
            </a:rPr>
            <a:t>Setting deadlines and keeping the project on schedule</a:t>
          </a:r>
        </a:p>
        <a:p>
          <a:pPr marL="171450" lvl="1" indent="-171450" algn="l" defTabSz="800100">
            <a:lnSpc>
              <a:spcPct val="90000"/>
            </a:lnSpc>
            <a:spcBef>
              <a:spcPct val="0"/>
            </a:spcBef>
            <a:spcAft>
              <a:spcPct val="20000"/>
            </a:spcAft>
            <a:buChar char="•"/>
          </a:pPr>
          <a:r>
            <a:rPr lang="en-US" sz="1800" kern="1200" dirty="0">
              <a:latin typeface="Arial" panose="020B0604020202020204" pitchFamily="34" charset="0"/>
              <a:cs typeface="Arial" panose="020B0604020202020204" pitchFamily="34" charset="0"/>
            </a:rPr>
            <a:t>Updating stakeholders</a:t>
          </a:r>
        </a:p>
        <a:p>
          <a:pPr marL="171450" lvl="1" indent="-171450" algn="l" defTabSz="800100">
            <a:lnSpc>
              <a:spcPct val="90000"/>
            </a:lnSpc>
            <a:spcBef>
              <a:spcPct val="0"/>
            </a:spcBef>
            <a:spcAft>
              <a:spcPct val="20000"/>
            </a:spcAft>
            <a:buChar char="•"/>
          </a:pPr>
          <a:r>
            <a:rPr lang="en-US" sz="1800" kern="1200" dirty="0">
              <a:latin typeface="Arial" panose="020B0604020202020204" pitchFamily="34" charset="0"/>
              <a:cs typeface="Arial" panose="020B0604020202020204" pitchFamily="34" charset="0"/>
            </a:rPr>
            <a:t>Budget management</a:t>
          </a:r>
        </a:p>
        <a:p>
          <a:pPr marL="171450" lvl="1" indent="-171450" algn="l" defTabSz="800100">
            <a:lnSpc>
              <a:spcPct val="90000"/>
            </a:lnSpc>
            <a:spcBef>
              <a:spcPct val="0"/>
            </a:spcBef>
            <a:spcAft>
              <a:spcPct val="20000"/>
            </a:spcAft>
            <a:buChar char="•"/>
          </a:pPr>
          <a:r>
            <a:rPr lang="en-US" sz="1800" kern="1200" dirty="0">
              <a:latin typeface="Arial" panose="020B0604020202020204" pitchFamily="34" charset="0"/>
              <a:cs typeface="Arial" panose="020B0604020202020204" pitchFamily="34" charset="0"/>
            </a:rPr>
            <a:t>Documentation, staffing, schedules and HR</a:t>
          </a:r>
        </a:p>
      </dsp:txBody>
      <dsp:txXfrm>
        <a:off x="0" y="196101"/>
        <a:ext cx="4976813" cy="1970640"/>
      </dsp:txXfrm>
    </dsp:sp>
    <dsp:sp modelId="{81203336-F3DE-4B3A-BCF4-0F68C23AC2BB}">
      <dsp:nvSpPr>
        <dsp:cNvPr id="0" name=""/>
        <dsp:cNvSpPr/>
      </dsp:nvSpPr>
      <dsp:spPr>
        <a:xfrm>
          <a:off x="0" y="2183476"/>
          <a:ext cx="4976813" cy="4127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dirty="0"/>
            <a:t>Project Leaders role</a:t>
          </a:r>
        </a:p>
      </dsp:txBody>
      <dsp:txXfrm>
        <a:off x="20149" y="2203625"/>
        <a:ext cx="4936515" cy="372458"/>
      </dsp:txXfrm>
    </dsp:sp>
    <dsp:sp modelId="{782956A5-ADC8-4959-B856-589B9D9B9635}">
      <dsp:nvSpPr>
        <dsp:cNvPr id="0" name=""/>
        <dsp:cNvSpPr/>
      </dsp:nvSpPr>
      <dsp:spPr>
        <a:xfrm>
          <a:off x="0" y="2579497"/>
          <a:ext cx="4976813" cy="2432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014"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US" sz="1800" b="0" kern="1200" dirty="0">
              <a:latin typeface="Arial" panose="020B0604020202020204" pitchFamily="34" charset="0"/>
              <a:cs typeface="Arial" panose="020B0604020202020204" pitchFamily="34" charset="0"/>
            </a:rPr>
            <a:t>Communicating</a:t>
          </a:r>
        </a:p>
        <a:p>
          <a:pPr marL="171450" lvl="1" indent="-171450" algn="l" defTabSz="800100">
            <a:lnSpc>
              <a:spcPct val="90000"/>
            </a:lnSpc>
            <a:spcBef>
              <a:spcPct val="0"/>
            </a:spcBef>
            <a:spcAft>
              <a:spcPct val="20000"/>
            </a:spcAft>
            <a:buChar char="•"/>
          </a:pPr>
          <a:r>
            <a:rPr lang="en-US" sz="1800" b="0" kern="1200" dirty="0">
              <a:latin typeface="Arial" panose="020B0604020202020204" pitchFamily="34" charset="0"/>
              <a:cs typeface="Arial" panose="020B0604020202020204" pitchFamily="34" charset="0"/>
            </a:rPr>
            <a:t>Focusing the team</a:t>
          </a:r>
        </a:p>
        <a:p>
          <a:pPr marL="171450" lvl="1" indent="-171450" algn="l" defTabSz="800100">
            <a:lnSpc>
              <a:spcPct val="90000"/>
            </a:lnSpc>
            <a:spcBef>
              <a:spcPct val="0"/>
            </a:spcBef>
            <a:spcAft>
              <a:spcPct val="20000"/>
            </a:spcAft>
            <a:buChar char="•"/>
          </a:pPr>
          <a:r>
            <a:rPr lang="en-US" sz="1800" b="0" kern="1200" dirty="0">
              <a:latin typeface="Arial" panose="020B0604020202020204" pitchFamily="34" charset="0"/>
              <a:cs typeface="Arial" panose="020B0604020202020204" pitchFamily="34" charset="0"/>
            </a:rPr>
            <a:t>Fostering workplace culture</a:t>
          </a:r>
        </a:p>
        <a:p>
          <a:pPr marL="171450" lvl="1" indent="-171450" algn="l" defTabSz="800100">
            <a:lnSpc>
              <a:spcPct val="90000"/>
            </a:lnSpc>
            <a:spcBef>
              <a:spcPct val="0"/>
            </a:spcBef>
            <a:spcAft>
              <a:spcPct val="20000"/>
            </a:spcAft>
            <a:buChar char="•"/>
          </a:pPr>
          <a:r>
            <a:rPr lang="en-US" sz="1800" b="0" kern="1200" dirty="0">
              <a:latin typeface="Arial" panose="020B0604020202020204" pitchFamily="34" charset="0"/>
              <a:cs typeface="Arial" panose="020B0604020202020204" pitchFamily="34" charset="0"/>
            </a:rPr>
            <a:t>Creating a shared vision</a:t>
          </a:r>
        </a:p>
        <a:p>
          <a:pPr marL="171450" lvl="1" indent="-171450" algn="l" defTabSz="800100">
            <a:lnSpc>
              <a:spcPct val="90000"/>
            </a:lnSpc>
            <a:spcBef>
              <a:spcPct val="0"/>
            </a:spcBef>
            <a:spcAft>
              <a:spcPct val="20000"/>
            </a:spcAft>
            <a:buChar char="•"/>
          </a:pPr>
          <a:r>
            <a:rPr lang="en-US" sz="1800" b="0" kern="1200" dirty="0">
              <a:latin typeface="Arial" panose="020B0604020202020204" pitchFamily="34" charset="0"/>
              <a:cs typeface="Arial" panose="020B0604020202020204" pitchFamily="34" charset="0"/>
            </a:rPr>
            <a:t>Interpersonal support and purpose</a:t>
          </a:r>
        </a:p>
      </dsp:txBody>
      <dsp:txXfrm>
        <a:off x="0" y="2579497"/>
        <a:ext cx="4976813" cy="24328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5/6/2022</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5/6/2022</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2032901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8796F01-7154-41E0-B48B-A6921757531A}" type="slidenum">
              <a:rPr lang="en-US" smtClean="0"/>
              <a:pPr/>
              <a:t>7</a:t>
            </a:fld>
            <a:endParaRPr lang="en-US"/>
          </a:p>
        </p:txBody>
      </p:sp>
    </p:spTree>
    <p:extLst>
      <p:ext uri="{BB962C8B-B14F-4D97-AF65-F5344CB8AC3E}">
        <p14:creationId xmlns:p14="http://schemas.microsoft.com/office/powerpoint/2010/main" val="26466622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5/6/2022</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5/6/2022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5/6/2022</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5/6/2022</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5/6/2022</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5/6/2022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5/6/2022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5/6/2022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5/6/2022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5/6/2022</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5.jpe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4.xml"/><Relationship Id="rId7" Type="http://schemas.openxmlformats.org/officeDocument/2006/relationships/diagramColors" Target="../diagrams/colors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4.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freestock.com/free-photos/confused-busy-elegant-office-worker-trouble-797825230" TargetMode="External"/><Relationship Id="rId5" Type="http://schemas.openxmlformats.org/officeDocument/2006/relationships/image" Target="../media/image7.jp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image" Target="../media/image8.tmp"/></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image" Target="../media/image9.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88641"/>
            <a:ext cx="7008574" cy="2808311"/>
          </a:xfrm>
        </p:spPr>
        <p:txBody>
          <a:bodyPr>
            <a:normAutofit/>
          </a:bodyPr>
          <a:lstStyle/>
          <a:p>
            <a:r>
              <a:rPr lang="en-US" b="1" dirty="0">
                <a:latin typeface="Arial" panose="020B0604020202020204" pitchFamily="34" charset="0"/>
                <a:cs typeface="Arial" panose="020B0604020202020204" pitchFamily="34" charset="0"/>
              </a:rPr>
              <a:t>Project Management for Sustainability</a:t>
            </a:r>
          </a:p>
        </p:txBody>
      </p:sp>
      <p:sp>
        <p:nvSpPr>
          <p:cNvPr id="3" name="Subtitle 2"/>
          <p:cNvSpPr>
            <a:spLocks noGrp="1"/>
          </p:cNvSpPr>
          <p:nvPr>
            <p:ph type="subTitle" idx="1"/>
          </p:nvPr>
        </p:nvSpPr>
        <p:spPr>
          <a:xfrm>
            <a:off x="4672383" y="4221087"/>
            <a:ext cx="7008574" cy="2448271"/>
          </a:xfrm>
        </p:spPr>
        <p:txBody>
          <a:bodyPr>
            <a:normAutofit lnSpcReduction="10000"/>
          </a:bodyPr>
          <a:lstStyle/>
          <a:p>
            <a:r>
              <a:rPr lang="en-US" b="1" dirty="0">
                <a:latin typeface="Arial" panose="020B0604020202020204" pitchFamily="34" charset="0"/>
                <a:cs typeface="Arial" panose="020B0604020202020204" pitchFamily="34" charset="0"/>
              </a:rPr>
              <a:t>Critical reflection of my own learning from this module and a summary of the key aspects for project management for sustainability. </a:t>
            </a:r>
          </a:p>
          <a:p>
            <a:endParaRPr lang="en-US" dirty="0"/>
          </a:p>
          <a:p>
            <a:r>
              <a:rPr lang="en-US" dirty="0"/>
              <a:t>Sandra Richards-Davies 1909084</a:t>
            </a:r>
          </a:p>
        </p:txBody>
      </p:sp>
      <p:pic>
        <p:nvPicPr>
          <p:cNvPr id="8" name="Audio 7">
            <a:hlinkClick r:id="" action="ppaction://media"/>
            <a:extLst>
              <a:ext uri="{FF2B5EF4-FFF2-40B4-BE49-F238E27FC236}">
                <a16:creationId xmlns:a16="http://schemas.microsoft.com/office/drawing/2014/main" id="{0B985E58-83E2-7B94-DBE7-B353432C020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5563" y="6154738"/>
            <a:ext cx="487362" cy="487362"/>
          </a:xfrm>
          <a:prstGeom prst="rect">
            <a:avLst/>
          </a:prstGeom>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mc:Choice xmlns:p14="http://schemas.microsoft.com/office/powerpoint/2010/main" Requires="p14">
      <p:transition spd="med" p14:dur="700" advTm="20565">
        <p:fade/>
      </p:transition>
    </mc:Choice>
    <mc:Fallback>
      <p:transition spd="med" advTm="2056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B1AA0-B25E-2E9C-B9DF-978365E56D55}"/>
              </a:ext>
            </a:extLst>
          </p:cNvPr>
          <p:cNvSpPr>
            <a:spLocks noGrp="1"/>
          </p:cNvSpPr>
          <p:nvPr>
            <p:ph type="title"/>
          </p:nvPr>
        </p:nvSpPr>
        <p:spPr>
          <a:xfrm>
            <a:off x="812589" y="1916832"/>
            <a:ext cx="7008574" cy="4970904"/>
          </a:xfrm>
        </p:spPr>
        <p:txBody>
          <a:bodyPr>
            <a:normAutofit fontScale="90000"/>
          </a:bodyPr>
          <a:lstStyle/>
          <a:p>
            <a:r>
              <a:rPr lang="en-GB" sz="4400" b="1" dirty="0">
                <a:latin typeface="Arial" panose="020B0604020202020204" pitchFamily="34" charset="0"/>
                <a:cs typeface="Arial" panose="020B0604020202020204" pitchFamily="34" charset="0"/>
              </a:rPr>
              <a:t>Aim</a:t>
            </a:r>
            <a:r>
              <a:rPr lang="en-GB" dirty="0"/>
              <a:t>: </a:t>
            </a:r>
            <a:r>
              <a:rPr lang="en-GB" sz="4400" dirty="0">
                <a:latin typeface="Arial" panose="020B0604020202020204" pitchFamily="34" charset="0"/>
                <a:cs typeface="Arial" panose="020B0604020202020204" pitchFamily="34" charset="0"/>
              </a:rPr>
              <a:t>to meet the required criteria for the assignment</a:t>
            </a:r>
            <a:br>
              <a:rPr lang="en-GB" sz="4400" dirty="0">
                <a:latin typeface="Arial" panose="020B0604020202020204" pitchFamily="34" charset="0"/>
                <a:cs typeface="Arial" panose="020B0604020202020204" pitchFamily="34" charset="0"/>
              </a:rPr>
            </a:br>
            <a:br>
              <a:rPr lang="en-GB" dirty="0"/>
            </a:br>
            <a:r>
              <a:rPr lang="en-GB" sz="4000" b="1" dirty="0">
                <a:latin typeface="Arial" panose="020B0604020202020204" pitchFamily="34" charset="0"/>
                <a:cs typeface="Arial" panose="020B0604020202020204" pitchFamily="34" charset="0"/>
              </a:rPr>
              <a:t>Objectives:</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1. </a:t>
            </a:r>
            <a:r>
              <a:rPr lang="en-GB" sz="3600" dirty="0">
                <a:latin typeface="Arial" panose="020B0604020202020204" pitchFamily="34" charset="0"/>
                <a:cs typeface="Arial" panose="020B0604020202020204" pitchFamily="34" charset="0"/>
              </a:rPr>
              <a:t>Critically reflect on my own learning in this module</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2. </a:t>
            </a:r>
            <a:r>
              <a:rPr lang="en-GB" sz="4000" dirty="0">
                <a:latin typeface="Arial" panose="020B0604020202020204" pitchFamily="34" charset="0"/>
                <a:cs typeface="Arial" panose="020B0604020202020204" pitchFamily="34" charset="0"/>
              </a:rPr>
              <a:t>Share key aspects for project management in sustainability</a:t>
            </a:r>
            <a:br>
              <a:rPr lang="en-GB" dirty="0"/>
            </a:br>
            <a:endParaRPr lang="en-GB" dirty="0"/>
          </a:p>
        </p:txBody>
      </p:sp>
      <p:sp>
        <p:nvSpPr>
          <p:cNvPr id="3" name="Text Placeholder 2">
            <a:extLst>
              <a:ext uri="{FF2B5EF4-FFF2-40B4-BE49-F238E27FC236}">
                <a16:creationId xmlns:a16="http://schemas.microsoft.com/office/drawing/2014/main" id="{8765912F-AE7C-3D4C-9D2E-B138670CFDA2}"/>
              </a:ext>
            </a:extLst>
          </p:cNvPr>
          <p:cNvSpPr>
            <a:spLocks noGrp="1"/>
          </p:cNvSpPr>
          <p:nvPr>
            <p:ph type="body" idx="1"/>
          </p:nvPr>
        </p:nvSpPr>
        <p:spPr>
          <a:xfrm>
            <a:off x="812589" y="332657"/>
            <a:ext cx="7008574" cy="936104"/>
          </a:xfrm>
        </p:spPr>
        <p:txBody>
          <a:bodyPr>
            <a:noAutofit/>
          </a:bodyPr>
          <a:lstStyle/>
          <a:p>
            <a:r>
              <a:rPr lang="en-US" sz="4000" b="1" dirty="0">
                <a:latin typeface="Arial" panose="020B0604020202020204" pitchFamily="34" charset="0"/>
                <a:cs typeface="Arial" panose="020B0604020202020204" pitchFamily="34" charset="0"/>
              </a:rPr>
              <a:t>Aim &amp; Objectives of the presentation </a:t>
            </a:r>
            <a:endParaRPr lang="en-GB" sz="4000" b="1"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78EF13DE-925D-AED5-F658-71160D4FF5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5563" y="6154738"/>
            <a:ext cx="487362" cy="487362"/>
          </a:xfrm>
          <a:prstGeom prst="rect">
            <a:avLst/>
          </a:prstGeom>
        </p:spPr>
      </p:pic>
    </p:spTree>
    <p:extLst>
      <p:ext uri="{BB962C8B-B14F-4D97-AF65-F5344CB8AC3E}">
        <p14:creationId xmlns:p14="http://schemas.microsoft.com/office/powerpoint/2010/main" val="2356223170"/>
      </p:ext>
    </p:extLst>
  </p:cSld>
  <p:clrMapOvr>
    <a:masterClrMapping/>
  </p:clrMapOvr>
  <p:transition spd="slow" advTm="1772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17309" y="76200"/>
            <a:ext cx="10157354" cy="1397000"/>
          </a:xfrm>
        </p:spPr>
        <p:txBody>
          <a:bodyPr anchor="b">
            <a:normAutofit/>
          </a:bodyPr>
          <a:lstStyle/>
          <a:p>
            <a:r>
              <a:rPr lang="en-US" b="1" dirty="0"/>
              <a:t>What is a Project? </a:t>
            </a:r>
          </a:p>
        </p:txBody>
      </p:sp>
      <p:pic>
        <p:nvPicPr>
          <p:cNvPr id="3" name="Picture 2" descr="Pie chart and pencil percentage sign">
            <a:extLst>
              <a:ext uri="{FF2B5EF4-FFF2-40B4-BE49-F238E27FC236}">
                <a16:creationId xmlns:a16="http://schemas.microsoft.com/office/drawing/2014/main" id="{A42F8316-709E-C060-101E-223C01A7C85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7309" y="2275891"/>
            <a:ext cx="4977104" cy="3322217"/>
          </a:xfrm>
          <a:prstGeom prst="rect">
            <a:avLst/>
          </a:prstGeom>
          <a:noFill/>
        </p:spPr>
      </p:pic>
      <p:sp>
        <p:nvSpPr>
          <p:cNvPr id="14" name="Content Placeholder 13"/>
          <p:cNvSpPr>
            <a:spLocks noGrp="1"/>
          </p:cNvSpPr>
          <p:nvPr>
            <p:ph sz="half" idx="2"/>
          </p:nvPr>
        </p:nvSpPr>
        <p:spPr>
          <a:xfrm>
            <a:off x="6297559" y="1701800"/>
            <a:ext cx="4977104" cy="4470400"/>
          </a:xfrm>
        </p:spPr>
        <p:txBody>
          <a:bodyPr>
            <a:normAutofit/>
          </a:bodyPr>
          <a:lstStyle/>
          <a:p>
            <a:pPr marL="0" indent="0">
              <a:buNone/>
            </a:pPr>
            <a:r>
              <a:rPr lang="en-GB" sz="3200" dirty="0">
                <a:effectLst/>
                <a:latin typeface="Arial" panose="020B0604020202020204" pitchFamily="34" charset="0"/>
                <a:cs typeface="Arial" panose="020B0604020202020204" pitchFamily="34" charset="0"/>
              </a:rPr>
              <a:t>The Project Management Institute, 2017 defines a project as a “temporary endeavour undertaken to create a unique product, service or result” (Project Management Institute, 2017).</a:t>
            </a:r>
          </a:p>
          <a:p>
            <a:pPr marL="0" indent="0">
              <a:buNone/>
            </a:pPr>
            <a:endParaRPr lang="en-GB" dirty="0"/>
          </a:p>
          <a:p>
            <a:pPr marL="0" indent="0">
              <a:buNone/>
            </a:pPr>
            <a:endParaRPr lang="en-US" dirty="0"/>
          </a:p>
        </p:txBody>
      </p:sp>
      <p:pic>
        <p:nvPicPr>
          <p:cNvPr id="6" name="Audio 5">
            <a:hlinkClick r:id="" action="ppaction://media"/>
            <a:extLst>
              <a:ext uri="{FF2B5EF4-FFF2-40B4-BE49-F238E27FC236}">
                <a16:creationId xmlns:a16="http://schemas.microsoft.com/office/drawing/2014/main" id="{0BBCD7CA-19AC-1C89-8F25-A613F49D68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5563" y="6154738"/>
            <a:ext cx="487362" cy="487362"/>
          </a:xfrm>
          <a:prstGeom prst="rect">
            <a:avLst/>
          </a:prstGeom>
        </p:spPr>
      </p:pic>
    </p:spTree>
    <p:extLst>
      <p:ext uri="{BB962C8B-B14F-4D97-AF65-F5344CB8AC3E}">
        <p14:creationId xmlns:p14="http://schemas.microsoft.com/office/powerpoint/2010/main" val="711182959"/>
      </p:ext>
    </p:extLst>
  </p:cSld>
  <p:clrMapOvr>
    <a:masterClrMapping/>
  </p:clrMapOvr>
  <p:transition spd="slow" advTm="2903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9876" y="188640"/>
            <a:ext cx="10157354" cy="1397000"/>
          </a:xfrm>
        </p:spPr>
        <p:txBody>
          <a:bodyPr>
            <a:normAutofit/>
          </a:bodyPr>
          <a:lstStyle/>
          <a:p>
            <a:r>
              <a:rPr lang="en-US" b="1" dirty="0">
                <a:latin typeface="Arial" panose="020B0604020202020204" pitchFamily="34" charset="0"/>
                <a:cs typeface="Arial" panose="020B0604020202020204" pitchFamily="34" charset="0"/>
              </a:rPr>
              <a:t>Does Project Management differ for sustainability ?</a:t>
            </a:r>
          </a:p>
        </p:txBody>
      </p:sp>
      <p:sp>
        <p:nvSpPr>
          <p:cNvPr id="4" name="Content Placeholder 3">
            <a:extLst>
              <a:ext uri="{FF2B5EF4-FFF2-40B4-BE49-F238E27FC236}">
                <a16:creationId xmlns:a16="http://schemas.microsoft.com/office/drawing/2014/main" id="{A0952A88-1CAE-E519-1DC0-2A4F8761DED5}"/>
              </a:ext>
            </a:extLst>
          </p:cNvPr>
          <p:cNvSpPr>
            <a:spLocks noGrp="1"/>
          </p:cNvSpPr>
          <p:nvPr>
            <p:ph idx="1"/>
          </p:nvPr>
        </p:nvSpPr>
        <p:spPr/>
        <p:txBody>
          <a:bodyPr>
            <a:normAutofit fontScale="85000" lnSpcReduction="20000"/>
          </a:bodyPr>
          <a:lstStyle/>
          <a:p>
            <a:endParaRPr lang="en-GB" dirty="0"/>
          </a:p>
          <a:p>
            <a:pPr algn="ctr"/>
            <a:r>
              <a:rPr lang="en-GB" sz="3600" b="1" dirty="0">
                <a:latin typeface="Arial" panose="020B0604020202020204" pitchFamily="34" charset="0"/>
                <a:cs typeface="Arial" panose="020B0604020202020204" pitchFamily="34" charset="0"/>
              </a:rPr>
              <a:t>NO!</a:t>
            </a:r>
          </a:p>
          <a:p>
            <a:r>
              <a:rPr lang="en-GB" sz="3600" b="1" dirty="0">
                <a:latin typeface="Arial" panose="020B0604020202020204" pitchFamily="34" charset="0"/>
                <a:cs typeface="Arial" panose="020B0604020202020204" pitchFamily="34" charset="0"/>
              </a:rPr>
              <a:t>“projects are instrumental for achieving sustainable solutions”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dirty="0">
                <a:effectLst/>
                <a:latin typeface="Arial" panose="020B0604020202020204" pitchFamily="34" charset="0"/>
                <a:ea typeface="Calibri" panose="020F0502020204030204" pitchFamily="34" charset="0"/>
                <a:cs typeface="Arial" panose="020B0604020202020204" pitchFamily="34" charset="0"/>
              </a:rPr>
              <a:t>Institute of project management, 2021)</a:t>
            </a:r>
          </a:p>
          <a:p>
            <a:endParaRPr lang="en-GB" sz="3600" b="1" dirty="0">
              <a:latin typeface="Arial" panose="020B0604020202020204" pitchFamily="34" charset="0"/>
              <a:cs typeface="Arial" panose="020B0604020202020204" pitchFamily="34" charset="0"/>
            </a:endParaRPr>
          </a:p>
          <a:p>
            <a:r>
              <a:rPr lang="en-GB" sz="3600" b="1"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rPr>
              <a:t>“Sustainable Project Management is the planning, monitoring and controlling of project delivery and support processes, with consideration of the environmental, economical and social aspects”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dirty="0">
                <a:effectLst/>
                <a:latin typeface="Arial" panose="020B0604020202020204" pitchFamily="34" charset="0"/>
                <a:ea typeface="Calibri" panose="020F0502020204030204" pitchFamily="34" charset="0"/>
                <a:cs typeface="Arial" panose="020B0604020202020204" pitchFamily="34" charset="0"/>
              </a:rPr>
              <a:t>(Institute of project management, 2021)</a:t>
            </a:r>
          </a:p>
          <a:p>
            <a:endParaRPr lang="en-GB" sz="3600" dirty="0">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053EBEA4-D377-E8CB-DE61-007887FAD9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5563" y="6154738"/>
            <a:ext cx="487362" cy="487362"/>
          </a:xfrm>
          <a:prstGeom prst="rect">
            <a:avLst/>
          </a:prstGeom>
        </p:spPr>
      </p:pic>
    </p:spTree>
    <p:extLst>
      <p:ext uri="{BB962C8B-B14F-4D97-AF65-F5344CB8AC3E}">
        <p14:creationId xmlns:p14="http://schemas.microsoft.com/office/powerpoint/2010/main" val="3347619229"/>
      </p:ext>
    </p:extLst>
  </p:cSld>
  <p:clrMapOvr>
    <a:masterClrMapping/>
  </p:clrMapOvr>
  <p:transition spd="slow" advTm="36819">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 Project: Module  BMSP 6013</a:t>
            </a:r>
          </a:p>
        </p:txBody>
      </p:sp>
      <p:sp>
        <p:nvSpPr>
          <p:cNvPr id="5" name="Content Placeholder 4"/>
          <p:cNvSpPr>
            <a:spLocks noGrp="1"/>
          </p:cNvSpPr>
          <p:nvPr>
            <p:ph sz="half" idx="1"/>
          </p:nvPr>
        </p:nvSpPr>
        <p:spPr/>
        <p:txBody>
          <a:bodyPr/>
          <a:lstStyle/>
          <a:p>
            <a:r>
              <a:rPr lang="en-US" dirty="0">
                <a:latin typeface="Arial" panose="020B0604020202020204" pitchFamily="34" charset="0"/>
                <a:cs typeface="Arial" panose="020B0604020202020204" pitchFamily="34" charset="0"/>
              </a:rPr>
              <a:t>There should always be a business case for a project</a:t>
            </a:r>
          </a:p>
          <a:p>
            <a:r>
              <a:rPr lang="en-US" dirty="0">
                <a:latin typeface="Arial" panose="020B0604020202020204" pitchFamily="34" charset="0"/>
                <a:cs typeface="Arial" panose="020B0604020202020204" pitchFamily="34" charset="0"/>
              </a:rPr>
              <a:t>There should always be a specific format and criteria against which to the business case can be judged</a:t>
            </a:r>
          </a:p>
          <a:p>
            <a:r>
              <a:rPr lang="en-US" dirty="0">
                <a:latin typeface="Arial" panose="020B0604020202020204" pitchFamily="34" charset="0"/>
                <a:cs typeface="Arial" panose="020B0604020202020204" pitchFamily="34" charset="0"/>
              </a:rPr>
              <a:t>Seek input from others who have different expertise</a:t>
            </a:r>
          </a:p>
        </p:txBody>
      </p:sp>
      <p:pic>
        <p:nvPicPr>
          <p:cNvPr id="10" name="Picture 2">
            <a:extLst>
              <a:ext uri="{FF2B5EF4-FFF2-40B4-BE49-F238E27FC236}">
                <a16:creationId xmlns:a16="http://schemas.microsoft.com/office/drawing/2014/main" id="{37276D08-95C6-0825-6F76-936DDB76B0BF}"/>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5878388" y="1701800"/>
            <a:ext cx="5832647" cy="3454400"/>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69A52A88-B273-A74B-4AF5-A7975E1B6D2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5563" y="6154738"/>
            <a:ext cx="487362" cy="487362"/>
          </a:xfrm>
          <a:prstGeom prst="rect">
            <a:avLst/>
          </a:prstGeom>
        </p:spPr>
      </p:pic>
      <p:sp>
        <p:nvSpPr>
          <p:cNvPr id="14" name="TextBox 13">
            <a:extLst>
              <a:ext uri="{FF2B5EF4-FFF2-40B4-BE49-F238E27FC236}">
                <a16:creationId xmlns:a16="http://schemas.microsoft.com/office/drawing/2014/main" id="{3FA99B3E-E58C-F129-06EC-1A7BC1A3A000}"/>
              </a:ext>
            </a:extLst>
          </p:cNvPr>
          <p:cNvSpPr txBox="1"/>
          <p:nvPr/>
        </p:nvSpPr>
        <p:spPr>
          <a:xfrm>
            <a:off x="5897073" y="5251940"/>
            <a:ext cx="5832647" cy="865173"/>
          </a:xfrm>
          <a:prstGeom prst="rect">
            <a:avLst/>
          </a:prstGeom>
          <a:noFill/>
        </p:spPr>
        <p:txBody>
          <a:bodyPr wrap="square">
            <a:spAutoFit/>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(APM Association for Project Management, 2021)</a:t>
            </a:r>
          </a:p>
        </p:txBody>
      </p:sp>
    </p:spTree>
    <p:extLst>
      <p:ext uri="{BB962C8B-B14F-4D97-AF65-F5344CB8AC3E}">
        <p14:creationId xmlns:p14="http://schemas.microsoft.com/office/powerpoint/2010/main" val="6860444"/>
      </p:ext>
    </p:extLst>
  </p:cSld>
  <p:clrMapOvr>
    <a:masterClrMapping/>
  </p:clrMapOvr>
  <p:transition spd="slow" advTm="6451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Project Manager – v – Project Leader</a:t>
            </a:r>
          </a:p>
        </p:txBody>
      </p:sp>
      <p:graphicFrame>
        <p:nvGraphicFramePr>
          <p:cNvPr id="4" name="Content Placeholder 3" descr="Vertical bullet list showing 3 groups arranged one below the other and bullet points are present under each group."/>
          <p:cNvGraphicFramePr>
            <a:graphicFrameLocks noGrp="1"/>
          </p:cNvGraphicFramePr>
          <p:nvPr>
            <p:ph sz="half" idx="1"/>
            <p:extLst>
              <p:ext uri="{D42A27DB-BD31-4B8C-83A1-F6EECF244321}">
                <p14:modId xmlns:p14="http://schemas.microsoft.com/office/powerpoint/2010/main" val="1460264945"/>
              </p:ext>
            </p:extLst>
          </p:nvPr>
        </p:nvGraphicFramePr>
        <p:xfrm>
          <a:off x="1117600" y="1340768"/>
          <a:ext cx="4976813" cy="50405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Content Placeholder 5"/>
          <p:cNvSpPr>
            <a:spLocks noGrp="1"/>
          </p:cNvSpPr>
          <p:nvPr>
            <p:ph sz="half" idx="2"/>
          </p:nvPr>
        </p:nvSpPr>
        <p:spPr/>
        <p:txBody>
          <a:bodyPr/>
          <a:lstStyle/>
          <a:p>
            <a:r>
              <a:rPr lang="en-US" sz="2800" b="1" dirty="0">
                <a:latin typeface="Arial" panose="020B0604020202020204" pitchFamily="34" charset="0"/>
                <a:cs typeface="Arial" panose="020B0604020202020204" pitchFamily="34" charset="0"/>
              </a:rPr>
              <a:t>Managers are focused on the task, timelines, bottom-line the “technical” tasks to achieve the outcome</a:t>
            </a:r>
          </a:p>
          <a:p>
            <a:r>
              <a:rPr lang="en-US" sz="2800" b="1" dirty="0">
                <a:latin typeface="Arial" panose="020B0604020202020204" pitchFamily="34" charset="0"/>
                <a:cs typeface="Arial" panose="020B0604020202020204" pitchFamily="34" charset="0"/>
              </a:rPr>
              <a:t>Leaders implement more of the soft skills and focusses on “people”</a:t>
            </a:r>
          </a:p>
          <a:p>
            <a:r>
              <a:rPr lang="en-US" dirty="0"/>
              <a:t>Jory MacKay blog (2020),</a:t>
            </a:r>
          </a:p>
        </p:txBody>
      </p:sp>
      <p:pic>
        <p:nvPicPr>
          <p:cNvPr id="7" name="Audio 6">
            <a:hlinkClick r:id="" action="ppaction://media"/>
            <a:extLst>
              <a:ext uri="{FF2B5EF4-FFF2-40B4-BE49-F238E27FC236}">
                <a16:creationId xmlns:a16="http://schemas.microsoft.com/office/drawing/2014/main" id="{1FAE6B43-D49B-4D34-FCE1-4F193ED8F3B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5563" y="6154738"/>
            <a:ext cx="487362" cy="487362"/>
          </a:xfrm>
          <a:prstGeom prst="rect">
            <a:avLst/>
          </a:prstGeom>
        </p:spPr>
      </p:pic>
    </p:spTree>
    <p:extLst>
      <p:ext uri="{BB962C8B-B14F-4D97-AF65-F5344CB8AC3E}">
        <p14:creationId xmlns:p14="http://schemas.microsoft.com/office/powerpoint/2010/main" val="13403576"/>
      </p:ext>
    </p:extLst>
  </p:cSld>
  <p:clrMapOvr>
    <a:masterClrMapping/>
  </p:clrMapOvr>
  <p:transition spd="slow" advTm="6073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2589" y="2420888"/>
            <a:ext cx="7008574" cy="3954512"/>
          </a:xfrm>
        </p:spPr>
        <p:txBody>
          <a:bodyPr>
            <a:normAutofit fontScale="90000"/>
          </a:bodyPr>
          <a:lstStyle/>
          <a:p>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Prince2</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Agile</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stage gate</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model</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critical chain</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Waterfall</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Risk Management</a:t>
            </a: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dirty="0"/>
            </a:br>
            <a:endParaRPr lang="en-US" dirty="0"/>
          </a:p>
        </p:txBody>
      </p:sp>
      <p:sp>
        <p:nvSpPr>
          <p:cNvPr id="3" name="Text Placeholder 2"/>
          <p:cNvSpPr>
            <a:spLocks noGrp="1"/>
          </p:cNvSpPr>
          <p:nvPr>
            <p:ph type="body" idx="1"/>
          </p:nvPr>
        </p:nvSpPr>
        <p:spPr>
          <a:xfrm>
            <a:off x="812589" y="548681"/>
            <a:ext cx="7008574" cy="1152128"/>
          </a:xfrm>
        </p:spPr>
        <p:txBody>
          <a:bodyPr>
            <a:noAutofit/>
          </a:bodyPr>
          <a:lstStyle/>
          <a:p>
            <a:r>
              <a:rPr lang="en-US" sz="4000" b="1" dirty="0">
                <a:latin typeface="Arial" panose="020B0604020202020204" pitchFamily="34" charset="0"/>
                <a:cs typeface="Arial" panose="020B0604020202020204" pitchFamily="34" charset="0"/>
              </a:rPr>
              <a:t>Project Management Methodologies</a:t>
            </a:r>
          </a:p>
        </p:txBody>
      </p:sp>
      <p:pic>
        <p:nvPicPr>
          <p:cNvPr id="7" name="Picture 6" descr="A person writing on a blackboard&#10;&#10;Description automatically generated with medium confidence">
            <a:extLst>
              <a:ext uri="{FF2B5EF4-FFF2-40B4-BE49-F238E27FC236}">
                <a16:creationId xmlns:a16="http://schemas.microsoft.com/office/drawing/2014/main" id="{ADD83F7B-A293-84A7-A49E-C4D33B768F2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150196" y="2060848"/>
            <a:ext cx="4286250" cy="3695700"/>
          </a:xfrm>
          <a:prstGeom prst="rect">
            <a:avLst/>
          </a:prstGeom>
        </p:spPr>
      </p:pic>
      <p:pic>
        <p:nvPicPr>
          <p:cNvPr id="11" name="Audio 10">
            <a:hlinkClick r:id="" action="ppaction://media"/>
            <a:extLst>
              <a:ext uri="{FF2B5EF4-FFF2-40B4-BE49-F238E27FC236}">
                <a16:creationId xmlns:a16="http://schemas.microsoft.com/office/drawing/2014/main" id="{9BF9C909-F9C8-0D7F-30B1-73DEAB31FD1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5563" y="6154738"/>
            <a:ext cx="487362" cy="487362"/>
          </a:xfrm>
          <a:prstGeom prst="rect">
            <a:avLst/>
          </a:prstGeom>
        </p:spPr>
      </p:pic>
    </p:spTree>
    <p:extLst>
      <p:ext uri="{BB962C8B-B14F-4D97-AF65-F5344CB8AC3E}">
        <p14:creationId xmlns:p14="http://schemas.microsoft.com/office/powerpoint/2010/main" val="1997697987"/>
      </p:ext>
    </p:extLst>
  </p:cSld>
  <p:clrMapOvr>
    <a:masterClrMapping/>
  </p:clrMapOvr>
  <p:transition spd="slow" advTm="16796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C600A69B-6AB2-B408-9769-A747E9A061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5780" y="303159"/>
            <a:ext cx="11521279" cy="6336704"/>
          </a:xfrm>
          <a:prstGeom prst="rect">
            <a:avLst/>
          </a:prstGeom>
        </p:spPr>
      </p:pic>
      <p:pic>
        <p:nvPicPr>
          <p:cNvPr id="2" name="Audio 1">
            <a:hlinkClick r:id="" action="ppaction://media"/>
            <a:extLst>
              <a:ext uri="{FF2B5EF4-FFF2-40B4-BE49-F238E27FC236}">
                <a16:creationId xmlns:a16="http://schemas.microsoft.com/office/drawing/2014/main" id="{1E3DA26D-B2A8-5435-2917-9DCCCD14C5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5563" y="6154738"/>
            <a:ext cx="487362" cy="487362"/>
          </a:xfrm>
          <a:prstGeom prst="rect">
            <a:avLst/>
          </a:prstGeom>
        </p:spPr>
      </p:pic>
    </p:spTree>
    <p:extLst>
      <p:ext uri="{BB962C8B-B14F-4D97-AF65-F5344CB8AC3E}">
        <p14:creationId xmlns:p14="http://schemas.microsoft.com/office/powerpoint/2010/main" val="1670068750"/>
      </p:ext>
    </p:extLst>
  </p:cSld>
  <p:clrMapOvr>
    <a:masterClrMapping/>
  </p:clrMapOvr>
  <p:transition spd="slow" advTm="93526">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171D6-B30F-391E-FA32-31DBD456AC9F}"/>
              </a:ext>
            </a:extLst>
          </p:cNvPr>
          <p:cNvSpPr>
            <a:spLocks noGrp="1"/>
          </p:cNvSpPr>
          <p:nvPr>
            <p:ph type="title"/>
          </p:nvPr>
        </p:nvSpPr>
        <p:spPr>
          <a:xfrm>
            <a:off x="812589" y="3861048"/>
            <a:ext cx="7008574" cy="2514352"/>
          </a:xfrm>
        </p:spPr>
        <p:txBody>
          <a:bodyPr>
            <a:normAutofit/>
          </a:bodyPr>
          <a:lstStyle/>
          <a:p>
            <a:r>
              <a:rPr lang="en-GB" sz="3200" b="1" dirty="0">
                <a:latin typeface="Arial" panose="020B0604020202020204" pitchFamily="34" charset="0"/>
                <a:cs typeface="Arial" panose="020B0604020202020204" pitchFamily="34" charset="0"/>
              </a:rPr>
              <a:t>Sandra reflecting</a:t>
            </a: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		</a:t>
            </a:r>
          </a:p>
        </p:txBody>
      </p:sp>
      <p:sp>
        <p:nvSpPr>
          <p:cNvPr id="3" name="Text Placeholder 2">
            <a:extLst>
              <a:ext uri="{FF2B5EF4-FFF2-40B4-BE49-F238E27FC236}">
                <a16:creationId xmlns:a16="http://schemas.microsoft.com/office/drawing/2014/main" id="{8BF6745A-91A6-ACEC-4257-972810B7B04B}"/>
              </a:ext>
            </a:extLst>
          </p:cNvPr>
          <p:cNvSpPr>
            <a:spLocks noGrp="1"/>
          </p:cNvSpPr>
          <p:nvPr>
            <p:ph type="body" idx="1"/>
          </p:nvPr>
        </p:nvSpPr>
        <p:spPr>
          <a:xfrm>
            <a:off x="812589" y="482600"/>
            <a:ext cx="7008574" cy="3312367"/>
          </a:xfrm>
        </p:spPr>
        <p:txBody>
          <a:bodyPr>
            <a:normAutofit/>
          </a:bodyPr>
          <a:lstStyle/>
          <a:p>
            <a:r>
              <a:rPr lang="en-GB" sz="3600" b="1" dirty="0">
                <a:latin typeface="Arial" panose="020B0604020202020204" pitchFamily="34" charset="0"/>
                <a:cs typeface="Arial" panose="020B0604020202020204" pitchFamily="34" charset="0"/>
              </a:rPr>
              <a:t>Reflection “reflective practice is the ability to engage in a process of continuous learning” </a:t>
            </a:r>
            <a:r>
              <a:rPr lang="en-GB" dirty="0"/>
              <a:t>Donald Schon</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(Bolton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Delderfield</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2018)</a:t>
            </a:r>
          </a:p>
          <a:p>
            <a:endParaRPr lang="en-GB" dirty="0"/>
          </a:p>
          <a:p>
            <a:endParaRPr lang="en-GB" dirty="0"/>
          </a:p>
        </p:txBody>
      </p:sp>
      <p:sp>
        <p:nvSpPr>
          <p:cNvPr id="4" name="Speech Bubble: Oval 3">
            <a:extLst>
              <a:ext uri="{FF2B5EF4-FFF2-40B4-BE49-F238E27FC236}">
                <a16:creationId xmlns:a16="http://schemas.microsoft.com/office/drawing/2014/main" id="{DEB318BA-DDC3-041E-1DAC-2E85B2AE3582}"/>
              </a:ext>
            </a:extLst>
          </p:cNvPr>
          <p:cNvSpPr/>
          <p:nvPr/>
        </p:nvSpPr>
        <p:spPr>
          <a:xfrm>
            <a:off x="1989956" y="4437112"/>
            <a:ext cx="2066528" cy="115212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a:t>
            </a:r>
            <a:r>
              <a:rPr lang="en-GB" sz="1400" dirty="0">
                <a:latin typeface="Arial" panose="020B0604020202020204" pitchFamily="34" charset="0"/>
                <a:cs typeface="Arial" panose="020B0604020202020204" pitchFamily="34" charset="0"/>
              </a:rPr>
              <a:t>went</a:t>
            </a:r>
            <a:r>
              <a:rPr lang="en-GB" dirty="0"/>
              <a:t> well? </a:t>
            </a:r>
          </a:p>
        </p:txBody>
      </p:sp>
      <p:sp>
        <p:nvSpPr>
          <p:cNvPr id="6" name="Thought Bubble: Cloud 5">
            <a:extLst>
              <a:ext uri="{FF2B5EF4-FFF2-40B4-BE49-F238E27FC236}">
                <a16:creationId xmlns:a16="http://schemas.microsoft.com/office/drawing/2014/main" id="{D2C2E5A2-EBE3-470A-61A6-A77FA5DFD611}"/>
              </a:ext>
            </a:extLst>
          </p:cNvPr>
          <p:cNvSpPr/>
          <p:nvPr/>
        </p:nvSpPr>
        <p:spPr>
          <a:xfrm>
            <a:off x="261764" y="4581128"/>
            <a:ext cx="2066528" cy="129614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What was difficult</a:t>
            </a:r>
          </a:p>
        </p:txBody>
      </p:sp>
      <p:sp>
        <p:nvSpPr>
          <p:cNvPr id="7" name="Speech Bubble: Oval 6">
            <a:extLst>
              <a:ext uri="{FF2B5EF4-FFF2-40B4-BE49-F238E27FC236}">
                <a16:creationId xmlns:a16="http://schemas.microsoft.com/office/drawing/2014/main" id="{413B451A-DC69-0192-F519-6FEBA5E2F181}"/>
              </a:ext>
            </a:extLst>
          </p:cNvPr>
          <p:cNvSpPr/>
          <p:nvPr/>
        </p:nvSpPr>
        <p:spPr>
          <a:xfrm>
            <a:off x="4294212" y="4293096"/>
            <a:ext cx="1368152" cy="1944216"/>
          </a:xfrm>
          <a:prstGeom prst="wedgeEllipseCallou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latin typeface="Arial" panose="020B0604020202020204" pitchFamily="34" charset="0"/>
                <a:cs typeface="Arial" panose="020B0604020202020204" pitchFamily="34" charset="0"/>
              </a:rPr>
              <a:t>What did I learn</a:t>
            </a:r>
            <a:r>
              <a:rPr lang="en-GB" dirty="0"/>
              <a:t>?</a:t>
            </a:r>
          </a:p>
        </p:txBody>
      </p:sp>
      <p:pic>
        <p:nvPicPr>
          <p:cNvPr id="9" name="Audio 8">
            <a:hlinkClick r:id="" action="ppaction://media"/>
            <a:extLst>
              <a:ext uri="{FF2B5EF4-FFF2-40B4-BE49-F238E27FC236}">
                <a16:creationId xmlns:a16="http://schemas.microsoft.com/office/drawing/2014/main" id="{6C08AF63-4E71-E7E6-769B-968C92E3435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5563" y="6154738"/>
            <a:ext cx="487362" cy="487362"/>
          </a:xfrm>
          <a:prstGeom prst="rect">
            <a:avLst/>
          </a:prstGeom>
        </p:spPr>
      </p:pic>
    </p:spTree>
    <p:extLst>
      <p:ext uri="{BB962C8B-B14F-4D97-AF65-F5344CB8AC3E}">
        <p14:creationId xmlns:p14="http://schemas.microsoft.com/office/powerpoint/2010/main" val="2915723331"/>
      </p:ext>
    </p:extLst>
  </p:cSld>
  <p:clrMapOvr>
    <a:masterClrMapping/>
  </p:clrMapOvr>
  <p:transition spd="slow" advTm="11508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Arial" panose="020B0604020202020204" pitchFamily="34" charset="0"/>
                <a:cs typeface="Arial" panose="020B0604020202020204" pitchFamily="34" charset="0"/>
              </a:rPr>
              <a:t>What did I learn</a:t>
            </a:r>
          </a:p>
        </p:txBody>
      </p:sp>
      <p:sp>
        <p:nvSpPr>
          <p:cNvPr id="5" name="Text Placeholder 4"/>
          <p:cNvSpPr>
            <a:spLocks noGrp="1"/>
          </p:cNvSpPr>
          <p:nvPr>
            <p:ph type="body" idx="1"/>
          </p:nvPr>
        </p:nvSpPr>
        <p:spPr/>
        <p:txBody>
          <a:bodyPr/>
          <a:lstStyle/>
          <a:p>
            <a:r>
              <a:rPr lang="en-US" dirty="0"/>
              <a:t>About the subject</a:t>
            </a:r>
          </a:p>
        </p:txBody>
      </p:sp>
      <p:sp>
        <p:nvSpPr>
          <p:cNvPr id="3" name="Content Placeholder 2"/>
          <p:cNvSpPr>
            <a:spLocks noGrp="1"/>
          </p:cNvSpPr>
          <p:nvPr>
            <p:ph sz="half" idx="2"/>
          </p:nvPr>
        </p:nvSpPr>
        <p:spPr/>
        <p:txBody>
          <a:bodyPr>
            <a:normAutofit fontScale="92500" lnSpcReduction="10000"/>
          </a:bodyPr>
          <a:lstStyle/>
          <a:p>
            <a:r>
              <a:rPr lang="en-US" dirty="0">
                <a:latin typeface="Arial" panose="020B0604020202020204" pitchFamily="34" charset="0"/>
                <a:cs typeface="Arial" panose="020B0604020202020204" pitchFamily="34" charset="0"/>
              </a:rPr>
              <a:t>Theory about Project Management Tools and Techniques</a:t>
            </a:r>
          </a:p>
          <a:p>
            <a:r>
              <a:rPr lang="en-US" dirty="0">
                <a:latin typeface="Arial" panose="020B0604020202020204" pitchFamily="34" charset="0"/>
                <a:cs typeface="Arial" panose="020B0604020202020204" pitchFamily="34" charset="0"/>
              </a:rPr>
              <a:t>Theory about Project Management </a:t>
            </a:r>
          </a:p>
          <a:p>
            <a:r>
              <a:rPr lang="en-US" dirty="0">
                <a:latin typeface="Arial" panose="020B0604020202020204" pitchFamily="34" charset="0"/>
                <a:cs typeface="Arial" panose="020B0604020202020204" pitchFamily="34" charset="0"/>
              </a:rPr>
              <a:t>Definitions for Project Management</a:t>
            </a:r>
          </a:p>
          <a:p>
            <a:r>
              <a:rPr lang="en-US" dirty="0">
                <a:latin typeface="Arial" panose="020B0604020202020204" pitchFamily="34" charset="0"/>
                <a:cs typeface="Arial" panose="020B0604020202020204" pitchFamily="34" charset="0"/>
              </a:rPr>
              <a:t>Traditional approaches to project management</a:t>
            </a:r>
          </a:p>
          <a:p>
            <a:r>
              <a:rPr lang="en-US" dirty="0">
                <a:latin typeface="Arial" panose="020B0604020202020204" pitchFamily="34" charset="0"/>
                <a:cs typeface="Arial" panose="020B0604020202020204" pitchFamily="34" charset="0"/>
              </a:rPr>
              <a:t>That this module seemed to repeat what we had already covered in other modules and that in reality  the module is project management and the for sustainability should not be in the title. </a:t>
            </a:r>
          </a:p>
          <a:p>
            <a:endParaRPr lang="en-US" dirty="0">
              <a:latin typeface="Arial" panose="020B0604020202020204" pitchFamily="34" charset="0"/>
              <a:cs typeface="Arial" panose="020B0604020202020204" pitchFamily="34" charset="0"/>
            </a:endParaRPr>
          </a:p>
        </p:txBody>
      </p:sp>
      <p:sp>
        <p:nvSpPr>
          <p:cNvPr id="6" name="Text Placeholder 5"/>
          <p:cNvSpPr>
            <a:spLocks noGrp="1"/>
          </p:cNvSpPr>
          <p:nvPr>
            <p:ph type="body" sz="quarter" idx="3"/>
          </p:nvPr>
        </p:nvSpPr>
        <p:spPr/>
        <p:txBody>
          <a:bodyPr/>
          <a:lstStyle/>
          <a:p>
            <a:r>
              <a:rPr lang="en-US" dirty="0"/>
              <a:t>About myself </a:t>
            </a:r>
          </a:p>
        </p:txBody>
      </p:sp>
      <p:sp>
        <p:nvSpPr>
          <p:cNvPr id="4" name="Content Placeholder 3"/>
          <p:cNvSpPr>
            <a:spLocks noGrp="1"/>
          </p:cNvSpPr>
          <p:nvPr>
            <p:ph sz="quarter" idx="4"/>
          </p:nvPr>
        </p:nvSpPr>
        <p:spPr>
          <a:xfrm>
            <a:off x="6297559" y="2209800"/>
            <a:ext cx="4977104" cy="4572000"/>
          </a:xfrm>
        </p:spPr>
        <p:txBody>
          <a:bodyPr>
            <a:normAutofit fontScale="92500" lnSpcReduction="10000"/>
          </a:bodyPr>
          <a:lstStyle/>
          <a:p>
            <a:r>
              <a:rPr lang="en-US" dirty="0">
                <a:latin typeface="Arial" panose="020B0604020202020204" pitchFamily="34" charset="0"/>
                <a:cs typeface="Arial" panose="020B0604020202020204" pitchFamily="34" charset="0"/>
              </a:rPr>
              <a:t>Covid 19 interrupted my class attendance and learning in this module.</a:t>
            </a:r>
          </a:p>
          <a:p>
            <a:r>
              <a:rPr lang="en-US" dirty="0">
                <a:latin typeface="Arial" panose="020B0604020202020204" pitchFamily="34" charset="0"/>
                <a:cs typeface="Arial" panose="020B0604020202020204" pitchFamily="34" charset="0"/>
              </a:rPr>
              <a:t>My personal style is leadership focusing on people, using self awareness, emotional intelligence and soft skills.</a:t>
            </a:r>
          </a:p>
          <a:p>
            <a:r>
              <a:rPr lang="en-US" dirty="0">
                <a:latin typeface="Arial" panose="020B0604020202020204" pitchFamily="34" charset="0"/>
                <a:cs typeface="Arial" panose="020B0604020202020204" pitchFamily="34" charset="0"/>
              </a:rPr>
              <a:t>I could not work as a production project manager or leader focusing only on the outcome, my style is stakeholder involvement and creative out of the box thinking and problem solving without being risk averse</a:t>
            </a:r>
          </a:p>
          <a:p>
            <a:r>
              <a:rPr lang="en-US" dirty="0">
                <a:latin typeface="Arial" panose="020B0604020202020204" pitchFamily="34" charset="0"/>
                <a:cs typeface="Arial" panose="020B0604020202020204" pitchFamily="34" charset="0"/>
              </a:rPr>
              <a:t>I am committed to a triple bottom line in business and sustainability must become central to all styles of management and leadership.</a:t>
            </a:r>
          </a:p>
          <a:p>
            <a:pPr marL="0" indent="0">
              <a:buNone/>
            </a:pP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9CC6E7EC-F57E-3FEF-D959-B2576E2189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5563" y="6154738"/>
            <a:ext cx="487362" cy="487362"/>
          </a:xfrm>
          <a:prstGeom prst="rect">
            <a:avLst/>
          </a:prstGeom>
        </p:spPr>
      </p:pic>
    </p:spTree>
    <p:extLst>
      <p:ext uri="{BB962C8B-B14F-4D97-AF65-F5344CB8AC3E}">
        <p14:creationId xmlns:p14="http://schemas.microsoft.com/office/powerpoint/2010/main" val="3296948863"/>
      </p:ext>
    </p:extLst>
  </p:cSld>
  <p:clrMapOvr>
    <a:masterClrMapping/>
  </p:clrMapOvr>
  <mc:AlternateContent xmlns:mc="http://schemas.openxmlformats.org/markup-compatibility/2006">
    <mc:Choice xmlns:p14="http://schemas.microsoft.com/office/powerpoint/2010/main" Requires="p14">
      <p:transition spd="slow" p14:dur="3400" advTm="44174">
        <p14:reveal/>
      </p:transition>
    </mc:Choice>
    <mc:Fallback>
      <p:transition spd="slow" advTm="4417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721" y="1124744"/>
            <a:ext cx="3351927" cy="1727200"/>
          </a:xfrm>
        </p:spPr>
        <p:txBody>
          <a:bodyPr>
            <a:normAutofit/>
          </a:bodyPr>
          <a:lstStyle/>
          <a:p>
            <a:r>
              <a:rPr lang="en-US" sz="3200" dirty="0">
                <a:latin typeface="Arial" panose="020B0604020202020204" pitchFamily="34" charset="0"/>
                <a:cs typeface="Arial" panose="020B0604020202020204" pitchFamily="34" charset="0"/>
              </a:rPr>
              <a:t>Suggestion For consideration for Module</a:t>
            </a:r>
          </a:p>
        </p:txBody>
      </p:sp>
      <p:sp>
        <p:nvSpPr>
          <p:cNvPr id="4" name="Text Placeholder 3"/>
          <p:cNvSpPr>
            <a:spLocks noGrp="1"/>
          </p:cNvSpPr>
          <p:nvPr>
            <p:ph type="body" sz="half" idx="2"/>
          </p:nvPr>
        </p:nvSpPr>
        <p:spPr/>
        <p:txBody>
          <a:bodyPr>
            <a:normAutofit lnSpcReduction="10000"/>
          </a:bodyPr>
          <a:lstStyle/>
          <a:p>
            <a:r>
              <a:rPr lang="en-US" sz="2800" b="1" dirty="0">
                <a:latin typeface="Arial" panose="020B0604020202020204" pitchFamily="34" charset="0"/>
                <a:cs typeface="Arial" panose="020B0604020202020204" pitchFamily="34" charset="0"/>
              </a:rPr>
              <a:t>Sustainable Project Management principles</a:t>
            </a:r>
          </a:p>
          <a:p>
            <a:endParaRPr lang="en-US" dirty="0"/>
          </a:p>
        </p:txBody>
      </p:sp>
      <p:sp>
        <p:nvSpPr>
          <p:cNvPr id="3" name="Content Placeholder 2"/>
          <p:cNvSpPr>
            <a:spLocks noGrp="1"/>
          </p:cNvSpPr>
          <p:nvPr>
            <p:ph idx="1"/>
          </p:nvPr>
        </p:nvSpPr>
        <p:spPr/>
        <p:txBody>
          <a:bodyPr>
            <a:normAutofit fontScale="92500" lnSpcReduction="20000"/>
          </a:bodyPr>
          <a:lstStyle/>
          <a:p>
            <a:r>
              <a:rPr lang="en-US" sz="3200" dirty="0">
                <a:latin typeface="Arial" panose="020B0604020202020204" pitchFamily="34" charset="0"/>
                <a:cs typeface="Arial" panose="020B0604020202020204" pitchFamily="34" charset="0"/>
              </a:rPr>
              <a:t>Embed sustainability in project management</a:t>
            </a:r>
          </a:p>
          <a:p>
            <a:r>
              <a:rPr lang="en-US" sz="3200" dirty="0">
                <a:latin typeface="Arial" panose="020B0604020202020204" pitchFamily="34" charset="0"/>
                <a:cs typeface="Arial" panose="020B0604020202020204" pitchFamily="34" charset="0"/>
              </a:rPr>
              <a:t>Buy from sustainable sources</a:t>
            </a:r>
          </a:p>
          <a:p>
            <a:r>
              <a:rPr lang="en-US" sz="3200" dirty="0">
                <a:latin typeface="Arial" panose="020B0604020202020204" pitchFamily="34" charset="0"/>
                <a:cs typeface="Arial" panose="020B0604020202020204" pitchFamily="34" charset="0"/>
              </a:rPr>
              <a:t>Efficient supply chains</a:t>
            </a:r>
          </a:p>
          <a:p>
            <a:r>
              <a:rPr lang="en-US" sz="3200" dirty="0">
                <a:latin typeface="Arial" panose="020B0604020202020204" pitchFamily="34" charset="0"/>
                <a:cs typeface="Arial" panose="020B0604020202020204" pitchFamily="34" charset="0"/>
              </a:rPr>
              <a:t>Sustainable working practices and methods</a:t>
            </a:r>
          </a:p>
          <a:p>
            <a:r>
              <a:rPr lang="en-US" sz="3200" dirty="0">
                <a:latin typeface="Arial" panose="020B0604020202020204" pitchFamily="34" charset="0"/>
                <a:cs typeface="Arial" panose="020B0604020202020204" pitchFamily="34" charset="0"/>
              </a:rPr>
              <a:t>Deliver projects to meet sustainable standards</a:t>
            </a:r>
          </a:p>
          <a:p>
            <a:r>
              <a:rPr lang="en-US" sz="3200" dirty="0">
                <a:latin typeface="Arial" panose="020B0604020202020204" pitchFamily="34" charset="0"/>
                <a:cs typeface="Arial" panose="020B0604020202020204" pitchFamily="34" charset="0"/>
              </a:rPr>
              <a:t>Aim to achieve sustainable solutions to meet the 17 sustainable Development Goals of the United Nations</a:t>
            </a:r>
          </a:p>
          <a:p>
            <a:endParaRPr lang="en-US" sz="3200" dirty="0">
              <a:latin typeface="Arial" panose="020B0604020202020204" pitchFamily="34" charset="0"/>
              <a:cs typeface="Arial" panose="020B0604020202020204" pitchFamily="34" charset="0"/>
            </a:endParaRPr>
          </a:p>
          <a:p>
            <a:endParaRPr lang="en-US" sz="3600" b="1" dirty="0">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3735C7F3-48C7-036F-A332-A8F9AD6CBB6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5563" y="6154738"/>
            <a:ext cx="487362" cy="487362"/>
          </a:xfrm>
          <a:prstGeom prst="rect">
            <a:avLst/>
          </a:prstGeom>
        </p:spPr>
      </p:pic>
    </p:spTree>
    <p:extLst>
      <p:ext uri="{BB962C8B-B14F-4D97-AF65-F5344CB8AC3E}">
        <p14:creationId xmlns:p14="http://schemas.microsoft.com/office/powerpoint/2010/main" val="1750688946"/>
      </p:ext>
    </p:extLst>
  </p:cSld>
  <p:clrMapOvr>
    <a:masterClrMapping/>
  </p:clrMapOvr>
  <p:transition spd="slow" advTm="6809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b="1" dirty="0">
                <a:latin typeface="Arial" panose="020B0604020202020204" pitchFamily="34" charset="0"/>
                <a:cs typeface="Arial" panose="020B0604020202020204" pitchFamily="34" charset="0"/>
              </a:rPr>
              <a:t>Aims and Objectives have been met through the presentation</a:t>
            </a:r>
            <a:endParaRPr lang="en-US" sz="2800" dirty="0"/>
          </a:p>
        </p:txBody>
      </p:sp>
      <p:pic>
        <p:nvPicPr>
          <p:cNvPr id="6" name="Picture Placeholder 5" descr="Puzzle pieces">
            <a:extLst>
              <a:ext uri="{FF2B5EF4-FFF2-40B4-BE49-F238E27FC236}">
                <a16:creationId xmlns:a16="http://schemas.microsoft.com/office/drawing/2014/main" id="{F3ADE635-89AD-344C-1216-7AE103F1E382}"/>
              </a:ext>
            </a:extLst>
          </p:cNvPr>
          <p:cNvPicPr>
            <a:picLocks noGrp="1" noChangeAspect="1"/>
          </p:cNvPicPr>
          <p:nvPr>
            <p:ph type="pic" idx="1"/>
          </p:nvPr>
        </p:nvPicPr>
        <p:blipFill>
          <a:blip r:embed="rId4" cstate="print">
            <a:extLst>
              <a:ext uri="{28A0092B-C50C-407E-A947-70E740481C1C}">
                <a14:useLocalDpi xmlns:a14="http://schemas.microsoft.com/office/drawing/2010/main" val="0"/>
              </a:ext>
            </a:extLst>
          </a:blip>
          <a:srcRect t="4196" b="4196"/>
          <a:stretch>
            <a:fillRect/>
          </a:stretch>
        </p:blipFill>
        <p:spPr/>
      </p:pic>
      <p:sp>
        <p:nvSpPr>
          <p:cNvPr id="4" name="Text Placeholder 3"/>
          <p:cNvSpPr>
            <a:spLocks noGrp="1"/>
          </p:cNvSpPr>
          <p:nvPr>
            <p:ph type="body" sz="half" idx="2"/>
          </p:nvPr>
        </p:nvSpPr>
        <p:spPr/>
        <p:txBody>
          <a:bodyPr>
            <a:noAutofit/>
          </a:bodyPr>
          <a:lstStyle/>
          <a:p>
            <a:r>
              <a:rPr lang="en-US" sz="2400" b="1" dirty="0">
                <a:latin typeface="Arial" panose="020B0604020202020204" pitchFamily="34" charset="0"/>
                <a:cs typeface="Arial" panose="020B0604020202020204" pitchFamily="34" charset="0"/>
              </a:rPr>
              <a:t>Thank you for listening,</a:t>
            </a:r>
          </a:p>
          <a:p>
            <a:r>
              <a:rPr lang="en-US" sz="2400" b="1" dirty="0">
                <a:latin typeface="Arial" panose="020B0604020202020204" pitchFamily="34" charset="0"/>
                <a:cs typeface="Arial" panose="020B0604020202020204" pitchFamily="34" charset="0"/>
              </a:rPr>
              <a:t>06/05/2022</a:t>
            </a:r>
          </a:p>
        </p:txBody>
      </p:sp>
      <p:pic>
        <p:nvPicPr>
          <p:cNvPr id="7" name="Audio 6">
            <a:hlinkClick r:id="" action="ppaction://media"/>
            <a:extLst>
              <a:ext uri="{FF2B5EF4-FFF2-40B4-BE49-F238E27FC236}">
                <a16:creationId xmlns:a16="http://schemas.microsoft.com/office/drawing/2014/main" id="{43E35B33-81FF-8D5A-F892-1822909F6C6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5563" y="6154738"/>
            <a:ext cx="487362" cy="487362"/>
          </a:xfrm>
          <a:prstGeom prst="rect">
            <a:avLst/>
          </a:prstGeom>
        </p:spPr>
      </p:pic>
    </p:spTree>
    <p:extLst>
      <p:ext uri="{BB962C8B-B14F-4D97-AF65-F5344CB8AC3E}">
        <p14:creationId xmlns:p14="http://schemas.microsoft.com/office/powerpoint/2010/main" val="3761302454"/>
      </p:ext>
    </p:extLst>
  </p:cSld>
  <p:clrMapOvr>
    <a:masterClrMapping/>
  </p:clrMapOvr>
  <mc:AlternateContent xmlns:mc="http://schemas.openxmlformats.org/markup-compatibility/2006">
    <mc:Choice xmlns:p14="http://schemas.microsoft.com/office/powerpoint/2010/main" Requires="p14">
      <p:transition spd="med" p14:dur="700" advTm="55993">
        <p:fade/>
      </p:transition>
    </mc:Choice>
    <mc:Fallback>
      <p:transition spd="med" advTm="559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6E8FA42-9A24-32DB-881A-E6B8E7A033C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r>
              <a:rPr lang="en-GB" dirty="0"/>
              <a:t> </a:t>
            </a:r>
          </a:p>
        </p:txBody>
      </p:sp>
      <p:sp>
        <p:nvSpPr>
          <p:cNvPr id="7" name="TextBox 6">
            <a:extLst>
              <a:ext uri="{FF2B5EF4-FFF2-40B4-BE49-F238E27FC236}">
                <a16:creationId xmlns:a16="http://schemas.microsoft.com/office/drawing/2014/main" id="{4F038E8D-D20C-00F5-D10A-B310EB66BC57}"/>
              </a:ext>
            </a:extLst>
          </p:cNvPr>
          <p:cNvSpPr txBox="1"/>
          <p:nvPr/>
        </p:nvSpPr>
        <p:spPr>
          <a:xfrm>
            <a:off x="3045542" y="1503120"/>
            <a:ext cx="6091084" cy="3851760"/>
          </a:xfrm>
          <a:prstGeom prst="rect">
            <a:avLst/>
          </a:prstGeom>
          <a:noFill/>
        </p:spPr>
        <p:txBody>
          <a:bodyPr wrap="square">
            <a:spAutoFit/>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a:t>
            </a:r>
            <a:r>
              <a:rPr lang="en-GB" sz="2400" dirty="0">
                <a:effectLst/>
                <a:latin typeface="Arial" panose="020B0604020202020204" pitchFamily="34" charset="0"/>
                <a:ea typeface="Calibri" panose="020F0502020204030204" pitchFamily="34" charset="0"/>
                <a:cs typeface="Arial" panose="020B0604020202020204" pitchFamily="34" charset="0"/>
              </a:rPr>
              <a:t>APM Association for Project Management, 2021)</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a:t>
            </a:r>
            <a:r>
              <a:rPr lang="en-GB" sz="2400" dirty="0" err="1">
                <a:effectLst/>
                <a:latin typeface="Arial" panose="020B0604020202020204" pitchFamily="34" charset="0"/>
                <a:ea typeface="Calibri" panose="020F0502020204030204" pitchFamily="34" charset="0"/>
                <a:cs typeface="Arial" panose="020B0604020202020204" pitchFamily="34" charset="0"/>
              </a:rPr>
              <a:t>Institue</a:t>
            </a:r>
            <a:r>
              <a:rPr lang="en-GB" sz="2400" dirty="0">
                <a:effectLst/>
                <a:latin typeface="Arial" panose="020B0604020202020204" pitchFamily="34" charset="0"/>
                <a:ea typeface="Calibri" panose="020F0502020204030204" pitchFamily="34" charset="0"/>
                <a:cs typeface="Arial" panose="020B0604020202020204" pitchFamily="34" charset="0"/>
              </a:rPr>
              <a:t> of project management, 2021)</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(MacKay, 2020)</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(Bolton &amp; </a:t>
            </a:r>
            <a:r>
              <a:rPr lang="en-GB" sz="2400" dirty="0" err="1">
                <a:effectLst/>
                <a:latin typeface="Arial" panose="020B0604020202020204" pitchFamily="34" charset="0"/>
                <a:ea typeface="Calibri" panose="020F0502020204030204" pitchFamily="34" charset="0"/>
                <a:cs typeface="Arial" panose="020B0604020202020204" pitchFamily="34" charset="0"/>
              </a:rPr>
              <a:t>Delderfield</a:t>
            </a:r>
            <a:r>
              <a:rPr lang="en-GB" sz="2400" dirty="0">
                <a:effectLst/>
                <a:latin typeface="Arial" panose="020B0604020202020204" pitchFamily="34" charset="0"/>
                <a:ea typeface="Calibri" panose="020F0502020204030204" pitchFamily="34" charset="0"/>
                <a:cs typeface="Arial" panose="020B0604020202020204" pitchFamily="34" charset="0"/>
              </a:rPr>
              <a:t>, 2018)</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(MAYLOR, 2001)</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(Project Management Institute, 2017)</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(Project, 2021)</a:t>
            </a:r>
          </a:p>
        </p:txBody>
      </p:sp>
    </p:spTree>
    <p:extLst>
      <p:ext uri="{BB962C8B-B14F-4D97-AF65-F5344CB8AC3E}">
        <p14:creationId xmlns:p14="http://schemas.microsoft.com/office/powerpoint/2010/main" val="27508022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768</TotalTime>
  <Words>647</Words>
  <Application>Microsoft Office PowerPoint</Application>
  <PresentationFormat>Custom</PresentationFormat>
  <Paragraphs>77</Paragraphs>
  <Slides>13</Slides>
  <Notes>2</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Century Gothic</vt:lpstr>
      <vt:lpstr>Books 16x9</vt:lpstr>
      <vt:lpstr>Project Management for Sustainability</vt:lpstr>
      <vt:lpstr>Aim: to meet the required criteria for the assignment  Objectives: 1. Critically reflect on my own learning in this module 2. Share key aspects for project management in sustainability </vt:lpstr>
      <vt:lpstr>What is a Project? </vt:lpstr>
      <vt:lpstr>Does Project Management differ for sustainability ?</vt:lpstr>
      <vt:lpstr> Project: Module  BMSP 6013</vt:lpstr>
      <vt:lpstr>Project Manager – v – Project Leader</vt:lpstr>
      <vt:lpstr>  Prince2 Agile stage gate model critical chain Waterfall Risk Management      </vt:lpstr>
      <vt:lpstr>PowerPoint Presentation</vt:lpstr>
      <vt:lpstr>Sandra reflecting    </vt:lpstr>
      <vt:lpstr>What did I learn</vt:lpstr>
      <vt:lpstr>Suggestion For consideration for Module</vt:lpstr>
      <vt:lpstr>Aims and Objectives have been met through the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for Sustainability</dc:title>
  <dc:creator>Sandra Richards-Davies (1909084)</dc:creator>
  <cp:lastModifiedBy>Sandra Richards-Davies (1909084)</cp:lastModifiedBy>
  <cp:revision>2</cp:revision>
  <dcterms:created xsi:type="dcterms:W3CDTF">2022-05-06T08:21:12Z</dcterms:created>
  <dcterms:modified xsi:type="dcterms:W3CDTF">2022-05-06T21:28:06Z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