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p:cViewPr varScale="1">
        <p:scale>
          <a:sx n="124" d="100"/>
          <a:sy n="124" d="100"/>
        </p:scale>
        <p:origin x="-1512" y="-112"/>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DBC91F-609D-2047-8782-76EAE733D42E}" type="datetimeFigureOut">
              <a:rPr lang="en-US" smtClean="0"/>
              <a:t>10/10/25</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3F6C22F-5420-AF4E-B254-7F27EBE86751}" type="slidenum">
              <a:rPr lang="en-US" smtClean="0"/>
              <a:t>‹#›</a:t>
            </a:fld>
            <a:endParaRPr lang="en-US"/>
          </a:p>
        </p:txBody>
      </p:sp>
    </p:spTree>
    <p:extLst>
      <p:ext uri="{BB962C8B-B14F-4D97-AF65-F5344CB8AC3E}">
        <p14:creationId xmlns:p14="http://schemas.microsoft.com/office/powerpoint/2010/main" val="40256454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br>
              <a:rPr lang="en-GB" dirty="0"/>
            </a:br>
            <a:endParaRPr lang="en-GB" dirty="0"/>
          </a:p>
          <a:p>
            <a:r>
              <a:rPr lang="en-GB" dirty="0"/>
              <a:t>Good morning. My presentation explores how </a:t>
            </a:r>
            <a:r>
              <a:rPr lang="en-GB" dirty="0" err="1"/>
              <a:t>Bowlby’s</a:t>
            </a:r>
            <a:r>
              <a:rPr lang="en-GB" dirty="0"/>
              <a:t> Attachment Theory can be applied to support a young child named Amira in a nursery setting. I will explain the main principles of </a:t>
            </a:r>
            <a:r>
              <a:rPr lang="en-GB" dirty="0" err="1"/>
              <a:t>Bowlby’s</a:t>
            </a:r>
            <a:r>
              <a:rPr lang="en-GB" dirty="0"/>
              <a:t> theory, apply it to Amira’s situation, discuss biological and environmental factors, suggest strategies to support her development, and finish with a brief evaluation of the theory.</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r>
              <a:rPr lang="en-GB" dirty="0"/>
              <a:t>This presentation aims to demonstrate how psychological theory can inform health and social care practice. I chose </a:t>
            </a:r>
            <a:r>
              <a:rPr lang="en-GB" dirty="0" err="1"/>
              <a:t>Bowlby’s</a:t>
            </a:r>
            <a:r>
              <a:rPr lang="en-GB" dirty="0"/>
              <a:t> Attachment Theory because it explains how early relationships shape a child’s emotional and social development. I will use Amira’s case to show how understanding attachment can help practitioners create a supportive nursery environment that promotes confidence, communication, and emotional well-being.</a:t>
            </a:r>
          </a:p>
        </p:txBody>
      </p:sp>
      <p:sp>
        <p:nvSpPr>
          <p:cNvPr id="4" name="Slide Number Placeholder 3"/>
          <p:cNvSpPr>
            <a:spLocks noGrp="1"/>
          </p:cNvSpPr>
          <p:nvPr>
            <p:ph type="sldNum" sz="quarter" idx="5"/>
          </p:nvPr>
        </p:nvSpPr>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Bowlby</a:t>
            </a:r>
            <a:r>
              <a:rPr lang="en-GB" dirty="0"/>
              <a:t> proposed that attachment is an emotional bond formed between a child and their main caregiver. He argued that this bond is essential for survival and emotional stability. A secure attachment allows a child to explore their surroundings, while an insecure attachment can cause anxiety or withdrawal. </a:t>
            </a:r>
            <a:r>
              <a:rPr lang="en-GB" dirty="0" err="1"/>
              <a:t>Bowlby</a:t>
            </a:r>
            <a:r>
              <a:rPr lang="en-GB" dirty="0"/>
              <a:t> also introduced the concept of the internal working model, meaning that early relationships influence how children view themselves and others later in life.</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Attachment is particularly important in early childhood, when emotional and social skills are developing rapidly. Secure attachments support curiosity, confidence, and communication. In contrast, children with insecure attachments may show fear of separation or difficulty interacting with peers. </a:t>
            </a:r>
            <a:r>
              <a:rPr lang="en-GB" dirty="0" err="1"/>
              <a:t>Bowlby’s</a:t>
            </a:r>
            <a:r>
              <a:rPr lang="en-GB" dirty="0"/>
              <a:t> ideas link closely with the Early Years Foundation Stage, which highlights the importance of relationships and emotional well-being in early learning.</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Amira’s anxiety when separated from her carers, limited speech, and difficulty joining group play may indicate that she has not yet formed a secure attachment in the nursery. According to </a:t>
            </a:r>
            <a:r>
              <a:rPr lang="en-GB" dirty="0" err="1"/>
              <a:t>Bowlby</a:t>
            </a:r>
            <a:r>
              <a:rPr lang="en-GB" dirty="0"/>
              <a:t>, her behaviour reflects a need for reassurance and trust. By forming a consistent relationship with a key worker, Amira can gradually feel safe, express herself more freely, and begin to engage with others. This process helps her build emotional security and confidence.</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br>
              <a:rPr lang="en-GB" dirty="0"/>
            </a:br>
            <a:endParaRPr lang="en-GB" dirty="0"/>
          </a:p>
          <a:p>
            <a:r>
              <a:rPr lang="en-GB" dirty="0"/>
              <a:t>Both biological and environmental factors shape Amira’s development. Biologically, her temperament may make her more sensitive to change. Environmentally, starting nursery and separating from familiar carers can be stressful. The quality of her interactions with adults will determine how securely she attaches in this new setting. Practitioners must recognise that nature and nurture interact to influence behaviour and emotional growth.</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Several strategies based on </a:t>
            </a:r>
            <a:r>
              <a:rPr lang="en-GB" dirty="0" err="1"/>
              <a:t>Bowlby’s</a:t>
            </a:r>
            <a:r>
              <a:rPr lang="en-GB" dirty="0"/>
              <a:t> theory can support Amira’s development. A key person approach ensures she has one consistent caregiver at nursery. A gradual settling-in process can help her adjust to separation. Predictable routines and warm, responsive communication will reduce her anxiety. Encouraging speech through play and small group activities can help her build confidence and social skills. Each of these strategies promotes secure attachment and emotional well-being.</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err="1"/>
              <a:t>Bowlby’s</a:t>
            </a:r>
            <a:r>
              <a:rPr lang="en-GB" dirty="0"/>
              <a:t> theory has had a major influence on childcare practices and emphasises the importance of early bonds. Research by Ainsworth supports his findings on secure and insecure attachment patterns. However, the theory has limitations. It focuses heavily on the mother–child bond and does not fully consider cultural or multiple attachment figures. Later research, such as Rutter’s, shows that children can recover from early disruptions if they experience stable care later on.</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In conclusion, </a:t>
            </a:r>
            <a:r>
              <a:rPr lang="en-GB" dirty="0" err="1"/>
              <a:t>Bowlby’s</a:t>
            </a:r>
            <a:r>
              <a:rPr lang="en-GB" dirty="0"/>
              <a:t> theory provides valuable insight into Amira’s needs. It helps explain her separation anxiety and social withdrawal and highlights the importance of emotional security for learning and development. By applying attachment-based strategies, practitioners can help Amira develop trust, confidence, and positive relationships within the nursery environment.</a:t>
            </a:r>
          </a:p>
          <a:p>
            <a:endParaRPr dirty="0"/>
          </a:p>
        </p:txBody>
      </p:sp>
      <p:sp>
        <p:nvSpPr>
          <p:cNvPr id="4" name="Slide Number Placeholder 3"/>
          <p:cNvSpPr>
            <a:spLocks noGrp="1"/>
          </p:cNvSpPr>
          <p:nvPr>
            <p:ph type="sldNum" sz="quarter" idx="5"/>
          </p:nvPr>
        </p:nvSpPr>
        <p:spPr/>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idx="2"/>
          </p:nvPr>
        </p:nvSpPr>
        <p:spPr/>
      </p:sp>
      <p:sp>
        <p:nvSpPr>
          <p:cNvPr id="3" name="Notes Placeholder 2"/>
          <p:cNvSpPr>
            <a:spLocks noGrp="1"/>
          </p:cNvSpPr>
          <p:nvPr>
            <p:ph type="body" sz="quarter" idx="3"/>
          </p:nvPr>
        </p:nvSpPr>
        <p:spPr/>
        <p:txBody>
          <a:bodyPr/>
          <a:lstStyle/>
          <a:p>
            <a:br>
              <a:rPr lang="en-GB" dirty="0"/>
            </a:br>
            <a:endParaRPr lang="en-GB" dirty="0"/>
          </a:p>
          <a:p>
            <a:r>
              <a:rPr lang="en-GB" dirty="0"/>
              <a:t>These are the key sources that informed this presentation, including classic and recent research on attachment and early development. All references follow the Harvard style.</a:t>
            </a:r>
          </a:p>
          <a:p>
            <a:endParaRPr dirty="0"/>
          </a:p>
        </p:txBody>
      </p:sp>
      <p:sp>
        <p:nvSpPr>
          <p:cNvPr id="4" name="Slide Number Placeholder 3"/>
          <p:cNvSpPr>
            <a:spLocks noGrp="1"/>
          </p:cNvSpPr>
          <p:nvPr>
            <p:ph type="sldNum" sz="quarter" idx="5"/>
          </p:nvPr>
        </p:nvSpPr>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5BCAD085-E8A6-8845-BD4E-CB4CCA059FC4}" type="datetimeFigureOut">
              <a:rPr lang="en-US" smtClean="0"/>
              <a:t>10/10/25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CAD085-E8A6-8845-BD4E-CB4CCA059FC4}" type="datetimeFigureOut">
              <a:rPr lang="en-US" smtClean="0"/>
              <a:t>10/10/25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BCAD085-E8A6-8845-BD4E-CB4CCA059FC4}" type="datetimeFigureOut">
              <a:rPr lang="en-US" smtClean="0"/>
              <a:t>10/10/25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5BCAD085-E8A6-8845-BD4E-CB4CCA059FC4}" type="datetimeFigureOut">
              <a:rPr lang="en-US" smtClean="0"/>
              <a:t>10/10/25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BCAD085-E8A6-8845-BD4E-CB4CCA059FC4}" type="datetimeFigureOut">
              <a:rPr lang="en-US" smtClean="0"/>
              <a:t>10/10/25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BCAD085-E8A6-8845-BD4E-CB4CCA059FC4}" type="datetimeFigureOut">
              <a:rPr lang="en-US" smtClean="0"/>
              <a:t>10/10/25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CAD085-E8A6-8845-BD4E-CB4CCA059FC4}" type="datetimeFigureOut">
              <a:rPr lang="en-US" smtClean="0"/>
              <a:t>10/10/25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BCAD085-E8A6-8845-BD4E-CB4CCA059FC4}" type="datetimeFigureOut">
              <a:rPr lang="en-US" smtClean="0"/>
              <a:t>10/10/25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BCAD085-E8A6-8845-BD4E-CB4CCA059FC4}" type="datetimeFigureOut">
              <a:rPr lang="en-US" smtClean="0"/>
              <a:t>10/10/25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Supporting Emotional and Social Development in Early Childhood</a:t>
            </a:r>
          </a:p>
        </p:txBody>
      </p:sp>
      <p:sp>
        <p:nvSpPr>
          <p:cNvPr id="3" name="Content Placeholder 2"/>
          <p:cNvSpPr>
            <a:spLocks noGrp="1"/>
          </p:cNvSpPr>
          <p:nvPr>
            <p:ph idx="1"/>
          </p:nvPr>
        </p:nvSpPr>
        <p:spPr/>
        <p:txBody>
          <a:bodyPr/>
          <a:lstStyle/>
          <a:p>
            <a:pPr marL="0" indent="0">
              <a:buNone/>
            </a:pPr>
            <a:r>
              <a:rPr dirty="0"/>
              <a:t>Applying </a:t>
            </a:r>
            <a:r>
              <a:rPr dirty="0" err="1"/>
              <a:t>Bowlby’s</a:t>
            </a:r>
            <a:r>
              <a:rPr dirty="0"/>
              <a:t> Attachment Theory to Amira’s Case</a:t>
            </a:r>
            <a:r>
              <a:rPr lang="en-GB" dirty="0"/>
              <a:t>.                                                      </a:t>
            </a:r>
          </a:p>
          <a:p>
            <a:pPr marL="0" indent="0">
              <a:buNone/>
            </a:pPr>
            <a:r>
              <a:rPr dirty="0"/>
              <a:t>Name: Liya Malik</a:t>
            </a:r>
            <a:r>
              <a:rPr lang="en-GB" dirty="0"/>
              <a:t>.                                       </a:t>
            </a:r>
          </a:p>
          <a:p>
            <a:pPr marL="0" indent="0">
              <a:buNone/>
            </a:pPr>
            <a:r>
              <a:rPr dirty="0"/>
              <a:t>Module: Psychology in Health and Social Care (LCHS401</a:t>
            </a:r>
            <a:r>
              <a:rPr lang="en-GB" dirty="0"/>
              <a:t>0).                                                      </a:t>
            </a:r>
          </a:p>
          <a:p>
            <a:pPr marL="0" indent="0">
              <a:buNone/>
            </a:pPr>
            <a:r>
              <a:rPr lang="en-GB" dirty="0"/>
              <a:t>Date: October 2025</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Introduction</a:t>
            </a:r>
          </a:p>
        </p:txBody>
      </p:sp>
      <p:sp>
        <p:nvSpPr>
          <p:cNvPr id="3" name="Content Placeholder 2"/>
          <p:cNvSpPr>
            <a:spLocks noGrp="1"/>
          </p:cNvSpPr>
          <p:nvPr>
            <p:ph idx="1"/>
          </p:nvPr>
        </p:nvSpPr>
        <p:spPr/>
        <p:txBody>
          <a:bodyPr/>
          <a:lstStyle/>
          <a:p>
            <a:r>
              <a:rPr dirty="0"/>
              <a:t> Aim: To explore </a:t>
            </a:r>
            <a:r>
              <a:rPr dirty="0" err="1"/>
              <a:t>Bowlby’s</a:t>
            </a:r>
            <a:r>
              <a:rPr dirty="0"/>
              <a:t> Attachment Theory and apply it to Amira’s development</a:t>
            </a:r>
            <a:endParaRPr lang="en-GB" dirty="0"/>
          </a:p>
          <a:p>
            <a:pPr marL="0" indent="0">
              <a:buNone/>
            </a:pPr>
            <a:r>
              <a:rPr dirty="0"/>
              <a:t>Objectives:</a:t>
            </a:r>
          </a:p>
          <a:p>
            <a:r>
              <a:rPr dirty="0"/>
              <a:t>   - Explain </a:t>
            </a:r>
            <a:r>
              <a:rPr dirty="0" err="1"/>
              <a:t>Bowlby’s</a:t>
            </a:r>
            <a:r>
              <a:rPr dirty="0"/>
              <a:t> theory</a:t>
            </a:r>
          </a:p>
          <a:p>
            <a:r>
              <a:rPr dirty="0"/>
              <a:t>   - Apply it to Amira’s </a:t>
            </a:r>
            <a:r>
              <a:rPr dirty="0" err="1"/>
              <a:t>behaviour</a:t>
            </a:r>
            <a:endParaRPr dirty="0"/>
          </a:p>
          <a:p>
            <a:r>
              <a:rPr dirty="0"/>
              <a:t>   - Suggest practical strategies</a:t>
            </a:r>
          </a:p>
          <a:p>
            <a:r>
              <a:rPr dirty="0"/>
              <a:t>   - Evaluate its usefulness</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Overview of Bowlby’s Attachment Theory</a:t>
            </a:r>
          </a:p>
        </p:txBody>
      </p:sp>
      <p:sp>
        <p:nvSpPr>
          <p:cNvPr id="3" name="Content Placeholder 2"/>
          <p:cNvSpPr>
            <a:spLocks noGrp="1"/>
          </p:cNvSpPr>
          <p:nvPr>
            <p:ph idx="1"/>
          </p:nvPr>
        </p:nvSpPr>
        <p:spPr/>
        <p:txBody>
          <a:bodyPr/>
          <a:lstStyle/>
          <a:p>
            <a:r>
              <a:rPr dirty="0"/>
              <a:t> John </a:t>
            </a:r>
            <a:r>
              <a:rPr dirty="0" err="1"/>
              <a:t>Bowlby</a:t>
            </a:r>
            <a:r>
              <a:rPr dirty="0"/>
              <a:t> (1969): Children form emotional bonds for security and survival.</a:t>
            </a:r>
          </a:p>
          <a:p>
            <a:r>
              <a:rPr dirty="0"/>
              <a:t>Secure attachment = confidence and exploration.</a:t>
            </a:r>
          </a:p>
          <a:p>
            <a:r>
              <a:rPr dirty="0"/>
              <a:t>Insecure attachment = anxiety, withdrawal, or clinginess.</a:t>
            </a:r>
            <a:endParaRPr lang="en-GB" dirty="0"/>
          </a:p>
          <a:p>
            <a:r>
              <a:rPr dirty="0"/>
              <a:t> Internal Working Model: early bonds shape future relationships.</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Relevance to Early Childhood Development</a:t>
            </a:r>
          </a:p>
        </p:txBody>
      </p:sp>
      <p:sp>
        <p:nvSpPr>
          <p:cNvPr id="3" name="Content Placeholder 2"/>
          <p:cNvSpPr>
            <a:spLocks noGrp="1"/>
          </p:cNvSpPr>
          <p:nvPr>
            <p:ph idx="1"/>
          </p:nvPr>
        </p:nvSpPr>
        <p:spPr/>
        <p:txBody>
          <a:bodyPr/>
          <a:lstStyle/>
          <a:p>
            <a:r>
              <a:rPr dirty="0"/>
              <a:t>Early attachments influence emotional and social growth.</a:t>
            </a:r>
          </a:p>
          <a:p>
            <a:r>
              <a:rPr dirty="0"/>
              <a:t> Secure attachment supports curiosity and communication.</a:t>
            </a:r>
          </a:p>
          <a:p>
            <a:r>
              <a:rPr dirty="0"/>
              <a:t>Insecure attachment may cause fear of separation and social withdrawal.</a:t>
            </a:r>
          </a:p>
          <a:p>
            <a:r>
              <a:rPr dirty="0"/>
              <a:t> Fits EYFS focus on emotional well-being and relationships.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Applying Bowlby’s Theory to Amira</a:t>
            </a:r>
          </a:p>
        </p:txBody>
      </p:sp>
      <p:sp>
        <p:nvSpPr>
          <p:cNvPr id="3" name="Content Placeholder 2"/>
          <p:cNvSpPr>
            <a:spLocks noGrp="1"/>
          </p:cNvSpPr>
          <p:nvPr>
            <p:ph idx="1"/>
          </p:nvPr>
        </p:nvSpPr>
        <p:spPr/>
        <p:txBody>
          <a:bodyPr/>
          <a:lstStyle/>
          <a:p>
            <a:r>
              <a:rPr dirty="0"/>
              <a:t>Amira shows anxiety when separated – possible insecure attachment.</a:t>
            </a:r>
            <a:endParaRPr lang="en-GB" dirty="0"/>
          </a:p>
          <a:p>
            <a:r>
              <a:rPr dirty="0"/>
              <a:t> Limited verbal communication – anxiety may affect confidence.</a:t>
            </a:r>
          </a:p>
          <a:p>
            <a:r>
              <a:rPr dirty="0"/>
              <a:t>Difficulty in group play – lacks trust or social experience.</a:t>
            </a:r>
          </a:p>
          <a:p>
            <a:r>
              <a:rPr dirty="0"/>
              <a:t> Needs consistent emotional support and security.</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Biological and Environmental Influences (Nature and Nurture)</a:t>
            </a:r>
          </a:p>
        </p:txBody>
      </p:sp>
      <p:sp>
        <p:nvSpPr>
          <p:cNvPr id="3" name="Content Placeholder 2"/>
          <p:cNvSpPr>
            <a:spLocks noGrp="1"/>
          </p:cNvSpPr>
          <p:nvPr>
            <p:ph idx="1"/>
          </p:nvPr>
        </p:nvSpPr>
        <p:spPr/>
        <p:txBody>
          <a:bodyPr/>
          <a:lstStyle/>
          <a:p>
            <a:r>
              <a:rPr dirty="0"/>
              <a:t>Biological factors: temperament, developmental stage.</a:t>
            </a:r>
          </a:p>
          <a:p>
            <a:r>
              <a:rPr dirty="0"/>
              <a:t> Environmental factors: family separation, new nursery, caregiver relationships.</a:t>
            </a:r>
          </a:p>
          <a:p>
            <a:r>
              <a:rPr dirty="0"/>
              <a:t> Both influence attachment and emotional well-being.</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Practical Strategies for Supporting Amira</a:t>
            </a:r>
          </a:p>
        </p:txBody>
      </p:sp>
      <p:sp>
        <p:nvSpPr>
          <p:cNvPr id="3" name="Content Placeholder 2"/>
          <p:cNvSpPr>
            <a:spLocks noGrp="1"/>
          </p:cNvSpPr>
          <p:nvPr>
            <p:ph idx="1"/>
          </p:nvPr>
        </p:nvSpPr>
        <p:spPr/>
        <p:txBody>
          <a:bodyPr/>
          <a:lstStyle/>
          <a:p>
            <a:r>
              <a:t>1. Key Person approach for consistency.</a:t>
            </a:r>
          </a:p>
          <a:p>
            <a:r>
              <a:t>2. Gradual settling-in with carers.</a:t>
            </a:r>
          </a:p>
          <a:p>
            <a:r>
              <a:t>3. Predictable routines to reduce anxiety.</a:t>
            </a:r>
          </a:p>
          <a:p>
            <a:r>
              <a:t>4. Warm, responsive communication.</a:t>
            </a:r>
          </a:p>
          <a:p>
            <a:r>
              <a:t>5. Encourage speech through play.</a:t>
            </a:r>
          </a:p>
          <a:p>
            <a:r>
              <a:t>6. Peer modelling in small groups.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Critical Evaluation of Bowlby’s Theory</a:t>
            </a:r>
          </a:p>
        </p:txBody>
      </p:sp>
      <p:sp>
        <p:nvSpPr>
          <p:cNvPr id="3" name="Content Placeholder 2"/>
          <p:cNvSpPr>
            <a:spLocks noGrp="1"/>
          </p:cNvSpPr>
          <p:nvPr>
            <p:ph idx="1"/>
          </p:nvPr>
        </p:nvSpPr>
        <p:spPr/>
        <p:txBody>
          <a:bodyPr>
            <a:normAutofit fontScale="85000" lnSpcReduction="10000"/>
          </a:bodyPr>
          <a:lstStyle/>
          <a:p>
            <a:r>
              <a:rPr dirty="0"/>
              <a:t>Strengths:</a:t>
            </a:r>
          </a:p>
          <a:p>
            <a:r>
              <a:rPr dirty="0"/>
              <a:t>Highlights importance of early bonds.</a:t>
            </a:r>
          </a:p>
          <a:p>
            <a:r>
              <a:rPr dirty="0"/>
              <a:t> Influenced modern childcare (key person approach).</a:t>
            </a:r>
          </a:p>
          <a:p>
            <a:r>
              <a:rPr dirty="0"/>
              <a:t> Supported by Ainsworth’s research.</a:t>
            </a:r>
          </a:p>
          <a:p>
            <a:endParaRPr dirty="0"/>
          </a:p>
          <a:p>
            <a:r>
              <a:rPr dirty="0"/>
              <a:t>Limitations:</a:t>
            </a:r>
          </a:p>
          <a:p>
            <a:r>
              <a:rPr dirty="0"/>
              <a:t> </a:t>
            </a:r>
            <a:r>
              <a:rPr dirty="0" err="1"/>
              <a:t>Overemphasises</a:t>
            </a:r>
            <a:r>
              <a:rPr dirty="0"/>
              <a:t> mother’s role.</a:t>
            </a:r>
          </a:p>
          <a:p>
            <a:r>
              <a:rPr dirty="0"/>
              <a:t> Limited cultural perspective.</a:t>
            </a:r>
          </a:p>
          <a:p>
            <a:r>
              <a:rPr dirty="0"/>
              <a:t> Later research (Rutter, 1981) shows recovery is possible.</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Conclusion</a:t>
            </a:r>
          </a:p>
        </p:txBody>
      </p:sp>
      <p:sp>
        <p:nvSpPr>
          <p:cNvPr id="3" name="Content Placeholder 2"/>
          <p:cNvSpPr>
            <a:spLocks noGrp="1"/>
          </p:cNvSpPr>
          <p:nvPr>
            <p:ph idx="1"/>
          </p:nvPr>
        </p:nvSpPr>
        <p:spPr/>
        <p:txBody>
          <a:bodyPr/>
          <a:lstStyle/>
          <a:p>
            <a:r>
              <a:rPr dirty="0" err="1"/>
              <a:t>Bowlby’s</a:t>
            </a:r>
            <a:r>
              <a:rPr dirty="0"/>
              <a:t> theory explains Amira’s separation anxiety and limited play.</a:t>
            </a:r>
          </a:p>
          <a:p>
            <a:r>
              <a:rPr dirty="0"/>
              <a:t> Secure attachments help emotional, social, and cognitive growth.</a:t>
            </a:r>
          </a:p>
          <a:p>
            <a:r>
              <a:rPr dirty="0"/>
              <a:t> Practitioners should use nurturing, consistent, and inclusive approaches.</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t>References (Harvard Style)</a:t>
            </a:r>
          </a:p>
        </p:txBody>
      </p:sp>
      <p:sp>
        <p:nvSpPr>
          <p:cNvPr id="3" name="Content Placeholder 2"/>
          <p:cNvSpPr>
            <a:spLocks noGrp="1"/>
          </p:cNvSpPr>
          <p:nvPr>
            <p:ph idx="1"/>
          </p:nvPr>
        </p:nvSpPr>
        <p:spPr/>
        <p:txBody>
          <a:bodyPr/>
          <a:lstStyle/>
          <a:p>
            <a:r>
              <a:t>Ainsworth, M.D.S. (1978) Patterns of Attachment. Hillsdale, NJ: Erlbaum.</a:t>
            </a:r>
          </a:p>
          <a:p>
            <a:r>
              <a:t>Berk, L.E. (2020) Development Through the Lifespan. 8th ed. Pearson.</a:t>
            </a:r>
          </a:p>
          <a:p>
            <a:r>
              <a:t>Bowlby, J. (1969) Attachment and Loss: Vol. 1. Attachment. London: Basic Books.</a:t>
            </a:r>
          </a:p>
          <a:p>
            <a:r>
              <a:t>Department for Education (2021) Statutory Framework for the EYFS. DfE.</a:t>
            </a:r>
          </a:p>
          <a:p>
            <a:r>
              <a:t>Rutter, M. (1981) Maternal Deprivation Reassessed. Penguin Books.</a:t>
            </a:r>
          </a:p>
          <a:p>
            <a:r>
              <a:t>Schaffer, H.R. (2021) Introducing Child Psychology. 3rd ed. Routledge.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TotalTime>
  <Words>0</Words>
  <Application>Microsoft Office PowerPoint</Application>
  <PresentationFormat>On-screen Show (4:3)</PresentationFormat>
  <Paragraphs>0</Paragraphs>
  <Slides>10</Slides>
  <Notes>10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Supporting Emotional and Social Development in Early Childhood</vt:lpstr>
      <vt:lpstr>Introduction</vt:lpstr>
      <vt:lpstr>Overview of Bowlby’s Attachment Theory</vt:lpstr>
      <vt:lpstr>Relevance to Early Childhood Development</vt:lpstr>
      <vt:lpstr>Applying Bowlby’s Theory to Amira</vt:lpstr>
      <vt:lpstr>Biological and Environmental Influences (Nature and Nurture)</vt:lpstr>
      <vt:lpstr>Practical Strategies for Supporting Amira</vt:lpstr>
      <vt:lpstr>Critical Evaluation of Bowlby’s Theory</vt:lpstr>
      <vt:lpstr>Conclusion</vt:lpstr>
      <vt:lpstr>References (Harvard Style)</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Supporting Emotional and Social Development in Early Childhood</dc:title>
  <dc:subject/>
  <dc:creator/>
  <cp:keywords/>
  <dc:description>generated using python-pptx</dc:description>
  <cp:lastModifiedBy>Liya Malik (2415853)</cp:lastModifiedBy>
  <cp:revision>2</cp:revision>
  <dcterms:created xsi:type="dcterms:W3CDTF">2013-01-27T09:14:16Z</dcterms:created>
  <dcterms:modified xsi:type="dcterms:W3CDTF">2025-10-10T11:54:55Z</dcterms:modified>
  <cp:category/>
</cp:coreProperties>
</file>