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0" r:id="rId4"/>
  </p:sldMasterIdLst>
  <p:notesMasterIdLst>
    <p:notesMasterId r:id="rId18"/>
  </p:notesMasterIdLst>
  <p:sldIdLst>
    <p:sldId id="272" r:id="rId5"/>
    <p:sldId id="281" r:id="rId6"/>
    <p:sldId id="262" r:id="rId7"/>
    <p:sldId id="259" r:id="rId8"/>
    <p:sldId id="275" r:id="rId9"/>
    <p:sldId id="276" r:id="rId10"/>
    <p:sldId id="277" r:id="rId11"/>
    <p:sldId id="278" r:id="rId12"/>
    <p:sldId id="279" r:id="rId13"/>
    <p:sldId id="280" r:id="rId14"/>
    <p:sldId id="265" r:id="rId15"/>
    <p:sldId id="274" r:id="rId16"/>
    <p:sldId id="28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7CA8"/>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2495B9-C79E-427F-97D0-C6B4F6C5487F}" vWet="4" dt="2021-11-11T10:31:55.821"/>
    <p1510:client id="{6FB2271E-582E-E715-2180-60E7353D567B}" v="6" dt="2021-11-11T10:31:54.0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88D07-B188-44E4-ABBB-6994C1A52936}" type="datetimeFigureOut">
              <a:rPr lang="en-US" smtClean="0"/>
              <a:t>12/2/2021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2455A-0D23-4EAB-9AF9-2CC2B3066B0A}" type="slidenum">
              <a:rPr lang="en-US" smtClean="0"/>
              <a:t>‹#›</a:t>
            </a:fld>
            <a:endParaRPr lang="en-US"/>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1200"/>
              </a:spcBef>
              <a:spcAft>
                <a:spcPts val="0"/>
              </a:spcAft>
              <a:buClrTx/>
              <a:buSzTx/>
              <a:buFontTx/>
              <a:buNone/>
              <a:tabLst/>
              <a:defRPr/>
            </a:pPr>
            <a:r>
              <a:rPr kumimoji="0" lang="en-IN" sz="1400" b="1" i="0" u="none" strike="noStrike" kern="0" cap="none" spc="0" normalizeH="0" baseline="0" noProof="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Introduction </a:t>
            </a:r>
          </a:p>
          <a:p>
            <a:pPr marL="0" marR="0" lvl="0" indent="0" algn="just" defTabSz="914400" rtl="0" eaLnBrk="1" fontAlgn="auto" latinLnBrk="0" hangingPunct="1">
              <a:lnSpc>
                <a:spcPct val="150000"/>
              </a:lnSpc>
              <a:spcBef>
                <a:spcPts val="0"/>
              </a:spcBef>
              <a:spcAft>
                <a:spcPts val="800"/>
              </a:spcAft>
              <a:buClrTx/>
              <a:buSzTx/>
              <a:buFontTx/>
              <a:buNone/>
              <a:tabLst/>
              <a:defRPr/>
            </a:pPr>
            <a:r>
              <a:rPr kumimoji="0" lang="en-IN" sz="1200" b="0" i="0" u="none" strike="noStrike" kern="1200" cap="none" spc="0" normalizeH="0" baseline="0" noProof="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Professional pressure and stress have become a constant factor affecting the overall labour market across the world (Ehsan and Ali, 2019). The economic growth and consistent demand have pressurized professionals from different sectors to stay relevant in the commercial world through deliberate and exorbitant hard work. The rising demand in several booming industries has increased the possibilities for young and skilled employees to opt for multiple types of professions which push them to excessive mental and physical strain which subsequently influence their health and wellbeing. Stress is an integral part of their regular lives and therefore result in excessive health issues for the rest of their lives (Ehsan and Ali, 2019). It also impacts these people financially as a huge amount of money gets spent on additional health treatments and healthcare assistance. The report will attempt to build a coherent explanation of the nature of this problem and its possible solutions through an extensive research approach. </a:t>
            </a:r>
          </a:p>
          <a:p>
            <a:endParaRPr lang="en-IN"/>
          </a:p>
        </p:txBody>
      </p:sp>
      <p:sp>
        <p:nvSpPr>
          <p:cNvPr id="4" name="Slide Number Placeholder 3"/>
          <p:cNvSpPr>
            <a:spLocks noGrp="1"/>
          </p:cNvSpPr>
          <p:nvPr>
            <p:ph type="sldNum" sz="quarter" idx="5"/>
          </p:nvPr>
        </p:nvSpPr>
        <p:spPr/>
        <p:txBody>
          <a:bodyPr/>
          <a:lstStyle/>
          <a:p>
            <a:fld id="{0842455A-0D23-4EAB-9AF9-2CC2B3066B0A}" type="slidenum">
              <a:rPr lang="en-US" smtClean="0"/>
              <a:t>3</a:t>
            </a:fld>
            <a:endParaRPr lang="en-US"/>
          </a:p>
        </p:txBody>
      </p:sp>
    </p:spTree>
    <p:extLst>
      <p:ext uri="{BB962C8B-B14F-4D97-AF65-F5344CB8AC3E}">
        <p14:creationId xmlns:p14="http://schemas.microsoft.com/office/powerpoint/2010/main" val="2272555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The fundamental concept of stress revolves around the typical nature of the response that the body reflects any kind of external change. In simple terms, stress can be defined as the kind of transformation that affects the mind and physical health of an individual. There are different types of stress that can affect an individual drastically and change their state of wellbeing abruptly (</a:t>
            </a:r>
            <a:r>
              <a:rPr lang="en-IN" sz="1050">
                <a:solidFill>
                  <a:srgbClr val="222222"/>
                </a:solidFill>
                <a:effectLst/>
                <a:latin typeface="Arial" panose="020B0604020202020204" pitchFamily="34" charset="0"/>
                <a:ea typeface="Calibri" panose="020F0502020204030204" pitchFamily="34" charset="0"/>
                <a:cs typeface="Arial" panose="020B0604020202020204" pitchFamily="34" charset="0"/>
              </a:rPr>
              <a:t>Haque and Aston, 2016)</a:t>
            </a:r>
            <a:r>
              <a:rPr lang="en-IN" sz="1200">
                <a:effectLst/>
                <a:latin typeface="Arial" panose="020B0604020202020204" pitchFamily="34" charset="0"/>
                <a:ea typeface="Calibri" panose="020F0502020204030204" pitchFamily="34" charset="0"/>
                <a:cs typeface="Times New Roman" panose="02020603050405020304" pitchFamily="18" charset="0"/>
              </a:rPr>
              <a:t>. It depends on the type of approach an individual takes to respond to these types of stress. Employees have been facing intensive workload and pressure that have led to their decreased health and lower motivation to work. Stress can also be libelled as an adverse response that paralyzes the brain functioning and stops the synchronization of mind and body which leaves a stringent demand on the individual to act negatively. Stress can be categorized in distinct parts. </a:t>
            </a:r>
          </a:p>
          <a:p>
            <a:endParaRPr lang="en-IN"/>
          </a:p>
        </p:txBody>
      </p:sp>
      <p:sp>
        <p:nvSpPr>
          <p:cNvPr id="4" name="Slide Number Placeholder 3"/>
          <p:cNvSpPr>
            <a:spLocks noGrp="1"/>
          </p:cNvSpPr>
          <p:nvPr>
            <p:ph type="sldNum" sz="quarter" idx="5"/>
          </p:nvPr>
        </p:nvSpPr>
        <p:spPr/>
        <p:txBody>
          <a:bodyPr/>
          <a:lstStyle/>
          <a:p>
            <a:fld id="{0842455A-0D23-4EAB-9AF9-2CC2B3066B0A}" type="slidenum">
              <a:rPr lang="en-US" smtClean="0"/>
              <a:t>4</a:t>
            </a:fld>
            <a:endParaRPr lang="en-US"/>
          </a:p>
        </p:txBody>
      </p:sp>
    </p:spTree>
    <p:extLst>
      <p:ext uri="{BB962C8B-B14F-4D97-AF65-F5344CB8AC3E}">
        <p14:creationId xmlns:p14="http://schemas.microsoft.com/office/powerpoint/2010/main" val="3373402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Not all sorts of stress are detrimental or even destructive. Among the several sorts of stress that one may encounter are:</a:t>
            </a:r>
          </a:p>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Acute stress</a:t>
            </a:r>
            <a:r>
              <a:rPr lang="en-IN" sz="1200">
                <a:effectLst/>
                <a:latin typeface="Arial" panose="020B0604020202020204" pitchFamily="34" charset="0"/>
                <a:ea typeface="Calibri" panose="020F0502020204030204" pitchFamily="34" charset="0"/>
                <a:cs typeface="Times New Roman" panose="02020603050405020304" pitchFamily="18" charset="0"/>
              </a:rPr>
              <a:t>: Acute stress is a relatively brief sort of stress that can be either pleasant or stressful; this is the form of stress people most commonly experience in daily situations (</a:t>
            </a:r>
            <a:r>
              <a:rPr lang="en-IN" sz="1050">
                <a:solidFill>
                  <a:srgbClr val="222222"/>
                </a:solidFill>
                <a:effectLst/>
                <a:latin typeface="Arial" panose="020B0604020202020204" pitchFamily="34" charset="0"/>
                <a:ea typeface="Calibri" panose="020F0502020204030204" pitchFamily="34" charset="0"/>
                <a:cs typeface="Arial" panose="020B0604020202020204" pitchFamily="34" charset="0"/>
              </a:rPr>
              <a:t>Haque and Aston, 2016)</a:t>
            </a:r>
            <a:r>
              <a:rPr lang="en-IN" sz="120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Chronic stress</a:t>
            </a:r>
            <a:r>
              <a:rPr lang="en-IN" sz="1200">
                <a:effectLst/>
                <a:latin typeface="Arial" panose="020B0604020202020204" pitchFamily="34" charset="0"/>
                <a:ea typeface="Calibri" panose="020F0502020204030204" pitchFamily="34" charset="0"/>
                <a:cs typeface="Times New Roman" panose="02020603050405020304" pitchFamily="18" charset="0"/>
              </a:rPr>
              <a:t>: Chronic stress is a type of strain that appears to be unending and unavoidable, such as the stress of a miserable relationship or an exceedingly demanding profession; chronic stress can also result from tragic incidents and childhood abuse.</a:t>
            </a:r>
          </a:p>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Episodic acute stress</a:t>
            </a:r>
            <a:r>
              <a:rPr lang="en-IN" sz="1200">
                <a:effectLst/>
                <a:latin typeface="Arial" panose="020B0604020202020204" pitchFamily="34" charset="0"/>
                <a:ea typeface="Calibri" panose="020F0502020204030204" pitchFamily="34" charset="0"/>
                <a:cs typeface="Times New Roman" panose="02020603050405020304" pitchFamily="18" charset="0"/>
              </a:rPr>
              <a:t>: Episodic acute stress is acute stress that appears to be prevalent and a mode of living, resulting in a life of continual suffering.</a:t>
            </a:r>
          </a:p>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Eustress</a:t>
            </a:r>
            <a:r>
              <a:rPr lang="en-IN" sz="1200">
                <a:effectLst/>
                <a:latin typeface="Arial" panose="020B0604020202020204" pitchFamily="34" charset="0"/>
                <a:ea typeface="Calibri" panose="020F0502020204030204" pitchFamily="34" charset="0"/>
                <a:cs typeface="Times New Roman" panose="02020603050405020304" pitchFamily="18" charset="0"/>
              </a:rPr>
              <a:t>: Eustress is energetic and enjoyable. It is a form of good stress that may keep one motivated. It is related to adrenaline spikes, such as while skiing or rushing to fulfil a time limit.</a:t>
            </a:r>
          </a:p>
          <a:p>
            <a:endParaRPr lang="en-IN"/>
          </a:p>
        </p:txBody>
      </p:sp>
      <p:sp>
        <p:nvSpPr>
          <p:cNvPr id="4" name="Slide Number Placeholder 3"/>
          <p:cNvSpPr>
            <a:spLocks noGrp="1"/>
          </p:cNvSpPr>
          <p:nvPr>
            <p:ph type="sldNum" sz="quarter" idx="5"/>
          </p:nvPr>
        </p:nvSpPr>
        <p:spPr/>
        <p:txBody>
          <a:bodyPr/>
          <a:lstStyle/>
          <a:p>
            <a:fld id="{0842455A-0D23-4EAB-9AF9-2CC2B3066B0A}" type="slidenum">
              <a:rPr lang="en-US" smtClean="0"/>
              <a:t>5</a:t>
            </a:fld>
            <a:endParaRPr lang="en-US"/>
          </a:p>
        </p:txBody>
      </p:sp>
    </p:spTree>
    <p:extLst>
      <p:ext uri="{BB962C8B-B14F-4D97-AF65-F5344CB8AC3E}">
        <p14:creationId xmlns:p14="http://schemas.microsoft.com/office/powerpoint/2010/main" val="2213565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In 2020, 79 per cent of British individuals in employment has been anticipated to have experienced work-related stress. This is a 20% increase above the previous years' findings. Only 1% of working individuals in the UK claim they 'never' encounter stress at work, while 17% indicate that they 'rarely' feel it (Holman, Johnson and O'Connor, 2018). The most prevalent source of job-related stress is 'work-related office politics' (37 per cent), trailed by 'lack of interdepartmental communications' (34 per cent), and 'the work performance of others (33 per cent). 'Long working hours is now the seventh most prevalent reason of work-related stress, up from first in 2018. emphasizing that many companies have become aware of the effects on workers and have taken steps to mitigate the issue. 'Monetary/financial stress' is the second most prevalent source of stress (60%) followed by 'family stress' (48%).</a:t>
            </a:r>
          </a:p>
          <a:p>
            <a:endParaRPr lang="en-IN"/>
          </a:p>
        </p:txBody>
      </p:sp>
      <p:sp>
        <p:nvSpPr>
          <p:cNvPr id="4" name="Slide Number Placeholder 3"/>
          <p:cNvSpPr>
            <a:spLocks noGrp="1"/>
          </p:cNvSpPr>
          <p:nvPr>
            <p:ph type="sldNum" sz="quarter" idx="5"/>
          </p:nvPr>
        </p:nvSpPr>
        <p:spPr/>
        <p:txBody>
          <a:bodyPr/>
          <a:lstStyle/>
          <a:p>
            <a:fld id="{0842455A-0D23-4EAB-9AF9-2CC2B3066B0A}" type="slidenum">
              <a:rPr lang="en-US" smtClean="0"/>
              <a:t>6</a:t>
            </a:fld>
            <a:endParaRPr lang="en-US"/>
          </a:p>
        </p:txBody>
      </p:sp>
    </p:spTree>
    <p:extLst>
      <p:ext uri="{BB962C8B-B14F-4D97-AF65-F5344CB8AC3E}">
        <p14:creationId xmlns:p14="http://schemas.microsoft.com/office/powerpoint/2010/main" val="656427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Many in Local and National Government are the most likely to feel job stress (92 per cent), followed by people in Telecoms (88 per cent) and Media &amp; Marketing (85 per cent) (Ehsan and Ali, 2019). Professionals in customer service (25 per cent) are the most prone to stress on a regular basis, followed closely by those in hierarchal leadership (22 per cent).</a:t>
            </a:r>
          </a:p>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Impact of Employees</a:t>
            </a:r>
            <a:endParaRPr lang="en-IN" sz="120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Employees spend most of their time at the workplace and therefore any kind of stress in the professional settings can impact their overall wellbeing and performance level. Firstly, they get demotivated due to excessive workload that leads to procrastination and lethargy to work contributing to poor performance (</a:t>
            </a:r>
            <a:r>
              <a:rPr lang="en-IN" sz="1050">
                <a:solidFill>
                  <a:srgbClr val="222222"/>
                </a:solidFill>
                <a:effectLst/>
                <a:latin typeface="Arial" panose="020B0604020202020204" pitchFamily="34" charset="0"/>
                <a:ea typeface="Calibri" panose="020F0502020204030204" pitchFamily="34" charset="0"/>
                <a:cs typeface="Arial" panose="020B0604020202020204" pitchFamily="34" charset="0"/>
              </a:rPr>
              <a:t>Haque and Aston, 2016)</a:t>
            </a:r>
            <a:r>
              <a:rPr lang="en-IN" sz="1200">
                <a:effectLst/>
                <a:latin typeface="Arial" panose="020B0604020202020204" pitchFamily="34" charset="0"/>
                <a:ea typeface="Calibri" panose="020F0502020204030204" pitchFamily="34" charset="0"/>
                <a:cs typeface="Times New Roman" panose="02020603050405020304" pitchFamily="18" charset="0"/>
              </a:rPr>
              <a:t>. Not only that but also that affects the mental well-being as individuals face tension regarding their performance standards and feel anxious to undertake responsibility. </a:t>
            </a:r>
          </a:p>
          <a:p>
            <a:endParaRPr lang="en-IN"/>
          </a:p>
        </p:txBody>
      </p:sp>
      <p:sp>
        <p:nvSpPr>
          <p:cNvPr id="4" name="Slide Number Placeholder 3"/>
          <p:cNvSpPr>
            <a:spLocks noGrp="1"/>
          </p:cNvSpPr>
          <p:nvPr>
            <p:ph type="sldNum" sz="quarter" idx="5"/>
          </p:nvPr>
        </p:nvSpPr>
        <p:spPr/>
        <p:txBody>
          <a:bodyPr/>
          <a:lstStyle/>
          <a:p>
            <a:fld id="{0842455A-0D23-4EAB-9AF9-2CC2B3066B0A}" type="slidenum">
              <a:rPr lang="en-US" smtClean="0"/>
              <a:t>7</a:t>
            </a:fld>
            <a:endParaRPr lang="en-US"/>
          </a:p>
        </p:txBody>
      </p:sp>
    </p:spTree>
    <p:extLst>
      <p:ext uri="{BB962C8B-B14F-4D97-AF65-F5344CB8AC3E}">
        <p14:creationId xmlns:p14="http://schemas.microsoft.com/office/powerpoint/2010/main" val="3187696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Identification of the problem</a:t>
            </a:r>
            <a:r>
              <a:rPr lang="en-IN" sz="1200">
                <a:effectLst/>
                <a:latin typeface="Arial" panose="020B0604020202020204" pitchFamily="34" charset="0"/>
                <a:ea typeface="Calibri" panose="020F0502020204030204" pitchFamily="34" charset="0"/>
                <a:cs typeface="Times New Roman" panose="02020603050405020304" pitchFamily="18" charset="0"/>
              </a:rPr>
              <a:t>: The fundamental issue is work stress among employees in the UK. </a:t>
            </a:r>
          </a:p>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Brainstorming the causes</a:t>
            </a:r>
            <a:r>
              <a:rPr lang="en-IN" sz="1200">
                <a:effectLst/>
                <a:latin typeface="Arial" panose="020B0604020202020204" pitchFamily="34" charset="0"/>
                <a:ea typeface="Calibri" panose="020F0502020204030204" pitchFamily="34" charset="0"/>
                <a:cs typeface="Times New Roman" panose="02020603050405020304" pitchFamily="18" charset="0"/>
              </a:rPr>
              <a:t>: There are various causes that contribute to the stress of the employees working in several sectors of the economy (Burman and Goswami, 2018). The main causes are workplace politics, excessive workload, deadline constraints, unhealthy competition, performance issues, workplace discrimination, financial strain etc. </a:t>
            </a:r>
          </a:p>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Identification of the causes</a:t>
            </a:r>
            <a:r>
              <a:rPr lang="en-IN" sz="1200">
                <a:effectLst/>
                <a:latin typeface="Arial" panose="020B0604020202020204" pitchFamily="34" charset="0"/>
                <a:ea typeface="Calibri" panose="020F0502020204030204" pitchFamily="34" charset="0"/>
                <a:cs typeface="Times New Roman" panose="02020603050405020304" pitchFamily="18" charset="0"/>
              </a:rPr>
              <a:t>: The fundamental issues are conflict with colleagues, deadline issues and discriminatory approach from the management. </a:t>
            </a:r>
          </a:p>
          <a:p>
            <a:pPr algn="just">
              <a:lnSpc>
                <a:spcPct val="150000"/>
              </a:lnSpc>
              <a:spcAft>
                <a:spcPts val="800"/>
              </a:spcAft>
            </a:pPr>
            <a:r>
              <a:rPr lang="en-IN" sz="1200" b="1">
                <a:effectLst/>
                <a:latin typeface="Arial" panose="020B0604020202020204" pitchFamily="34" charset="0"/>
                <a:ea typeface="Calibri" panose="020F0502020204030204" pitchFamily="34" charset="0"/>
                <a:cs typeface="Times New Roman" panose="02020603050405020304" pitchFamily="18" charset="0"/>
              </a:rPr>
              <a:t>Analysis of the diagram</a:t>
            </a:r>
            <a:r>
              <a:rPr lang="en-IN" sz="1200">
                <a:effectLst/>
                <a:latin typeface="Arial" panose="020B0604020202020204" pitchFamily="34" charset="0"/>
                <a:ea typeface="Calibri" panose="020F0502020204030204" pitchFamily="34" charset="0"/>
                <a:cs typeface="Times New Roman" panose="02020603050405020304" pitchFamily="18" charset="0"/>
              </a:rPr>
              <a:t>: the evaluation of the diagram reflects that the main issue is workload management and the influence of the professional ambience (Holman, Johnson and O'Connor, 2018). These two factors heavily influence the stress level among the employees. Especially any type of corruption in the system will lead to employee stress as they are integrated into the system.</a:t>
            </a:r>
          </a:p>
          <a:p>
            <a:endParaRPr lang="en-IN"/>
          </a:p>
        </p:txBody>
      </p:sp>
      <p:sp>
        <p:nvSpPr>
          <p:cNvPr id="4" name="Slide Number Placeholder 3"/>
          <p:cNvSpPr>
            <a:spLocks noGrp="1"/>
          </p:cNvSpPr>
          <p:nvPr>
            <p:ph type="sldNum" sz="quarter" idx="5"/>
          </p:nvPr>
        </p:nvSpPr>
        <p:spPr/>
        <p:txBody>
          <a:bodyPr/>
          <a:lstStyle/>
          <a:p>
            <a:fld id="{0842455A-0D23-4EAB-9AF9-2CC2B3066B0A}" type="slidenum">
              <a:rPr lang="en-US" smtClean="0"/>
              <a:t>8</a:t>
            </a:fld>
            <a:endParaRPr lang="en-US"/>
          </a:p>
        </p:txBody>
      </p:sp>
    </p:spTree>
    <p:extLst>
      <p:ext uri="{BB962C8B-B14F-4D97-AF65-F5344CB8AC3E}">
        <p14:creationId xmlns:p14="http://schemas.microsoft.com/office/powerpoint/2010/main" val="3241695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lnSpc>
                <a:spcPct val="150000"/>
              </a:lnSpc>
              <a:spcAft>
                <a:spcPts val="800"/>
              </a:spcAft>
              <a:buFont typeface="Arial" panose="020B0604020202020204" pitchFamily="34" charset="0"/>
              <a:buChar char="•"/>
            </a:pPr>
            <a:r>
              <a:rPr lang="en-IN" sz="1200">
                <a:effectLst/>
                <a:latin typeface="Arial" panose="020B0604020202020204" pitchFamily="34" charset="0"/>
                <a:ea typeface="Calibri" panose="020F0502020204030204" pitchFamily="34" charset="0"/>
                <a:cs typeface="Times New Roman" panose="02020603050405020304" pitchFamily="18" charset="0"/>
              </a:rPr>
              <a:t>Emphasizing Motivational approaches </a:t>
            </a:r>
          </a:p>
          <a:p>
            <a:pPr marL="171450" indent="-171450" algn="just">
              <a:lnSpc>
                <a:spcPct val="150000"/>
              </a:lnSpc>
              <a:spcAft>
                <a:spcPts val="800"/>
              </a:spcAft>
              <a:buFont typeface="Arial" panose="020B0604020202020204" pitchFamily="34" charset="0"/>
              <a:buChar char="•"/>
            </a:pPr>
            <a:r>
              <a:rPr lang="en-IN" sz="1200">
                <a:effectLst/>
                <a:latin typeface="Arial" panose="020B0604020202020204" pitchFamily="34" charset="0"/>
                <a:ea typeface="Calibri" panose="020F0502020204030204" pitchFamily="34" charset="0"/>
                <a:cs typeface="Times New Roman" panose="02020603050405020304" pitchFamily="18" charset="0"/>
              </a:rPr>
              <a:t>Equal Distribution of work </a:t>
            </a:r>
          </a:p>
          <a:p>
            <a:pPr marL="171450" indent="-171450" algn="just">
              <a:lnSpc>
                <a:spcPct val="150000"/>
              </a:lnSpc>
              <a:spcAft>
                <a:spcPts val="800"/>
              </a:spcAft>
              <a:buFont typeface="Arial" panose="020B0604020202020204" pitchFamily="34" charset="0"/>
              <a:buChar char="•"/>
            </a:pPr>
            <a:r>
              <a:rPr lang="en-IN" sz="1200">
                <a:effectLst/>
                <a:latin typeface="Arial" panose="020B0604020202020204" pitchFamily="34" charset="0"/>
                <a:ea typeface="Calibri" panose="020F0502020204030204" pitchFamily="34" charset="0"/>
                <a:cs typeface="Times New Roman" panose="02020603050405020304" pitchFamily="18" charset="0"/>
              </a:rPr>
              <a:t>Incentivizing the additional works</a:t>
            </a:r>
          </a:p>
          <a:p>
            <a:pPr marL="171450" indent="-171450" algn="just">
              <a:lnSpc>
                <a:spcPct val="150000"/>
              </a:lnSpc>
              <a:spcAft>
                <a:spcPts val="800"/>
              </a:spcAft>
              <a:buFont typeface="Arial" panose="020B0604020202020204" pitchFamily="34" charset="0"/>
              <a:buChar char="•"/>
            </a:pPr>
            <a:r>
              <a:rPr lang="en-IN" sz="1200">
                <a:effectLst/>
                <a:latin typeface="Arial" panose="020B0604020202020204" pitchFamily="34" charset="0"/>
                <a:ea typeface="Calibri" panose="020F0502020204030204" pitchFamily="34" charset="0"/>
                <a:cs typeface="Times New Roman" panose="02020603050405020304" pitchFamily="18" charset="0"/>
              </a:rPr>
              <a:t>Monthly Therapeutic approaches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a:effectLst/>
                <a:latin typeface="Arial" panose="020B0604020202020204" pitchFamily="34" charset="0"/>
                <a:ea typeface="Calibri" panose="020F0502020204030204" pitchFamily="34" charset="0"/>
                <a:cs typeface="Times New Roman" panose="02020603050405020304" pitchFamily="18" charset="0"/>
              </a:rPr>
              <a:t>Considering the current severity of the issue it is best to opt for a therapeutic approach on a monthly basis so that the companies can provide the necessary support to enhance their wellbeing. </a:t>
            </a:r>
          </a:p>
          <a:p>
            <a:endParaRPr lang="en-IN"/>
          </a:p>
        </p:txBody>
      </p:sp>
      <p:sp>
        <p:nvSpPr>
          <p:cNvPr id="4" name="Slide Number Placeholder 3"/>
          <p:cNvSpPr>
            <a:spLocks noGrp="1"/>
          </p:cNvSpPr>
          <p:nvPr>
            <p:ph type="sldNum" sz="quarter" idx="5"/>
          </p:nvPr>
        </p:nvSpPr>
        <p:spPr/>
        <p:txBody>
          <a:bodyPr/>
          <a:lstStyle/>
          <a:p>
            <a:fld id="{0842455A-0D23-4EAB-9AF9-2CC2B3066B0A}" type="slidenum">
              <a:rPr lang="en-US" smtClean="0"/>
              <a:t>10</a:t>
            </a:fld>
            <a:endParaRPr lang="en-US"/>
          </a:p>
        </p:txBody>
      </p:sp>
    </p:spTree>
    <p:extLst>
      <p:ext uri="{BB962C8B-B14F-4D97-AF65-F5344CB8AC3E}">
        <p14:creationId xmlns:p14="http://schemas.microsoft.com/office/powerpoint/2010/main" val="2577731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The report has attempted to provide a comprehensive and research-based insight regarding the employee stress level and what are the key reasons behind that increased level of stress. The report has attempted to uphold the current scenario of the professional sphere of the UK to indicate the importance of the issue and how that might impact the overall workplace efficiency and productivity. It has also provided certain alternative solutions and supported one logical solution to introduce stress management mechanisms positively. </a:t>
            </a:r>
          </a:p>
          <a:p>
            <a:endParaRPr lang="en-IN"/>
          </a:p>
        </p:txBody>
      </p:sp>
      <p:sp>
        <p:nvSpPr>
          <p:cNvPr id="4" name="Slide Number Placeholder 3"/>
          <p:cNvSpPr>
            <a:spLocks noGrp="1"/>
          </p:cNvSpPr>
          <p:nvPr>
            <p:ph type="sldNum" sz="quarter" idx="5"/>
          </p:nvPr>
        </p:nvSpPr>
        <p:spPr/>
        <p:txBody>
          <a:bodyPr/>
          <a:lstStyle/>
          <a:p>
            <a:fld id="{0842455A-0D23-4EAB-9AF9-2CC2B3066B0A}" type="slidenum">
              <a:rPr lang="en-US" smtClean="0"/>
              <a:t>11</a:t>
            </a:fld>
            <a:endParaRPr lang="en-US"/>
          </a:p>
        </p:txBody>
      </p:sp>
    </p:spTree>
    <p:extLst>
      <p:ext uri="{BB962C8B-B14F-4D97-AF65-F5344CB8AC3E}">
        <p14:creationId xmlns:p14="http://schemas.microsoft.com/office/powerpoint/2010/main" val="1624993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anchor="t" anchorCtr="0">
            <a:normAutofit/>
          </a:bodyPr>
          <a:lstStyle/>
          <a:p>
            <a:r>
              <a:rPr lang="en-US" sz="540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a:lstStyle/>
          <a:p>
            <a:r>
              <a:rPr lang="en-US">
                <a:solidFill>
                  <a:schemeClr val="tx1"/>
                </a:solidFill>
              </a:rPr>
              <a:t>Click to edit Master subtitle style</a:t>
            </a: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a:lstStyle>
            <a:lvl1pPr>
              <a:defRPr>
                <a:solidFill>
                  <a:schemeClr val="bg1"/>
                </a:solidFill>
              </a:defRPr>
            </a:lvl1pPr>
          </a:lstStyle>
          <a:p>
            <a:r>
              <a:rPr lang="en-US"/>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a:lstStyle/>
          <a:p>
            <a:r>
              <a:rPr lang="en-US"/>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a:lstStyle/>
          <a:p>
            <a:r>
              <a:rPr lang="en-US"/>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a:lstStyle/>
          <a:p>
            <a:r>
              <a:rPr lang="en-US"/>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a:lstStyle/>
          <a:p>
            <a:r>
              <a:rPr lang="en-US"/>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a:lstStyle/>
          <a:p>
            <a:r>
              <a:rPr lang="en-US"/>
              <a:t>Click to edit Master title style</a:t>
            </a:r>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a:lstStyle/>
          <a:p>
            <a:pPr lvl="0"/>
            <a:r>
              <a:rPr lang="en-US"/>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a:lstStyle/>
          <a:p>
            <a:r>
              <a:rPr lang="en-US"/>
              <a:t>Click icon to add picture</a:t>
            </a:r>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a:lstStyle/>
          <a:p>
            <a:r>
              <a:rPr lang="en-US"/>
              <a:t>Click icon to add picture</a:t>
            </a:r>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a:lstStyle/>
          <a:p>
            <a:r>
              <a:rPr lang="en-US"/>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10;Flavor=Dark&#10;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a:normAutofit/>
          </a:bodyPr>
          <a:lstStyle>
            <a:lvl1pPr>
              <a:defRPr>
                <a:solidFill>
                  <a:schemeClr val="bg1"/>
                </a:solidFill>
              </a:defRPr>
            </a:lvl1pPr>
          </a:lstStyle>
          <a:p>
            <a:r>
              <a:rPr lang="en-US" sz="3600">
                <a:solidFill>
                  <a:schemeClr val="bg1"/>
                </a:solidFill>
              </a:rPr>
              <a:t>Click to edit Master title style</a:t>
            </a: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a:normAutofit/>
          </a:bodyPr>
          <a:lstStyle>
            <a:lvl1pPr>
              <a:defRPr>
                <a:solidFill>
                  <a:schemeClr val="bg1"/>
                </a:solidFill>
              </a:defRPr>
            </a:lvl1pPr>
          </a:lstStyle>
          <a:p>
            <a:r>
              <a:rPr lang="en-US" sz="1500">
                <a:solidFill>
                  <a:schemeClr val="bg1"/>
                </a:solidFill>
              </a:rPr>
              <a:t>Click to edit Master subtitle style</a:t>
            </a: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a:lstStyle/>
          <a:p>
            <a:r>
              <a:rPr lang="en-US"/>
              <a:t>Click icon to add picture</a:t>
            </a:r>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a:lstStyle/>
          <a:p>
            <a:r>
              <a:rPr lang="en-US"/>
              <a:t>Click icon to add picture</a:t>
            </a:r>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a:lstStyle/>
          <a:p>
            <a:r>
              <a:rPr lang="en-US"/>
              <a:t>Click icon to add picture</a:t>
            </a:r>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88720" y="2313432"/>
            <a:ext cx="9966960" cy="3670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a:normAutofit/>
          </a:bodyPr>
          <a:lstStyle/>
          <a:p>
            <a:r>
              <a:rPr lang="en-US"/>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a:lstStyle/>
          <a:p>
            <a:r>
              <a:rPr lang="en-US"/>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a:lstStyle/>
          <a:p>
            <a:r>
              <a:rPr lang="en-US"/>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a:lstStyle/>
          <a:p>
            <a:r>
              <a:rPr lang="en-US"/>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88720" y="2463495"/>
            <a:ext cx="9966960" cy="33686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r>
              <a:rPr lang="en-US"/>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188720" y="2057400"/>
            <a:ext cx="4639736"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4639736" cy="2910821"/>
          </a:xfrm>
        </p:spPr>
        <p:txBody>
          <a:bodyPr/>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r>
              <a:rPr lang="en-US"/>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188720" y="2057400"/>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572000" y="2051331"/>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0" y="2952204"/>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r>
              <a:rPr lang="en-US"/>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a:normAutofit/>
          </a:bodyPr>
          <a:lstStyle>
            <a:lvl1pPr>
              <a:defRPr baseline="0">
                <a:solidFill>
                  <a:schemeClr val="bg1"/>
                </a:solidFill>
              </a:defRPr>
            </a:lvl1pPr>
          </a:lstStyle>
          <a:p>
            <a:r>
              <a:rPr lang="en-US" sz="3600">
                <a:solidFill>
                  <a:schemeClr val="tx1"/>
                </a:solidFill>
              </a:rPr>
              <a:t>Click to edit Master title style</a:t>
            </a: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a:normAutofit/>
          </a:bodyPr>
          <a:lstStyle>
            <a:lvl1pPr>
              <a:defRPr>
                <a:solidFill>
                  <a:schemeClr val="bg1"/>
                </a:solidFill>
              </a:defRPr>
            </a:lvl1pPr>
          </a:lstStyle>
          <a:p>
            <a:pPr marL="0" lvl="0" indent="0">
              <a:lnSpc>
                <a:spcPct val="100000"/>
              </a:lnSpc>
              <a:buNone/>
            </a:pPr>
            <a:r>
              <a:rPr lang="en-US" sz="160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a:lstStyle/>
          <a:p>
            <a:r>
              <a:rPr lang="en-US"/>
              <a:t>Click icon to add picture</a:t>
            </a:r>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a:lstStyle/>
          <a:p>
            <a:r>
              <a:rPr lang="en-US"/>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a:normAutofit/>
          </a:bodyPr>
          <a:lstStyle/>
          <a:p>
            <a:r>
              <a:rPr lang="en-US"/>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lstStyle/>
          <a:p>
            <a:r>
              <a:rPr lang="en-US"/>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r>
              <a:rPr lang="en-US"/>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18872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r>
              <a:rPr lang="en-US"/>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r>
              <a:rPr lang="en-US"/>
              <a:t>20XX</a:t>
            </a:r>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r>
              <a:rPr lang="en-US"/>
              <a:t>Sample Footer Text</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r>
              <a:rPr lang="en-US"/>
              <a:t>20XX</a:t>
            </a:r>
          </a:p>
        </p:txBody>
      </p:sp>
      <p:sp>
        <p:nvSpPr>
          <p:cNvPr id="6" name="Footer Placeholder 5"/>
          <p:cNvSpPr>
            <a:spLocks noGrp="1"/>
          </p:cNvSpPr>
          <p:nvPr>
            <p:ph type="ftr" sz="quarter" idx="11"/>
          </p:nvPr>
        </p:nvSpPr>
        <p:spPr>
          <a:xfrm>
            <a:off x="1097279" y="6446838"/>
            <a:ext cx="6818262" cy="365125"/>
          </a:xfrm>
        </p:spPr>
        <p:txBody>
          <a:bodyPr/>
          <a:lstStyle/>
          <a:p>
            <a:pPr algn="l"/>
            <a:r>
              <a:rPr lang="en-US"/>
              <a:t>Sample Footer Text</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r>
              <a:rPr lang="en-US"/>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r>
              <a:rPr lang="en-US"/>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6" r:id="rId3"/>
    <p:sldLayoutId id="2147483735" r:id="rId4"/>
    <p:sldLayoutId id="2147483722" r:id="rId5"/>
    <p:sldLayoutId id="2147483734" r:id="rId6"/>
    <p:sldLayoutId id="2147483745" r:id="rId7"/>
    <p:sldLayoutId id="2147483726" r:id="rId8"/>
    <p:sldLayoutId id="2147483725" r:id="rId9"/>
    <p:sldLayoutId id="2147483743" r:id="rId10"/>
    <p:sldLayoutId id="2147483737" r:id="rId11"/>
    <p:sldLayoutId id="2147483738" r:id="rId12"/>
    <p:sldLayoutId id="2147483723" r:id="rId13"/>
    <p:sldLayoutId id="2147483724" r:id="rId14"/>
    <p:sldLayoutId id="2147483727" r:id="rId15"/>
    <p:sldLayoutId id="2147483728" r:id="rId16"/>
    <p:sldLayoutId id="2147483729"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07CA8"/>
        </a:solidFill>
        <a:effectLst/>
      </p:bgPr>
    </p:bg>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3118981"/>
            <a:ext cx="7608163" cy="2953345"/>
          </a:xfrm>
        </p:spPr>
        <p:txBody>
          <a:bodyPr>
            <a:normAutofit/>
          </a:bodyPr>
          <a:lstStyle/>
          <a:p>
            <a:r>
              <a:rPr lang="en-US" sz="4000"/>
              <a:t>Problem Solving and Decision Making</a:t>
            </a:r>
          </a:p>
        </p:txBody>
      </p:sp>
      <p:sp>
        <p:nvSpPr>
          <p:cNvPr id="5" name="Subtitle 4">
            <a:extLst>
              <a:ext uri="{FF2B5EF4-FFF2-40B4-BE49-F238E27FC236}">
                <a16:creationId xmlns:a16="http://schemas.microsoft.com/office/drawing/2014/main" id="{EF502785-6557-4038-9743-2ABFF39CB24A}"/>
              </a:ext>
            </a:extLst>
          </p:cNvPr>
          <p:cNvSpPr>
            <a:spLocks noGrp="1"/>
          </p:cNvSpPr>
          <p:nvPr>
            <p:ph type="subTitle" idx="1"/>
          </p:nvPr>
        </p:nvSpPr>
        <p:spPr>
          <a:xfrm>
            <a:off x="754841" y="4918229"/>
            <a:ext cx="6470693" cy="932156"/>
          </a:xfrm>
        </p:spPr>
        <p:txBody>
          <a:bodyPr>
            <a:normAutofit/>
          </a:bodyPr>
          <a:lstStyle/>
          <a:p>
            <a:r>
              <a:rPr lang="en-US"/>
              <a:t>Presenter name: Laszlo-Levente Rozgonyi</a:t>
            </a:r>
          </a:p>
          <a:p>
            <a:r>
              <a:rPr lang="en-US"/>
              <a:t>Course: Work related stress in the UK</a:t>
            </a:r>
          </a:p>
        </p:txBody>
      </p:sp>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07CA8">
            <a:alpha val="11000"/>
          </a:srgbClr>
        </a:solidFill>
        <a:effectLst/>
      </p:bgPr>
    </p:bg>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4E1976B2-6172-41E9-9DDC-5F32AFADB185}"/>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63E97F9B-5573-4934-BE3D-77CC6F7C1D62}"/>
              </a:ext>
            </a:extLst>
          </p:cNvPr>
          <p:cNvSpPr>
            <a:spLocks noGrp="1"/>
          </p:cNvSpPr>
          <p:nvPr>
            <p:ph type="ftr" sz="quarter" idx="11"/>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5F5ACB0D-5C0E-4BB2-AB25-367B84979851}"/>
              </a:ext>
            </a:extLst>
          </p:cNvPr>
          <p:cNvSpPr>
            <a:spLocks noGrp="1"/>
          </p:cNvSpPr>
          <p:nvPr>
            <p:ph type="sldNum" sz="quarter" idx="12"/>
          </p:nvPr>
        </p:nvSpPr>
        <p:spPr/>
        <p:txBody>
          <a:bodyPr/>
          <a:lstStyle/>
          <a:p>
            <a:fld id="{3A98EE3D-8CD1-4C3F-BD1C-C98C9596463C}" type="slidenum">
              <a:rPr lang="en-US" smtClean="0"/>
              <a:t>2</a:t>
            </a:fld>
            <a:endParaRPr lang="en-US"/>
          </a:p>
        </p:txBody>
      </p:sp>
      <p:graphicFrame>
        <p:nvGraphicFramePr>
          <p:cNvPr id="11" name="Table 11">
            <a:extLst>
              <a:ext uri="{FF2B5EF4-FFF2-40B4-BE49-F238E27FC236}">
                <a16:creationId xmlns:a16="http://schemas.microsoft.com/office/drawing/2014/main" id="{412EAA18-B342-4A94-99B9-CBC3D325E13A}"/>
              </a:ext>
            </a:extLst>
          </p:cNvPr>
          <p:cNvGraphicFramePr>
            <a:graphicFrameLocks noGrp="1"/>
          </p:cNvGraphicFramePr>
          <p:nvPr>
            <p:extLst>
              <p:ext uri="{D42A27DB-BD31-4B8C-83A1-F6EECF244321}">
                <p14:modId xmlns:p14="http://schemas.microsoft.com/office/powerpoint/2010/main" val="699755235"/>
              </p:ext>
            </p:extLst>
          </p:nvPr>
        </p:nvGraphicFramePr>
        <p:xfrm>
          <a:off x="591761" y="342900"/>
          <a:ext cx="10791826" cy="5600145"/>
        </p:xfrm>
        <a:graphic>
          <a:graphicData uri="http://schemas.openxmlformats.org/drawingml/2006/table">
            <a:tbl>
              <a:tblPr firstRow="1" bandRow="1">
                <a:tableStyleId>{5C22544A-7EE6-4342-B048-85BDC9FD1C3A}</a:tableStyleId>
              </a:tblPr>
              <a:tblGrid>
                <a:gridCol w="5391151">
                  <a:extLst>
                    <a:ext uri="{9D8B030D-6E8A-4147-A177-3AD203B41FA5}">
                      <a16:colId xmlns:a16="http://schemas.microsoft.com/office/drawing/2014/main" val="270191243"/>
                    </a:ext>
                  </a:extLst>
                </a:gridCol>
                <a:gridCol w="5400675">
                  <a:extLst>
                    <a:ext uri="{9D8B030D-6E8A-4147-A177-3AD203B41FA5}">
                      <a16:colId xmlns:a16="http://schemas.microsoft.com/office/drawing/2014/main" val="2977434210"/>
                    </a:ext>
                  </a:extLst>
                </a:gridCol>
              </a:tblGrid>
              <a:tr h="285750">
                <a:tc>
                  <a:txBody>
                    <a:bodyPr/>
                    <a:lstStyle/>
                    <a:p>
                      <a:pPr algn="ctr"/>
                      <a:r>
                        <a:rPr lang="en-US" b="1">
                          <a:solidFill>
                            <a:schemeClr val="tx1"/>
                          </a:solidFill>
                        </a:rPr>
                        <a:t>Content </a:t>
                      </a:r>
                      <a:endParaRPr lang="en-IN" b="1">
                        <a:solidFill>
                          <a:schemeClr val="tx1"/>
                        </a:solidFill>
                      </a:endParaRPr>
                    </a:p>
                  </a:txBody>
                  <a:tcPr>
                    <a:solidFill>
                      <a:schemeClr val="tx1">
                        <a:alpha val="48000"/>
                      </a:schemeClr>
                    </a:solidFill>
                  </a:tcPr>
                </a:tc>
                <a:tc>
                  <a:txBody>
                    <a:bodyPr/>
                    <a:lstStyle/>
                    <a:p>
                      <a:pPr algn="ctr"/>
                      <a:r>
                        <a:rPr lang="en-US" b="1">
                          <a:solidFill>
                            <a:schemeClr val="tx1"/>
                          </a:solidFill>
                        </a:rPr>
                        <a:t>Slide No. </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119395977"/>
                  </a:ext>
                </a:extLst>
              </a:tr>
              <a:tr h="396240">
                <a:tc>
                  <a:txBody>
                    <a:bodyPr/>
                    <a:lstStyle/>
                    <a:p>
                      <a:pPr algn="ctr"/>
                      <a:r>
                        <a:rPr lang="en-US" b="1">
                          <a:solidFill>
                            <a:schemeClr val="tx1"/>
                          </a:solidFill>
                        </a:rPr>
                        <a:t>Introduction </a:t>
                      </a:r>
                      <a:endParaRPr lang="en-IN" b="1">
                        <a:solidFill>
                          <a:schemeClr val="tx1"/>
                        </a:solidFill>
                      </a:endParaRPr>
                    </a:p>
                  </a:txBody>
                  <a:tcPr>
                    <a:solidFill>
                      <a:schemeClr val="tx1">
                        <a:alpha val="48000"/>
                      </a:schemeClr>
                    </a:solidFill>
                  </a:tcPr>
                </a:tc>
                <a:tc>
                  <a:txBody>
                    <a:bodyPr/>
                    <a:lstStyle/>
                    <a:p>
                      <a:pPr algn="ctr"/>
                      <a:r>
                        <a:rPr lang="en-US" b="1">
                          <a:solidFill>
                            <a:schemeClr val="tx1"/>
                          </a:solidFill>
                        </a:rPr>
                        <a:t>3</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3944086133"/>
                  </a:ext>
                </a:extLst>
              </a:tr>
              <a:tr h="447675">
                <a:tc>
                  <a:txBody>
                    <a:bodyPr/>
                    <a:lstStyle/>
                    <a:p>
                      <a:pPr algn="ctr"/>
                      <a:r>
                        <a:rPr lang="en-IN" sz="1800" b="1" kern="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Discussion </a:t>
                      </a:r>
                      <a:r>
                        <a:rPr lang="en-IN" sz="1800" b="1" kern="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on the Complexity And Nature of The Issue </a:t>
                      </a:r>
                      <a:endParaRPr lang="en-IN" b="1">
                        <a:solidFill>
                          <a:schemeClr val="tx1"/>
                        </a:solidFill>
                      </a:endParaRPr>
                    </a:p>
                  </a:txBody>
                  <a:tcPr>
                    <a:solidFill>
                      <a:schemeClr val="tx1">
                        <a:alpha val="48000"/>
                      </a:schemeClr>
                    </a:solidFill>
                  </a:tcPr>
                </a:tc>
                <a:tc>
                  <a:txBody>
                    <a:bodyPr/>
                    <a:lstStyle/>
                    <a:p>
                      <a:pPr algn="ctr"/>
                      <a:r>
                        <a:rPr lang="en-US" b="1">
                          <a:solidFill>
                            <a:schemeClr val="tx1"/>
                          </a:solidFill>
                        </a:rPr>
                        <a:t>4</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2442417643"/>
                  </a:ext>
                </a:extLst>
              </a:tr>
              <a:tr h="581025">
                <a:tc>
                  <a:txBody>
                    <a:bodyPr/>
                    <a:lstStyle/>
                    <a:p>
                      <a:pPr algn="ctr"/>
                      <a:r>
                        <a:rPr lang="en-US" b="1">
                          <a:solidFill>
                            <a:schemeClr val="tx1"/>
                          </a:solidFill>
                        </a:rPr>
                        <a:t>Discussion on the Complexity And Nature of The Issue Cont. </a:t>
                      </a:r>
                      <a:endParaRPr lang="en-IN" b="1">
                        <a:solidFill>
                          <a:schemeClr val="tx1"/>
                        </a:solidFill>
                      </a:endParaRPr>
                    </a:p>
                  </a:txBody>
                  <a:tcPr>
                    <a:solidFill>
                      <a:schemeClr val="tx1">
                        <a:alpha val="48000"/>
                      </a:schemeClr>
                    </a:solidFill>
                  </a:tcPr>
                </a:tc>
                <a:tc>
                  <a:txBody>
                    <a:bodyPr/>
                    <a:lstStyle/>
                    <a:p>
                      <a:pPr algn="ctr"/>
                      <a:r>
                        <a:rPr lang="en-US" b="1">
                          <a:solidFill>
                            <a:schemeClr val="tx1"/>
                          </a:solidFill>
                        </a:rPr>
                        <a:t>5</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3357155565"/>
                  </a:ext>
                </a:extLst>
              </a:tr>
              <a:tr h="701532">
                <a:tc>
                  <a:txBody>
                    <a:bodyPr/>
                    <a:lstStyle/>
                    <a:p>
                      <a:pPr algn="ctr"/>
                      <a:r>
                        <a:rPr lang="en-US" b="1">
                          <a:solidFill>
                            <a:schemeClr val="tx1"/>
                          </a:solidFill>
                        </a:rPr>
                        <a:t>Discussion on the Complexity And Nature of The Issue Cont. </a:t>
                      </a:r>
                      <a:endParaRPr lang="en-IN" b="1">
                        <a:solidFill>
                          <a:schemeClr val="tx1"/>
                        </a:solidFill>
                      </a:endParaRPr>
                    </a:p>
                  </a:txBody>
                  <a:tcPr>
                    <a:solidFill>
                      <a:schemeClr val="tx1">
                        <a:alpha val="48000"/>
                      </a:schemeClr>
                    </a:solidFill>
                  </a:tcPr>
                </a:tc>
                <a:tc>
                  <a:txBody>
                    <a:bodyPr/>
                    <a:lstStyle/>
                    <a:p>
                      <a:pPr algn="ctr"/>
                      <a:r>
                        <a:rPr lang="en-US" b="1">
                          <a:solidFill>
                            <a:schemeClr val="tx1"/>
                          </a:solidFill>
                        </a:rPr>
                        <a:t>6</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2138861714"/>
                  </a:ext>
                </a:extLst>
              </a:tr>
              <a:tr h="701532">
                <a:tc>
                  <a:txBody>
                    <a:bodyPr/>
                    <a:lstStyle/>
                    <a:p>
                      <a:pPr algn="ctr"/>
                      <a:r>
                        <a:rPr lang="en-US" b="1">
                          <a:solidFill>
                            <a:schemeClr val="tx1"/>
                          </a:solidFill>
                        </a:rPr>
                        <a:t>Discussion on the Complexity And Nature of The Issue Cont. </a:t>
                      </a:r>
                      <a:endParaRPr lang="en-IN" b="1">
                        <a:solidFill>
                          <a:schemeClr val="tx1"/>
                        </a:solidFill>
                      </a:endParaRPr>
                    </a:p>
                  </a:txBody>
                  <a:tcPr>
                    <a:solidFill>
                      <a:schemeClr val="tx1">
                        <a:alpha val="48000"/>
                      </a:schemeClr>
                    </a:solidFill>
                  </a:tcPr>
                </a:tc>
                <a:tc>
                  <a:txBody>
                    <a:bodyPr/>
                    <a:lstStyle/>
                    <a:p>
                      <a:pPr algn="ctr"/>
                      <a:r>
                        <a:rPr lang="en-US" b="1">
                          <a:solidFill>
                            <a:schemeClr val="tx1"/>
                          </a:solidFill>
                        </a:rPr>
                        <a:t>7</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2071828583"/>
                  </a:ext>
                </a:extLst>
              </a:tr>
              <a:tr h="338106">
                <a:tc>
                  <a:txBody>
                    <a:bodyPr/>
                    <a:lstStyle/>
                    <a:p>
                      <a:pPr algn="ctr"/>
                      <a:r>
                        <a:rPr lang="en-IN" b="1">
                          <a:solidFill>
                            <a:schemeClr val="tx1"/>
                          </a:solidFill>
                        </a:rPr>
                        <a:t>Cause-And-Effect Analysis (Fishbone Analysis)</a:t>
                      </a:r>
                    </a:p>
                  </a:txBody>
                  <a:tcPr>
                    <a:solidFill>
                      <a:schemeClr val="tx1">
                        <a:alpha val="48000"/>
                      </a:schemeClr>
                    </a:solidFill>
                  </a:tcPr>
                </a:tc>
                <a:tc>
                  <a:txBody>
                    <a:bodyPr/>
                    <a:lstStyle/>
                    <a:p>
                      <a:pPr algn="ctr"/>
                      <a:r>
                        <a:rPr lang="en-US" b="1">
                          <a:solidFill>
                            <a:schemeClr val="tx1"/>
                          </a:solidFill>
                        </a:rPr>
                        <a:t>8</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3593971484"/>
                  </a:ext>
                </a:extLst>
              </a:tr>
              <a:tr h="448596">
                <a:tc>
                  <a:txBody>
                    <a:bodyPr/>
                    <a:lstStyle/>
                    <a:p>
                      <a:pPr algn="ctr"/>
                      <a:r>
                        <a:rPr lang="en-IN" b="1">
                          <a:solidFill>
                            <a:schemeClr val="tx1"/>
                          </a:solidFill>
                        </a:rPr>
                        <a:t>PESTLE</a:t>
                      </a:r>
                    </a:p>
                  </a:txBody>
                  <a:tcPr>
                    <a:solidFill>
                      <a:schemeClr val="tx1">
                        <a:alpha val="48000"/>
                      </a:schemeClr>
                    </a:solidFill>
                  </a:tcPr>
                </a:tc>
                <a:tc>
                  <a:txBody>
                    <a:bodyPr/>
                    <a:lstStyle/>
                    <a:p>
                      <a:pPr algn="ctr"/>
                      <a:r>
                        <a:rPr lang="en-US" b="1">
                          <a:solidFill>
                            <a:schemeClr val="tx1"/>
                          </a:solidFill>
                        </a:rPr>
                        <a:t>9</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3135108326"/>
                  </a:ext>
                </a:extLst>
              </a:tr>
              <a:tr h="700485">
                <a:tc>
                  <a:txBody>
                    <a:bodyPr/>
                    <a:lstStyle/>
                    <a:p>
                      <a:pPr algn="ctr"/>
                      <a:r>
                        <a:rPr kumimoji="0" lang="en-US" sz="1800" b="1" i="0" u="none" strike="noStrike" kern="1200" cap="none" spc="0" normalizeH="0" baseline="0" noProof="0">
                          <a:ln>
                            <a:noFill/>
                          </a:ln>
                          <a:solidFill>
                            <a:schemeClr val="tx1"/>
                          </a:solidFill>
                          <a:effectLst/>
                          <a:uLnTx/>
                          <a:uFillTx/>
                          <a:latin typeface="+mn-lt"/>
                          <a:ea typeface="+mn-ea"/>
                          <a:cs typeface="+mn-cs"/>
                        </a:rPr>
                        <a:t>Evaluation Of Alternative Solutions to Work-Related </a:t>
                      </a:r>
                      <a:r>
                        <a:rPr lang="en-US" sz="1800" b="1" i="0" u="none" strike="noStrike" kern="1200" cap="none" spc="0" normalizeH="0" baseline="0" noProof="0">
                          <a:ln>
                            <a:noFill/>
                          </a:ln>
                          <a:solidFill>
                            <a:schemeClr val="tx1"/>
                          </a:solidFill>
                          <a:effectLst/>
                          <a:uLnTx/>
                          <a:uFillTx/>
                          <a:latin typeface="+mn-lt"/>
                          <a:ea typeface="+mn-ea"/>
                          <a:cs typeface="+mn-cs"/>
                        </a:rPr>
                        <a:t>Stress</a:t>
                      </a:r>
                      <a:endParaRPr lang="en-IN" b="1">
                        <a:solidFill>
                          <a:schemeClr val="tx1"/>
                        </a:solidFill>
                      </a:endParaRPr>
                    </a:p>
                  </a:txBody>
                  <a:tcPr>
                    <a:solidFill>
                      <a:schemeClr val="tx1">
                        <a:alpha val="48000"/>
                      </a:schemeClr>
                    </a:solidFill>
                  </a:tcPr>
                </a:tc>
                <a:tc>
                  <a:txBody>
                    <a:bodyPr/>
                    <a:lstStyle/>
                    <a:p>
                      <a:pPr algn="ctr"/>
                      <a:r>
                        <a:rPr lang="en-US" b="1">
                          <a:solidFill>
                            <a:schemeClr val="tx1"/>
                          </a:solidFill>
                        </a:rPr>
                        <a:t>10</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1458751401"/>
                  </a:ext>
                </a:extLst>
              </a:tr>
              <a:tr h="626948">
                <a:tc>
                  <a:txBody>
                    <a:bodyPr/>
                    <a:lstStyle/>
                    <a:p>
                      <a:pPr algn="ctr"/>
                      <a:r>
                        <a:rPr lang="en-US" b="1">
                          <a:solidFill>
                            <a:schemeClr val="tx1"/>
                          </a:solidFill>
                        </a:rPr>
                        <a:t>Conclusion</a:t>
                      </a:r>
                      <a:br>
                        <a:rPr lang="en-US" b="1">
                          <a:solidFill>
                            <a:schemeClr val="tx1"/>
                          </a:solidFill>
                        </a:rPr>
                      </a:br>
                      <a:endParaRPr lang="en-IN" b="1">
                        <a:solidFill>
                          <a:schemeClr val="tx1"/>
                        </a:solidFill>
                      </a:endParaRPr>
                    </a:p>
                  </a:txBody>
                  <a:tcPr>
                    <a:solidFill>
                      <a:schemeClr val="tx1">
                        <a:alpha val="48000"/>
                      </a:schemeClr>
                    </a:solidFill>
                  </a:tcPr>
                </a:tc>
                <a:tc>
                  <a:txBody>
                    <a:bodyPr/>
                    <a:lstStyle/>
                    <a:p>
                      <a:pPr algn="ctr"/>
                      <a:r>
                        <a:rPr lang="en-US" b="1">
                          <a:solidFill>
                            <a:schemeClr val="tx1"/>
                          </a:solidFill>
                        </a:rPr>
                        <a:t>11</a:t>
                      </a:r>
                      <a:endParaRPr lang="en-IN" b="1">
                        <a:solidFill>
                          <a:schemeClr val="tx1"/>
                        </a:solidFill>
                      </a:endParaRPr>
                    </a:p>
                  </a:txBody>
                  <a:tcPr>
                    <a:solidFill>
                      <a:schemeClr val="tx1">
                        <a:alpha val="48000"/>
                      </a:schemeClr>
                    </a:solidFill>
                  </a:tcPr>
                </a:tc>
                <a:extLst>
                  <a:ext uri="{0D108BD9-81ED-4DB2-BD59-A6C34878D82A}">
                    <a16:rowId xmlns:a16="http://schemas.microsoft.com/office/drawing/2014/main" val="3263710880"/>
                  </a:ext>
                </a:extLst>
              </a:tr>
            </a:tbl>
          </a:graphicData>
        </a:graphic>
      </p:graphicFrame>
    </p:spTree>
    <p:extLst>
      <p:ext uri="{BB962C8B-B14F-4D97-AF65-F5344CB8AC3E}">
        <p14:creationId xmlns:p14="http://schemas.microsoft.com/office/powerpoint/2010/main" val="2073166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07CA8">
            <a:alpha val="9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a:lstStyle/>
          <a:p>
            <a:r>
              <a:rPr lang="en-US" b="1"/>
              <a:t>Introduction</a:t>
            </a: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idx="1"/>
          </p:nvPr>
        </p:nvSpPr>
        <p:spPr>
          <a:xfrm>
            <a:off x="630556" y="1946276"/>
            <a:ext cx="4243196" cy="3760891"/>
          </a:xfrm>
        </p:spPr>
        <p:txBody>
          <a:bodyPr>
            <a:normAutofit fontScale="25000" lnSpcReduction="20000"/>
          </a:bodyPr>
          <a:lstStyle/>
          <a:p>
            <a:pPr marL="342900" lvl="0" indent="-342900" algn="just">
              <a:lnSpc>
                <a:spcPct val="150000"/>
              </a:lnSpc>
              <a:buFont typeface="Symbol" panose="05050102010706020507" pitchFamily="18" charset="2"/>
              <a:buChar char=""/>
            </a:pPr>
            <a:r>
              <a:rPr lang="en-IN" sz="56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Professional pressure and stress have become a constant factor</a:t>
            </a:r>
          </a:p>
          <a:p>
            <a:pPr marL="342900" lvl="0" indent="-342900" algn="just">
              <a:lnSpc>
                <a:spcPct val="150000"/>
              </a:lnSpc>
              <a:buFont typeface="Symbol" panose="05050102010706020507" pitchFamily="18" charset="2"/>
              <a:buChar char=""/>
            </a:pPr>
            <a:r>
              <a:rPr lang="en-IN" sz="56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economic growth has pressurized professionals from different sectors</a:t>
            </a:r>
          </a:p>
          <a:p>
            <a:pPr marL="342900" lvl="0" indent="-342900" algn="just">
              <a:lnSpc>
                <a:spcPct val="150000"/>
              </a:lnSpc>
              <a:buFont typeface="Symbol" panose="05050102010706020507" pitchFamily="18" charset="2"/>
              <a:buChar char=""/>
            </a:pPr>
            <a:r>
              <a:rPr lang="en-IN" sz="56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rising demand in several industries has increased the possibilities for young people </a:t>
            </a:r>
          </a:p>
          <a:p>
            <a:pPr marL="342900" lvl="0" indent="-342900" algn="just">
              <a:lnSpc>
                <a:spcPct val="150000"/>
              </a:lnSpc>
              <a:buFont typeface="Symbol" panose="05050102010706020507" pitchFamily="18" charset="2"/>
              <a:buChar char=""/>
            </a:pPr>
            <a:r>
              <a:rPr lang="en-IN" sz="56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Stress is an integral part of their regular lives</a:t>
            </a:r>
          </a:p>
          <a:p>
            <a:pPr marL="342900" lvl="0" indent="-342900" algn="just">
              <a:lnSpc>
                <a:spcPct val="150000"/>
              </a:lnSpc>
              <a:buFont typeface="Symbol" panose="05050102010706020507" pitchFamily="18" charset="2"/>
              <a:buChar char=""/>
            </a:pPr>
            <a:r>
              <a:rPr lang="en-IN" sz="56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leads to excessive health issues for the rest of their lives</a:t>
            </a:r>
          </a:p>
          <a:p>
            <a:pPr marL="342900" lvl="0" indent="-342900" algn="just">
              <a:lnSpc>
                <a:spcPct val="150000"/>
              </a:lnSpc>
              <a:spcAft>
                <a:spcPts val="800"/>
              </a:spcAft>
              <a:buFont typeface="Symbol" panose="05050102010706020507" pitchFamily="18" charset="2"/>
              <a:buChar char=""/>
            </a:pPr>
            <a:r>
              <a:rPr lang="en-IN" sz="56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report will attempt to build a coherent explanation of the nature of this problem</a:t>
            </a:r>
          </a:p>
          <a:p>
            <a:endParaRPr lang="en-US"/>
          </a:p>
        </p:txBody>
      </p:sp>
      <p:pic>
        <p:nvPicPr>
          <p:cNvPr id="12" name="Picture Placeholder 11" descr="Business men sitting at a table">
            <a:extLst>
              <a:ext uri="{FF2B5EF4-FFF2-40B4-BE49-F238E27FC236}">
                <a16:creationId xmlns:a16="http://schemas.microsoft.com/office/drawing/2014/main" id="{B466B10D-3068-493B-874B-7199B529DF76}"/>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7374826" y="2028825"/>
            <a:ext cx="4093274" cy="4038600"/>
          </a:xfrm>
        </p:spPr>
      </p:pic>
      <p:sp>
        <p:nvSpPr>
          <p:cNvPr id="14" name="Footer Placeholder 13">
            <a:extLst>
              <a:ext uri="{FF2B5EF4-FFF2-40B4-BE49-F238E27FC236}">
                <a16:creationId xmlns:a16="http://schemas.microsoft.com/office/drawing/2014/main" id="{10BD52C4-306B-4FA3-8235-FAE3F72C064F}"/>
              </a:ext>
            </a:extLst>
          </p:cNvPr>
          <p:cNvSpPr>
            <a:spLocks noGrp="1"/>
          </p:cNvSpPr>
          <p:nvPr>
            <p:ph type="ftr" sz="quarter" idx="11"/>
          </p:nvPr>
        </p:nvSpPr>
        <p:spPr>
          <a:xfrm>
            <a:off x="1097279" y="6446838"/>
            <a:ext cx="6818262" cy="365125"/>
          </a:xfrm>
        </p:spPr>
        <p:txBody>
          <a:bodyPr/>
          <a:lstStyle/>
          <a:p>
            <a:r>
              <a:rPr lang="en-US"/>
              <a:t>Sample Footer Text</a:t>
            </a:r>
          </a:p>
        </p:txBody>
      </p:sp>
      <p:sp>
        <p:nvSpPr>
          <p:cNvPr id="13" name="Date Placeholder 12">
            <a:extLst>
              <a:ext uri="{FF2B5EF4-FFF2-40B4-BE49-F238E27FC236}">
                <a16:creationId xmlns:a16="http://schemas.microsoft.com/office/drawing/2014/main" id="{E4173B87-9391-46E5-96E6-9D2A0772426B}"/>
              </a:ext>
            </a:extLst>
          </p:cNvPr>
          <p:cNvSpPr>
            <a:spLocks noGrp="1"/>
          </p:cNvSpPr>
          <p:nvPr>
            <p:ph type="dt" sz="half" idx="10"/>
          </p:nvPr>
        </p:nvSpPr>
        <p:spPr>
          <a:xfrm>
            <a:off x="8218426" y="6446838"/>
            <a:ext cx="2584850" cy="365125"/>
          </a:xfrm>
        </p:spPr>
        <p:txBody>
          <a:bodyPr/>
          <a:lstStyle/>
          <a:p>
            <a:r>
              <a:rPr lang="en-US"/>
              <a:t>20XX</a:t>
            </a:r>
          </a:p>
        </p:txBody>
      </p:sp>
      <p:sp>
        <p:nvSpPr>
          <p:cNvPr id="15" name="Slide Number Placeholder 14">
            <a:extLst>
              <a:ext uri="{FF2B5EF4-FFF2-40B4-BE49-F238E27FC236}">
                <a16:creationId xmlns:a16="http://schemas.microsoft.com/office/drawing/2014/main" id="{FAC43D02-FCA1-4880-8376-FFDCFB5A520F}"/>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3</a:t>
            </a:fld>
            <a:endParaRPr lang="en-US"/>
          </a:p>
        </p:txBody>
      </p:sp>
    </p:spTree>
    <p:extLst>
      <p:ext uri="{BB962C8B-B14F-4D97-AF65-F5344CB8AC3E}">
        <p14:creationId xmlns:p14="http://schemas.microsoft.com/office/powerpoint/2010/main" val="425008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07CA8">
            <a:alpha val="12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6122A-795E-4E91-8829-A4FC066F2CE7}"/>
              </a:ext>
            </a:extLst>
          </p:cNvPr>
          <p:cNvSpPr>
            <a:spLocks noGrp="1"/>
          </p:cNvSpPr>
          <p:nvPr>
            <p:ph type="ctrTitle"/>
          </p:nvPr>
        </p:nvSpPr>
        <p:spPr>
          <a:xfrm>
            <a:off x="1065197" y="3648075"/>
            <a:ext cx="10058400" cy="619125"/>
          </a:xfrm>
        </p:spPr>
        <p:txBody>
          <a:bodyPr>
            <a:noAutofit/>
          </a:bodyPr>
          <a:lstStyle/>
          <a:p>
            <a:pPr algn="just">
              <a:lnSpc>
                <a:spcPct val="150000"/>
              </a:lnSpc>
              <a:spcBef>
                <a:spcPts val="1200"/>
              </a:spcBef>
            </a:pPr>
            <a:r>
              <a:rPr lang="en-IN" sz="3200" b="1" kern="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Discussion </a:t>
            </a:r>
            <a:r>
              <a:rPr lang="en-IN" sz="3200" b="1" kern="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on the Complexity And Nature of The Issue </a:t>
            </a:r>
            <a:endParaRPr lang="en-IN" sz="3200" b="1" kern="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C640DA6-8ED2-417B-AF45-F0A81358F118}"/>
              </a:ext>
            </a:extLst>
          </p:cNvPr>
          <p:cNvSpPr>
            <a:spLocks noGrp="1"/>
          </p:cNvSpPr>
          <p:nvPr>
            <p:ph type="subTitle" idx="1"/>
          </p:nvPr>
        </p:nvSpPr>
        <p:spPr>
          <a:xfrm>
            <a:off x="1055672" y="4972050"/>
            <a:ext cx="10058400" cy="1885949"/>
          </a:xfrm>
        </p:spPr>
        <p:txBody>
          <a:bodyPr>
            <a:normAutofit fontScale="70000" lnSpcReduction="20000"/>
          </a:bodyPr>
          <a:lstStyle/>
          <a:p>
            <a:pPr marL="342900" lvl="0" indent="-342900" algn="just">
              <a:lnSpc>
                <a:spcPct val="150000"/>
              </a:lnSpc>
              <a:buFont typeface="Symbol" panose="05050102010706020507" pitchFamily="18" charset="2"/>
              <a:buChar char=""/>
            </a:pPr>
            <a:r>
              <a:rPr lang="en-IN" sz="2000">
                <a:effectLst/>
                <a:latin typeface="Arial" panose="020B0604020202020204" pitchFamily="34" charset="0"/>
                <a:ea typeface="Calibri" panose="020F0502020204030204" pitchFamily="34" charset="0"/>
                <a:cs typeface="Times New Roman" panose="02020603050405020304" pitchFamily="18" charset="0"/>
              </a:rPr>
              <a:t>The fundamental concept of stress revolves around the nature of the responsiveness </a:t>
            </a:r>
          </a:p>
          <a:p>
            <a:pPr marL="342900" lvl="0" indent="-342900" algn="just">
              <a:lnSpc>
                <a:spcPct val="150000"/>
              </a:lnSpc>
              <a:buFont typeface="Symbol" panose="05050102010706020507" pitchFamily="18" charset="2"/>
              <a:buChar char=""/>
            </a:pPr>
            <a:r>
              <a:rPr lang="en-IN" sz="2000">
                <a:effectLst/>
                <a:latin typeface="Arial" panose="020B0604020202020204" pitchFamily="34" charset="0"/>
                <a:ea typeface="Calibri" panose="020F0502020204030204" pitchFamily="34" charset="0"/>
                <a:cs typeface="Times New Roman" panose="02020603050405020304" pitchFamily="18" charset="0"/>
              </a:rPr>
              <a:t>stress can be defined as the kind of transformation that affects the mind and physical health</a:t>
            </a:r>
          </a:p>
          <a:p>
            <a:pPr marL="342900" lvl="0" indent="-342900" algn="just">
              <a:lnSpc>
                <a:spcPct val="150000"/>
              </a:lnSpc>
              <a:buFont typeface="Symbol" panose="05050102010706020507" pitchFamily="18" charset="2"/>
              <a:buChar char=""/>
            </a:pPr>
            <a:r>
              <a:rPr lang="en-IN" sz="2000">
                <a:effectLst/>
                <a:latin typeface="Arial" panose="020B0604020202020204" pitchFamily="34" charset="0"/>
                <a:ea typeface="Calibri" panose="020F0502020204030204" pitchFamily="34" charset="0"/>
                <a:cs typeface="Times New Roman" panose="02020603050405020304" pitchFamily="18" charset="0"/>
              </a:rPr>
              <a:t>different types of stress that can affect an individual drastically</a:t>
            </a:r>
          </a:p>
          <a:p>
            <a:pPr marL="342900" lvl="0" indent="-342900" algn="just">
              <a:lnSpc>
                <a:spcPct val="150000"/>
              </a:lnSpc>
              <a:spcAft>
                <a:spcPts val="800"/>
              </a:spcAft>
              <a:buFont typeface="Symbol" panose="05050102010706020507" pitchFamily="18" charset="2"/>
              <a:buChar char=""/>
            </a:pPr>
            <a:r>
              <a:rPr lang="en-IN" sz="2000">
                <a:effectLst/>
                <a:latin typeface="Arial" panose="020B0604020202020204" pitchFamily="34" charset="0"/>
                <a:ea typeface="Calibri" panose="020F0502020204030204" pitchFamily="34" charset="0"/>
                <a:cs typeface="Times New Roman" panose="02020603050405020304" pitchFamily="18" charset="0"/>
              </a:rPr>
              <a:t>It depends on the type of approach an individual considers</a:t>
            </a:r>
          </a:p>
          <a:p>
            <a:endParaRPr lang="en-US"/>
          </a:p>
        </p:txBody>
      </p:sp>
      <p:pic>
        <p:nvPicPr>
          <p:cNvPr id="8" name="Picture Placeholder 7" descr="Business man sitting at a desk">
            <a:extLst>
              <a:ext uri="{FF2B5EF4-FFF2-40B4-BE49-F238E27FC236}">
                <a16:creationId xmlns:a16="http://schemas.microsoft.com/office/drawing/2014/main" id="{30A69154-5AEF-482B-8078-1C838D84E5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33350" y="502920"/>
            <a:ext cx="5143499" cy="2802255"/>
          </a:xfrm>
        </p:spPr>
      </p:pic>
      <p:pic>
        <p:nvPicPr>
          <p:cNvPr id="10" name="Picture Placeholder 9" descr="Handshake">
            <a:extLst>
              <a:ext uri="{FF2B5EF4-FFF2-40B4-BE49-F238E27FC236}">
                <a16:creationId xmlns:a16="http://schemas.microsoft.com/office/drawing/2014/main" id="{0488325E-7ADF-4704-A2E1-56E5FE6A07BA}"/>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5590381" y="502920"/>
            <a:ext cx="6344444" cy="2802255"/>
          </a:xfrm>
        </p:spPr>
      </p:pic>
    </p:spTree>
    <p:extLst>
      <p:ext uri="{BB962C8B-B14F-4D97-AF65-F5344CB8AC3E}">
        <p14:creationId xmlns:p14="http://schemas.microsoft.com/office/powerpoint/2010/main" val="1806520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07CA8">
            <a:alpha val="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987B-12D6-4687-B5C4-760CB2AB17AD}"/>
              </a:ext>
            </a:extLst>
          </p:cNvPr>
          <p:cNvSpPr>
            <a:spLocks noGrp="1"/>
          </p:cNvSpPr>
          <p:nvPr>
            <p:ph type="ctrTitle"/>
          </p:nvPr>
        </p:nvSpPr>
        <p:spPr>
          <a:xfrm>
            <a:off x="1065197" y="370887"/>
            <a:ext cx="10058400" cy="829263"/>
          </a:xfrm>
        </p:spPr>
        <p:txBody>
          <a:bodyPr/>
          <a:lstStyle/>
          <a:p>
            <a:r>
              <a:rPr lang="en-US" b="1">
                <a:solidFill>
                  <a:schemeClr val="tx1"/>
                </a:solidFill>
              </a:rPr>
              <a:t>Discussion Cont. </a:t>
            </a:r>
            <a:endParaRPr lang="en-IN" b="1">
              <a:solidFill>
                <a:schemeClr val="tx1"/>
              </a:solidFill>
            </a:endParaRPr>
          </a:p>
        </p:txBody>
      </p:sp>
      <p:sp>
        <p:nvSpPr>
          <p:cNvPr id="3" name="Subtitle 2">
            <a:extLst>
              <a:ext uri="{FF2B5EF4-FFF2-40B4-BE49-F238E27FC236}">
                <a16:creationId xmlns:a16="http://schemas.microsoft.com/office/drawing/2014/main" id="{7AF47804-F0FF-4F3A-BEF1-AD0331288786}"/>
              </a:ext>
            </a:extLst>
          </p:cNvPr>
          <p:cNvSpPr>
            <a:spLocks noGrp="1"/>
          </p:cNvSpPr>
          <p:nvPr>
            <p:ph type="subTitle" idx="1"/>
          </p:nvPr>
        </p:nvSpPr>
        <p:spPr>
          <a:xfrm>
            <a:off x="1065212" y="1514476"/>
            <a:ext cx="5935663" cy="3343274"/>
          </a:xfrm>
        </p:spPr>
        <p:txBody>
          <a:bodyPr>
            <a:normAutofit fontScale="85000" lnSpcReduction="20000"/>
          </a:bodyPr>
          <a:lstStyle/>
          <a:p>
            <a:pPr marL="342900" lvl="0" indent="-342900" algn="just">
              <a:lnSpc>
                <a:spcPct val="150000"/>
              </a:lnSpc>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Not all sorts of stress are detrimental or even destructive</a:t>
            </a:r>
          </a:p>
          <a:p>
            <a:pPr marL="342900" lvl="0" indent="-342900" algn="just">
              <a:lnSpc>
                <a:spcPct val="150000"/>
              </a:lnSpc>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Acute stress is a relatively brief sort of stress</a:t>
            </a:r>
          </a:p>
          <a:p>
            <a:pPr marL="342900" lvl="0" indent="-342900" algn="just">
              <a:lnSpc>
                <a:spcPct val="150000"/>
              </a:lnSpc>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Chronic stress is a type of strain that appears to be unending</a:t>
            </a:r>
          </a:p>
          <a:p>
            <a:pPr marL="342900" lvl="0" indent="-342900" algn="just">
              <a:lnSpc>
                <a:spcPct val="150000"/>
              </a:lnSpc>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Episodic acute stress is acute stress that appears to be prevalent</a:t>
            </a:r>
          </a:p>
          <a:p>
            <a:pPr marL="342900" lvl="0" indent="-342900" algn="just">
              <a:lnSpc>
                <a:spcPct val="150000"/>
              </a:lnSpc>
              <a:spcAft>
                <a:spcPts val="800"/>
              </a:spcAft>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Eustress is energetic and enjoyable</a:t>
            </a:r>
          </a:p>
          <a:p>
            <a:endParaRPr lang="en-IN"/>
          </a:p>
        </p:txBody>
      </p:sp>
      <p:pic>
        <p:nvPicPr>
          <p:cNvPr id="7" name="Picture 6">
            <a:extLst>
              <a:ext uri="{FF2B5EF4-FFF2-40B4-BE49-F238E27FC236}">
                <a16:creationId xmlns:a16="http://schemas.microsoft.com/office/drawing/2014/main" id="{FF90E9ED-0BF6-4523-B7D3-9EBDFA031739}"/>
              </a:ext>
            </a:extLst>
          </p:cNvPr>
          <p:cNvPicPr>
            <a:picLocks noChangeAspect="1"/>
          </p:cNvPicPr>
          <p:nvPr/>
        </p:nvPicPr>
        <p:blipFill>
          <a:blip r:embed="rId3"/>
          <a:stretch>
            <a:fillRect/>
          </a:stretch>
        </p:blipFill>
        <p:spPr>
          <a:xfrm>
            <a:off x="7286626" y="1200150"/>
            <a:ext cx="4667250" cy="3755461"/>
          </a:xfrm>
          <a:prstGeom prst="rect">
            <a:avLst/>
          </a:prstGeom>
        </p:spPr>
      </p:pic>
    </p:spTree>
    <p:extLst>
      <p:ext uri="{BB962C8B-B14F-4D97-AF65-F5344CB8AC3E}">
        <p14:creationId xmlns:p14="http://schemas.microsoft.com/office/powerpoint/2010/main" val="912839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07CA8">
            <a:alpha val="14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D3786-9B33-49DD-93C6-D28336095BE9}"/>
              </a:ext>
            </a:extLst>
          </p:cNvPr>
          <p:cNvSpPr>
            <a:spLocks noGrp="1"/>
          </p:cNvSpPr>
          <p:nvPr>
            <p:ph type="ctrTitle"/>
          </p:nvPr>
        </p:nvSpPr>
        <p:spPr>
          <a:xfrm>
            <a:off x="1065197" y="504825"/>
            <a:ext cx="10058400" cy="733425"/>
          </a:xfrm>
        </p:spPr>
        <p:txBody>
          <a:bodyPr>
            <a:normAutofit fontScale="90000"/>
          </a:bodyPr>
          <a:lstStyle/>
          <a:p>
            <a:r>
              <a:rPr lang="en-US" b="1">
                <a:solidFill>
                  <a:schemeClr val="tx1"/>
                </a:solidFill>
              </a:rPr>
              <a:t>Discussion Cont. </a:t>
            </a:r>
            <a:endParaRPr lang="en-IN" b="1">
              <a:solidFill>
                <a:schemeClr val="tx1"/>
              </a:solidFill>
            </a:endParaRPr>
          </a:p>
        </p:txBody>
      </p:sp>
      <p:sp>
        <p:nvSpPr>
          <p:cNvPr id="3" name="Subtitle 2">
            <a:extLst>
              <a:ext uri="{FF2B5EF4-FFF2-40B4-BE49-F238E27FC236}">
                <a16:creationId xmlns:a16="http://schemas.microsoft.com/office/drawing/2014/main" id="{D7D22228-EEEA-4508-BC25-F175245C8EF7}"/>
              </a:ext>
            </a:extLst>
          </p:cNvPr>
          <p:cNvSpPr>
            <a:spLocks noGrp="1"/>
          </p:cNvSpPr>
          <p:nvPr>
            <p:ph type="subTitle" idx="1"/>
          </p:nvPr>
        </p:nvSpPr>
        <p:spPr>
          <a:xfrm>
            <a:off x="333375" y="1238249"/>
            <a:ext cx="8053541" cy="3609053"/>
          </a:xfrm>
        </p:spPr>
        <p:txBody>
          <a:bodyPr>
            <a:normAutofit fontScale="25000" lnSpcReduction="20000"/>
          </a:bodyPr>
          <a:lstStyle/>
          <a:p>
            <a:pPr marL="342900" lvl="0" indent="-342900" algn="just">
              <a:lnSpc>
                <a:spcPct val="150000"/>
              </a:lnSpc>
              <a:buFont typeface="Symbol" panose="05050102010706020507" pitchFamily="18" charset="2"/>
              <a:buChar char=""/>
            </a:pPr>
            <a:r>
              <a:rPr lang="en-IN" sz="64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79 of British individuals in employment were anticipated to have experienced work stress</a:t>
            </a:r>
          </a:p>
          <a:p>
            <a:pPr marL="342900" lvl="0" indent="-342900" algn="just">
              <a:lnSpc>
                <a:spcPct val="150000"/>
              </a:lnSpc>
              <a:buFont typeface="Symbol" panose="05050102010706020507" pitchFamily="18" charset="2"/>
              <a:buChar char=""/>
            </a:pPr>
            <a:r>
              <a:rPr lang="en-IN" sz="64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Only 1% of working individuals in the UK claim they 'never' encounter stress at work</a:t>
            </a:r>
          </a:p>
          <a:p>
            <a:pPr marL="342900" lvl="0" indent="-342900" algn="just">
              <a:lnSpc>
                <a:spcPct val="150000"/>
              </a:lnSpc>
              <a:buFont typeface="Symbol" panose="05050102010706020507" pitchFamily="18" charset="2"/>
              <a:buChar char=""/>
            </a:pPr>
            <a:r>
              <a:rPr lang="en-IN" sz="64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17% indicate that they 'rarely' feel it</a:t>
            </a:r>
          </a:p>
          <a:p>
            <a:pPr marL="342900" lvl="0" indent="-342900" algn="just">
              <a:lnSpc>
                <a:spcPct val="150000"/>
              </a:lnSpc>
              <a:buFont typeface="Symbol" panose="05050102010706020507" pitchFamily="18" charset="2"/>
              <a:buChar char=""/>
            </a:pPr>
            <a:r>
              <a:rPr lang="en-IN" sz="64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most prevalent source of job-related stress is office politics</a:t>
            </a:r>
          </a:p>
          <a:p>
            <a:pPr marL="342900" lvl="0" indent="-342900" algn="just">
              <a:lnSpc>
                <a:spcPct val="150000"/>
              </a:lnSpc>
              <a:buFont typeface="Symbol" panose="05050102010706020507" pitchFamily="18" charset="2"/>
              <a:buChar char=""/>
            </a:pPr>
            <a:r>
              <a:rPr lang="en-IN" sz="64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Extended working hours is now the seventh most prevalent reason of work-related stress</a:t>
            </a:r>
          </a:p>
          <a:p>
            <a:pPr marL="342900" lvl="0" indent="-342900" algn="just">
              <a:lnSpc>
                <a:spcPct val="150000"/>
              </a:lnSpc>
              <a:spcAft>
                <a:spcPts val="800"/>
              </a:spcAft>
              <a:buFont typeface="Symbol" panose="05050102010706020507" pitchFamily="18" charset="2"/>
              <a:buChar char=""/>
            </a:pPr>
            <a:r>
              <a:rPr lang="en-IN" sz="64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many companies have become aware of the effects on workers and have taken steps</a:t>
            </a:r>
          </a:p>
          <a:p>
            <a:endParaRPr lang="en-IN"/>
          </a:p>
        </p:txBody>
      </p:sp>
      <p:pic>
        <p:nvPicPr>
          <p:cNvPr id="7" name="Picture 6">
            <a:extLst>
              <a:ext uri="{FF2B5EF4-FFF2-40B4-BE49-F238E27FC236}">
                <a16:creationId xmlns:a16="http://schemas.microsoft.com/office/drawing/2014/main" id="{2A3C672F-04C8-4945-B203-BE2C0FA73EAA}"/>
              </a:ext>
            </a:extLst>
          </p:cNvPr>
          <p:cNvPicPr>
            <a:picLocks noChangeAspect="1"/>
          </p:cNvPicPr>
          <p:nvPr/>
        </p:nvPicPr>
        <p:blipFill>
          <a:blip r:embed="rId3"/>
          <a:stretch>
            <a:fillRect/>
          </a:stretch>
        </p:blipFill>
        <p:spPr>
          <a:xfrm>
            <a:off x="8515675" y="1370550"/>
            <a:ext cx="3548180" cy="3388263"/>
          </a:xfrm>
          <a:prstGeom prst="rect">
            <a:avLst/>
          </a:prstGeom>
        </p:spPr>
      </p:pic>
    </p:spTree>
    <p:extLst>
      <p:ext uri="{BB962C8B-B14F-4D97-AF65-F5344CB8AC3E}">
        <p14:creationId xmlns:p14="http://schemas.microsoft.com/office/powerpoint/2010/main" val="1945154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07CA8">
            <a:alpha val="14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03DDF-6670-4F3B-8D76-E1692C0FB651}"/>
              </a:ext>
            </a:extLst>
          </p:cNvPr>
          <p:cNvSpPr>
            <a:spLocks noGrp="1"/>
          </p:cNvSpPr>
          <p:nvPr>
            <p:ph type="ctrTitle"/>
          </p:nvPr>
        </p:nvSpPr>
        <p:spPr>
          <a:xfrm>
            <a:off x="1065197" y="200026"/>
            <a:ext cx="10058400" cy="895350"/>
          </a:xfrm>
        </p:spPr>
        <p:txBody>
          <a:bodyPr/>
          <a:lstStyle/>
          <a:p>
            <a:r>
              <a:rPr lang="en-US">
                <a:solidFill>
                  <a:schemeClr val="tx1"/>
                </a:solidFill>
              </a:rPr>
              <a:t>Discussion Cont. </a:t>
            </a:r>
            <a:endParaRPr lang="en-IN">
              <a:solidFill>
                <a:schemeClr val="tx1"/>
              </a:solidFill>
            </a:endParaRPr>
          </a:p>
        </p:txBody>
      </p:sp>
      <p:sp>
        <p:nvSpPr>
          <p:cNvPr id="3" name="Subtitle 2">
            <a:extLst>
              <a:ext uri="{FF2B5EF4-FFF2-40B4-BE49-F238E27FC236}">
                <a16:creationId xmlns:a16="http://schemas.microsoft.com/office/drawing/2014/main" id="{4E5E3E7C-4239-4E3C-B3EC-5FB37CFDFAF5}"/>
              </a:ext>
            </a:extLst>
          </p:cNvPr>
          <p:cNvSpPr>
            <a:spLocks noGrp="1"/>
          </p:cNvSpPr>
          <p:nvPr>
            <p:ph type="subTitle" idx="1"/>
          </p:nvPr>
        </p:nvSpPr>
        <p:spPr>
          <a:xfrm>
            <a:off x="1065212" y="1276351"/>
            <a:ext cx="10058400" cy="3505200"/>
          </a:xfrm>
        </p:spPr>
        <p:txBody>
          <a:bodyPr/>
          <a:lstStyle/>
          <a:p>
            <a:pPr marL="342900" lvl="0" indent="-342900" algn="just">
              <a:lnSpc>
                <a:spcPct val="150000"/>
              </a:lnSpc>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Many in Local and National Government are the most likely to feel job stress</a:t>
            </a:r>
          </a:p>
          <a:p>
            <a:pPr marL="342900" lvl="0" indent="-342900" algn="just">
              <a:lnSpc>
                <a:spcPct val="150000"/>
              </a:lnSpc>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Professionals in customer service are the most prone to stress</a:t>
            </a:r>
          </a:p>
          <a:p>
            <a:pPr marL="342900" lvl="0" indent="-342900" algn="just">
              <a:lnSpc>
                <a:spcPct val="150000"/>
              </a:lnSpc>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Employees get demotivated due to excessive workload</a:t>
            </a:r>
          </a:p>
          <a:p>
            <a:pPr marL="342900" lvl="0" indent="-342900" algn="just">
              <a:lnSpc>
                <a:spcPct val="150000"/>
              </a:lnSpc>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leads to procrastination and lethargy to work</a:t>
            </a:r>
          </a:p>
          <a:p>
            <a:pPr marL="342900" lvl="0" indent="-342900" algn="just">
              <a:lnSpc>
                <a:spcPct val="150000"/>
              </a:lnSpc>
              <a:spcAft>
                <a:spcPts val="800"/>
              </a:spcAft>
              <a:buFont typeface="Symbol" panose="05050102010706020507" pitchFamily="18" charset="2"/>
              <a:buChar char=""/>
            </a:pPr>
            <a:r>
              <a:rPr lang="en-IN" sz="20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affects the mental well-being as the individuals face constant tension</a:t>
            </a:r>
          </a:p>
          <a:p>
            <a:endParaRPr lang="en-IN"/>
          </a:p>
        </p:txBody>
      </p:sp>
    </p:spTree>
    <p:extLst>
      <p:ext uri="{BB962C8B-B14F-4D97-AF65-F5344CB8AC3E}">
        <p14:creationId xmlns:p14="http://schemas.microsoft.com/office/powerpoint/2010/main" val="1363257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50000"/>
            <a:alpha val="12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F64E-4CAD-417F-B8AF-95AFE3DF2308}"/>
              </a:ext>
            </a:extLst>
          </p:cNvPr>
          <p:cNvSpPr>
            <a:spLocks noGrp="1"/>
          </p:cNvSpPr>
          <p:nvPr>
            <p:ph type="ctrTitle"/>
          </p:nvPr>
        </p:nvSpPr>
        <p:spPr>
          <a:xfrm>
            <a:off x="1065197" y="257176"/>
            <a:ext cx="10058400" cy="495023"/>
          </a:xfrm>
        </p:spPr>
        <p:txBody>
          <a:bodyPr>
            <a:normAutofit fontScale="90000"/>
          </a:bodyPr>
          <a:lstStyle/>
          <a:p>
            <a:r>
              <a:rPr lang="en-IN" sz="4000">
                <a:solidFill>
                  <a:schemeClr val="tx1"/>
                </a:solidFill>
              </a:rPr>
              <a:t>Cause-And-Effect Analysis (Fishbone Analysis)</a:t>
            </a:r>
          </a:p>
        </p:txBody>
      </p:sp>
      <p:sp>
        <p:nvSpPr>
          <p:cNvPr id="10" name="Arrow: Right 9">
            <a:extLst>
              <a:ext uri="{FF2B5EF4-FFF2-40B4-BE49-F238E27FC236}">
                <a16:creationId xmlns:a16="http://schemas.microsoft.com/office/drawing/2014/main" id="{E28066E2-5182-4222-920D-CF7D421001BA}"/>
              </a:ext>
            </a:extLst>
          </p:cNvPr>
          <p:cNvSpPr/>
          <p:nvPr/>
        </p:nvSpPr>
        <p:spPr>
          <a:xfrm>
            <a:off x="1559787" y="3091124"/>
            <a:ext cx="7075616" cy="5238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2" name="Rectangle 21">
            <a:extLst>
              <a:ext uri="{FF2B5EF4-FFF2-40B4-BE49-F238E27FC236}">
                <a16:creationId xmlns:a16="http://schemas.microsoft.com/office/drawing/2014/main" id="{B039FEF3-D17D-4658-8EED-C2345F72CA70}"/>
              </a:ext>
            </a:extLst>
          </p:cNvPr>
          <p:cNvSpPr/>
          <p:nvPr/>
        </p:nvSpPr>
        <p:spPr>
          <a:xfrm>
            <a:off x="1998869" y="1517794"/>
            <a:ext cx="1696791" cy="523873"/>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a:t>workplace politics</a:t>
            </a:r>
          </a:p>
        </p:txBody>
      </p:sp>
      <p:sp>
        <p:nvSpPr>
          <p:cNvPr id="23" name="Rectangle 22">
            <a:extLst>
              <a:ext uri="{FF2B5EF4-FFF2-40B4-BE49-F238E27FC236}">
                <a16:creationId xmlns:a16="http://schemas.microsoft.com/office/drawing/2014/main" id="{3956E03D-C378-4F2B-91A2-1D302F741E10}"/>
              </a:ext>
            </a:extLst>
          </p:cNvPr>
          <p:cNvSpPr/>
          <p:nvPr/>
        </p:nvSpPr>
        <p:spPr>
          <a:xfrm>
            <a:off x="6094397" y="1541325"/>
            <a:ext cx="1612490" cy="53950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deadline constraints</a:t>
            </a:r>
            <a:endParaRPr lang="en-IN"/>
          </a:p>
        </p:txBody>
      </p:sp>
      <p:sp>
        <p:nvSpPr>
          <p:cNvPr id="24" name="Rectangle 23">
            <a:extLst>
              <a:ext uri="{FF2B5EF4-FFF2-40B4-BE49-F238E27FC236}">
                <a16:creationId xmlns:a16="http://schemas.microsoft.com/office/drawing/2014/main" id="{C3B6101C-4423-4D11-A057-7C6CE3A2F894}"/>
              </a:ext>
            </a:extLst>
          </p:cNvPr>
          <p:cNvSpPr/>
          <p:nvPr/>
        </p:nvSpPr>
        <p:spPr>
          <a:xfrm>
            <a:off x="4133265" y="1527098"/>
            <a:ext cx="1665355" cy="55372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excessive workload</a:t>
            </a:r>
            <a:endParaRPr lang="en-IN"/>
          </a:p>
        </p:txBody>
      </p:sp>
      <p:sp>
        <p:nvSpPr>
          <p:cNvPr id="25" name="Rectangle 24">
            <a:extLst>
              <a:ext uri="{FF2B5EF4-FFF2-40B4-BE49-F238E27FC236}">
                <a16:creationId xmlns:a16="http://schemas.microsoft.com/office/drawing/2014/main" id="{DE9A5297-BEF5-4446-976C-A30A5C24D53A}"/>
              </a:ext>
            </a:extLst>
          </p:cNvPr>
          <p:cNvSpPr/>
          <p:nvPr/>
        </p:nvSpPr>
        <p:spPr>
          <a:xfrm>
            <a:off x="2661238" y="5509606"/>
            <a:ext cx="1612490" cy="689413"/>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workplace discrimination</a:t>
            </a:r>
            <a:endParaRPr lang="en-IN"/>
          </a:p>
        </p:txBody>
      </p:sp>
      <p:sp>
        <p:nvSpPr>
          <p:cNvPr id="26" name="Rectangle 25">
            <a:extLst>
              <a:ext uri="{FF2B5EF4-FFF2-40B4-BE49-F238E27FC236}">
                <a16:creationId xmlns:a16="http://schemas.microsoft.com/office/drawing/2014/main" id="{70F170CF-71F2-4313-B9AC-0A194529C51A}"/>
              </a:ext>
            </a:extLst>
          </p:cNvPr>
          <p:cNvSpPr/>
          <p:nvPr/>
        </p:nvSpPr>
        <p:spPr>
          <a:xfrm>
            <a:off x="82085" y="5575335"/>
            <a:ext cx="1612490" cy="47460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performance issues</a:t>
            </a:r>
            <a:endParaRPr lang="en-IN"/>
          </a:p>
        </p:txBody>
      </p:sp>
      <p:sp>
        <p:nvSpPr>
          <p:cNvPr id="27" name="Rectangle 26">
            <a:extLst>
              <a:ext uri="{FF2B5EF4-FFF2-40B4-BE49-F238E27FC236}">
                <a16:creationId xmlns:a16="http://schemas.microsoft.com/office/drawing/2014/main" id="{B0E99602-4054-400E-BEEC-0A3BBEAD3543}"/>
              </a:ext>
            </a:extLst>
          </p:cNvPr>
          <p:cNvSpPr/>
          <p:nvPr/>
        </p:nvSpPr>
        <p:spPr>
          <a:xfrm>
            <a:off x="70046" y="3729537"/>
            <a:ext cx="1540443" cy="558404"/>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unhealthy competition</a:t>
            </a:r>
            <a:endParaRPr lang="en-IN"/>
          </a:p>
        </p:txBody>
      </p:sp>
      <p:sp>
        <p:nvSpPr>
          <p:cNvPr id="28" name="Rectangle 27">
            <a:extLst>
              <a:ext uri="{FF2B5EF4-FFF2-40B4-BE49-F238E27FC236}">
                <a16:creationId xmlns:a16="http://schemas.microsoft.com/office/drawing/2014/main" id="{693AFAE7-9B90-4983-A409-EF7FE53A9424}"/>
              </a:ext>
            </a:extLst>
          </p:cNvPr>
          <p:cNvSpPr/>
          <p:nvPr/>
        </p:nvSpPr>
        <p:spPr>
          <a:xfrm>
            <a:off x="147485" y="1525752"/>
            <a:ext cx="1412302" cy="55507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financial strain </a:t>
            </a:r>
            <a:endParaRPr lang="en-IN"/>
          </a:p>
        </p:txBody>
      </p:sp>
      <p:sp>
        <p:nvSpPr>
          <p:cNvPr id="29" name="Rectangle 28">
            <a:extLst>
              <a:ext uri="{FF2B5EF4-FFF2-40B4-BE49-F238E27FC236}">
                <a16:creationId xmlns:a16="http://schemas.microsoft.com/office/drawing/2014/main" id="{447BC586-BEEB-4E91-81FA-B7C8936A3D84}"/>
              </a:ext>
            </a:extLst>
          </p:cNvPr>
          <p:cNvSpPr/>
          <p:nvPr/>
        </p:nvSpPr>
        <p:spPr>
          <a:xfrm>
            <a:off x="229453" y="2476654"/>
            <a:ext cx="1288025" cy="52387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200" b="0" i="0">
                <a:solidFill>
                  <a:schemeClr val="tx1"/>
                </a:solidFill>
                <a:effectLst/>
                <a:latin typeface="arial" panose="020B0604020202020204" pitchFamily="34" charset="0"/>
              </a:rPr>
              <a:t>Changes within the organisation</a:t>
            </a:r>
            <a:endParaRPr lang="en-IN" sz="1200">
              <a:solidFill>
                <a:schemeClr val="tx1"/>
              </a:solidFill>
            </a:endParaRPr>
          </a:p>
        </p:txBody>
      </p:sp>
      <p:sp>
        <p:nvSpPr>
          <p:cNvPr id="30" name="Rectangle 29">
            <a:extLst>
              <a:ext uri="{FF2B5EF4-FFF2-40B4-BE49-F238E27FC236}">
                <a16:creationId xmlns:a16="http://schemas.microsoft.com/office/drawing/2014/main" id="{CDA0FE72-43A5-4591-84E0-312F543C50DA}"/>
              </a:ext>
            </a:extLst>
          </p:cNvPr>
          <p:cNvSpPr/>
          <p:nvPr/>
        </p:nvSpPr>
        <p:spPr>
          <a:xfrm>
            <a:off x="6592040" y="3792675"/>
            <a:ext cx="1324741" cy="523873"/>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600"/>
              <a:t>Job insecurity </a:t>
            </a:r>
            <a:endParaRPr lang="en-IN" sz="1600"/>
          </a:p>
        </p:txBody>
      </p:sp>
      <p:sp>
        <p:nvSpPr>
          <p:cNvPr id="31" name="Rectangle 30">
            <a:extLst>
              <a:ext uri="{FF2B5EF4-FFF2-40B4-BE49-F238E27FC236}">
                <a16:creationId xmlns:a16="http://schemas.microsoft.com/office/drawing/2014/main" id="{520E1747-7431-4E00-BD90-25F3E1B808DB}"/>
              </a:ext>
            </a:extLst>
          </p:cNvPr>
          <p:cNvSpPr/>
          <p:nvPr/>
        </p:nvSpPr>
        <p:spPr>
          <a:xfrm>
            <a:off x="4501957" y="2418597"/>
            <a:ext cx="1487284" cy="48138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a:t>Poor health </a:t>
            </a:r>
            <a:endParaRPr lang="en-IN"/>
          </a:p>
        </p:txBody>
      </p:sp>
      <p:sp>
        <p:nvSpPr>
          <p:cNvPr id="32" name="Rectangle 31">
            <a:extLst>
              <a:ext uri="{FF2B5EF4-FFF2-40B4-BE49-F238E27FC236}">
                <a16:creationId xmlns:a16="http://schemas.microsoft.com/office/drawing/2014/main" id="{42B28DF5-A850-44F6-A38D-8816D44FC3B2}"/>
              </a:ext>
            </a:extLst>
          </p:cNvPr>
          <p:cNvSpPr/>
          <p:nvPr/>
        </p:nvSpPr>
        <p:spPr>
          <a:xfrm>
            <a:off x="4555473" y="3729538"/>
            <a:ext cx="1288025" cy="61336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600" i="0">
                <a:ln w="0"/>
                <a:solidFill>
                  <a:schemeClr val="tx1"/>
                </a:solidFill>
                <a:effectLst>
                  <a:outerShdw blurRad="38100" dist="19050" dir="2700000" algn="tl" rotWithShape="0">
                    <a:schemeClr val="dk1">
                      <a:alpha val="40000"/>
                    </a:schemeClr>
                  </a:outerShdw>
                </a:effectLst>
                <a:latin typeface="arial" panose="020B0604020202020204" pitchFamily="34" charset="0"/>
              </a:rPr>
              <a:t>Lack of autonomy</a:t>
            </a:r>
            <a:endParaRPr lang="en-IN" sz="1600">
              <a:ln w="0"/>
              <a:solidFill>
                <a:schemeClr val="tx1"/>
              </a:solidFill>
              <a:effectLst>
                <a:outerShdw blurRad="38100" dist="19050" dir="2700000" algn="tl" rotWithShape="0">
                  <a:schemeClr val="dk1">
                    <a:alpha val="40000"/>
                  </a:schemeClr>
                </a:outerShdw>
              </a:effectLst>
            </a:endParaRPr>
          </a:p>
        </p:txBody>
      </p:sp>
      <p:sp>
        <p:nvSpPr>
          <p:cNvPr id="33" name="Rectangle 32">
            <a:extLst>
              <a:ext uri="{FF2B5EF4-FFF2-40B4-BE49-F238E27FC236}">
                <a16:creationId xmlns:a16="http://schemas.microsoft.com/office/drawing/2014/main" id="{4E04A35A-EF99-48C6-B7B3-65E4B60F1A6D}"/>
              </a:ext>
            </a:extLst>
          </p:cNvPr>
          <p:cNvSpPr/>
          <p:nvPr/>
        </p:nvSpPr>
        <p:spPr>
          <a:xfrm>
            <a:off x="2379717" y="2331879"/>
            <a:ext cx="1598673" cy="523873"/>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a:t>Performance of others</a:t>
            </a:r>
            <a:endParaRPr lang="en-IN"/>
          </a:p>
        </p:txBody>
      </p:sp>
      <p:sp>
        <p:nvSpPr>
          <p:cNvPr id="34" name="Rectangle 33">
            <a:extLst>
              <a:ext uri="{FF2B5EF4-FFF2-40B4-BE49-F238E27FC236}">
                <a16:creationId xmlns:a16="http://schemas.microsoft.com/office/drawing/2014/main" id="{0D013D49-50FC-41B8-A05B-397BD8933484}"/>
              </a:ext>
            </a:extLst>
          </p:cNvPr>
          <p:cNvSpPr/>
          <p:nvPr/>
        </p:nvSpPr>
        <p:spPr>
          <a:xfrm>
            <a:off x="4746891" y="5461640"/>
            <a:ext cx="1890482" cy="689413"/>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600">
                <a:effectLst/>
                <a:latin typeface="Arial" panose="020B0604020202020204" pitchFamily="34" charset="0"/>
                <a:ea typeface="Calibri" panose="020F0502020204030204" pitchFamily="34" charset="0"/>
                <a:cs typeface="Times New Roman" panose="02020603050405020304" pitchFamily="18" charset="0"/>
              </a:rPr>
              <a:t>'Long working hours </a:t>
            </a:r>
            <a:endParaRPr lang="en-IN" sz="1600"/>
          </a:p>
        </p:txBody>
      </p:sp>
      <p:sp>
        <p:nvSpPr>
          <p:cNvPr id="35" name="Rectangle 34">
            <a:extLst>
              <a:ext uri="{FF2B5EF4-FFF2-40B4-BE49-F238E27FC236}">
                <a16:creationId xmlns:a16="http://schemas.microsoft.com/office/drawing/2014/main" id="{887EDFAD-DADD-4422-80A7-5F2119F65F53}"/>
              </a:ext>
            </a:extLst>
          </p:cNvPr>
          <p:cNvSpPr/>
          <p:nvPr/>
        </p:nvSpPr>
        <p:spPr>
          <a:xfrm>
            <a:off x="2363658" y="4604168"/>
            <a:ext cx="1436439" cy="460173"/>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deadline issues </a:t>
            </a:r>
            <a:endParaRPr lang="en-IN"/>
          </a:p>
        </p:txBody>
      </p:sp>
      <p:sp>
        <p:nvSpPr>
          <p:cNvPr id="36" name="Rectangle 35">
            <a:extLst>
              <a:ext uri="{FF2B5EF4-FFF2-40B4-BE49-F238E27FC236}">
                <a16:creationId xmlns:a16="http://schemas.microsoft.com/office/drawing/2014/main" id="{1C3CD1E2-9735-47A4-9C87-A93A5E3FA9E8}"/>
              </a:ext>
            </a:extLst>
          </p:cNvPr>
          <p:cNvSpPr/>
          <p:nvPr/>
        </p:nvSpPr>
        <p:spPr>
          <a:xfrm>
            <a:off x="2129877" y="3679922"/>
            <a:ext cx="1848513" cy="58848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200">
                <a:effectLst/>
                <a:latin typeface="Arial" panose="020B0604020202020204" pitchFamily="34" charset="0"/>
                <a:ea typeface="Calibri" panose="020F0502020204030204" pitchFamily="34" charset="0"/>
                <a:cs typeface="Times New Roman" panose="02020603050405020304" pitchFamily="18" charset="0"/>
              </a:rPr>
              <a:t>'lack of interdepartmental communications' </a:t>
            </a:r>
            <a:endParaRPr lang="en-IN" sz="1200"/>
          </a:p>
        </p:txBody>
      </p:sp>
      <p:sp>
        <p:nvSpPr>
          <p:cNvPr id="37" name="Rectangle 36">
            <a:extLst>
              <a:ext uri="{FF2B5EF4-FFF2-40B4-BE49-F238E27FC236}">
                <a16:creationId xmlns:a16="http://schemas.microsoft.com/office/drawing/2014/main" id="{4B4E67C9-2E21-46D8-B2D0-23A09AA3C296}"/>
              </a:ext>
            </a:extLst>
          </p:cNvPr>
          <p:cNvSpPr/>
          <p:nvPr/>
        </p:nvSpPr>
        <p:spPr>
          <a:xfrm>
            <a:off x="4042422" y="4543212"/>
            <a:ext cx="1500039" cy="52249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conflict with colleagues</a:t>
            </a:r>
            <a:endParaRPr lang="en-IN"/>
          </a:p>
        </p:txBody>
      </p:sp>
      <p:sp>
        <p:nvSpPr>
          <p:cNvPr id="38" name="Rectangle 37">
            <a:extLst>
              <a:ext uri="{FF2B5EF4-FFF2-40B4-BE49-F238E27FC236}">
                <a16:creationId xmlns:a16="http://schemas.microsoft.com/office/drawing/2014/main" id="{DF032685-481B-4354-B2C5-8AE46EA10D41}"/>
              </a:ext>
            </a:extLst>
          </p:cNvPr>
          <p:cNvSpPr/>
          <p:nvPr/>
        </p:nvSpPr>
        <p:spPr>
          <a:xfrm>
            <a:off x="7110536" y="5440185"/>
            <a:ext cx="1612490" cy="61666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800">
                <a:effectLst/>
                <a:latin typeface="Arial" panose="020B0604020202020204" pitchFamily="34" charset="0"/>
                <a:ea typeface="Calibri" panose="020F0502020204030204" pitchFamily="34" charset="0"/>
                <a:cs typeface="Times New Roman" panose="02020603050405020304" pitchFamily="18" charset="0"/>
              </a:rPr>
              <a:t>discriminatory approach</a:t>
            </a:r>
            <a:endParaRPr lang="en-IN"/>
          </a:p>
        </p:txBody>
      </p:sp>
      <p:sp>
        <p:nvSpPr>
          <p:cNvPr id="39" name="Rectangle 38">
            <a:extLst>
              <a:ext uri="{FF2B5EF4-FFF2-40B4-BE49-F238E27FC236}">
                <a16:creationId xmlns:a16="http://schemas.microsoft.com/office/drawing/2014/main" id="{E9CC1330-5803-4ECE-AE29-E652D49950CC}"/>
              </a:ext>
            </a:extLst>
          </p:cNvPr>
          <p:cNvSpPr/>
          <p:nvPr/>
        </p:nvSpPr>
        <p:spPr>
          <a:xfrm>
            <a:off x="6310580" y="2297286"/>
            <a:ext cx="1438967" cy="523874"/>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sz="1600">
                <a:effectLst/>
                <a:latin typeface="Arial" panose="020B0604020202020204" pitchFamily="34" charset="0"/>
                <a:ea typeface="Calibri" panose="020F0502020204030204" pitchFamily="34" charset="0"/>
                <a:cs typeface="Times New Roman" panose="02020603050405020304" pitchFamily="18" charset="0"/>
              </a:rPr>
              <a:t>'family stress</a:t>
            </a:r>
            <a:endParaRPr lang="en-IN" sz="1600"/>
          </a:p>
        </p:txBody>
      </p:sp>
      <p:sp>
        <p:nvSpPr>
          <p:cNvPr id="40" name="Rectangle 39">
            <a:extLst>
              <a:ext uri="{FF2B5EF4-FFF2-40B4-BE49-F238E27FC236}">
                <a16:creationId xmlns:a16="http://schemas.microsoft.com/office/drawing/2014/main" id="{8452E687-6D00-4BDC-A96D-DE9B77F2A452}"/>
              </a:ext>
            </a:extLst>
          </p:cNvPr>
          <p:cNvSpPr/>
          <p:nvPr/>
        </p:nvSpPr>
        <p:spPr>
          <a:xfrm>
            <a:off x="8642554" y="2889729"/>
            <a:ext cx="2530886" cy="8270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Workplace Stress </a:t>
            </a:r>
            <a:endParaRPr lang="en-IN"/>
          </a:p>
        </p:txBody>
      </p:sp>
      <p:cxnSp>
        <p:nvCxnSpPr>
          <p:cNvPr id="57" name="Straight Connector 56">
            <a:extLst>
              <a:ext uri="{FF2B5EF4-FFF2-40B4-BE49-F238E27FC236}">
                <a16:creationId xmlns:a16="http://schemas.microsoft.com/office/drawing/2014/main" id="{F6469F20-FDF7-4326-96C0-CC28C6CF5DC1}"/>
              </a:ext>
            </a:extLst>
          </p:cNvPr>
          <p:cNvCxnSpPr/>
          <p:nvPr/>
        </p:nvCxnSpPr>
        <p:spPr>
          <a:xfrm flipH="1" flipV="1">
            <a:off x="1370110" y="2080827"/>
            <a:ext cx="517684" cy="1115034"/>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38A1C1A-7507-4485-B109-5CD2F6A34B12}"/>
              </a:ext>
            </a:extLst>
          </p:cNvPr>
          <p:cNvCxnSpPr/>
          <p:nvPr/>
        </p:nvCxnSpPr>
        <p:spPr>
          <a:xfrm flipH="1" flipV="1">
            <a:off x="3695660" y="1966578"/>
            <a:ext cx="886172" cy="1203156"/>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B5E4545-0C42-435D-8134-8A1E50060D6C}"/>
              </a:ext>
            </a:extLst>
          </p:cNvPr>
          <p:cNvCxnSpPr/>
          <p:nvPr/>
        </p:nvCxnSpPr>
        <p:spPr>
          <a:xfrm flipH="1" flipV="1">
            <a:off x="5812856" y="2062793"/>
            <a:ext cx="576842" cy="1088507"/>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4038169-CA26-4C6D-865D-6617550B038B}"/>
              </a:ext>
            </a:extLst>
          </p:cNvPr>
          <p:cNvCxnSpPr/>
          <p:nvPr/>
        </p:nvCxnSpPr>
        <p:spPr>
          <a:xfrm flipH="1" flipV="1">
            <a:off x="7706887" y="2101953"/>
            <a:ext cx="506725" cy="1067781"/>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2946F8C-486E-47A1-B0FE-216288488F3B}"/>
              </a:ext>
            </a:extLst>
          </p:cNvPr>
          <p:cNvCxnSpPr>
            <a:cxnSpLocks/>
          </p:cNvCxnSpPr>
          <p:nvPr/>
        </p:nvCxnSpPr>
        <p:spPr>
          <a:xfrm flipH="1">
            <a:off x="1128207" y="3521457"/>
            <a:ext cx="822970" cy="1964991"/>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C64C0DD7-2561-45A5-95D8-E1E1AA1E30E5}"/>
              </a:ext>
            </a:extLst>
          </p:cNvPr>
          <p:cNvCxnSpPr/>
          <p:nvPr/>
        </p:nvCxnSpPr>
        <p:spPr>
          <a:xfrm flipH="1">
            <a:off x="3691890" y="3439698"/>
            <a:ext cx="535613" cy="2083978"/>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1D93ADB-F41E-4885-B0C1-E1C5717E4997}"/>
              </a:ext>
            </a:extLst>
          </p:cNvPr>
          <p:cNvCxnSpPr/>
          <p:nvPr/>
        </p:nvCxnSpPr>
        <p:spPr>
          <a:xfrm flipH="1">
            <a:off x="7646149" y="3425628"/>
            <a:ext cx="541264" cy="1941806"/>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4907FC7-FAE1-4D3E-989C-8AB6A38D9E6D}"/>
              </a:ext>
            </a:extLst>
          </p:cNvPr>
          <p:cNvCxnSpPr>
            <a:cxnSpLocks/>
          </p:cNvCxnSpPr>
          <p:nvPr/>
        </p:nvCxnSpPr>
        <p:spPr>
          <a:xfrm flipH="1">
            <a:off x="5443009" y="3521457"/>
            <a:ext cx="754064" cy="1940183"/>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9483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07CA8">
            <a:alpha val="12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C47BE-7FA7-490A-84FF-CC5066A31522}"/>
              </a:ext>
            </a:extLst>
          </p:cNvPr>
          <p:cNvSpPr>
            <a:spLocks noGrp="1"/>
          </p:cNvSpPr>
          <p:nvPr>
            <p:ph type="ctrTitle"/>
          </p:nvPr>
        </p:nvSpPr>
        <p:spPr>
          <a:xfrm>
            <a:off x="1065197" y="85726"/>
            <a:ext cx="10058400" cy="565580"/>
          </a:xfrm>
        </p:spPr>
        <p:txBody>
          <a:bodyPr>
            <a:normAutofit fontScale="90000"/>
          </a:bodyPr>
          <a:lstStyle/>
          <a:p>
            <a:r>
              <a:rPr lang="en-US">
                <a:solidFill>
                  <a:schemeClr val="tx1"/>
                </a:solidFill>
              </a:rPr>
              <a:t>PESTLE</a:t>
            </a:r>
            <a:r>
              <a:rPr lang="en-US"/>
              <a:t> </a:t>
            </a:r>
            <a:endParaRPr lang="en-IN"/>
          </a:p>
        </p:txBody>
      </p:sp>
      <p:graphicFrame>
        <p:nvGraphicFramePr>
          <p:cNvPr id="7" name="Table 6">
            <a:extLst>
              <a:ext uri="{FF2B5EF4-FFF2-40B4-BE49-F238E27FC236}">
                <a16:creationId xmlns:a16="http://schemas.microsoft.com/office/drawing/2014/main" id="{1E175422-A75C-4CBF-A65D-8D0F5572931B}"/>
              </a:ext>
            </a:extLst>
          </p:cNvPr>
          <p:cNvGraphicFramePr>
            <a:graphicFrameLocks noGrp="1"/>
          </p:cNvGraphicFramePr>
          <p:nvPr>
            <p:extLst>
              <p:ext uri="{D42A27DB-BD31-4B8C-83A1-F6EECF244321}">
                <p14:modId xmlns:p14="http://schemas.microsoft.com/office/powerpoint/2010/main" val="1134633425"/>
              </p:ext>
            </p:extLst>
          </p:nvPr>
        </p:nvGraphicFramePr>
        <p:xfrm>
          <a:off x="1447800" y="866774"/>
          <a:ext cx="9258300" cy="3971928"/>
        </p:xfrm>
        <a:graphic>
          <a:graphicData uri="http://schemas.openxmlformats.org/drawingml/2006/table">
            <a:tbl>
              <a:tblPr firstRow="1" firstCol="1" bandRow="1"/>
              <a:tblGrid>
                <a:gridCol w="1159343">
                  <a:extLst>
                    <a:ext uri="{9D8B030D-6E8A-4147-A177-3AD203B41FA5}">
                      <a16:colId xmlns:a16="http://schemas.microsoft.com/office/drawing/2014/main" val="2882213282"/>
                    </a:ext>
                  </a:extLst>
                </a:gridCol>
                <a:gridCol w="8098957">
                  <a:extLst>
                    <a:ext uri="{9D8B030D-6E8A-4147-A177-3AD203B41FA5}">
                      <a16:colId xmlns:a16="http://schemas.microsoft.com/office/drawing/2014/main" val="3707955352"/>
                    </a:ext>
                  </a:extLst>
                </a:gridCol>
              </a:tblGrid>
              <a:tr h="661988">
                <a:tc>
                  <a:txBody>
                    <a:bodyPr/>
                    <a:lstStyle/>
                    <a:p>
                      <a:pPr algn="just">
                        <a:lnSpc>
                          <a:spcPct val="150000"/>
                        </a:lnSpc>
                        <a:spcAft>
                          <a:spcPts val="800"/>
                        </a:spcAft>
                      </a:pPr>
                      <a:r>
                        <a:rPr lang="en-IN" sz="1400" b="1">
                          <a:effectLst/>
                          <a:latin typeface="Arial" panose="020B0604020202020204" pitchFamily="34" charset="0"/>
                          <a:ea typeface="Calibri" panose="020F0502020204030204" pitchFamily="34" charset="0"/>
                          <a:cs typeface="Times New Roman" panose="02020603050405020304" pitchFamily="18" charset="0"/>
                        </a:rPr>
                        <a:t>Political </a:t>
                      </a:r>
                      <a:endParaRPr lang="en-IN"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400">
                          <a:effectLst/>
                          <a:latin typeface="Arial" panose="020B0604020202020204" pitchFamily="34" charset="0"/>
                          <a:ea typeface="Calibri" panose="020F0502020204030204" pitchFamily="34" charset="0"/>
                          <a:cs typeface="Times New Roman" panose="02020603050405020304" pitchFamily="18" charset="0"/>
                        </a:rPr>
                        <a:t>Workplace conflict is the major indicator of politics that increases work stress (Holman, Johnson and O'Connor, 2018).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10428298"/>
                  </a:ext>
                </a:extLst>
              </a:tr>
              <a:tr h="661988">
                <a:tc>
                  <a:txBody>
                    <a:bodyPr/>
                    <a:lstStyle/>
                    <a:p>
                      <a:pPr algn="just">
                        <a:lnSpc>
                          <a:spcPct val="150000"/>
                        </a:lnSpc>
                        <a:spcAft>
                          <a:spcPts val="800"/>
                        </a:spcAft>
                      </a:pPr>
                      <a:r>
                        <a:rPr lang="en-IN" sz="1400" b="1">
                          <a:effectLst/>
                          <a:latin typeface="Arial" panose="020B0604020202020204" pitchFamily="34" charset="0"/>
                          <a:ea typeface="Calibri" panose="020F0502020204030204" pitchFamily="34" charset="0"/>
                          <a:cs typeface="Times New Roman" panose="02020603050405020304" pitchFamily="18" charset="0"/>
                        </a:rPr>
                        <a:t>Economical </a:t>
                      </a:r>
                      <a:endParaRPr lang="en-IN"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400">
                          <a:effectLst/>
                          <a:latin typeface="Arial" panose="020B0604020202020204" pitchFamily="34" charset="0"/>
                          <a:ea typeface="Calibri" panose="020F0502020204030204" pitchFamily="34" charset="0"/>
                          <a:cs typeface="Times New Roman" panose="02020603050405020304" pitchFamily="18" charset="0"/>
                        </a:rPr>
                        <a:t>Economic instability and issues with financial management can also lead to personal stress that reflects on the workplace performance of the employee.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46475960"/>
                  </a:ext>
                </a:extLst>
              </a:tr>
              <a:tr h="661988">
                <a:tc>
                  <a:txBody>
                    <a:bodyPr/>
                    <a:lstStyle/>
                    <a:p>
                      <a:pPr algn="just">
                        <a:lnSpc>
                          <a:spcPct val="150000"/>
                        </a:lnSpc>
                        <a:spcAft>
                          <a:spcPts val="800"/>
                        </a:spcAft>
                      </a:pPr>
                      <a:r>
                        <a:rPr lang="en-IN" sz="1400" b="1">
                          <a:effectLst/>
                          <a:latin typeface="Arial" panose="020B0604020202020204" pitchFamily="34" charset="0"/>
                          <a:ea typeface="Calibri" panose="020F0502020204030204" pitchFamily="34" charset="0"/>
                          <a:cs typeface="Times New Roman" panose="02020603050405020304" pitchFamily="18" charset="0"/>
                        </a:rPr>
                        <a:t>Social </a:t>
                      </a:r>
                      <a:endParaRPr lang="en-IN"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400">
                          <a:effectLst/>
                          <a:latin typeface="Arial" panose="020B0604020202020204" pitchFamily="34" charset="0"/>
                          <a:ea typeface="Calibri" panose="020F0502020204030204" pitchFamily="34" charset="0"/>
                          <a:cs typeface="Times New Roman" panose="02020603050405020304" pitchFamily="18" charset="0"/>
                        </a:rPr>
                        <a:t>Often, professionals receive an impolite approach from their clients. Many professions are socially reduced due to the low wage which led to employee distress.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66471193"/>
                  </a:ext>
                </a:extLst>
              </a:tr>
              <a:tr h="661988">
                <a:tc>
                  <a:txBody>
                    <a:bodyPr/>
                    <a:lstStyle/>
                    <a:p>
                      <a:pPr algn="just">
                        <a:lnSpc>
                          <a:spcPct val="150000"/>
                        </a:lnSpc>
                        <a:spcAft>
                          <a:spcPts val="800"/>
                        </a:spcAft>
                      </a:pPr>
                      <a:r>
                        <a:rPr lang="en-IN" sz="1400" b="1">
                          <a:effectLst/>
                          <a:latin typeface="Arial" panose="020B0604020202020204" pitchFamily="34" charset="0"/>
                          <a:ea typeface="Calibri" panose="020F0502020204030204" pitchFamily="34" charset="0"/>
                          <a:cs typeface="Times New Roman" panose="02020603050405020304" pitchFamily="18" charset="0"/>
                        </a:rPr>
                        <a:t>Technological </a:t>
                      </a:r>
                      <a:endParaRPr lang="en-IN"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400">
                          <a:effectLst/>
                          <a:latin typeface="Arial" panose="020B0604020202020204" pitchFamily="34" charset="0"/>
                          <a:ea typeface="Calibri" panose="020F0502020204030204" pitchFamily="34" charset="0"/>
                          <a:cs typeface="Times New Roman" panose="02020603050405020304" pitchFamily="18" charset="0"/>
                        </a:rPr>
                        <a:t>Heavy usage and exposure to computers and other technical elements increase anxiety and stress (</a:t>
                      </a:r>
                      <a:r>
                        <a:rPr lang="en-IN" sz="1100">
                          <a:solidFill>
                            <a:srgbClr val="222222"/>
                          </a:solidFill>
                          <a:effectLst/>
                          <a:latin typeface="Arial" panose="020B0604020202020204" pitchFamily="34" charset="0"/>
                          <a:ea typeface="Calibri" panose="020F0502020204030204" pitchFamily="34" charset="0"/>
                          <a:cs typeface="Arial" panose="020B0604020202020204" pitchFamily="34" charset="0"/>
                        </a:rPr>
                        <a:t>Haque and Aston, 2016)</a:t>
                      </a:r>
                      <a:r>
                        <a:rPr lang="en-IN" sz="14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53740191"/>
                  </a:ext>
                </a:extLst>
              </a:tr>
              <a:tr h="661988">
                <a:tc>
                  <a:txBody>
                    <a:bodyPr/>
                    <a:lstStyle/>
                    <a:p>
                      <a:pPr algn="just">
                        <a:lnSpc>
                          <a:spcPct val="150000"/>
                        </a:lnSpc>
                        <a:spcAft>
                          <a:spcPts val="800"/>
                        </a:spcAft>
                      </a:pPr>
                      <a:r>
                        <a:rPr lang="en-IN" sz="1400" b="1">
                          <a:effectLst/>
                          <a:latin typeface="Arial" panose="020B0604020202020204" pitchFamily="34" charset="0"/>
                          <a:ea typeface="Calibri" panose="020F0502020204030204" pitchFamily="34" charset="0"/>
                          <a:cs typeface="Times New Roman" panose="02020603050405020304" pitchFamily="18" charset="0"/>
                        </a:rPr>
                        <a:t>Ecological </a:t>
                      </a:r>
                      <a:endParaRPr lang="en-IN"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400">
                          <a:effectLst/>
                          <a:latin typeface="Arial" panose="020B0604020202020204" pitchFamily="34" charset="0"/>
                          <a:ea typeface="Calibri" panose="020F0502020204030204" pitchFamily="34" charset="0"/>
                          <a:cs typeface="Times New Roman" panose="02020603050405020304" pitchFamily="18" charset="0"/>
                        </a:rPr>
                        <a:t>The growing environmental pollution and imbalanced environment also contribute to headaches and chronic stress.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46775361"/>
                  </a:ext>
                </a:extLst>
              </a:tr>
              <a:tr h="661988">
                <a:tc>
                  <a:txBody>
                    <a:bodyPr/>
                    <a:lstStyle/>
                    <a:p>
                      <a:pPr algn="just">
                        <a:lnSpc>
                          <a:spcPct val="150000"/>
                        </a:lnSpc>
                        <a:spcAft>
                          <a:spcPts val="800"/>
                        </a:spcAft>
                      </a:pPr>
                      <a:r>
                        <a:rPr lang="en-IN" sz="1400" b="1">
                          <a:effectLst/>
                          <a:latin typeface="Arial" panose="020B0604020202020204" pitchFamily="34" charset="0"/>
                          <a:ea typeface="Calibri" panose="020F0502020204030204" pitchFamily="34" charset="0"/>
                          <a:cs typeface="Times New Roman" panose="02020603050405020304" pitchFamily="18" charset="0"/>
                        </a:rPr>
                        <a:t>Legal </a:t>
                      </a:r>
                      <a:endParaRPr lang="en-IN"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400">
                          <a:effectLst/>
                          <a:latin typeface="Arial" panose="020B0604020202020204" pitchFamily="34" charset="0"/>
                          <a:ea typeface="Calibri" panose="020F0502020204030204" pitchFamily="34" charset="0"/>
                          <a:cs typeface="Times New Roman" panose="02020603050405020304" pitchFamily="18" charset="0"/>
                        </a:rPr>
                        <a:t>Often workplaces get afflicted by legal obligations and many policies often get introduced within the workplace, it sometimes becomes stressful for the employees to cope with the situation.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1374318"/>
                  </a:ext>
                </a:extLst>
              </a:tr>
            </a:tbl>
          </a:graphicData>
        </a:graphic>
      </p:graphicFrame>
    </p:spTree>
    <p:extLst>
      <p:ext uri="{BB962C8B-B14F-4D97-AF65-F5344CB8AC3E}">
        <p14:creationId xmlns:p14="http://schemas.microsoft.com/office/powerpoint/2010/main" val="4100590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07CA8">
            <a:alpha val="11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13150-2DCA-437C-8FE5-E33B78D654DD}"/>
              </a:ext>
            </a:extLst>
          </p:cNvPr>
          <p:cNvSpPr>
            <a:spLocks noGrp="1"/>
          </p:cNvSpPr>
          <p:nvPr>
            <p:ph type="ctrTitle"/>
          </p:nvPr>
        </p:nvSpPr>
        <p:spPr>
          <a:xfrm>
            <a:off x="1065197" y="190501"/>
            <a:ext cx="10058400" cy="752474"/>
          </a:xfrm>
        </p:spPr>
        <p:txBody>
          <a:bodyPr>
            <a:normAutofit fontScale="90000"/>
          </a:bodyPr>
          <a:lstStyle/>
          <a:p>
            <a:pPr>
              <a:lnSpc>
                <a:spcPct val="150000"/>
              </a:lnSpc>
              <a:spcBef>
                <a:spcPts val="1200"/>
              </a:spcBef>
            </a:pPr>
            <a:r>
              <a:rPr lang="en-IN" sz="2700" b="1" kern="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Evaluation Of Alternative Solutions to Work-Related Stress</a:t>
            </a:r>
            <a:br>
              <a:rPr lang="en-IN" sz="1400" b="1" kern="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1400"/>
          </a:p>
        </p:txBody>
      </p:sp>
      <p:graphicFrame>
        <p:nvGraphicFramePr>
          <p:cNvPr id="7" name="Table 6">
            <a:extLst>
              <a:ext uri="{FF2B5EF4-FFF2-40B4-BE49-F238E27FC236}">
                <a16:creationId xmlns:a16="http://schemas.microsoft.com/office/drawing/2014/main" id="{8A8BEC17-DD68-42C5-8B7B-41FB1B44F350}"/>
              </a:ext>
            </a:extLst>
          </p:cNvPr>
          <p:cNvGraphicFramePr>
            <a:graphicFrameLocks noGrp="1"/>
          </p:cNvGraphicFramePr>
          <p:nvPr>
            <p:extLst>
              <p:ext uri="{D42A27DB-BD31-4B8C-83A1-F6EECF244321}">
                <p14:modId xmlns:p14="http://schemas.microsoft.com/office/powerpoint/2010/main" val="2929432984"/>
              </p:ext>
            </p:extLst>
          </p:nvPr>
        </p:nvGraphicFramePr>
        <p:xfrm>
          <a:off x="523875" y="838201"/>
          <a:ext cx="11182349" cy="3855236"/>
        </p:xfrm>
        <a:graphic>
          <a:graphicData uri="http://schemas.openxmlformats.org/drawingml/2006/table">
            <a:tbl>
              <a:tblPr firstRow="1" firstCol="1" bandRow="1"/>
              <a:tblGrid>
                <a:gridCol w="2062121">
                  <a:extLst>
                    <a:ext uri="{9D8B030D-6E8A-4147-A177-3AD203B41FA5}">
                      <a16:colId xmlns:a16="http://schemas.microsoft.com/office/drawing/2014/main" val="3066001664"/>
                    </a:ext>
                  </a:extLst>
                </a:gridCol>
                <a:gridCol w="1741811">
                  <a:extLst>
                    <a:ext uri="{9D8B030D-6E8A-4147-A177-3AD203B41FA5}">
                      <a16:colId xmlns:a16="http://schemas.microsoft.com/office/drawing/2014/main" val="672914392"/>
                    </a:ext>
                  </a:extLst>
                </a:gridCol>
                <a:gridCol w="1780915">
                  <a:extLst>
                    <a:ext uri="{9D8B030D-6E8A-4147-A177-3AD203B41FA5}">
                      <a16:colId xmlns:a16="http://schemas.microsoft.com/office/drawing/2014/main" val="865784815"/>
                    </a:ext>
                  </a:extLst>
                </a:gridCol>
                <a:gridCol w="1785655">
                  <a:extLst>
                    <a:ext uri="{9D8B030D-6E8A-4147-A177-3AD203B41FA5}">
                      <a16:colId xmlns:a16="http://schemas.microsoft.com/office/drawing/2014/main" val="3674139804"/>
                    </a:ext>
                  </a:extLst>
                </a:gridCol>
                <a:gridCol w="3811847">
                  <a:extLst>
                    <a:ext uri="{9D8B030D-6E8A-4147-A177-3AD203B41FA5}">
                      <a16:colId xmlns:a16="http://schemas.microsoft.com/office/drawing/2014/main" val="2354459359"/>
                    </a:ext>
                  </a:extLst>
                </a:gridCol>
              </a:tblGrid>
              <a:tr h="281943">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Cost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Time-consuming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Operational efficiency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Total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17594558"/>
                  </a:ext>
                </a:extLst>
              </a:tr>
              <a:tr h="258002">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Weightage</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baseline="-25000">
                          <a:effectLst/>
                          <a:latin typeface="Arial" panose="020B0604020202020204" pitchFamily="34" charset="0"/>
                          <a:ea typeface="Calibri" panose="020F0502020204030204" pitchFamily="34" charset="0"/>
                          <a:cs typeface="Times New Roman" panose="02020603050405020304" pitchFamily="18" charset="0"/>
                        </a:rPr>
                        <a:t> </a:t>
                      </a:r>
                      <a:endParaRPr lang="en-IN" sz="1200">
                        <a:effectLst/>
                        <a:latin typeface="Arial" panose="020B0604020202020204" pitchFamily="34" charset="0"/>
                        <a:ea typeface="Calibri" panose="020F0502020204030204" pitchFamily="34" charset="0"/>
                        <a:cs typeface="Times New Roman" panose="02020603050405020304" pitchFamily="18" charset="0"/>
                      </a:endParaRP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59164407"/>
                  </a:ext>
                </a:extLst>
              </a:tr>
              <a:tr h="878811">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Emphasizing Motivational approaches </a:t>
                      </a:r>
                    </a:p>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4</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4</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3</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20+20+15=55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55126247"/>
                  </a:ext>
                </a:extLst>
              </a:tr>
              <a:tr h="643146">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Equal Distribution of work </a:t>
                      </a:r>
                    </a:p>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2</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2</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10+10+25=45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5360967"/>
                  </a:ext>
                </a:extLst>
              </a:tr>
              <a:tr h="878811">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Incentivizing the additional works</a:t>
                      </a:r>
                    </a:p>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2</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4</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25+10+20=55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8573943"/>
                  </a:ext>
                </a:extLst>
              </a:tr>
              <a:tr h="878811">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Monthly Therapeutic approaches </a:t>
                      </a:r>
                    </a:p>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 </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4</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4</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Arial" panose="020B0604020202020204" pitchFamily="34" charset="0"/>
                          <a:ea typeface="Calibri" panose="020F0502020204030204" pitchFamily="34" charset="0"/>
                          <a:cs typeface="Times New Roman" panose="02020603050405020304" pitchFamily="18" charset="0"/>
                        </a:rPr>
                        <a:t>20+20+25=65</a:t>
                      </a:r>
                    </a:p>
                  </a:txBody>
                  <a:tcPr marL="47231" marR="4723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479105"/>
                  </a:ext>
                </a:extLst>
              </a:tr>
            </a:tbl>
          </a:graphicData>
        </a:graphic>
      </p:graphicFrame>
    </p:spTree>
    <p:extLst>
      <p:ext uri="{BB962C8B-B14F-4D97-AF65-F5344CB8AC3E}">
        <p14:creationId xmlns:p14="http://schemas.microsoft.com/office/powerpoint/2010/main" val="2577568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07CA8">
            <a:alpha val="11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AC368-E9BD-4EC4-9A06-80317CCFBA3E}"/>
              </a:ext>
            </a:extLst>
          </p:cNvPr>
          <p:cNvSpPr>
            <a:spLocks noGrp="1"/>
          </p:cNvSpPr>
          <p:nvPr>
            <p:ph type="title"/>
          </p:nvPr>
        </p:nvSpPr>
        <p:spPr>
          <a:xfrm>
            <a:off x="1188720" y="323850"/>
            <a:ext cx="9966960" cy="1527013"/>
          </a:xfrm>
        </p:spPr>
        <p:txBody>
          <a:bodyPr>
            <a:normAutofit fontScale="90000"/>
          </a:bodyPr>
          <a:lstStyle/>
          <a:p>
            <a:pPr>
              <a:lnSpc>
                <a:spcPct val="150000"/>
              </a:lnSpc>
              <a:spcBef>
                <a:spcPts val="1200"/>
              </a:spcBef>
            </a:pPr>
            <a:r>
              <a:rPr lang="en-IN" sz="4800" b="1" kern="0">
                <a:effectLst/>
                <a:latin typeface="Times New Roman" panose="02020603050405020304" pitchFamily="18" charset="0"/>
                <a:ea typeface="Times New Roman" panose="02020603050405020304" pitchFamily="18" charset="0"/>
                <a:cs typeface="Times New Roman" panose="02020603050405020304" pitchFamily="18" charset="0"/>
              </a:rPr>
              <a:t>Conclusion </a:t>
            </a:r>
            <a:br>
              <a:rPr lang="en-IN" sz="4800" b="1" kern="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a:p>
        </p:txBody>
      </p:sp>
      <p:sp>
        <p:nvSpPr>
          <p:cNvPr id="7" name="Footer Placeholder 6">
            <a:extLst>
              <a:ext uri="{FF2B5EF4-FFF2-40B4-BE49-F238E27FC236}">
                <a16:creationId xmlns:a16="http://schemas.microsoft.com/office/drawing/2014/main" id="{4C5FA6EA-2BC3-453A-8070-E2061A520E89}"/>
              </a:ext>
            </a:extLst>
          </p:cNvPr>
          <p:cNvSpPr>
            <a:spLocks noGrp="1"/>
          </p:cNvSpPr>
          <p:nvPr>
            <p:ph type="ftr" sz="quarter" idx="11"/>
          </p:nvPr>
        </p:nvSpPr>
        <p:spPr>
          <a:xfrm>
            <a:off x="1097279" y="6446838"/>
            <a:ext cx="6818262" cy="365125"/>
          </a:xfrm>
        </p:spPr>
        <p:txBody>
          <a:bodyPr/>
          <a:lstStyle/>
          <a:p>
            <a:r>
              <a:rPr lang="en-US"/>
              <a:t>Sample Footer Text</a:t>
            </a:r>
          </a:p>
        </p:txBody>
      </p:sp>
      <p:sp>
        <p:nvSpPr>
          <p:cNvPr id="6" name="Date Placeholder 5">
            <a:extLst>
              <a:ext uri="{FF2B5EF4-FFF2-40B4-BE49-F238E27FC236}">
                <a16:creationId xmlns:a16="http://schemas.microsoft.com/office/drawing/2014/main" id="{6C717B4A-5F3A-4C0E-B416-4BBABBA8653B}"/>
              </a:ext>
            </a:extLst>
          </p:cNvPr>
          <p:cNvSpPr>
            <a:spLocks noGrp="1"/>
          </p:cNvSpPr>
          <p:nvPr>
            <p:ph type="dt" sz="half" idx="10"/>
          </p:nvPr>
        </p:nvSpPr>
        <p:spPr>
          <a:xfrm>
            <a:off x="8218426" y="6446838"/>
            <a:ext cx="2584850" cy="365125"/>
          </a:xfrm>
        </p:spPr>
        <p:txBody>
          <a:bodyPr/>
          <a:lstStyle/>
          <a:p>
            <a:r>
              <a:rPr lang="en-US"/>
              <a:t>20XX</a:t>
            </a:r>
          </a:p>
        </p:txBody>
      </p:sp>
      <p:sp>
        <p:nvSpPr>
          <p:cNvPr id="8" name="Slide Number Placeholder 7">
            <a:extLst>
              <a:ext uri="{FF2B5EF4-FFF2-40B4-BE49-F238E27FC236}">
                <a16:creationId xmlns:a16="http://schemas.microsoft.com/office/drawing/2014/main" id="{8897BF9A-AF19-4A73-9226-CCCAF4B880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11</a:t>
            </a:fld>
            <a:endParaRPr lang="en-US"/>
          </a:p>
        </p:txBody>
      </p:sp>
      <p:sp>
        <p:nvSpPr>
          <p:cNvPr id="5" name="Content Placeholder 4">
            <a:extLst>
              <a:ext uri="{FF2B5EF4-FFF2-40B4-BE49-F238E27FC236}">
                <a16:creationId xmlns:a16="http://schemas.microsoft.com/office/drawing/2014/main" id="{69BFA02D-F546-4472-8B5C-EA4DDBA710BE}"/>
              </a:ext>
            </a:extLst>
          </p:cNvPr>
          <p:cNvSpPr>
            <a:spLocks noGrp="1"/>
          </p:cNvSpPr>
          <p:nvPr>
            <p:ph idx="1"/>
          </p:nvPr>
        </p:nvSpPr>
        <p:spPr/>
        <p:txBody>
          <a:bodyPr/>
          <a:lstStyle/>
          <a:p>
            <a:pPr marL="342900" lvl="0" indent="-342900" algn="l">
              <a:lnSpc>
                <a:spcPct val="107000"/>
              </a:lnSpc>
              <a:buFont typeface="Symbol" panose="05050102010706020507" pitchFamily="18" charset="2"/>
              <a:buChar char=""/>
            </a:pPr>
            <a:r>
              <a:rPr lang="en-IN" sz="2000">
                <a:effectLst/>
                <a:latin typeface="Arial" panose="020B0604020202020204" pitchFamily="34" charset="0"/>
                <a:ea typeface="Calibri" panose="020F0502020204030204" pitchFamily="34" charset="0"/>
                <a:cs typeface="Times New Roman" panose="02020603050405020304" pitchFamily="18" charset="0"/>
              </a:rPr>
              <a:t>The report has attempted to provide a comprehensive and research-based insight on job stress </a:t>
            </a:r>
          </a:p>
          <a:p>
            <a:pPr marL="342900" lvl="0" indent="-342900" algn="l">
              <a:lnSpc>
                <a:spcPct val="107000"/>
              </a:lnSpc>
              <a:buFont typeface="Symbol" panose="05050102010706020507" pitchFamily="18" charset="2"/>
              <a:buChar char=""/>
            </a:pPr>
            <a:r>
              <a:rPr lang="en-IN" sz="2000">
                <a:effectLst/>
                <a:latin typeface="Arial" panose="020B0604020202020204" pitchFamily="34" charset="0"/>
                <a:ea typeface="Calibri" panose="020F0502020204030204" pitchFamily="34" charset="0"/>
                <a:cs typeface="Times New Roman" panose="02020603050405020304" pitchFamily="18" charset="0"/>
              </a:rPr>
              <a:t>The report has attempted to uphold the current scenario of the professional sphere of the UK </a:t>
            </a:r>
          </a:p>
          <a:p>
            <a:pPr marL="342900" lvl="0" indent="-342900" algn="l">
              <a:lnSpc>
                <a:spcPct val="107000"/>
              </a:lnSpc>
              <a:spcAft>
                <a:spcPts val="800"/>
              </a:spcAft>
              <a:buFont typeface="Symbol" panose="05050102010706020507" pitchFamily="18" charset="2"/>
              <a:buChar char=""/>
            </a:pPr>
            <a:r>
              <a:rPr lang="en-IN" sz="2000">
                <a:effectLst/>
                <a:latin typeface="Arial" panose="020B0604020202020204" pitchFamily="34" charset="0"/>
                <a:ea typeface="Calibri" panose="020F0502020204030204" pitchFamily="34" charset="0"/>
                <a:cs typeface="Times New Roman" panose="02020603050405020304" pitchFamily="18" charset="0"/>
              </a:rPr>
              <a:t>It has also provided certain alternative solutions and supported one logical solution </a:t>
            </a:r>
            <a:br>
              <a:rPr lang="en-IN" sz="2000">
                <a:effectLst/>
                <a:latin typeface="Arial" panose="020B0604020202020204" pitchFamily="34" charset="0"/>
                <a:ea typeface="Calibri" panose="020F0502020204030204" pitchFamily="34" charset="0"/>
                <a:cs typeface="Times New Roman" panose="02020603050405020304" pitchFamily="18" charset="0"/>
              </a:rPr>
            </a:br>
            <a:endParaRPr lang="en-IN" sz="2000">
              <a:effectLst/>
              <a:latin typeface="Arial" panose="020B0604020202020204" pitchFamily="34" charset="0"/>
              <a:ea typeface="Calibri" panose="020F0502020204030204" pitchFamily="34" charset="0"/>
              <a:cs typeface="Times New Roman" panose="02020603050405020304" pitchFamily="18" charset="0"/>
            </a:endParaRPr>
          </a:p>
          <a:p>
            <a:endParaRPr lang="en-IN"/>
          </a:p>
        </p:txBody>
      </p:sp>
    </p:spTree>
    <p:extLst>
      <p:ext uri="{BB962C8B-B14F-4D97-AF65-F5344CB8AC3E}">
        <p14:creationId xmlns:p14="http://schemas.microsoft.com/office/powerpoint/2010/main" val="3643072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07CA8">
            <a:alpha val="10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298F-B272-4BC5-BFF2-053334392B37}"/>
              </a:ext>
            </a:extLst>
          </p:cNvPr>
          <p:cNvSpPr>
            <a:spLocks noGrp="1"/>
          </p:cNvSpPr>
          <p:nvPr>
            <p:ph type="title"/>
          </p:nvPr>
        </p:nvSpPr>
        <p:spPr>
          <a:xfrm>
            <a:off x="1097280" y="590550"/>
            <a:ext cx="10058400" cy="1171575"/>
          </a:xfrm>
        </p:spPr>
        <p:txBody>
          <a:bodyPr>
            <a:noAutofit/>
          </a:bodyPr>
          <a:lstStyle/>
          <a:p>
            <a:br>
              <a:rPr lang="en-IN" sz="2400">
                <a:effectLst/>
                <a:latin typeface="Arial" panose="020B0604020202020204" pitchFamily="34" charset="0"/>
                <a:ea typeface="Calibri" panose="020F0502020204030204" pitchFamily="34" charset="0"/>
                <a:cs typeface="Times New Roman" panose="02020603050405020304" pitchFamily="18" charset="0"/>
              </a:rPr>
            </a:br>
            <a:r>
              <a:rPr lang="en-IN" sz="2400">
                <a:effectLst/>
                <a:latin typeface="Arial" panose="020B0604020202020204" pitchFamily="34" charset="0"/>
                <a:ea typeface="Calibri" panose="020F0502020204030204" pitchFamily="34" charset="0"/>
                <a:cs typeface="Times New Roman" panose="02020603050405020304" pitchFamily="18" charset="0"/>
              </a:rPr>
              <a:t>References</a:t>
            </a:r>
            <a:br>
              <a:rPr lang="en-IN" sz="2400">
                <a:effectLst/>
                <a:latin typeface="Arial" panose="020B0604020202020204" pitchFamily="34" charset="0"/>
                <a:ea typeface="Calibri" panose="020F0502020204030204" pitchFamily="34" charset="0"/>
                <a:cs typeface="Times New Roman" panose="02020603050405020304" pitchFamily="18" charset="0"/>
              </a:rPr>
            </a:br>
            <a:endParaRPr lang="en-US" sz="5400"/>
          </a:p>
        </p:txBody>
      </p:sp>
      <p:sp>
        <p:nvSpPr>
          <p:cNvPr id="5" name="Footer Placeholder 4">
            <a:extLst>
              <a:ext uri="{FF2B5EF4-FFF2-40B4-BE49-F238E27FC236}">
                <a16:creationId xmlns:a16="http://schemas.microsoft.com/office/drawing/2014/main" id="{52F0EE3B-7C1A-4927-A603-3575824BCFAE}"/>
              </a:ext>
            </a:extLst>
          </p:cNvPr>
          <p:cNvSpPr>
            <a:spLocks noGrp="1"/>
          </p:cNvSpPr>
          <p:nvPr>
            <p:ph type="ftr" sz="quarter" idx="11"/>
          </p:nvPr>
        </p:nvSpPr>
        <p:spPr>
          <a:xfrm>
            <a:off x="1097279" y="6446838"/>
            <a:ext cx="6818262" cy="365125"/>
          </a:xfrm>
        </p:spPr>
        <p:txBody>
          <a:bodyPr/>
          <a:lstStyle/>
          <a:p>
            <a:r>
              <a:rPr lang="en-US"/>
              <a:t>Sample Footer Text</a:t>
            </a:r>
          </a:p>
        </p:txBody>
      </p:sp>
      <p:sp>
        <p:nvSpPr>
          <p:cNvPr id="4" name="Date Placeholder 3">
            <a:extLst>
              <a:ext uri="{FF2B5EF4-FFF2-40B4-BE49-F238E27FC236}">
                <a16:creationId xmlns:a16="http://schemas.microsoft.com/office/drawing/2014/main" id="{DB892F39-29E3-4089-B65D-6EF18ADF4480}"/>
              </a:ext>
            </a:extLst>
          </p:cNvPr>
          <p:cNvSpPr>
            <a:spLocks noGrp="1"/>
          </p:cNvSpPr>
          <p:nvPr>
            <p:ph type="dt" sz="half" idx="10"/>
          </p:nvPr>
        </p:nvSpPr>
        <p:spPr>
          <a:xfrm>
            <a:off x="8218426" y="6446838"/>
            <a:ext cx="2584850" cy="365125"/>
          </a:xfrm>
        </p:spPr>
        <p:txBody>
          <a:bodyPr/>
          <a:lstStyle/>
          <a:p>
            <a:r>
              <a:rPr lang="en-US"/>
              <a:t>20XX</a:t>
            </a:r>
          </a:p>
        </p:txBody>
      </p:sp>
      <p:sp>
        <p:nvSpPr>
          <p:cNvPr id="6" name="Slide Number Placeholder 5">
            <a:extLst>
              <a:ext uri="{FF2B5EF4-FFF2-40B4-BE49-F238E27FC236}">
                <a16:creationId xmlns:a16="http://schemas.microsoft.com/office/drawing/2014/main" id="{C6B37ACF-49F1-45AA-BB16-6A58A160FF3D}"/>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12</a:t>
            </a:fld>
            <a:endParaRPr lang="en-US"/>
          </a:p>
        </p:txBody>
      </p:sp>
      <p:sp>
        <p:nvSpPr>
          <p:cNvPr id="8" name="Content Placeholder 7">
            <a:extLst>
              <a:ext uri="{FF2B5EF4-FFF2-40B4-BE49-F238E27FC236}">
                <a16:creationId xmlns:a16="http://schemas.microsoft.com/office/drawing/2014/main" id="{01D83EA6-2CE6-427B-BB13-6497DF75939D}"/>
              </a:ext>
            </a:extLst>
          </p:cNvPr>
          <p:cNvSpPr>
            <a:spLocks noGrp="1"/>
          </p:cNvSpPr>
          <p:nvPr>
            <p:ph idx="1"/>
          </p:nvPr>
        </p:nvSpPr>
        <p:spPr>
          <a:xfrm>
            <a:off x="1188720" y="2463495"/>
            <a:ext cx="9966960" cy="3594405"/>
          </a:xfrm>
        </p:spPr>
        <p:txBody>
          <a:bodyPr>
            <a:normAutofit fontScale="25000" lnSpcReduction="20000"/>
          </a:bodyPr>
          <a:lstStyle/>
          <a:p>
            <a:pPr algn="just">
              <a:lnSpc>
                <a:spcPct val="150000"/>
              </a:lnSpc>
              <a:spcAft>
                <a:spcPts val="800"/>
              </a:spcAft>
            </a:pPr>
            <a:r>
              <a:rPr lang="en-IN" sz="4400" b="1">
                <a:effectLst/>
                <a:latin typeface="Arial" panose="020B0604020202020204" pitchFamily="34" charset="0"/>
                <a:ea typeface="Calibri" panose="020F0502020204030204" pitchFamily="34" charset="0"/>
                <a:cs typeface="Times New Roman" panose="02020603050405020304" pitchFamily="18" charset="0"/>
              </a:rPr>
              <a:t>Ehsan, M. and Ali, K., 2019. The impact of work stress on employee productivity: Based in the banking sector of Faisalabad, Pakistan. </a:t>
            </a:r>
            <a:r>
              <a:rPr lang="en-IN" sz="4400" b="1" i="1">
                <a:effectLst/>
                <a:latin typeface="Arial" panose="020B0604020202020204" pitchFamily="34" charset="0"/>
                <a:ea typeface="Calibri" panose="020F0502020204030204" pitchFamily="34" charset="0"/>
                <a:cs typeface="Times New Roman" panose="02020603050405020304" pitchFamily="18" charset="0"/>
              </a:rPr>
              <a:t>International Journal of Innovation and Economic Development</a:t>
            </a:r>
            <a:r>
              <a:rPr lang="en-IN" sz="4400" b="1">
                <a:effectLst/>
                <a:latin typeface="Arial" panose="020B0604020202020204" pitchFamily="34" charset="0"/>
                <a:ea typeface="Calibri" panose="020F0502020204030204" pitchFamily="34" charset="0"/>
                <a:cs typeface="Times New Roman" panose="02020603050405020304" pitchFamily="18" charset="0"/>
              </a:rPr>
              <a:t>, </a:t>
            </a:r>
            <a:r>
              <a:rPr lang="en-IN" sz="4400" b="1" i="1">
                <a:effectLst/>
                <a:latin typeface="Arial" panose="020B0604020202020204" pitchFamily="34" charset="0"/>
                <a:ea typeface="Calibri" panose="020F0502020204030204" pitchFamily="34" charset="0"/>
                <a:cs typeface="Times New Roman" panose="02020603050405020304" pitchFamily="18" charset="0"/>
              </a:rPr>
              <a:t>4</a:t>
            </a:r>
            <a:r>
              <a:rPr lang="en-IN" sz="4400" b="1">
                <a:effectLst/>
                <a:latin typeface="Arial" panose="020B0604020202020204" pitchFamily="34" charset="0"/>
                <a:ea typeface="Calibri" panose="020F0502020204030204" pitchFamily="34" charset="0"/>
                <a:cs typeface="Times New Roman" panose="02020603050405020304" pitchFamily="18" charset="0"/>
              </a:rPr>
              <a:t>(6), pp.32-50.</a:t>
            </a:r>
          </a:p>
          <a:p>
            <a:pPr algn="just">
              <a:lnSpc>
                <a:spcPct val="150000"/>
              </a:lnSpc>
              <a:spcAft>
                <a:spcPts val="800"/>
              </a:spcAft>
            </a:pPr>
            <a:r>
              <a:rPr lang="en-IN" sz="4400" b="1" err="1">
                <a:effectLst/>
                <a:latin typeface="Arial" panose="020B0604020202020204" pitchFamily="34" charset="0"/>
                <a:ea typeface="Calibri" panose="020F0502020204030204" pitchFamily="34" charset="0"/>
                <a:cs typeface="Times New Roman" panose="02020603050405020304" pitchFamily="18" charset="0"/>
              </a:rPr>
              <a:t>Desa</a:t>
            </a:r>
            <a:r>
              <a:rPr lang="en-IN" sz="4400" b="1">
                <a:effectLst/>
                <a:latin typeface="Arial" panose="020B0604020202020204" pitchFamily="34" charset="0"/>
                <a:ea typeface="Calibri" panose="020F0502020204030204" pitchFamily="34" charset="0"/>
                <a:cs typeface="Times New Roman" panose="02020603050405020304" pitchFamily="18" charset="0"/>
              </a:rPr>
              <a:t>, N.M., </a:t>
            </a:r>
            <a:r>
              <a:rPr lang="en-IN" sz="4400" b="1" err="1">
                <a:effectLst/>
                <a:latin typeface="Arial" panose="020B0604020202020204" pitchFamily="34" charset="0"/>
                <a:ea typeface="Calibri" panose="020F0502020204030204" pitchFamily="34" charset="0"/>
                <a:cs typeface="Times New Roman" panose="02020603050405020304" pitchFamily="18" charset="0"/>
              </a:rPr>
              <a:t>Khoon</a:t>
            </a:r>
            <a:r>
              <a:rPr lang="en-IN" sz="4400" b="1">
                <a:effectLst/>
                <a:latin typeface="Arial" panose="020B0604020202020204" pitchFamily="34" charset="0"/>
                <a:ea typeface="Calibri" panose="020F0502020204030204" pitchFamily="34" charset="0"/>
                <a:cs typeface="Times New Roman" panose="02020603050405020304" pitchFamily="18" charset="0"/>
              </a:rPr>
              <a:t>, T.L. and </a:t>
            </a:r>
            <a:r>
              <a:rPr lang="en-IN" sz="4400" b="1" err="1">
                <a:effectLst/>
                <a:latin typeface="Arial" panose="020B0604020202020204" pitchFamily="34" charset="0"/>
                <a:ea typeface="Calibri" panose="020F0502020204030204" pitchFamily="34" charset="0"/>
                <a:cs typeface="Times New Roman" panose="02020603050405020304" pitchFamily="18" charset="0"/>
              </a:rPr>
              <a:t>Asaari</a:t>
            </a:r>
            <a:r>
              <a:rPr lang="en-IN" sz="4400" b="1">
                <a:effectLst/>
                <a:latin typeface="Arial" panose="020B0604020202020204" pitchFamily="34" charset="0"/>
                <a:ea typeface="Calibri" panose="020F0502020204030204" pitchFamily="34" charset="0"/>
                <a:cs typeface="Times New Roman" panose="02020603050405020304" pitchFamily="18" charset="0"/>
              </a:rPr>
              <a:t>, M.H.A.H., 2018. Work stress toward work environment, management support, and employee satisfaction among employees of public organizations. </a:t>
            </a:r>
            <a:r>
              <a:rPr lang="en-IN" sz="4400" b="1" i="1">
                <a:effectLst/>
                <a:latin typeface="Arial" panose="020B0604020202020204" pitchFamily="34" charset="0"/>
                <a:ea typeface="Calibri" panose="020F0502020204030204" pitchFamily="34" charset="0"/>
                <a:cs typeface="Times New Roman" panose="02020603050405020304" pitchFamily="18" charset="0"/>
              </a:rPr>
              <a:t>International Journal of Asian Social Science</a:t>
            </a:r>
            <a:r>
              <a:rPr lang="en-IN" sz="4400" b="1">
                <a:effectLst/>
                <a:latin typeface="Arial" panose="020B0604020202020204" pitchFamily="34" charset="0"/>
                <a:ea typeface="Calibri" panose="020F0502020204030204" pitchFamily="34" charset="0"/>
                <a:cs typeface="Times New Roman" panose="02020603050405020304" pitchFamily="18" charset="0"/>
              </a:rPr>
              <a:t>, </a:t>
            </a:r>
            <a:r>
              <a:rPr lang="en-IN" sz="4400" b="1" i="1">
                <a:effectLst/>
                <a:latin typeface="Arial" panose="020B0604020202020204" pitchFamily="34" charset="0"/>
                <a:ea typeface="Calibri" panose="020F0502020204030204" pitchFamily="34" charset="0"/>
                <a:cs typeface="Times New Roman" panose="02020603050405020304" pitchFamily="18" charset="0"/>
              </a:rPr>
              <a:t>8</a:t>
            </a:r>
            <a:r>
              <a:rPr lang="en-IN" sz="4400" b="1">
                <a:effectLst/>
                <a:latin typeface="Arial" panose="020B0604020202020204" pitchFamily="34" charset="0"/>
                <a:ea typeface="Calibri" panose="020F0502020204030204" pitchFamily="34" charset="0"/>
                <a:cs typeface="Times New Roman" panose="02020603050405020304" pitchFamily="18" charset="0"/>
              </a:rPr>
              <a:t>(1), pp.1-11.</a:t>
            </a:r>
          </a:p>
          <a:p>
            <a:pPr algn="just">
              <a:lnSpc>
                <a:spcPct val="150000"/>
              </a:lnSpc>
              <a:spcAft>
                <a:spcPts val="800"/>
              </a:spcAft>
            </a:pPr>
            <a:r>
              <a:rPr lang="en-IN" sz="4400" b="1">
                <a:effectLst/>
                <a:latin typeface="Arial" panose="020B0604020202020204" pitchFamily="34" charset="0"/>
                <a:ea typeface="Calibri" panose="020F0502020204030204" pitchFamily="34" charset="0"/>
                <a:cs typeface="Times New Roman" panose="02020603050405020304" pitchFamily="18" charset="0"/>
              </a:rPr>
              <a:t>Burman, R. and Goswami, T.G., 2018. A systematic literature review of work stress. </a:t>
            </a:r>
            <a:r>
              <a:rPr lang="en-IN" sz="4400" b="1" i="1">
                <a:effectLst/>
                <a:latin typeface="Arial" panose="020B0604020202020204" pitchFamily="34" charset="0"/>
                <a:ea typeface="Calibri" panose="020F0502020204030204" pitchFamily="34" charset="0"/>
                <a:cs typeface="Times New Roman" panose="02020603050405020304" pitchFamily="18" charset="0"/>
              </a:rPr>
              <a:t>International Journal of Management Studies</a:t>
            </a:r>
            <a:r>
              <a:rPr lang="en-IN" sz="4400" b="1">
                <a:effectLst/>
                <a:latin typeface="Arial" panose="020B0604020202020204" pitchFamily="34" charset="0"/>
                <a:ea typeface="Calibri" panose="020F0502020204030204" pitchFamily="34" charset="0"/>
                <a:cs typeface="Times New Roman" panose="02020603050405020304" pitchFamily="18" charset="0"/>
              </a:rPr>
              <a:t>, </a:t>
            </a:r>
            <a:r>
              <a:rPr lang="en-IN" sz="4400" b="1" i="1">
                <a:effectLst/>
                <a:latin typeface="Arial" panose="020B0604020202020204" pitchFamily="34" charset="0"/>
                <a:ea typeface="Calibri" panose="020F0502020204030204" pitchFamily="34" charset="0"/>
                <a:cs typeface="Times New Roman" panose="02020603050405020304" pitchFamily="18" charset="0"/>
              </a:rPr>
              <a:t>5</a:t>
            </a:r>
            <a:r>
              <a:rPr lang="en-IN" sz="4400" b="1">
                <a:effectLst/>
                <a:latin typeface="Arial" panose="020B0604020202020204" pitchFamily="34" charset="0"/>
                <a:ea typeface="Calibri" panose="020F0502020204030204" pitchFamily="34" charset="0"/>
                <a:cs typeface="Times New Roman" panose="02020603050405020304" pitchFamily="18" charset="0"/>
              </a:rPr>
              <a:t>(3-9), pp.112-132.</a:t>
            </a:r>
          </a:p>
          <a:p>
            <a:pPr algn="just">
              <a:lnSpc>
                <a:spcPct val="150000"/>
              </a:lnSpc>
              <a:spcAft>
                <a:spcPts val="800"/>
              </a:spcAft>
            </a:pPr>
            <a:r>
              <a:rPr lang="en-IN" sz="4400" b="1" err="1">
                <a:effectLst/>
                <a:latin typeface="Arial" panose="020B0604020202020204" pitchFamily="34" charset="0"/>
                <a:ea typeface="Calibri" panose="020F0502020204030204" pitchFamily="34" charset="0"/>
                <a:cs typeface="Times New Roman" panose="02020603050405020304" pitchFamily="18" charset="0"/>
              </a:rPr>
              <a:t>Cucurachi</a:t>
            </a:r>
            <a:r>
              <a:rPr lang="en-IN" sz="4400" b="1">
                <a:effectLst/>
                <a:latin typeface="Arial" panose="020B0604020202020204" pitchFamily="34" charset="0"/>
                <a:ea typeface="Calibri" panose="020F0502020204030204" pitchFamily="34" charset="0"/>
                <a:cs typeface="Times New Roman" panose="02020603050405020304" pitchFamily="18" charset="0"/>
              </a:rPr>
              <a:t>, S. and Suh, S., 2017. Cause-effect analysis for sustainable development policy. </a:t>
            </a:r>
            <a:r>
              <a:rPr lang="en-IN" sz="4400" b="1" i="1">
                <a:effectLst/>
                <a:latin typeface="Arial" panose="020B0604020202020204" pitchFamily="34" charset="0"/>
                <a:ea typeface="Calibri" panose="020F0502020204030204" pitchFamily="34" charset="0"/>
                <a:cs typeface="Times New Roman" panose="02020603050405020304" pitchFamily="18" charset="0"/>
              </a:rPr>
              <a:t>Environmental Reviews</a:t>
            </a:r>
            <a:r>
              <a:rPr lang="en-IN" sz="4400" b="1">
                <a:effectLst/>
                <a:latin typeface="Arial" panose="020B0604020202020204" pitchFamily="34" charset="0"/>
                <a:ea typeface="Calibri" panose="020F0502020204030204" pitchFamily="34" charset="0"/>
                <a:cs typeface="Times New Roman" panose="02020603050405020304" pitchFamily="18" charset="0"/>
              </a:rPr>
              <a:t>, </a:t>
            </a:r>
            <a:r>
              <a:rPr lang="en-IN" sz="4400" b="1" i="1">
                <a:effectLst/>
                <a:latin typeface="Arial" panose="020B0604020202020204" pitchFamily="34" charset="0"/>
                <a:ea typeface="Calibri" panose="020F0502020204030204" pitchFamily="34" charset="0"/>
                <a:cs typeface="Times New Roman" panose="02020603050405020304" pitchFamily="18" charset="0"/>
              </a:rPr>
              <a:t>25</a:t>
            </a:r>
            <a:r>
              <a:rPr lang="en-IN" sz="4400" b="1">
                <a:effectLst/>
                <a:latin typeface="Arial" panose="020B0604020202020204" pitchFamily="34" charset="0"/>
                <a:ea typeface="Calibri" panose="020F0502020204030204" pitchFamily="34" charset="0"/>
                <a:cs typeface="Times New Roman" panose="02020603050405020304" pitchFamily="18" charset="0"/>
              </a:rPr>
              <a:t>(3), pp.358-379.</a:t>
            </a:r>
          </a:p>
          <a:p>
            <a:pPr algn="just">
              <a:lnSpc>
                <a:spcPct val="150000"/>
              </a:lnSpc>
              <a:spcAft>
                <a:spcPts val="800"/>
              </a:spcAft>
            </a:pPr>
            <a:r>
              <a:rPr lang="en-IN" sz="4400" b="1">
                <a:effectLst/>
                <a:latin typeface="Arial" panose="020B0604020202020204" pitchFamily="34" charset="0"/>
                <a:ea typeface="Calibri" panose="020F0502020204030204" pitchFamily="34" charset="0"/>
                <a:cs typeface="Times New Roman" panose="02020603050405020304" pitchFamily="18" charset="0"/>
              </a:rPr>
              <a:t>Holman, D., Johnson, S. and O'Connor, E., 2018. Stress management interventions: Improving subjective psychological well-being in the workplace. In </a:t>
            </a:r>
            <a:r>
              <a:rPr lang="en-IN" sz="4400" b="1" i="1">
                <a:effectLst/>
                <a:latin typeface="Arial" panose="020B0604020202020204" pitchFamily="34" charset="0"/>
                <a:ea typeface="Calibri" panose="020F0502020204030204" pitchFamily="34" charset="0"/>
                <a:cs typeface="Times New Roman" panose="02020603050405020304" pitchFamily="18" charset="0"/>
              </a:rPr>
              <a:t>Handbook of well-being</a:t>
            </a:r>
            <a:r>
              <a:rPr lang="en-IN" sz="4400" b="1">
                <a:effectLst/>
                <a:latin typeface="Arial" panose="020B0604020202020204" pitchFamily="34" charset="0"/>
                <a:ea typeface="Calibri" panose="020F0502020204030204" pitchFamily="34" charset="0"/>
                <a:cs typeface="Times New Roman" panose="02020603050405020304" pitchFamily="18" charset="0"/>
              </a:rPr>
              <a:t>. DEF Publishers.</a:t>
            </a:r>
          </a:p>
          <a:p>
            <a:pPr algn="just">
              <a:lnSpc>
                <a:spcPct val="150000"/>
              </a:lnSpc>
              <a:spcAft>
                <a:spcPts val="800"/>
              </a:spcAft>
            </a:pPr>
            <a:r>
              <a:rPr lang="en-IN" sz="4400" b="1">
                <a:solidFill>
                  <a:srgbClr val="222222"/>
                </a:solidFill>
                <a:effectLst/>
                <a:latin typeface="Arial" panose="020B0604020202020204" pitchFamily="34" charset="0"/>
                <a:ea typeface="Calibri" panose="020F0502020204030204" pitchFamily="34" charset="0"/>
                <a:cs typeface="Arial" panose="020B0604020202020204" pitchFamily="34" charset="0"/>
              </a:rPr>
              <a:t>Haque, A.U. and Aston, J., 2016. A relationship between occupational stress and organisational commitment of IT sector’s employees in contrasting economies. </a:t>
            </a:r>
            <a:r>
              <a:rPr lang="en-IN" sz="4400" b="1" i="1">
                <a:effectLst/>
                <a:latin typeface="Arial" panose="020B0604020202020204" pitchFamily="34" charset="0"/>
                <a:ea typeface="Calibri" panose="020F0502020204030204" pitchFamily="34" charset="0"/>
                <a:cs typeface="Times New Roman" panose="02020603050405020304" pitchFamily="18" charset="0"/>
              </a:rPr>
              <a:t>Polish Journal of Management Studies</a:t>
            </a:r>
            <a:r>
              <a:rPr lang="en-IN" sz="4400" b="1">
                <a:effectLst/>
                <a:latin typeface="Arial" panose="020B0604020202020204" pitchFamily="34" charset="0"/>
                <a:ea typeface="Calibri" panose="020F0502020204030204" pitchFamily="34" charset="0"/>
                <a:cs typeface="Times New Roman" panose="02020603050405020304" pitchFamily="18" charset="0"/>
              </a:rPr>
              <a:t>, </a:t>
            </a:r>
            <a:r>
              <a:rPr lang="en-IN" sz="4400" b="1" i="1">
                <a:effectLst/>
                <a:latin typeface="Arial" panose="020B0604020202020204" pitchFamily="34" charset="0"/>
                <a:ea typeface="Calibri" panose="020F0502020204030204" pitchFamily="34" charset="0"/>
                <a:cs typeface="Times New Roman" panose="02020603050405020304" pitchFamily="18" charset="0"/>
              </a:rPr>
              <a:t>14</a:t>
            </a:r>
            <a:r>
              <a:rPr lang="en-IN" sz="4400" b="1">
                <a:effectLst/>
                <a:latin typeface="Arial" panose="020B0604020202020204" pitchFamily="34" charset="0"/>
                <a:ea typeface="Calibri" panose="020F0502020204030204" pitchFamily="34" charset="0"/>
                <a:cs typeface="Times New Roman" panose="02020603050405020304" pitchFamily="18" charset="0"/>
              </a:rPr>
              <a:t>(1), pp.95-105.</a:t>
            </a:r>
          </a:p>
          <a:p>
            <a:endParaRPr lang="en-IN"/>
          </a:p>
        </p:txBody>
      </p:sp>
    </p:spTree>
    <p:extLst>
      <p:ext uri="{BB962C8B-B14F-4D97-AF65-F5344CB8AC3E}">
        <p14:creationId xmlns:p14="http://schemas.microsoft.com/office/powerpoint/2010/main" val="2012213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07CA8">
            <a:alpha val="9000"/>
          </a:srgbClr>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BB9644-290C-4DF7-B2F4-0589575CEE71}"/>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8105ECC3-426D-422D-B01D-E8767689D8E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48F2CDF-A172-48C0-8D58-BCB44825A638}"/>
              </a:ext>
            </a:extLst>
          </p:cNvPr>
          <p:cNvSpPr>
            <a:spLocks noGrp="1"/>
          </p:cNvSpPr>
          <p:nvPr>
            <p:ph type="sldNum" sz="quarter" idx="12"/>
          </p:nvPr>
        </p:nvSpPr>
        <p:spPr/>
        <p:txBody>
          <a:bodyPr/>
          <a:lstStyle/>
          <a:p>
            <a:fld id="{3A98EE3D-8CD1-4C3F-BD1C-C98C9596463C}" type="slidenum">
              <a:rPr lang="en-US" smtClean="0"/>
              <a:t>13</a:t>
            </a:fld>
            <a:endParaRPr lang="en-US"/>
          </a:p>
        </p:txBody>
      </p:sp>
      <p:pic>
        <p:nvPicPr>
          <p:cNvPr id="7" name="Picture 6">
            <a:extLst>
              <a:ext uri="{FF2B5EF4-FFF2-40B4-BE49-F238E27FC236}">
                <a16:creationId xmlns:a16="http://schemas.microsoft.com/office/drawing/2014/main" id="{5E2B78E7-8042-4048-A13A-9F1B66822E99}"/>
              </a:ext>
            </a:extLst>
          </p:cNvPr>
          <p:cNvPicPr>
            <a:picLocks noChangeAspect="1"/>
          </p:cNvPicPr>
          <p:nvPr/>
        </p:nvPicPr>
        <p:blipFill rotWithShape="1">
          <a:blip r:embed="rId2"/>
          <a:srcRect b="15123"/>
          <a:stretch/>
        </p:blipFill>
        <p:spPr>
          <a:xfrm>
            <a:off x="361950" y="247650"/>
            <a:ext cx="11496675" cy="5838825"/>
          </a:xfrm>
          <a:prstGeom prst="rect">
            <a:avLst/>
          </a:prstGeom>
        </p:spPr>
      </p:pic>
    </p:spTree>
    <p:extLst>
      <p:ext uri="{BB962C8B-B14F-4D97-AF65-F5344CB8AC3E}">
        <p14:creationId xmlns:p14="http://schemas.microsoft.com/office/powerpoint/2010/main" val="2424320025"/>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_Win32_JB_SL_v2.potx" id="{2FF4D238-6E02-4AF5-A7F8-E0CA002E79A6}" vid="{1CA406FA-5E6E-436F-98F0-C190AE288A7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6b5bd684-8631-4d35-bdcf-c9e38c7d488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c1783558118ab6a59357911b11ed8f2a">
  <xsd:schema xmlns:xsd="http://www.w3.org/2001/XMLSchema" xmlns:xs="http://www.w3.org/2001/XMLSchema" xmlns:p="http://schemas.microsoft.com/office/2006/metadata/properties" xmlns:ns3="37708af0-49d6-4626-adf7-ee8f7f4cc1b8" xmlns:ns4="6b5bd684-8631-4d35-bdcf-c9e38c7d488d" targetNamespace="http://schemas.microsoft.com/office/2006/metadata/properties" ma:root="true" ma:fieldsID="804190b6030650ae501f22999d6bfbe1" ns3:_="" ns4:_="">
    <xsd:import namespace="37708af0-49d6-4626-adf7-ee8f7f4cc1b8"/>
    <xsd:import namespace="6b5bd684-8631-4d35-bdcf-c9e38c7d488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2.xml><?xml version="1.0" encoding="utf-8"?>
<ds:datastoreItem xmlns:ds="http://schemas.openxmlformats.org/officeDocument/2006/customXml" ds:itemID="{FE4B1648-C213-44D3-9464-4287A4D41EE0}">
  <ds:schemaRefs>
    <ds:schemaRef ds:uri="37708af0-49d6-4626-adf7-ee8f7f4cc1b8"/>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4483E7F-0FD6-49F0-9B59-27824AD8E87E}">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Retrospect design</Template>
  <Application>Microsoft Office PowerPoint</Application>
  <PresentationFormat>Widescreen</PresentationFormat>
  <Slides>13</Slides>
  <Notes>8</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RetrospectVTI</vt:lpstr>
      <vt:lpstr>Problem Solving and Decision Making</vt:lpstr>
      <vt:lpstr>PowerPoint Presentation</vt:lpstr>
      <vt:lpstr>Introduction</vt:lpstr>
      <vt:lpstr>Discussion on the Complexity And Nature of The Issue </vt:lpstr>
      <vt:lpstr>Discussion Cont. </vt:lpstr>
      <vt:lpstr>Discussion Cont. </vt:lpstr>
      <vt:lpstr>Discussion Cont. </vt:lpstr>
      <vt:lpstr>Cause-And-Effect Analysis (Fishbone Analysis)</vt:lpstr>
      <vt:lpstr>PESTLE </vt:lpstr>
      <vt:lpstr>Evaluation Of Alternative Solutions to Work-Related Stress </vt:lpstr>
      <vt:lpstr>Conclusion  </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Sanghati Roy</dc:creator>
  <cp:revision>2</cp:revision>
  <dcterms:created xsi:type="dcterms:W3CDTF">2021-11-07T11:17:08Z</dcterms:created>
  <dcterms:modified xsi:type="dcterms:W3CDTF">2021-12-02T10:25:22Z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