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8" r:id="rId3"/>
    <p:sldId id="260" r:id="rId4"/>
    <p:sldId id="259" r:id="rId5"/>
    <p:sldId id="257"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1667"/>
    <p:restoredTop sz="64198"/>
  </p:normalViewPr>
  <p:slideViewPr>
    <p:cSldViewPr snapToGrid="0" snapToObjects="1">
      <p:cViewPr>
        <p:scale>
          <a:sx n="76" d="100"/>
          <a:sy n="76" d="100"/>
        </p:scale>
        <p:origin x="97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1CA83F-D62D-584A-B0A9-19B80B898AFE}" type="datetimeFigureOut">
              <a:rPr lang="en-US" smtClean="0"/>
              <a:t>6/30/22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6978A5-E642-B645-9AE8-86D16B86237A}" type="slidenum">
              <a:rPr lang="en-US" smtClean="0"/>
              <a:t>‹#›</a:t>
            </a:fld>
            <a:endParaRPr lang="en-US"/>
          </a:p>
        </p:txBody>
      </p:sp>
    </p:spTree>
    <p:extLst>
      <p:ext uri="{BB962C8B-B14F-4D97-AF65-F5344CB8AC3E}">
        <p14:creationId xmlns:p14="http://schemas.microsoft.com/office/powerpoint/2010/main" val="2137347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name is Jade Emery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the change agent for the Park Veterinary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be taking you thorough my initial analyse that I have undertaken to work towards a major and vital change within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1</a:t>
            </a:fld>
            <a:endParaRPr lang="en-US"/>
          </a:p>
        </p:txBody>
      </p:sp>
    </p:spTree>
    <p:extLst>
      <p:ext uri="{BB962C8B-B14F-4D97-AF65-F5344CB8AC3E}">
        <p14:creationId xmlns:p14="http://schemas.microsoft.com/office/powerpoint/2010/main" val="391880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Park Veterinary Group is a long standing veterinary practice with three branches operating in South Wales.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Four years ago the practice was bought by a corporate company named  </a:t>
            </a:r>
            <a:r>
              <a:rPr lang="en-GB" sz="1200" b="0" i="0" u="none" strike="noStrike" kern="1200" dirty="0" err="1">
                <a:solidFill>
                  <a:schemeClr val="tx1"/>
                </a:solidFill>
                <a:effectLst/>
                <a:latin typeface="+mn-lt"/>
                <a:ea typeface="+mn-ea"/>
                <a:cs typeface="+mn-cs"/>
              </a:rPr>
              <a:t>VetPartners</a:t>
            </a:r>
            <a:r>
              <a:rPr lang="en-GB" sz="1200" b="0" i="0" u="none" strike="noStrike" kern="1200" dirty="0">
                <a:solidFill>
                  <a:schemeClr val="tx1"/>
                </a:solidFill>
                <a:effectLst/>
                <a:latin typeface="+mn-lt"/>
                <a:ea typeface="+mn-ea"/>
                <a:cs typeface="+mn-cs"/>
              </a:rPr>
              <a:t>. Despite this acquisition the practice remains very independent run by a team of directors.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Two years ago, all the original directors retired. Shortly following their retirements we also experienced the sudden resignation or our two out of three remaining managers. This change has had the most detrimental effect on the whole team. And since then the practice has experienced a high turnover of employees, a loss of trust in leadership, lack of customer focus and the innovation to sustain success.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main objective is to analyse how change was managed previously, then to learn from it and to move forward using efficient planned change models.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Due to the disruption the change in leadership caused the team, the goal for change will be organisation culture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“Organisational culture is outlined at the highest level of an organisation and then communicated, supported, and enforced throughout every level.” (SHRM, </a:t>
            </a:r>
            <a:r>
              <a:rPr lang="en-GB" sz="1200" b="0" i="0" u="none" strike="noStrike" kern="1200" dirty="0" err="1">
                <a:solidFill>
                  <a:schemeClr val="tx1"/>
                </a:solidFill>
                <a:effectLst/>
                <a:latin typeface="+mn-lt"/>
                <a:ea typeface="+mn-ea"/>
                <a:cs typeface="+mn-cs"/>
              </a:rPr>
              <a:t>u.d</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new leadership team must take a proactive approach to build a positive culture.</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br>
              <a:rPr lang="en-GB" dirty="0"/>
            </a:br>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2</a:t>
            </a:fld>
            <a:endParaRPr lang="en-US"/>
          </a:p>
        </p:txBody>
      </p:sp>
    </p:spTree>
    <p:extLst>
      <p:ext uri="{BB962C8B-B14F-4D97-AF65-F5344CB8AC3E}">
        <p14:creationId xmlns:p14="http://schemas.microsoft.com/office/powerpoint/2010/main" val="1699761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Through analysis of the major and sudden changes that occurred within the organisation, the current approach can be described as "Emergent."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emergent approach to change is based on the assumption that change is not a linear process or a one-off isolated event, but a continuous, open-ended, cumulative and unpredictable process of aligning and re-aligning an organization to its changing environment (Falconer, 2002).</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emergent approach reflects Park Vets working environment, which became in the last few years unpredictable, turbulent, and difficult to predict. The emergent approach regards change 'as a process that unfolds through the interplay of multiple variables such as context, political processes and consultation within an organisation’ (Bamford, 2003).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effects of an emergent approach have caused unpredictability. With this analyse, a logical decision would be to move to a planned approach to improve group effectiveness which will help to achieve a better culture in an environment that is currently more stable.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Once the approach has been established, creating successful change is achieved by either strengthening the driving forces or weakening the restraining forces.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force field analysis integrates with Lewins three stage theory of change as you work towards unfreezing the existing equilibrium, moving towards the desired change, and then freezing the change at the new level so that a new equilibrium exists that resists further change. </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br>
              <a:rPr lang="en-GB" dirty="0"/>
            </a:b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3</a:t>
            </a:fld>
            <a:endParaRPr lang="en-US"/>
          </a:p>
        </p:txBody>
      </p:sp>
    </p:spTree>
    <p:extLst>
      <p:ext uri="{BB962C8B-B14F-4D97-AF65-F5344CB8AC3E}">
        <p14:creationId xmlns:p14="http://schemas.microsoft.com/office/powerpoint/2010/main" val="4071889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 before change the force field is in equilibrium between forces favourable to change and those resisting it. Lewin spoke about the existence of a quasi-stationary social equilibrium.</a:t>
            </a:r>
          </a:p>
          <a:p>
            <a:r>
              <a:rPr lang="en-GB" sz="1200" b="0" i="0" u="none" strike="noStrike" kern="1200" dirty="0">
                <a:solidFill>
                  <a:schemeClr val="tx1"/>
                </a:solidFill>
                <a:effectLst/>
                <a:latin typeface="+mn-lt"/>
                <a:ea typeface="+mn-ea"/>
                <a:cs typeface="+mn-cs"/>
              </a:rPr>
              <a:t>For change to happen the equilibrium must be upset – either by adding conditions favourable to the change or by reducing resisting forces.</a:t>
            </a:r>
          </a:p>
          <a:p>
            <a:r>
              <a:rPr lang="en-GB" sz="1200" b="0" i="0" u="none" strike="noStrike" kern="1200" dirty="0">
                <a:solidFill>
                  <a:schemeClr val="tx1"/>
                </a:solidFill>
                <a:effectLst/>
                <a:latin typeface="+mn-lt"/>
                <a:ea typeface="+mn-ea"/>
                <a:cs typeface="+mn-cs"/>
              </a:rPr>
              <a:t>What Kurt Lewin proposes is that whenever </a:t>
            </a:r>
            <a:r>
              <a:rPr lang="en-GB" sz="1200" b="1" i="0" u="none" strike="noStrike" kern="1200" dirty="0">
                <a:solidFill>
                  <a:schemeClr val="tx1"/>
                </a:solidFill>
                <a:effectLst/>
                <a:latin typeface="+mn-lt"/>
                <a:ea typeface="+mn-ea"/>
                <a:cs typeface="+mn-cs"/>
              </a:rPr>
              <a:t>driving forces</a:t>
            </a:r>
            <a:r>
              <a:rPr lang="en-GB" sz="1200" b="0" i="0" u="none" strike="noStrike" kern="1200" dirty="0">
                <a:solidFill>
                  <a:schemeClr val="tx1"/>
                </a:solidFill>
                <a:effectLst/>
                <a:latin typeface="+mn-lt"/>
                <a:ea typeface="+mn-ea"/>
                <a:cs typeface="+mn-cs"/>
              </a:rPr>
              <a:t> are stronger than </a:t>
            </a:r>
            <a:r>
              <a:rPr lang="en-GB" sz="1200" b="1" i="0" u="none" strike="noStrike" kern="1200" dirty="0">
                <a:solidFill>
                  <a:schemeClr val="tx1"/>
                </a:solidFill>
                <a:effectLst/>
                <a:latin typeface="+mn-lt"/>
                <a:ea typeface="+mn-ea"/>
                <a:cs typeface="+mn-cs"/>
              </a:rPr>
              <a:t>restraining forces</a:t>
            </a:r>
            <a:r>
              <a:rPr lang="en-GB" sz="1200" b="0" i="0" u="none" strike="noStrike" kern="1200" dirty="0">
                <a:solidFill>
                  <a:schemeClr val="tx1"/>
                </a:solidFill>
                <a:effectLst/>
                <a:latin typeface="+mn-lt"/>
                <a:ea typeface="+mn-ea"/>
                <a:cs typeface="+mn-cs"/>
              </a:rPr>
              <a:t>, the status quo or equilibrium will change.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forcefield analysis for Park Vets begins with the proposed change in company culture at the centre.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From here we can identify the forces for change and the forces resisting change</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Scoring each force will determine whether to move forward with the change. Alternatively, we can use this analysis to think about how to strengthen the forces that support the change and weaken the forces opposing it, so that the change is more successful. </a:t>
            </a: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From this analysis actioning the change will weaken many of the resistances.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resistant forces mistrust, fear, poor communication and disruption will be reduced greatly with the success of a positive company culture.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forces for change are strong and impact every area of the organisation. Therefore, this is a viable change to make within Park Vets.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forces resisting change need to be looked at in more depth and the report following will explore the emotional aspects that the team experiences with resistance. Looking at models that focus on emotional reactions such as the Kubler-ross change curse or bridges transition model. </a:t>
            </a:r>
          </a:p>
          <a:p>
            <a:endParaRPr lang="en-GB" sz="1200" b="0" i="0" u="none" strike="noStrike" kern="1200" dirty="0">
              <a:solidFill>
                <a:schemeClr val="tx1"/>
              </a:solidFill>
              <a:effectLst/>
              <a:latin typeface="+mn-lt"/>
              <a:ea typeface="+mn-ea"/>
              <a:cs typeface="+mn-cs"/>
            </a:endParaRPr>
          </a:p>
          <a:p>
            <a:pPr fontAlgn="base"/>
            <a:endParaRPr lang="en-GB" sz="1200" b="1" i="0" u="none" strike="noStrike" kern="1200" dirty="0">
              <a:solidFill>
                <a:schemeClr val="tx1"/>
              </a:solidFill>
              <a:effectLst/>
              <a:latin typeface="+mn-lt"/>
              <a:ea typeface="+mn-ea"/>
              <a:cs typeface="+mn-cs"/>
            </a:endParaRPr>
          </a:p>
          <a:p>
            <a:endParaRPr lang="en-US" dirty="0"/>
          </a:p>
          <a:p>
            <a:endParaRPr lang="en-US" dirty="0"/>
          </a:p>
          <a:p>
            <a:pPr fontAlgn="base"/>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4</a:t>
            </a:fld>
            <a:endParaRPr lang="en-US"/>
          </a:p>
        </p:txBody>
      </p:sp>
    </p:spTree>
    <p:extLst>
      <p:ext uri="{BB962C8B-B14F-4D97-AF65-F5344CB8AC3E}">
        <p14:creationId xmlns:p14="http://schemas.microsoft.com/office/powerpoint/2010/main" val="2721565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As it is a relatively small company the main stakeholders for this organisation would be customers, employees, owners/ shareholders. </a:t>
            </a:r>
          </a:p>
          <a:p>
            <a:r>
              <a:rPr lang="en-GB" sz="1200" b="0" i="0" u="none" strike="noStrike" kern="1200" dirty="0">
                <a:solidFill>
                  <a:schemeClr val="bg2"/>
                </a:solidFill>
                <a:effectLst/>
                <a:latin typeface="+mn-lt"/>
                <a:ea typeface="+mn-ea"/>
                <a:cs typeface="+mn-cs"/>
              </a:rPr>
              <a:t>The stakeholder map </a:t>
            </a:r>
            <a:r>
              <a:rPr lang="en-GB" sz="1200" b="0" i="0" u="none" strike="noStrike" kern="1200" dirty="0">
                <a:solidFill>
                  <a:schemeClr val="tx1"/>
                </a:solidFill>
                <a:effectLst/>
                <a:latin typeface="+mn-lt"/>
                <a:ea typeface="+mn-ea"/>
                <a:cs typeface="+mn-cs"/>
              </a:rPr>
              <a:t>identifies stakeholder expectations, power and helps to understand priorities. There are several benefits of stakeholder mapping such as finding out who has the most influence, understanding who benefits the most, seeing what resources are most available and having a plan to establish who is going to be satisfied with the decisions that are made. </a:t>
            </a:r>
          </a:p>
          <a:p>
            <a:endParaRPr lang="en-US" dirty="0"/>
          </a:p>
          <a:p>
            <a:r>
              <a:rPr lang="en-GB" sz="1200" b="0" i="0" u="none" strike="noStrike" kern="1200" dirty="0">
                <a:solidFill>
                  <a:schemeClr val="tx1"/>
                </a:solidFill>
                <a:effectLst/>
                <a:latin typeface="+mn-lt"/>
                <a:ea typeface="+mn-ea"/>
                <a:cs typeface="+mn-cs"/>
              </a:rPr>
              <a:t>It is vital to be aware of the project supporters and opponents, recognizing their specific needs and levels of influence, and adapting the project as necessary can make the difference between success and failure (Smith, 2000)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After trying to understand the stakeholders, it is important to reassess their level of participation and informational requirements. Key stakeholder roles will be made clear in a well-designed project, and who participates when will be as clearly defined as feasible. Not every stakeholder needs to be involved in every component of the project during every phase of the lifecycle. We have identified prospective stakeholder groups using analysis. </a:t>
            </a:r>
          </a:p>
          <a:p>
            <a:endParaRPr lang="en-GB" sz="1200" b="0" i="0" u="none" strike="noStrike"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There are a number of different models that can be used to classify and analyse stakeholders. For example:</a:t>
            </a:r>
          </a:p>
          <a:p>
            <a:br>
              <a:rPr lang="en-GB" dirty="0"/>
            </a:br>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5</a:t>
            </a:fld>
            <a:endParaRPr lang="en-US"/>
          </a:p>
        </p:txBody>
      </p:sp>
    </p:spTree>
    <p:extLst>
      <p:ext uri="{BB962C8B-B14F-4D97-AF65-F5344CB8AC3E}">
        <p14:creationId xmlns:p14="http://schemas.microsoft.com/office/powerpoint/2010/main" val="448366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stakeholder PI grid categorises stakeholders in a way that provides the ability to develop strategies to manage all stakeholders effectively. We can use this categorisation to create a stakeholder communication plan.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Identifying the stakeholders with high power and high interest which are the employees and </a:t>
            </a:r>
            <a:r>
              <a:rPr lang="en-GB" sz="1200" b="0" i="0" u="none" strike="noStrike" kern="1200" dirty="0" err="1">
                <a:solidFill>
                  <a:schemeClr val="tx1"/>
                </a:solidFill>
                <a:effectLst/>
                <a:latin typeface="+mn-lt"/>
                <a:ea typeface="+mn-ea"/>
                <a:cs typeface="+mn-cs"/>
              </a:rPr>
              <a:t>Vetparters</a:t>
            </a:r>
            <a:r>
              <a:rPr lang="en-GB" sz="1200" b="0" i="0" u="none" strike="noStrike" kern="1200" dirty="0">
                <a:solidFill>
                  <a:schemeClr val="tx1"/>
                </a:solidFill>
                <a:effectLst/>
                <a:latin typeface="+mn-lt"/>
                <a:ea typeface="+mn-ea"/>
                <a:cs typeface="+mn-cs"/>
              </a:rPr>
              <a:t> is crucial as we will want to engage with them regularly, whereas stakeholders with low power and low interest do not require regular and detailed communication.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sz="1200" b="0" i="0" u="none" strike="noStrike" kern="1200" dirty="0">
                <a:solidFill>
                  <a:schemeClr val="tx1"/>
                </a:solidFill>
                <a:effectLst/>
                <a:latin typeface="+mn-lt"/>
                <a:ea typeface="+mn-ea"/>
                <a:cs typeface="+mn-cs"/>
              </a:rPr>
              <a:t>After using the power-interest grid, we can progress onto developing appropriate stakeholder management strategies.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It is also beneficial to utilise other models such as the RASCI acronym (Responsible, Accountable, Support, Consult and Inform) to define each stakeholder’s involvement in the project which can also help effectively manage the project.</a:t>
            </a:r>
          </a:p>
        </p:txBody>
      </p:sp>
      <p:sp>
        <p:nvSpPr>
          <p:cNvPr id="4" name="Slide Number Placeholder 3"/>
          <p:cNvSpPr>
            <a:spLocks noGrp="1"/>
          </p:cNvSpPr>
          <p:nvPr>
            <p:ph type="sldNum" sz="quarter" idx="5"/>
          </p:nvPr>
        </p:nvSpPr>
        <p:spPr/>
        <p:txBody>
          <a:bodyPr/>
          <a:lstStyle/>
          <a:p>
            <a:fld id="{406978A5-E642-B645-9AE8-86D16B86237A}" type="slidenum">
              <a:rPr lang="en-US" smtClean="0"/>
              <a:t>6</a:t>
            </a:fld>
            <a:endParaRPr lang="en-US"/>
          </a:p>
        </p:txBody>
      </p:sp>
    </p:spTree>
    <p:extLst>
      <p:ext uri="{BB962C8B-B14F-4D97-AF65-F5344CB8AC3E}">
        <p14:creationId xmlns:p14="http://schemas.microsoft.com/office/powerpoint/2010/main" val="1583775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just as people and employee groups are complicated, change is too.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It has been observed that Park Vets would need to conduct substantial research and development to construct a change management project to attain a better organisational culture.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investigation of </a:t>
            </a:r>
            <a:r>
              <a:rPr lang="en-GB" sz="1200" b="0" i="0" u="none" strike="noStrike" kern="1200" dirty="0" err="1">
                <a:solidFill>
                  <a:schemeClr val="tx1"/>
                </a:solidFill>
                <a:effectLst/>
                <a:latin typeface="+mn-lt"/>
                <a:ea typeface="+mn-ea"/>
                <a:cs typeface="+mn-cs"/>
              </a:rPr>
              <a:t>Kotters</a:t>
            </a:r>
            <a:r>
              <a:rPr lang="en-GB" sz="1200" b="0" i="0" u="none" strike="noStrike" kern="1200" dirty="0">
                <a:solidFill>
                  <a:schemeClr val="tx1"/>
                </a:solidFill>
                <a:effectLst/>
                <a:latin typeface="+mn-lt"/>
                <a:ea typeface="+mn-ea"/>
                <a:cs typeface="+mn-cs"/>
              </a:rPr>
              <a:t>' eight-step model and the change curve will follow. Kotter argues that 70% of change initiatives fail and attributes this to the fact that most organisations do not put in the necessary preparation or see the project through correctly. Following these steps ensure your change initiative is more likely to be a long-term success. (Kotter, 1996) The need to ingrain the desired transformation into corporate culture through routine and recurring encouragement, feedback, reinforcement, and success acknowledgement is addressed in Kotter's model and other effective change models, which will be explored.</a:t>
            </a:r>
          </a:p>
          <a:p>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Resistance is also an area of great importance; the report will investigate the challenges that may be faced by changing company culture—exploring the cognitive and psychological factors.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Understanding people, their experiences, values, and mindset can assist in comprehending and planning change. There will likely be much opposition. Effective change management also depends on timely information, participation, fairness, and respect. The report will examine the emotional response to change that the team has and the emotional response to change resistance, as well as how the company can get past this obstacle.</a:t>
            </a:r>
          </a:p>
          <a:p>
            <a:r>
              <a:rPr lang="en-GB" sz="1200" b="0" i="0" u="none" strike="noStrike" kern="1200" dirty="0">
                <a:solidFill>
                  <a:schemeClr val="tx1"/>
                </a:solidFill>
                <a:effectLst/>
                <a:latin typeface="+mn-lt"/>
                <a:ea typeface="+mn-ea"/>
                <a:cs typeface="+mn-cs"/>
              </a:rPr>
              <a:t>Leadership and power will be a predominant focus of the ongoing research.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Leaders are pivotal in renewing, refreshing and motivating their team and inspiring new beginnings. </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7</a:t>
            </a:fld>
            <a:endParaRPr lang="en-US"/>
          </a:p>
        </p:txBody>
      </p:sp>
    </p:spTree>
    <p:extLst>
      <p:ext uri="{BB962C8B-B14F-4D97-AF65-F5344CB8AC3E}">
        <p14:creationId xmlns:p14="http://schemas.microsoft.com/office/powerpoint/2010/main" val="2498166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6978A5-E642-B645-9AE8-86D16B86237A}" type="slidenum">
              <a:rPr lang="en-US" smtClean="0"/>
              <a:t>8</a:t>
            </a:fld>
            <a:endParaRPr lang="en-US"/>
          </a:p>
        </p:txBody>
      </p:sp>
    </p:spTree>
    <p:extLst>
      <p:ext uri="{BB962C8B-B14F-4D97-AF65-F5344CB8AC3E}">
        <p14:creationId xmlns:p14="http://schemas.microsoft.com/office/powerpoint/2010/main" val="717964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473365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900734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8261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34257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710058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6338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07374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43263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34314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5110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6/30/22</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96740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6/30/22</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1769265114"/>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journals.sagepub.com/doi/full/10.1177/001872671557770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accipio.com/eleadership/mod/wiki/view.php?id=17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EE664-AF18-064A-92F7-58412372FF00}"/>
              </a:ext>
            </a:extLst>
          </p:cNvPr>
          <p:cNvSpPr>
            <a:spLocks noGrp="1"/>
          </p:cNvSpPr>
          <p:nvPr>
            <p:ph type="ctrTitle"/>
          </p:nvPr>
        </p:nvSpPr>
        <p:spPr>
          <a:xfrm>
            <a:off x="1079510" y="4602162"/>
            <a:ext cx="4457690" cy="1720850"/>
          </a:xfrm>
        </p:spPr>
        <p:txBody>
          <a:bodyPr anchor="ctr">
            <a:normAutofit/>
          </a:bodyPr>
          <a:lstStyle/>
          <a:p>
            <a:r>
              <a:rPr lang="en-GB" b="1"/>
              <a:t>ORGANISATIONAL CHANGE CASE STUDY</a:t>
            </a:r>
            <a:r>
              <a:rPr lang="en-GB">
                <a:effectLst/>
              </a:rPr>
              <a:t> </a:t>
            </a:r>
            <a:endParaRPr lang="en-US" dirty="0"/>
          </a:p>
        </p:txBody>
      </p:sp>
      <p:sp>
        <p:nvSpPr>
          <p:cNvPr id="3" name="Subtitle 2">
            <a:extLst>
              <a:ext uri="{FF2B5EF4-FFF2-40B4-BE49-F238E27FC236}">
                <a16:creationId xmlns:a16="http://schemas.microsoft.com/office/drawing/2014/main" id="{67AB54D2-7664-C146-A1EF-B5527D6B4D1A}"/>
              </a:ext>
            </a:extLst>
          </p:cNvPr>
          <p:cNvSpPr>
            <a:spLocks noGrp="1"/>
          </p:cNvSpPr>
          <p:nvPr>
            <p:ph type="subTitle" idx="1"/>
          </p:nvPr>
        </p:nvSpPr>
        <p:spPr>
          <a:xfrm>
            <a:off x="6654801" y="4602163"/>
            <a:ext cx="4451347" cy="1720850"/>
          </a:xfrm>
        </p:spPr>
        <p:txBody>
          <a:bodyPr anchor="ctr">
            <a:normAutofit/>
          </a:bodyPr>
          <a:lstStyle/>
          <a:p>
            <a:r>
              <a:rPr lang="en-US"/>
              <a:t>Jade Emery</a:t>
            </a:r>
          </a:p>
        </p:txBody>
      </p:sp>
      <p:pic>
        <p:nvPicPr>
          <p:cNvPr id="14" name="Picture 3" descr="Background pattern&#10;&#10;Description automatically generated">
            <a:extLst>
              <a:ext uri="{FF2B5EF4-FFF2-40B4-BE49-F238E27FC236}">
                <a16:creationId xmlns:a16="http://schemas.microsoft.com/office/drawing/2014/main" id="{8989E650-2EDC-CA86-A7D8-562D5E92ED80}"/>
              </a:ext>
            </a:extLst>
          </p:cNvPr>
          <p:cNvPicPr>
            <a:picLocks noChangeAspect="1"/>
          </p:cNvPicPr>
          <p:nvPr/>
        </p:nvPicPr>
        <p:blipFill rotWithShape="1">
          <a:blip r:embed="rId3"/>
          <a:srcRect t="6033" b="28108"/>
          <a:stretch/>
        </p:blipFill>
        <p:spPr>
          <a:xfrm>
            <a:off x="20" y="10"/>
            <a:ext cx="12191977" cy="4014777"/>
          </a:xfrm>
          <a:prstGeom prst="rect">
            <a:avLst/>
          </a:prstGeom>
        </p:spPr>
      </p:pic>
      <p:cxnSp>
        <p:nvCxnSpPr>
          <p:cNvPr id="15"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42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3" name="Freeform: Shape 12">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5" name="Freeform: Shape 14">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6" name="Straight Connector 15">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8" name="Rectangle 17">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on a wall&#10;&#10;Description automatically generated with medium confidence">
            <a:extLst>
              <a:ext uri="{FF2B5EF4-FFF2-40B4-BE49-F238E27FC236}">
                <a16:creationId xmlns:a16="http://schemas.microsoft.com/office/drawing/2014/main" id="{5EB406D3-D36E-6448-A05A-AB9B44752289}"/>
              </a:ext>
            </a:extLst>
          </p:cNvPr>
          <p:cNvPicPr>
            <a:picLocks noGrp="1" noChangeAspect="1"/>
          </p:cNvPicPr>
          <p:nvPr>
            <p:ph idx="1"/>
          </p:nvPr>
        </p:nvPicPr>
        <p:blipFill rotWithShape="1">
          <a:blip r:embed="rId3"/>
          <a:srcRect t="7889"/>
          <a:stretch/>
        </p:blipFill>
        <p:spPr>
          <a:xfrm>
            <a:off x="20" y="10"/>
            <a:ext cx="12191977" cy="4014777"/>
          </a:xfrm>
          <a:prstGeom prst="rect">
            <a:avLst/>
          </a:prstGeom>
        </p:spPr>
      </p:pic>
      <p:cxnSp>
        <p:nvCxnSpPr>
          <p:cNvPr id="20" name="Straight Connector 19">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Picture 25" descr="Graphical user interface&#10;&#10;Description automatically generated">
            <a:extLst>
              <a:ext uri="{FF2B5EF4-FFF2-40B4-BE49-F238E27FC236}">
                <a16:creationId xmlns:a16="http://schemas.microsoft.com/office/drawing/2014/main" id="{EFF06629-551B-9647-8F57-CECB17EEFCCA}"/>
              </a:ext>
            </a:extLst>
          </p:cNvPr>
          <p:cNvPicPr>
            <a:picLocks noChangeAspect="1"/>
          </p:cNvPicPr>
          <p:nvPr/>
        </p:nvPicPr>
        <p:blipFill>
          <a:blip r:embed="rId4"/>
          <a:stretch>
            <a:fillRect/>
          </a:stretch>
        </p:blipFill>
        <p:spPr>
          <a:xfrm>
            <a:off x="1081197" y="1678689"/>
            <a:ext cx="12192000" cy="6858000"/>
          </a:xfrm>
          <a:prstGeom prst="rect">
            <a:avLst/>
          </a:prstGeom>
        </p:spPr>
      </p:pic>
    </p:spTree>
    <p:extLst>
      <p:ext uri="{BB962C8B-B14F-4D97-AF65-F5344CB8AC3E}">
        <p14:creationId xmlns:p14="http://schemas.microsoft.com/office/powerpoint/2010/main" val="2458492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E9014-295B-AF47-A197-27FA6FF96584}"/>
              </a:ext>
            </a:extLst>
          </p:cNvPr>
          <p:cNvSpPr>
            <a:spLocks noGrp="1"/>
          </p:cNvSpPr>
          <p:nvPr>
            <p:ph type="title"/>
          </p:nvPr>
        </p:nvSpPr>
        <p:spPr>
          <a:xfrm>
            <a:off x="2989301" y="340132"/>
            <a:ext cx="6213398" cy="1497786"/>
          </a:xfrm>
        </p:spPr>
        <p:txBody>
          <a:bodyPr>
            <a:normAutofit/>
          </a:bodyPr>
          <a:lstStyle/>
          <a:p>
            <a:pPr algn="ctr"/>
            <a:r>
              <a:rPr lang="en-GB" sz="4000" dirty="0"/>
              <a:t>Change management</a:t>
            </a:r>
            <a:endParaRPr lang="en-US" sz="4000" dirty="0"/>
          </a:p>
        </p:txBody>
      </p:sp>
      <p:sp>
        <p:nvSpPr>
          <p:cNvPr id="8" name="Oval 7">
            <a:extLst>
              <a:ext uri="{FF2B5EF4-FFF2-40B4-BE49-F238E27FC236}">
                <a16:creationId xmlns:a16="http://schemas.microsoft.com/office/drawing/2014/main" id="{CE9699A5-ACB5-C74E-BD1D-C901F470A37A}"/>
              </a:ext>
            </a:extLst>
          </p:cNvPr>
          <p:cNvSpPr/>
          <p:nvPr/>
        </p:nvSpPr>
        <p:spPr>
          <a:xfrm>
            <a:off x="148071" y="2391932"/>
            <a:ext cx="1756933" cy="16280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84A7DA8A-212A-C84D-863A-441B8F9B8667}"/>
              </a:ext>
            </a:extLst>
          </p:cNvPr>
          <p:cNvSpPr txBox="1"/>
          <p:nvPr/>
        </p:nvSpPr>
        <p:spPr>
          <a:xfrm>
            <a:off x="268254" y="2882807"/>
            <a:ext cx="1516565" cy="646331"/>
          </a:xfrm>
          <a:prstGeom prst="rect">
            <a:avLst/>
          </a:prstGeom>
          <a:noFill/>
        </p:spPr>
        <p:txBody>
          <a:bodyPr wrap="square" rtlCol="0">
            <a:spAutoFit/>
          </a:bodyPr>
          <a:lstStyle/>
          <a:p>
            <a:pPr algn="ctr"/>
            <a:r>
              <a:rPr lang="en-US" dirty="0"/>
              <a:t>Current Approach</a:t>
            </a:r>
          </a:p>
        </p:txBody>
      </p:sp>
      <p:sp>
        <p:nvSpPr>
          <p:cNvPr id="10" name="Right Arrow 9">
            <a:extLst>
              <a:ext uri="{FF2B5EF4-FFF2-40B4-BE49-F238E27FC236}">
                <a16:creationId xmlns:a16="http://schemas.microsoft.com/office/drawing/2014/main" id="{654162FF-AB06-E945-9829-4AD25134450B}"/>
              </a:ext>
            </a:extLst>
          </p:cNvPr>
          <p:cNvSpPr/>
          <p:nvPr/>
        </p:nvSpPr>
        <p:spPr>
          <a:xfrm>
            <a:off x="2047887" y="2952280"/>
            <a:ext cx="771313" cy="5073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B34F495-AA51-5443-AA80-AF07800FFEA5}"/>
              </a:ext>
            </a:extLst>
          </p:cNvPr>
          <p:cNvSpPr/>
          <p:nvPr/>
        </p:nvSpPr>
        <p:spPr>
          <a:xfrm>
            <a:off x="2885213" y="2322004"/>
            <a:ext cx="1854055" cy="17451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B1C0049B-CD88-714C-85AE-F8169368DEFD}"/>
              </a:ext>
            </a:extLst>
          </p:cNvPr>
          <p:cNvSpPr txBox="1"/>
          <p:nvPr/>
        </p:nvSpPr>
        <p:spPr>
          <a:xfrm>
            <a:off x="3140638" y="2924168"/>
            <a:ext cx="1371600" cy="646331"/>
          </a:xfrm>
          <a:prstGeom prst="rect">
            <a:avLst/>
          </a:prstGeom>
          <a:noFill/>
        </p:spPr>
        <p:txBody>
          <a:bodyPr wrap="square" rtlCol="0">
            <a:spAutoFit/>
          </a:bodyPr>
          <a:lstStyle/>
          <a:p>
            <a:pPr algn="ctr"/>
            <a:r>
              <a:rPr lang="en-US" dirty="0"/>
              <a:t>Emergent </a:t>
            </a:r>
          </a:p>
          <a:p>
            <a:pPr algn="ctr"/>
            <a:r>
              <a:rPr lang="en-US" dirty="0"/>
              <a:t>Approach</a:t>
            </a:r>
          </a:p>
        </p:txBody>
      </p:sp>
      <p:sp>
        <p:nvSpPr>
          <p:cNvPr id="15" name="Right Arrow 14">
            <a:extLst>
              <a:ext uri="{FF2B5EF4-FFF2-40B4-BE49-F238E27FC236}">
                <a16:creationId xmlns:a16="http://schemas.microsoft.com/office/drawing/2014/main" id="{6224B22E-9C31-3A48-81D3-07EB0D9D017F}"/>
              </a:ext>
            </a:extLst>
          </p:cNvPr>
          <p:cNvSpPr/>
          <p:nvPr/>
        </p:nvSpPr>
        <p:spPr>
          <a:xfrm>
            <a:off x="4920967" y="2993641"/>
            <a:ext cx="1005065" cy="5073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2A6EE0A5-84E2-F442-946A-4FD965EF0ABB}"/>
              </a:ext>
            </a:extLst>
          </p:cNvPr>
          <p:cNvSpPr/>
          <p:nvPr/>
        </p:nvSpPr>
        <p:spPr>
          <a:xfrm>
            <a:off x="8099301" y="2985730"/>
            <a:ext cx="1024362" cy="5073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CFEA561-614D-CF47-B37E-5B1B268DED4C}"/>
              </a:ext>
            </a:extLst>
          </p:cNvPr>
          <p:cNvSpPr/>
          <p:nvPr/>
        </p:nvSpPr>
        <p:spPr>
          <a:xfrm>
            <a:off x="6026394" y="2439091"/>
            <a:ext cx="1925154" cy="17451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CBA8070D-2F39-F647-8EF2-23B7BB6A708F}"/>
              </a:ext>
            </a:extLst>
          </p:cNvPr>
          <p:cNvSpPr/>
          <p:nvPr/>
        </p:nvSpPr>
        <p:spPr>
          <a:xfrm>
            <a:off x="9248996" y="1996068"/>
            <a:ext cx="2526691" cy="2375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D63DA503-20FB-6F45-A9B4-4544626DA934}"/>
              </a:ext>
            </a:extLst>
          </p:cNvPr>
          <p:cNvSpPr txBox="1"/>
          <p:nvPr/>
        </p:nvSpPr>
        <p:spPr>
          <a:xfrm>
            <a:off x="9876721" y="2882807"/>
            <a:ext cx="1271239" cy="646331"/>
          </a:xfrm>
          <a:prstGeom prst="rect">
            <a:avLst/>
          </a:prstGeom>
          <a:noFill/>
        </p:spPr>
        <p:txBody>
          <a:bodyPr wrap="square" rtlCol="0">
            <a:spAutoFit/>
          </a:bodyPr>
          <a:lstStyle/>
          <a:p>
            <a:pPr algn="ctr"/>
            <a:r>
              <a:rPr lang="en-US" dirty="0"/>
              <a:t>Planned </a:t>
            </a:r>
          </a:p>
          <a:p>
            <a:pPr algn="ctr"/>
            <a:r>
              <a:rPr lang="en-US" dirty="0"/>
              <a:t>Approach</a:t>
            </a:r>
          </a:p>
        </p:txBody>
      </p:sp>
      <p:sp>
        <p:nvSpPr>
          <p:cNvPr id="23" name="TextBox 22">
            <a:extLst>
              <a:ext uri="{FF2B5EF4-FFF2-40B4-BE49-F238E27FC236}">
                <a16:creationId xmlns:a16="http://schemas.microsoft.com/office/drawing/2014/main" id="{429BD861-A8CF-1043-9EE4-4D6110C21E6E}"/>
              </a:ext>
            </a:extLst>
          </p:cNvPr>
          <p:cNvSpPr txBox="1"/>
          <p:nvPr/>
        </p:nvSpPr>
        <p:spPr>
          <a:xfrm>
            <a:off x="6321900" y="2954828"/>
            <a:ext cx="1329176" cy="646331"/>
          </a:xfrm>
          <a:prstGeom prst="rect">
            <a:avLst/>
          </a:prstGeom>
          <a:noFill/>
        </p:spPr>
        <p:txBody>
          <a:bodyPr wrap="square" rtlCol="0">
            <a:spAutoFit/>
          </a:bodyPr>
          <a:lstStyle/>
          <a:p>
            <a:pPr algn="ctr"/>
            <a:r>
              <a:rPr lang="en-US" dirty="0"/>
              <a:t>Work towards</a:t>
            </a:r>
          </a:p>
        </p:txBody>
      </p:sp>
      <p:pic>
        <p:nvPicPr>
          <p:cNvPr id="26" name="Picture 25">
            <a:extLst>
              <a:ext uri="{FF2B5EF4-FFF2-40B4-BE49-F238E27FC236}">
                <a16:creationId xmlns:a16="http://schemas.microsoft.com/office/drawing/2014/main" id="{04416EEB-245E-A742-8754-0ECC9A435DF6}"/>
              </a:ext>
            </a:extLst>
          </p:cNvPr>
          <p:cNvPicPr>
            <a:picLocks noChangeAspect="1"/>
          </p:cNvPicPr>
          <p:nvPr/>
        </p:nvPicPr>
        <p:blipFill>
          <a:blip r:embed="rId3"/>
          <a:stretch>
            <a:fillRect/>
          </a:stretch>
        </p:blipFill>
        <p:spPr>
          <a:xfrm>
            <a:off x="628956" y="3501024"/>
            <a:ext cx="4496149" cy="3769112"/>
          </a:xfrm>
          <a:prstGeom prst="rect">
            <a:avLst/>
          </a:prstGeom>
        </p:spPr>
      </p:pic>
      <p:pic>
        <p:nvPicPr>
          <p:cNvPr id="27" name="Picture 26">
            <a:extLst>
              <a:ext uri="{FF2B5EF4-FFF2-40B4-BE49-F238E27FC236}">
                <a16:creationId xmlns:a16="http://schemas.microsoft.com/office/drawing/2014/main" id="{993BCBD9-BD6E-5947-B280-04E040DAE294}"/>
              </a:ext>
            </a:extLst>
          </p:cNvPr>
          <p:cNvPicPr>
            <a:picLocks noChangeAspect="1"/>
          </p:cNvPicPr>
          <p:nvPr/>
        </p:nvPicPr>
        <p:blipFill>
          <a:blip r:embed="rId3"/>
          <a:stretch>
            <a:fillRect/>
          </a:stretch>
        </p:blipFill>
        <p:spPr>
          <a:xfrm>
            <a:off x="3562444" y="3501024"/>
            <a:ext cx="4496149" cy="3769112"/>
          </a:xfrm>
          <a:prstGeom prst="rect">
            <a:avLst/>
          </a:prstGeom>
        </p:spPr>
      </p:pic>
      <p:pic>
        <p:nvPicPr>
          <p:cNvPr id="28" name="Picture 27">
            <a:extLst>
              <a:ext uri="{FF2B5EF4-FFF2-40B4-BE49-F238E27FC236}">
                <a16:creationId xmlns:a16="http://schemas.microsoft.com/office/drawing/2014/main" id="{D367E997-843D-8548-9D3D-59DC77652344}"/>
              </a:ext>
            </a:extLst>
          </p:cNvPr>
          <p:cNvPicPr>
            <a:picLocks noChangeAspect="1"/>
          </p:cNvPicPr>
          <p:nvPr/>
        </p:nvPicPr>
        <p:blipFill>
          <a:blip r:embed="rId3"/>
          <a:stretch>
            <a:fillRect/>
          </a:stretch>
        </p:blipFill>
        <p:spPr>
          <a:xfrm>
            <a:off x="6617763" y="3501024"/>
            <a:ext cx="4496149" cy="3769112"/>
          </a:xfrm>
          <a:prstGeom prst="rect">
            <a:avLst/>
          </a:prstGeom>
        </p:spPr>
      </p:pic>
      <p:sp>
        <p:nvSpPr>
          <p:cNvPr id="30" name="Right Arrow 29">
            <a:extLst>
              <a:ext uri="{FF2B5EF4-FFF2-40B4-BE49-F238E27FC236}">
                <a16:creationId xmlns:a16="http://schemas.microsoft.com/office/drawing/2014/main" id="{DBDF28A5-FEE9-7049-8CD9-27EE8D16D4CD}"/>
              </a:ext>
            </a:extLst>
          </p:cNvPr>
          <p:cNvSpPr/>
          <p:nvPr/>
        </p:nvSpPr>
        <p:spPr>
          <a:xfrm>
            <a:off x="3826438" y="5246194"/>
            <a:ext cx="1408007" cy="4147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Arrow 30">
            <a:extLst>
              <a:ext uri="{FF2B5EF4-FFF2-40B4-BE49-F238E27FC236}">
                <a16:creationId xmlns:a16="http://schemas.microsoft.com/office/drawing/2014/main" id="{3D93AF52-5A02-6242-86C0-23F74E0706C9}"/>
              </a:ext>
            </a:extLst>
          </p:cNvPr>
          <p:cNvSpPr/>
          <p:nvPr/>
        </p:nvSpPr>
        <p:spPr>
          <a:xfrm>
            <a:off x="6734975" y="5246193"/>
            <a:ext cx="1408007" cy="4147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B6557281-1B06-CE45-AA34-4A2EF5688293}"/>
              </a:ext>
            </a:extLst>
          </p:cNvPr>
          <p:cNvSpPr txBox="1"/>
          <p:nvPr/>
        </p:nvSpPr>
        <p:spPr>
          <a:xfrm>
            <a:off x="2340950" y="6332480"/>
            <a:ext cx="1198306" cy="369332"/>
          </a:xfrm>
          <a:prstGeom prst="rect">
            <a:avLst/>
          </a:prstGeom>
          <a:noFill/>
        </p:spPr>
        <p:txBody>
          <a:bodyPr wrap="square" rtlCol="0">
            <a:spAutoFit/>
          </a:bodyPr>
          <a:lstStyle/>
          <a:p>
            <a:r>
              <a:rPr lang="en-US" dirty="0"/>
              <a:t>Unfreeze</a:t>
            </a:r>
          </a:p>
        </p:txBody>
      </p:sp>
      <p:sp>
        <p:nvSpPr>
          <p:cNvPr id="34" name="TextBox 33">
            <a:extLst>
              <a:ext uri="{FF2B5EF4-FFF2-40B4-BE49-F238E27FC236}">
                <a16:creationId xmlns:a16="http://schemas.microsoft.com/office/drawing/2014/main" id="{24DF8A93-5408-E743-967C-9337F8062723}"/>
              </a:ext>
            </a:extLst>
          </p:cNvPr>
          <p:cNvSpPr txBox="1"/>
          <p:nvPr/>
        </p:nvSpPr>
        <p:spPr>
          <a:xfrm>
            <a:off x="5266328" y="6374668"/>
            <a:ext cx="1251073" cy="369332"/>
          </a:xfrm>
          <a:prstGeom prst="rect">
            <a:avLst/>
          </a:prstGeom>
          <a:noFill/>
        </p:spPr>
        <p:txBody>
          <a:bodyPr wrap="square" rtlCol="0">
            <a:spAutoFit/>
          </a:bodyPr>
          <a:lstStyle/>
          <a:p>
            <a:r>
              <a:rPr lang="en-US" dirty="0"/>
              <a:t>Transition</a:t>
            </a:r>
          </a:p>
        </p:txBody>
      </p:sp>
      <p:sp>
        <p:nvSpPr>
          <p:cNvPr id="35" name="TextBox 34">
            <a:extLst>
              <a:ext uri="{FF2B5EF4-FFF2-40B4-BE49-F238E27FC236}">
                <a16:creationId xmlns:a16="http://schemas.microsoft.com/office/drawing/2014/main" id="{807A284E-CA48-D043-B56F-7A579B384195}"/>
              </a:ext>
            </a:extLst>
          </p:cNvPr>
          <p:cNvSpPr txBox="1"/>
          <p:nvPr/>
        </p:nvSpPr>
        <p:spPr>
          <a:xfrm>
            <a:off x="8450857" y="6374668"/>
            <a:ext cx="1100394" cy="369332"/>
          </a:xfrm>
          <a:prstGeom prst="rect">
            <a:avLst/>
          </a:prstGeom>
          <a:noFill/>
        </p:spPr>
        <p:txBody>
          <a:bodyPr wrap="square" rtlCol="0">
            <a:spAutoFit/>
          </a:bodyPr>
          <a:lstStyle/>
          <a:p>
            <a:r>
              <a:rPr lang="en-US" dirty="0"/>
              <a:t>Refreeze</a:t>
            </a:r>
          </a:p>
        </p:txBody>
      </p:sp>
      <p:sp>
        <p:nvSpPr>
          <p:cNvPr id="36" name="TextBox 35">
            <a:extLst>
              <a:ext uri="{FF2B5EF4-FFF2-40B4-BE49-F238E27FC236}">
                <a16:creationId xmlns:a16="http://schemas.microsoft.com/office/drawing/2014/main" id="{3418B280-0A5C-D947-AFC6-F2627511F4E5}"/>
              </a:ext>
            </a:extLst>
          </p:cNvPr>
          <p:cNvSpPr txBox="1"/>
          <p:nvPr/>
        </p:nvSpPr>
        <p:spPr>
          <a:xfrm>
            <a:off x="10616288" y="6424813"/>
            <a:ext cx="3682336" cy="276999"/>
          </a:xfrm>
          <a:prstGeom prst="rect">
            <a:avLst/>
          </a:prstGeom>
          <a:noFill/>
        </p:spPr>
        <p:txBody>
          <a:bodyPr wrap="square" rtlCol="0">
            <a:spAutoFit/>
          </a:bodyPr>
          <a:lstStyle/>
          <a:p>
            <a:r>
              <a:rPr lang="en-GB" sz="1200" dirty="0"/>
              <a:t> </a:t>
            </a:r>
            <a:r>
              <a:rPr lang="en-GB" sz="1200" dirty="0">
                <a:hlinkClick r:id="rId4"/>
              </a:rPr>
              <a:t>Kurt Lewin (1947)</a:t>
            </a:r>
            <a:endParaRPr lang="en-US" sz="1200" dirty="0"/>
          </a:p>
        </p:txBody>
      </p:sp>
    </p:spTree>
    <p:extLst>
      <p:ext uri="{BB962C8B-B14F-4D97-AF65-F5344CB8AC3E}">
        <p14:creationId xmlns:p14="http://schemas.microsoft.com/office/powerpoint/2010/main" val="235469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7"/>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animBg="1"/>
      <p:bldP spid="12" grpId="0" animBg="1"/>
      <p:bldP spid="13" grpId="0"/>
      <p:bldP spid="15" grpId="0" animBg="1"/>
      <p:bldP spid="18" grpId="0" animBg="1"/>
      <p:bldP spid="19" grpId="0" animBg="1"/>
      <p:bldP spid="20" grpId="0" animBg="1"/>
      <p:bldP spid="21" grpId="0"/>
      <p:bldP spid="23" grpId="0"/>
      <p:bldP spid="30" grpId="0" animBg="1"/>
      <p:bldP spid="31" grpId="0" animBg="1"/>
      <p:bldP spid="33" grpId="0"/>
      <p:bldP spid="34" grpId="0"/>
      <p:bldP spid="35" grpId="0"/>
      <p:bldP spid="3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A265A-3024-E943-896D-59E291E846D6}"/>
              </a:ext>
            </a:extLst>
          </p:cNvPr>
          <p:cNvSpPr>
            <a:spLocks noGrp="1"/>
          </p:cNvSpPr>
          <p:nvPr>
            <p:ph type="title"/>
          </p:nvPr>
        </p:nvSpPr>
        <p:spPr>
          <a:xfrm>
            <a:off x="7766050" y="2996143"/>
            <a:ext cx="3884962" cy="1331637"/>
          </a:xfrm>
        </p:spPr>
        <p:txBody>
          <a:bodyPr anchor="b">
            <a:normAutofit/>
          </a:bodyPr>
          <a:lstStyle/>
          <a:p>
            <a:pPr algn="ctr"/>
            <a:r>
              <a:rPr lang="en-US" dirty="0"/>
              <a:t>Forcefield analysis </a:t>
            </a:r>
          </a:p>
        </p:txBody>
      </p:sp>
      <p:pic>
        <p:nvPicPr>
          <p:cNvPr id="5" name="Content Placeholder 4" descr="Diagram&#10;&#10;Description automatically generated">
            <a:extLst>
              <a:ext uri="{FF2B5EF4-FFF2-40B4-BE49-F238E27FC236}">
                <a16:creationId xmlns:a16="http://schemas.microsoft.com/office/drawing/2014/main" id="{85449B38-20F4-F74D-823D-EDCE1D2AF0CA}"/>
              </a:ext>
            </a:extLst>
          </p:cNvPr>
          <p:cNvPicPr>
            <a:picLocks noChangeAspect="1"/>
          </p:cNvPicPr>
          <p:nvPr/>
        </p:nvPicPr>
        <p:blipFill rotWithShape="1">
          <a:blip r:embed="rId3"/>
          <a:srcRect l="631" r="2676" b="1"/>
          <a:stretch/>
        </p:blipFill>
        <p:spPr>
          <a:xfrm>
            <a:off x="540988" y="540000"/>
            <a:ext cx="6671025" cy="5778000"/>
          </a:xfrm>
          <a:prstGeom prst="rect">
            <a:avLst/>
          </a:prstGeom>
        </p:spPr>
      </p:pic>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5533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BE4F1-F4D7-414B-9A56-AB88A239D8C2}"/>
              </a:ext>
            </a:extLst>
          </p:cNvPr>
          <p:cNvSpPr>
            <a:spLocks noGrp="1"/>
          </p:cNvSpPr>
          <p:nvPr>
            <p:ph type="title"/>
          </p:nvPr>
        </p:nvSpPr>
        <p:spPr>
          <a:xfrm>
            <a:off x="540988" y="540033"/>
            <a:ext cx="3884962" cy="1331604"/>
          </a:xfrm>
        </p:spPr>
        <p:txBody>
          <a:bodyPr anchor="b">
            <a:normAutofit/>
          </a:bodyPr>
          <a:lstStyle/>
          <a:p>
            <a:pPr algn="ctr"/>
            <a:r>
              <a:rPr lang="en-US" dirty="0"/>
              <a:t>Stakeholder analysis</a:t>
            </a:r>
            <a:endParaRPr lang="en-US"/>
          </a:p>
        </p:txBody>
      </p:sp>
      <p:cxnSp>
        <p:nvCxnSpPr>
          <p:cNvPr id="25" name="Straight Connector 2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Content Placeholder 19">
            <a:extLst>
              <a:ext uri="{FF2B5EF4-FFF2-40B4-BE49-F238E27FC236}">
                <a16:creationId xmlns:a16="http://schemas.microsoft.com/office/drawing/2014/main" id="{35D3B5C3-E605-AF15-DDBF-07553E929538}"/>
              </a:ext>
            </a:extLst>
          </p:cNvPr>
          <p:cNvSpPr>
            <a:spLocks noGrp="1"/>
          </p:cNvSpPr>
          <p:nvPr>
            <p:ph idx="1"/>
          </p:nvPr>
        </p:nvSpPr>
        <p:spPr>
          <a:xfrm>
            <a:off x="357896" y="3042843"/>
            <a:ext cx="4251145" cy="3009899"/>
          </a:xfrm>
        </p:spPr>
        <p:txBody>
          <a:bodyPr>
            <a:normAutofit fontScale="77500" lnSpcReduction="20000"/>
          </a:bodyPr>
          <a:lstStyle/>
          <a:p>
            <a:r>
              <a:rPr lang="en-US" dirty="0"/>
              <a:t>Identifying the key stakeholders</a:t>
            </a:r>
          </a:p>
          <a:p>
            <a:endParaRPr lang="en-US" dirty="0"/>
          </a:p>
          <a:p>
            <a:pPr lvl="1"/>
            <a:r>
              <a:rPr lang="en-US" dirty="0"/>
              <a:t>	</a:t>
            </a:r>
            <a:r>
              <a:rPr lang="en-US" sz="2800" b="1" dirty="0"/>
              <a:t>Employees</a:t>
            </a:r>
          </a:p>
          <a:p>
            <a:pPr lvl="1"/>
            <a:endParaRPr lang="en-US" sz="2800" b="1" dirty="0"/>
          </a:p>
          <a:p>
            <a:pPr lvl="1"/>
            <a:r>
              <a:rPr lang="en-US" sz="2800" b="1" dirty="0"/>
              <a:t>	VetPartners</a:t>
            </a:r>
          </a:p>
          <a:p>
            <a:pPr lvl="1"/>
            <a:endParaRPr lang="en-US" sz="2800" b="1" dirty="0"/>
          </a:p>
          <a:p>
            <a:pPr lvl="1"/>
            <a:r>
              <a:rPr lang="en-US" sz="2800" b="1" dirty="0"/>
              <a:t>	Customers</a:t>
            </a:r>
            <a:r>
              <a:rPr lang="en-US" dirty="0"/>
              <a:t>			</a:t>
            </a:r>
          </a:p>
        </p:txBody>
      </p:sp>
      <p:sp>
        <p:nvSpPr>
          <p:cNvPr id="27" name="Rectangle 26">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Content Placeholder 6" descr="Diagram&#10;&#10;Description automatically generated">
            <a:extLst>
              <a:ext uri="{FF2B5EF4-FFF2-40B4-BE49-F238E27FC236}">
                <a16:creationId xmlns:a16="http://schemas.microsoft.com/office/drawing/2014/main" id="{ADD3F053-DDD6-FD4F-B799-2F99894CE155}"/>
              </a:ext>
            </a:extLst>
          </p:cNvPr>
          <p:cNvPicPr>
            <a:picLocks noChangeAspect="1"/>
          </p:cNvPicPr>
          <p:nvPr/>
        </p:nvPicPr>
        <p:blipFill>
          <a:blip r:embed="rId3"/>
          <a:stretch>
            <a:fillRect/>
          </a:stretch>
        </p:blipFill>
        <p:spPr>
          <a:xfrm>
            <a:off x="5537200" y="1134993"/>
            <a:ext cx="6113812" cy="4585359"/>
          </a:xfrm>
          <a:prstGeom prst="rect">
            <a:avLst/>
          </a:prstGeom>
        </p:spPr>
      </p:pic>
    </p:spTree>
    <p:extLst>
      <p:ext uri="{BB962C8B-B14F-4D97-AF65-F5344CB8AC3E}">
        <p14:creationId xmlns:p14="http://schemas.microsoft.com/office/powerpoint/2010/main" val="205842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0AB26-ECDF-9D45-A4CB-D64F78622E78}"/>
              </a:ext>
            </a:extLst>
          </p:cNvPr>
          <p:cNvSpPr>
            <a:spLocks noGrp="1"/>
          </p:cNvSpPr>
          <p:nvPr>
            <p:ph type="title"/>
          </p:nvPr>
        </p:nvSpPr>
        <p:spPr>
          <a:xfrm>
            <a:off x="540988" y="540033"/>
            <a:ext cx="3884962" cy="1331604"/>
          </a:xfrm>
        </p:spPr>
        <p:txBody>
          <a:bodyPr anchor="b">
            <a:normAutofit/>
          </a:bodyPr>
          <a:lstStyle/>
          <a:p>
            <a:pPr algn="ctr"/>
            <a:r>
              <a:rPr lang="en-GB" dirty="0"/>
              <a:t>Stakeholder PI Grid </a:t>
            </a:r>
            <a:br>
              <a:rPr lang="en-GB" dirty="0"/>
            </a:br>
            <a:endParaRPr lang="en-US"/>
          </a:p>
        </p:txBody>
      </p:sp>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95C86837-774C-3BB8-169D-2E14324C65AC}"/>
              </a:ext>
            </a:extLst>
          </p:cNvPr>
          <p:cNvSpPr>
            <a:spLocks noGrp="1"/>
          </p:cNvSpPr>
          <p:nvPr>
            <p:ph idx="1"/>
          </p:nvPr>
        </p:nvSpPr>
        <p:spPr>
          <a:xfrm>
            <a:off x="540988" y="2759076"/>
            <a:ext cx="3884962" cy="3009899"/>
          </a:xfrm>
        </p:spPr>
        <p:txBody>
          <a:bodyPr>
            <a:normAutofit/>
          </a:bodyPr>
          <a:lstStyle/>
          <a:p>
            <a:r>
              <a:rPr lang="en-US" dirty="0"/>
              <a:t>Engage and consult:</a:t>
            </a:r>
          </a:p>
          <a:p>
            <a:endParaRPr lang="en-US" dirty="0"/>
          </a:p>
          <a:p>
            <a:pPr lvl="1"/>
            <a:r>
              <a:rPr lang="en-US" sz="3200" b="1" dirty="0"/>
              <a:t>	Employees</a:t>
            </a:r>
          </a:p>
          <a:p>
            <a:pPr lvl="1"/>
            <a:endParaRPr lang="en-US" sz="3200" b="1" dirty="0"/>
          </a:p>
          <a:p>
            <a:pPr lvl="1"/>
            <a:r>
              <a:rPr lang="en-US" sz="3200" b="1" dirty="0"/>
              <a:t>	VetPartners</a:t>
            </a:r>
          </a:p>
        </p:txBody>
      </p:sp>
      <p:sp>
        <p:nvSpPr>
          <p:cNvPr id="16" name="Rectangle 15">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Content Placeholder 4" descr="Diagram&#10;&#10;Description automatically generated">
            <a:extLst>
              <a:ext uri="{FF2B5EF4-FFF2-40B4-BE49-F238E27FC236}">
                <a16:creationId xmlns:a16="http://schemas.microsoft.com/office/drawing/2014/main" id="{F225513B-EB80-5C44-8B6F-0B63C49D9945}"/>
              </a:ext>
            </a:extLst>
          </p:cNvPr>
          <p:cNvPicPr>
            <a:picLocks noChangeAspect="1"/>
          </p:cNvPicPr>
          <p:nvPr/>
        </p:nvPicPr>
        <p:blipFill>
          <a:blip r:embed="rId3"/>
          <a:stretch>
            <a:fillRect/>
          </a:stretch>
        </p:blipFill>
        <p:spPr>
          <a:xfrm>
            <a:off x="5537200" y="867514"/>
            <a:ext cx="6113812" cy="5120316"/>
          </a:xfrm>
          <a:prstGeom prst="rect">
            <a:avLst/>
          </a:prstGeom>
        </p:spPr>
      </p:pic>
    </p:spTree>
    <p:extLst>
      <p:ext uri="{BB962C8B-B14F-4D97-AF65-F5344CB8AC3E}">
        <p14:creationId xmlns:p14="http://schemas.microsoft.com/office/powerpoint/2010/main" val="53486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31" name="Straight Connector 130">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3" name="Group 132">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34" name="Freeform: Shape 133">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5" name="Group 134">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6" name="Freeform: Shape 135">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37" name="Straight Connector 136">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39" name="Rectangle 13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DDB16-3CB9-AF49-AB3D-F12D8D0B8B83}"/>
              </a:ext>
            </a:extLst>
          </p:cNvPr>
          <p:cNvSpPr>
            <a:spLocks noGrp="1"/>
          </p:cNvSpPr>
          <p:nvPr>
            <p:ph type="title"/>
          </p:nvPr>
        </p:nvSpPr>
        <p:spPr>
          <a:xfrm>
            <a:off x="3863976" y="1079500"/>
            <a:ext cx="4456328" cy="2138400"/>
          </a:xfrm>
        </p:spPr>
        <p:txBody>
          <a:bodyPr vert="horz" lIns="0" tIns="0" rIns="0" bIns="0" rtlCol="0" anchor="b" anchorCtr="0">
            <a:normAutofit/>
          </a:bodyPr>
          <a:lstStyle/>
          <a:p>
            <a:pPr algn="ctr">
              <a:lnSpc>
                <a:spcPct val="90000"/>
              </a:lnSpc>
            </a:pPr>
            <a:r>
              <a:rPr lang="en-US" sz="2400" b="1" dirty="0"/>
              <a:t>“Changing Company Culture Requires a Movement, Not a Mandate”</a:t>
            </a:r>
            <a:br>
              <a:rPr lang="en-US" sz="2400" b="1" dirty="0"/>
            </a:br>
            <a:endParaRPr lang="en-US" sz="2400" dirty="0"/>
          </a:p>
        </p:txBody>
      </p:sp>
      <p:sp>
        <p:nvSpPr>
          <p:cNvPr id="141" name="Freeform: Shape 140">
            <a:extLst>
              <a:ext uri="{FF2B5EF4-FFF2-40B4-BE49-F238E27FC236}">
                <a16:creationId xmlns:a16="http://schemas.microsoft.com/office/drawing/2014/main" id="{877D5044-C0FC-41BD-921B-D2CEA70F4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759198"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3" name="Freeform: Shape 142">
            <a:extLst>
              <a:ext uri="{FF2B5EF4-FFF2-40B4-BE49-F238E27FC236}">
                <a16:creationId xmlns:a16="http://schemas.microsoft.com/office/drawing/2014/main" id="{240C59C6-5DFE-4F83-A118-7B0F1AD93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07906"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45" name="Freeform: Shape 144">
            <a:extLst>
              <a:ext uri="{FF2B5EF4-FFF2-40B4-BE49-F238E27FC236}">
                <a16:creationId xmlns:a16="http://schemas.microsoft.com/office/drawing/2014/main" id="{1273AD71-A9B2-42A5-A6AA-DC06CC4F8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163811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DAD743CE-A4C9-4C61-8969-5096C42E4A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85060"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9" name="Freeform: Shape 148">
            <a:extLst>
              <a:ext uri="{FF2B5EF4-FFF2-40B4-BE49-F238E27FC236}">
                <a16:creationId xmlns:a16="http://schemas.microsoft.com/office/drawing/2014/main" id="{BD12B198-BFE5-4867-B13A-199FE41B4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39412"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grpSp>
        <p:nvGrpSpPr>
          <p:cNvPr id="151" name="Group 150">
            <a:extLst>
              <a:ext uri="{FF2B5EF4-FFF2-40B4-BE49-F238E27FC236}">
                <a16:creationId xmlns:a16="http://schemas.microsoft.com/office/drawing/2014/main" id="{AE14FB45-3E95-44C0-8B14-18E3A5B9B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2274277" y="2744140"/>
            <a:ext cx="865742" cy="628383"/>
            <a:chOff x="558167" y="958515"/>
            <a:chExt cx="865742" cy="628383"/>
          </a:xfrm>
          <a:solidFill>
            <a:schemeClr val="accent3"/>
          </a:solidFill>
        </p:grpSpPr>
        <p:sp>
          <p:nvSpPr>
            <p:cNvPr id="152" name="Freeform: Shape 151">
              <a:extLst>
                <a:ext uri="{FF2B5EF4-FFF2-40B4-BE49-F238E27FC236}">
                  <a16:creationId xmlns:a16="http://schemas.microsoft.com/office/drawing/2014/main" id="{FF09C3B3-A2C4-4FEA-BE56-D6B9E0083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3" name="Freeform: Shape 152">
              <a:extLst>
                <a:ext uri="{FF2B5EF4-FFF2-40B4-BE49-F238E27FC236}">
                  <a16:creationId xmlns:a16="http://schemas.microsoft.com/office/drawing/2014/main" id="{6F314B9F-8AF4-4376-9568-6285B12343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155" name="Straight Connector 15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7" name="Oval 156">
            <a:extLst>
              <a:ext uri="{FF2B5EF4-FFF2-40B4-BE49-F238E27FC236}">
                <a16:creationId xmlns:a16="http://schemas.microsoft.com/office/drawing/2014/main" id="{81C67526-3B2B-41B3-A8FD-141E1F828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06655"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59" name="Freeform: Shape 158">
            <a:extLst>
              <a:ext uri="{FF2B5EF4-FFF2-40B4-BE49-F238E27FC236}">
                <a16:creationId xmlns:a16="http://schemas.microsoft.com/office/drawing/2014/main" id="{435B334E-B7AB-4395-9F2B-FD74A4085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06399"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1" name="Group 160">
            <a:extLst>
              <a:ext uri="{FF2B5EF4-FFF2-40B4-BE49-F238E27FC236}">
                <a16:creationId xmlns:a16="http://schemas.microsoft.com/office/drawing/2014/main" id="{5582A241-3D03-49F2-9515-690487FBF9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4789" y="608309"/>
            <a:ext cx="3532531" cy="5929857"/>
            <a:chOff x="404789" y="608309"/>
            <a:chExt cx="3532531" cy="5929857"/>
          </a:xfrm>
        </p:grpSpPr>
        <p:grpSp>
          <p:nvGrpSpPr>
            <p:cNvPr id="162" name="Group 161">
              <a:extLst>
                <a:ext uri="{FF2B5EF4-FFF2-40B4-BE49-F238E27FC236}">
                  <a16:creationId xmlns:a16="http://schemas.microsoft.com/office/drawing/2014/main" id="{F06EB4C5-742F-447D-B28D-F64AB9EEE5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559780" y="2646371"/>
              <a:ext cx="2287608" cy="3673900"/>
              <a:chOff x="-6080955" y="3437416"/>
              <a:chExt cx="2287608" cy="3673900"/>
            </a:xfrm>
          </p:grpSpPr>
          <p:cxnSp>
            <p:nvCxnSpPr>
              <p:cNvPr id="188" name="Straight Connector 187">
                <a:extLst>
                  <a:ext uri="{FF2B5EF4-FFF2-40B4-BE49-F238E27FC236}">
                    <a16:creationId xmlns:a16="http://schemas.microsoft.com/office/drawing/2014/main" id="{14995024-146A-4770-B919-056CCF5537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9" name="Freeform: Shape 188">
                <a:extLst>
                  <a:ext uri="{FF2B5EF4-FFF2-40B4-BE49-F238E27FC236}">
                    <a16:creationId xmlns:a16="http://schemas.microsoft.com/office/drawing/2014/main" id="{50E9FCC2-0C21-4DAF-B958-07DD64296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0" name="Freeform: Shape 189">
                <a:extLst>
                  <a:ext uri="{FF2B5EF4-FFF2-40B4-BE49-F238E27FC236}">
                    <a16:creationId xmlns:a16="http://schemas.microsoft.com/office/drawing/2014/main" id="{7342065E-24B7-4441-88A9-98962993F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1" name="Freeform: Shape 190">
                <a:extLst>
                  <a:ext uri="{FF2B5EF4-FFF2-40B4-BE49-F238E27FC236}">
                    <a16:creationId xmlns:a16="http://schemas.microsoft.com/office/drawing/2014/main" id="{D23FA6BA-2513-415C-BA4B-E879A4101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2" name="Freeform: Shape 191">
                <a:extLst>
                  <a:ext uri="{FF2B5EF4-FFF2-40B4-BE49-F238E27FC236}">
                    <a16:creationId xmlns:a16="http://schemas.microsoft.com/office/drawing/2014/main" id="{06239F02-2DBC-4CAC-AA3F-243D0649B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3" name="Freeform: Shape 192">
                <a:extLst>
                  <a:ext uri="{FF2B5EF4-FFF2-40B4-BE49-F238E27FC236}">
                    <a16:creationId xmlns:a16="http://schemas.microsoft.com/office/drawing/2014/main" id="{3B11F1A6-D8AC-465F-9ED9-554E58F73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4" name="Freeform: Shape 193">
                <a:extLst>
                  <a:ext uri="{FF2B5EF4-FFF2-40B4-BE49-F238E27FC236}">
                    <a16:creationId xmlns:a16="http://schemas.microsoft.com/office/drawing/2014/main" id="{E066101D-03CF-4DB9-B962-F7DB806FD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5" name="Freeform: Shape 194">
                <a:extLst>
                  <a:ext uri="{FF2B5EF4-FFF2-40B4-BE49-F238E27FC236}">
                    <a16:creationId xmlns:a16="http://schemas.microsoft.com/office/drawing/2014/main" id="{645EFA12-DAD4-4108-B86D-C86A4CC88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63" name="Group 162">
              <a:extLst>
                <a:ext uri="{FF2B5EF4-FFF2-40B4-BE49-F238E27FC236}">
                  <a16:creationId xmlns:a16="http://schemas.microsoft.com/office/drawing/2014/main" id="{651FE0DB-0A7E-417A-B47D-569C4FB9A58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1736442" y="397061"/>
              <a:ext cx="1785983" cy="2208479"/>
              <a:chOff x="2725201" y="4453039"/>
              <a:chExt cx="1785983" cy="2208479"/>
            </a:xfrm>
          </p:grpSpPr>
          <p:cxnSp>
            <p:nvCxnSpPr>
              <p:cNvPr id="183" name="Straight Connector 182">
                <a:extLst>
                  <a:ext uri="{FF2B5EF4-FFF2-40B4-BE49-F238E27FC236}">
                    <a16:creationId xmlns:a16="http://schemas.microsoft.com/office/drawing/2014/main" id="{68596D8F-CB16-49CF-B881-3AF402821F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CF37FB24-AFCD-493D-B340-7EED10E977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5" name="Freeform: Shape 184">
                <a:extLst>
                  <a:ext uri="{FF2B5EF4-FFF2-40B4-BE49-F238E27FC236}">
                    <a16:creationId xmlns:a16="http://schemas.microsoft.com/office/drawing/2014/main" id="{789B142B-6F71-458C-8CAC-4B3E1A441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86" name="Rectangle 30">
                <a:extLst>
                  <a:ext uri="{FF2B5EF4-FFF2-40B4-BE49-F238E27FC236}">
                    <a16:creationId xmlns:a16="http://schemas.microsoft.com/office/drawing/2014/main" id="{E577B59B-3FF5-4CE3-B8CD-B37F6E4E4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30">
                <a:extLst>
                  <a:ext uri="{FF2B5EF4-FFF2-40B4-BE49-F238E27FC236}">
                    <a16:creationId xmlns:a16="http://schemas.microsoft.com/office/drawing/2014/main" id="{912FC165-D3BB-433A-BEED-90223608A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4" name="Group 163">
              <a:extLst>
                <a:ext uri="{FF2B5EF4-FFF2-40B4-BE49-F238E27FC236}">
                  <a16:creationId xmlns:a16="http://schemas.microsoft.com/office/drawing/2014/main" id="{609A7342-6944-4593-A8CB-2E56FC75E4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2226591" y="2385858"/>
              <a:ext cx="864005" cy="1032464"/>
              <a:chOff x="2207971" y="2384401"/>
              <a:chExt cx="864005" cy="1032464"/>
            </a:xfrm>
          </p:grpSpPr>
          <p:sp>
            <p:nvSpPr>
              <p:cNvPr id="178" name="Freeform: Shape 177">
                <a:extLst>
                  <a:ext uri="{FF2B5EF4-FFF2-40B4-BE49-F238E27FC236}">
                    <a16:creationId xmlns:a16="http://schemas.microsoft.com/office/drawing/2014/main" id="{4BBFA3E1-95AC-4B97-94E0-FA975C6A1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9" name="Freeform: Shape 178">
                <a:extLst>
                  <a:ext uri="{FF2B5EF4-FFF2-40B4-BE49-F238E27FC236}">
                    <a16:creationId xmlns:a16="http://schemas.microsoft.com/office/drawing/2014/main" id="{5F0692E3-CEC8-47C3-B77F-E9C8614F6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80" name="Group 179">
                <a:extLst>
                  <a:ext uri="{FF2B5EF4-FFF2-40B4-BE49-F238E27FC236}">
                    <a16:creationId xmlns:a16="http://schemas.microsoft.com/office/drawing/2014/main" id="{9B80E6A3-263D-4DD4-8C58-EA2BB38C5B9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81" name="Straight Connector 180">
                  <a:extLst>
                    <a:ext uri="{FF2B5EF4-FFF2-40B4-BE49-F238E27FC236}">
                      <a16:creationId xmlns:a16="http://schemas.microsoft.com/office/drawing/2014/main" id="{5AA2C02F-3722-4124-9F30-AB9D6F052A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8B6EC254-9786-4485-A07E-0F055DA958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65" name="Oval 164">
              <a:extLst>
                <a:ext uri="{FF2B5EF4-FFF2-40B4-BE49-F238E27FC236}">
                  <a16:creationId xmlns:a16="http://schemas.microsoft.com/office/drawing/2014/main" id="{5AB57BFA-A302-43AD-B2D6-EE3191DDD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58529"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6" name="Oval 165">
              <a:extLst>
                <a:ext uri="{FF2B5EF4-FFF2-40B4-BE49-F238E27FC236}">
                  <a16:creationId xmlns:a16="http://schemas.microsoft.com/office/drawing/2014/main" id="{DEEABC33-1767-4B45-924F-3ECD0096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36934"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7" name="Group 166">
              <a:extLst>
                <a:ext uri="{FF2B5EF4-FFF2-40B4-BE49-F238E27FC236}">
                  <a16:creationId xmlns:a16="http://schemas.microsoft.com/office/drawing/2014/main" id="{C0748559-962C-4EC9-A1EC-E5E55AFDFB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91286" y="1090043"/>
              <a:ext cx="901736" cy="2160000"/>
              <a:chOff x="8217770" y="397306"/>
              <a:chExt cx="901736" cy="2160000"/>
            </a:xfrm>
          </p:grpSpPr>
          <p:cxnSp>
            <p:nvCxnSpPr>
              <p:cNvPr id="174" name="Straight Connector 173">
                <a:extLst>
                  <a:ext uri="{FF2B5EF4-FFF2-40B4-BE49-F238E27FC236}">
                    <a16:creationId xmlns:a16="http://schemas.microsoft.com/office/drawing/2014/main" id="{CB099024-D74B-47AA-8E9C-40AF75B94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5" name="Freeform: Shape 174">
                <a:extLst>
                  <a:ext uri="{FF2B5EF4-FFF2-40B4-BE49-F238E27FC236}">
                    <a16:creationId xmlns:a16="http://schemas.microsoft.com/office/drawing/2014/main" id="{34AC7ACA-BFE6-46A8-A8AA-78602ED70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6" name="Rectangle 5">
                <a:extLst>
                  <a:ext uri="{FF2B5EF4-FFF2-40B4-BE49-F238E27FC236}">
                    <a16:creationId xmlns:a16="http://schemas.microsoft.com/office/drawing/2014/main" id="{D0946E2F-C083-48AF-9D1C-3754DE0E8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Rectangle 5">
                <a:extLst>
                  <a:ext uri="{FF2B5EF4-FFF2-40B4-BE49-F238E27FC236}">
                    <a16:creationId xmlns:a16="http://schemas.microsoft.com/office/drawing/2014/main" id="{8F933FF1-7DAC-4751-B504-C8C68E537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8" name="Group 167">
              <a:extLst>
                <a:ext uri="{FF2B5EF4-FFF2-40B4-BE49-F238E27FC236}">
                  <a16:creationId xmlns:a16="http://schemas.microsoft.com/office/drawing/2014/main" id="{AED587E1-23B3-44EE-B0CA-84F46A8D5EC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65500" y="4918166"/>
              <a:ext cx="571820" cy="1620000"/>
              <a:chOff x="8482785" y="4330454"/>
              <a:chExt cx="571820" cy="1620000"/>
            </a:xfrm>
          </p:grpSpPr>
          <p:sp>
            <p:nvSpPr>
              <p:cNvPr id="172" name="Freeform: Shape 171">
                <a:extLst>
                  <a:ext uri="{FF2B5EF4-FFF2-40B4-BE49-F238E27FC236}">
                    <a16:creationId xmlns:a16="http://schemas.microsoft.com/office/drawing/2014/main" id="{C3EA330E-53DA-43C3-94DF-051C622C8C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73" name="Straight Connector 172">
                <a:extLst>
                  <a:ext uri="{FF2B5EF4-FFF2-40B4-BE49-F238E27FC236}">
                    <a16:creationId xmlns:a16="http://schemas.microsoft.com/office/drawing/2014/main" id="{7CF8DEE9-82BC-4F6D-9E7D-A61DE0391F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69" name="Group 168">
              <a:extLst>
                <a:ext uri="{FF2B5EF4-FFF2-40B4-BE49-F238E27FC236}">
                  <a16:creationId xmlns:a16="http://schemas.microsoft.com/office/drawing/2014/main" id="{477FE6E3-76CF-4BFE-A9BB-D2B04E547D6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622419" y="427549"/>
              <a:ext cx="464739" cy="900000"/>
              <a:chOff x="4511184" y="2651374"/>
              <a:chExt cx="464739" cy="900000"/>
            </a:xfrm>
          </p:grpSpPr>
          <p:sp>
            <p:nvSpPr>
              <p:cNvPr id="170" name="Freeform: Shape 169">
                <a:extLst>
                  <a:ext uri="{FF2B5EF4-FFF2-40B4-BE49-F238E27FC236}">
                    <a16:creationId xmlns:a16="http://schemas.microsoft.com/office/drawing/2014/main" id="{8B90047D-5FCF-4A72-98F9-4C5F3BE36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71" name="Straight Connector 170">
                <a:extLst>
                  <a:ext uri="{FF2B5EF4-FFF2-40B4-BE49-F238E27FC236}">
                    <a16:creationId xmlns:a16="http://schemas.microsoft.com/office/drawing/2014/main" id="{5D6597A5-9B58-4515-A65F-776A599681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97" name="Freeform: Shape 196">
            <a:extLst>
              <a:ext uri="{FF2B5EF4-FFF2-40B4-BE49-F238E27FC236}">
                <a16:creationId xmlns:a16="http://schemas.microsoft.com/office/drawing/2014/main" id="{716BED87-A484-418B-BFE2-B7AF165C5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392603"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9" name="Freeform: Shape 198">
            <a:extLst>
              <a:ext uri="{FF2B5EF4-FFF2-40B4-BE49-F238E27FC236}">
                <a16:creationId xmlns:a16="http://schemas.microsoft.com/office/drawing/2014/main" id="{91DAC796-CA78-4ABE-BE2F-B8B4D60A6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886402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Oval 200">
            <a:extLst>
              <a:ext uri="{FF2B5EF4-FFF2-40B4-BE49-F238E27FC236}">
                <a16:creationId xmlns:a16="http://schemas.microsoft.com/office/drawing/2014/main" id="{5DDA4212-2A25-49B5-912F-FE46DB634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562642"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03" name="Freeform: Shape 202">
            <a:extLst>
              <a:ext uri="{FF2B5EF4-FFF2-40B4-BE49-F238E27FC236}">
                <a16:creationId xmlns:a16="http://schemas.microsoft.com/office/drawing/2014/main" id="{5D44875A-5D91-4826-BEA8-3D8137697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11064180"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205" name="Group 204">
            <a:extLst>
              <a:ext uri="{FF2B5EF4-FFF2-40B4-BE49-F238E27FC236}">
                <a16:creationId xmlns:a16="http://schemas.microsoft.com/office/drawing/2014/main" id="{76032A1D-6324-4525-B325-BA10F1B5AF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9148098" y="2744140"/>
            <a:ext cx="865742" cy="628383"/>
            <a:chOff x="558167" y="958515"/>
            <a:chExt cx="865742" cy="628383"/>
          </a:xfrm>
          <a:solidFill>
            <a:schemeClr val="accent3"/>
          </a:solidFill>
        </p:grpSpPr>
        <p:sp>
          <p:nvSpPr>
            <p:cNvPr id="206" name="Freeform: Shape 205">
              <a:extLst>
                <a:ext uri="{FF2B5EF4-FFF2-40B4-BE49-F238E27FC236}">
                  <a16:creationId xmlns:a16="http://schemas.microsoft.com/office/drawing/2014/main" id="{29407EC8-983A-4905-9D84-F10F99A2B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7" name="Freeform: Shape 206">
              <a:extLst>
                <a:ext uri="{FF2B5EF4-FFF2-40B4-BE49-F238E27FC236}">
                  <a16:creationId xmlns:a16="http://schemas.microsoft.com/office/drawing/2014/main" id="{F6426968-9D35-4263-9721-5B13F9D2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09" name="Freeform: Shape 208">
            <a:extLst>
              <a:ext uri="{FF2B5EF4-FFF2-40B4-BE49-F238E27FC236}">
                <a16:creationId xmlns:a16="http://schemas.microsoft.com/office/drawing/2014/main" id="{3FD786AD-5715-4F40-BEE8-2D5F8F1EA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746969"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
        <p:nvSpPr>
          <p:cNvPr id="211" name="Oval 210">
            <a:extLst>
              <a:ext uri="{FF2B5EF4-FFF2-40B4-BE49-F238E27FC236}">
                <a16:creationId xmlns:a16="http://schemas.microsoft.com/office/drawing/2014/main" id="{BFC9C289-1965-44D3-BE1F-87A992A40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141047"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13" name="Freeform: Shape 212">
            <a:extLst>
              <a:ext uri="{FF2B5EF4-FFF2-40B4-BE49-F238E27FC236}">
                <a16:creationId xmlns:a16="http://schemas.microsoft.com/office/drawing/2014/main" id="{0304243C-9A58-4B18-9670-1116282E7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8409898"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5" name="Group 214">
            <a:extLst>
              <a:ext uri="{FF2B5EF4-FFF2-40B4-BE49-F238E27FC236}">
                <a16:creationId xmlns:a16="http://schemas.microsoft.com/office/drawing/2014/main" id="{1004F330-2685-43E8-93CC-3A72F1945B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0455" y="397061"/>
            <a:ext cx="3901630" cy="5923210"/>
            <a:chOff x="7730455" y="397061"/>
            <a:chExt cx="3901630" cy="5923210"/>
          </a:xfrm>
        </p:grpSpPr>
        <p:grpSp>
          <p:nvGrpSpPr>
            <p:cNvPr id="216" name="Group 215">
              <a:extLst>
                <a:ext uri="{FF2B5EF4-FFF2-40B4-BE49-F238E27FC236}">
                  <a16:creationId xmlns:a16="http://schemas.microsoft.com/office/drawing/2014/main" id="{7F540312-E657-4675-9FD0-822C4C1849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344477" y="2646371"/>
              <a:ext cx="2287608" cy="3673900"/>
              <a:chOff x="-6080955" y="3437416"/>
              <a:chExt cx="2287608" cy="3673900"/>
            </a:xfrm>
          </p:grpSpPr>
          <p:cxnSp>
            <p:nvCxnSpPr>
              <p:cNvPr id="242" name="Straight Connector 241">
                <a:extLst>
                  <a:ext uri="{FF2B5EF4-FFF2-40B4-BE49-F238E27FC236}">
                    <a16:creationId xmlns:a16="http://schemas.microsoft.com/office/drawing/2014/main" id="{790162A5-9662-4AAC-B88A-5600029BF9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43" name="Freeform: Shape 242">
                <a:extLst>
                  <a:ext uri="{FF2B5EF4-FFF2-40B4-BE49-F238E27FC236}">
                    <a16:creationId xmlns:a16="http://schemas.microsoft.com/office/drawing/2014/main" id="{C6945E98-0915-4965-B3A3-8446E1DF1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4" name="Freeform: Shape 243">
                <a:extLst>
                  <a:ext uri="{FF2B5EF4-FFF2-40B4-BE49-F238E27FC236}">
                    <a16:creationId xmlns:a16="http://schemas.microsoft.com/office/drawing/2014/main" id="{8E8BDE04-7F31-4EEC-9104-C642A25CA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5" name="Freeform: Shape 244">
                <a:extLst>
                  <a:ext uri="{FF2B5EF4-FFF2-40B4-BE49-F238E27FC236}">
                    <a16:creationId xmlns:a16="http://schemas.microsoft.com/office/drawing/2014/main" id="{836D1EC2-2F56-400A-A1B4-86538216A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6" name="Freeform: Shape 245">
                <a:extLst>
                  <a:ext uri="{FF2B5EF4-FFF2-40B4-BE49-F238E27FC236}">
                    <a16:creationId xmlns:a16="http://schemas.microsoft.com/office/drawing/2014/main" id="{D1041CC3-7885-4E28-927C-FD13BA1703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7" name="Freeform: Shape 246">
                <a:extLst>
                  <a:ext uri="{FF2B5EF4-FFF2-40B4-BE49-F238E27FC236}">
                    <a16:creationId xmlns:a16="http://schemas.microsoft.com/office/drawing/2014/main" id="{C31D4CE7-49CC-44F8-91C3-7356DDDB2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8" name="Freeform: Shape 247">
                <a:extLst>
                  <a:ext uri="{FF2B5EF4-FFF2-40B4-BE49-F238E27FC236}">
                    <a16:creationId xmlns:a16="http://schemas.microsoft.com/office/drawing/2014/main" id="{1857FF28-CD46-45E4-AEAF-7318A7444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9" name="Freeform: Shape 248">
                <a:extLst>
                  <a:ext uri="{FF2B5EF4-FFF2-40B4-BE49-F238E27FC236}">
                    <a16:creationId xmlns:a16="http://schemas.microsoft.com/office/drawing/2014/main" id="{EFF33D07-5387-4270-A0E6-7ED9E10B1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17" name="Group 216">
              <a:extLst>
                <a:ext uri="{FF2B5EF4-FFF2-40B4-BE49-F238E27FC236}">
                  <a16:creationId xmlns:a16="http://schemas.microsoft.com/office/drawing/2014/main" id="{1049F146-DADD-4A7F-B64A-C14385351C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8669440" y="397061"/>
              <a:ext cx="1785983" cy="2208479"/>
              <a:chOff x="2725201" y="4453039"/>
              <a:chExt cx="1785983" cy="2208479"/>
            </a:xfrm>
          </p:grpSpPr>
          <p:cxnSp>
            <p:nvCxnSpPr>
              <p:cNvPr id="237" name="Straight Connector 236">
                <a:extLst>
                  <a:ext uri="{FF2B5EF4-FFF2-40B4-BE49-F238E27FC236}">
                    <a16:creationId xmlns:a16="http://schemas.microsoft.com/office/drawing/2014/main" id="{08208227-E6FD-4E62-A3E5-339B3116BF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EBE45BAE-1944-4D0F-8799-E631B489F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9" name="Freeform: Shape 238">
                <a:extLst>
                  <a:ext uri="{FF2B5EF4-FFF2-40B4-BE49-F238E27FC236}">
                    <a16:creationId xmlns:a16="http://schemas.microsoft.com/office/drawing/2014/main" id="{8B4E4D53-4C64-4FFC-9DEE-D23E84F95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240" name="Rectangle 30">
                <a:extLst>
                  <a:ext uri="{FF2B5EF4-FFF2-40B4-BE49-F238E27FC236}">
                    <a16:creationId xmlns:a16="http://schemas.microsoft.com/office/drawing/2014/main" id="{1E469BE5-4D66-4EF4-8D95-9EE9B49E1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Rectangle 30">
                <a:extLst>
                  <a:ext uri="{FF2B5EF4-FFF2-40B4-BE49-F238E27FC236}">
                    <a16:creationId xmlns:a16="http://schemas.microsoft.com/office/drawing/2014/main" id="{97CC8B6D-C9C9-4420-B145-C479DBBF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8" name="Group 217">
              <a:extLst>
                <a:ext uri="{FF2B5EF4-FFF2-40B4-BE49-F238E27FC236}">
                  <a16:creationId xmlns:a16="http://schemas.microsoft.com/office/drawing/2014/main" id="{4C305DC7-D46C-40E8-B181-98D0417C31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101269" y="2385858"/>
              <a:ext cx="864005" cy="1032464"/>
              <a:chOff x="2207971" y="2384401"/>
              <a:chExt cx="864005" cy="1032464"/>
            </a:xfrm>
          </p:grpSpPr>
          <p:sp>
            <p:nvSpPr>
              <p:cNvPr id="232" name="Freeform: Shape 231">
                <a:extLst>
                  <a:ext uri="{FF2B5EF4-FFF2-40B4-BE49-F238E27FC236}">
                    <a16:creationId xmlns:a16="http://schemas.microsoft.com/office/drawing/2014/main" id="{874A907D-7F5B-49D1-99A2-2EE5CBE60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3" name="Freeform: Shape 232">
                <a:extLst>
                  <a:ext uri="{FF2B5EF4-FFF2-40B4-BE49-F238E27FC236}">
                    <a16:creationId xmlns:a16="http://schemas.microsoft.com/office/drawing/2014/main" id="{A2CB551E-1E4C-467D-A3D3-7BA52A272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34" name="Group 233">
                <a:extLst>
                  <a:ext uri="{FF2B5EF4-FFF2-40B4-BE49-F238E27FC236}">
                    <a16:creationId xmlns:a16="http://schemas.microsoft.com/office/drawing/2014/main" id="{DFA76F48-9EFD-452A-B0B9-363207E9F3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35" name="Straight Connector 234">
                  <a:extLst>
                    <a:ext uri="{FF2B5EF4-FFF2-40B4-BE49-F238E27FC236}">
                      <a16:creationId xmlns:a16="http://schemas.microsoft.com/office/drawing/2014/main" id="{FA58951F-7DDC-408C-A381-96773B5C0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9844DEAE-03C1-47CA-AD25-A479916765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19" name="Oval 218">
              <a:extLst>
                <a:ext uri="{FF2B5EF4-FFF2-40B4-BE49-F238E27FC236}">
                  <a16:creationId xmlns:a16="http://schemas.microsoft.com/office/drawing/2014/main" id="{9DED8F11-2AB8-4BC3-90AA-2063E1199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92921"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0" name="Oval 219">
              <a:extLst>
                <a:ext uri="{FF2B5EF4-FFF2-40B4-BE49-F238E27FC236}">
                  <a16:creationId xmlns:a16="http://schemas.microsoft.com/office/drawing/2014/main" id="{EFFC5F39-870E-4D66-853D-4F4EE1C51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514516"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21" name="Group 220">
              <a:extLst>
                <a:ext uri="{FF2B5EF4-FFF2-40B4-BE49-F238E27FC236}">
                  <a16:creationId xmlns:a16="http://schemas.microsoft.com/office/drawing/2014/main" id="{C88C80A8-E095-4A4F-87E4-8AD7E7C57A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10698843" y="1090043"/>
              <a:ext cx="901736" cy="2160000"/>
              <a:chOff x="8217770" y="397306"/>
              <a:chExt cx="901736" cy="2160000"/>
            </a:xfrm>
          </p:grpSpPr>
          <p:cxnSp>
            <p:nvCxnSpPr>
              <p:cNvPr id="228" name="Straight Connector 227">
                <a:extLst>
                  <a:ext uri="{FF2B5EF4-FFF2-40B4-BE49-F238E27FC236}">
                    <a16:creationId xmlns:a16="http://schemas.microsoft.com/office/drawing/2014/main" id="{2ABDBCCB-5528-4B88-8E71-4594FA5300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9" name="Freeform: Shape 228">
                <a:extLst>
                  <a:ext uri="{FF2B5EF4-FFF2-40B4-BE49-F238E27FC236}">
                    <a16:creationId xmlns:a16="http://schemas.microsoft.com/office/drawing/2014/main" id="{A72526B2-FC30-4028-887E-A0A9559FD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0" name="Rectangle 5">
                <a:extLst>
                  <a:ext uri="{FF2B5EF4-FFF2-40B4-BE49-F238E27FC236}">
                    <a16:creationId xmlns:a16="http://schemas.microsoft.com/office/drawing/2014/main" id="{6F50CD0A-EB53-43E3-B229-56581B16D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 name="Rectangle 5">
                <a:extLst>
                  <a:ext uri="{FF2B5EF4-FFF2-40B4-BE49-F238E27FC236}">
                    <a16:creationId xmlns:a16="http://schemas.microsoft.com/office/drawing/2014/main" id="{07439A8C-E126-4EF8-9DDE-B12EEB6344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2" name="Group 221">
              <a:extLst>
                <a:ext uri="{FF2B5EF4-FFF2-40B4-BE49-F238E27FC236}">
                  <a16:creationId xmlns:a16="http://schemas.microsoft.com/office/drawing/2014/main" id="{F971A352-3CE3-4D4E-89FF-4AC76D5628B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8254545" y="4918166"/>
              <a:ext cx="571820" cy="1620000"/>
              <a:chOff x="8482785" y="4330454"/>
              <a:chExt cx="571820" cy="1620000"/>
            </a:xfrm>
          </p:grpSpPr>
          <p:sp>
            <p:nvSpPr>
              <p:cNvPr id="226" name="Freeform: Shape 225">
                <a:extLst>
                  <a:ext uri="{FF2B5EF4-FFF2-40B4-BE49-F238E27FC236}">
                    <a16:creationId xmlns:a16="http://schemas.microsoft.com/office/drawing/2014/main" id="{1181DD3C-BB7E-4654-97CB-5EBA46737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27" name="Straight Connector 226">
                <a:extLst>
                  <a:ext uri="{FF2B5EF4-FFF2-40B4-BE49-F238E27FC236}">
                    <a16:creationId xmlns:a16="http://schemas.microsoft.com/office/drawing/2014/main" id="{DBFDB5FE-621F-4885-8FE3-F32C80AB0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3" name="Group 222">
              <a:extLst>
                <a:ext uri="{FF2B5EF4-FFF2-40B4-BE49-F238E27FC236}">
                  <a16:creationId xmlns:a16="http://schemas.microsoft.com/office/drawing/2014/main" id="{43C986CB-6F99-49CC-B770-5C631F665D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11104707" y="427549"/>
              <a:ext cx="464739" cy="900000"/>
              <a:chOff x="4511184" y="2651374"/>
              <a:chExt cx="464739" cy="900000"/>
            </a:xfrm>
          </p:grpSpPr>
          <p:sp>
            <p:nvSpPr>
              <p:cNvPr id="224" name="Freeform: Shape 223">
                <a:extLst>
                  <a:ext uri="{FF2B5EF4-FFF2-40B4-BE49-F238E27FC236}">
                    <a16:creationId xmlns:a16="http://schemas.microsoft.com/office/drawing/2014/main" id="{AECC4036-7099-49F0-A624-8E4B78849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5" name="Straight Connector 224">
                <a:extLst>
                  <a:ext uri="{FF2B5EF4-FFF2-40B4-BE49-F238E27FC236}">
                    <a16:creationId xmlns:a16="http://schemas.microsoft.com/office/drawing/2014/main" id="{2D9D2BC0-F00D-4508-B62B-4150C07B95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3" name="TextBox 2">
            <a:extLst>
              <a:ext uri="{FF2B5EF4-FFF2-40B4-BE49-F238E27FC236}">
                <a16:creationId xmlns:a16="http://schemas.microsoft.com/office/drawing/2014/main" id="{8140614E-E718-B748-9F33-7EBD6629B600}"/>
              </a:ext>
            </a:extLst>
          </p:cNvPr>
          <p:cNvSpPr txBox="1"/>
          <p:nvPr/>
        </p:nvSpPr>
        <p:spPr>
          <a:xfrm>
            <a:off x="5080000" y="3013884"/>
            <a:ext cx="1794933" cy="307777"/>
          </a:xfrm>
          <a:prstGeom prst="rect">
            <a:avLst/>
          </a:prstGeom>
          <a:noFill/>
        </p:spPr>
        <p:txBody>
          <a:bodyPr wrap="square" rtlCol="0">
            <a:spAutoFit/>
          </a:bodyPr>
          <a:lstStyle/>
          <a:p>
            <a:pPr algn="ctr"/>
            <a:r>
              <a:rPr lang="en-US" sz="1400" i="1" dirty="0"/>
              <a:t>(Walker, 2017)</a:t>
            </a:r>
          </a:p>
        </p:txBody>
      </p:sp>
      <p:pic>
        <p:nvPicPr>
          <p:cNvPr id="5" name="Picture 4" descr="A picture containing text, sky, sign, outdoor&#10;&#10;Description automatically generated">
            <a:extLst>
              <a:ext uri="{FF2B5EF4-FFF2-40B4-BE49-F238E27FC236}">
                <a16:creationId xmlns:a16="http://schemas.microsoft.com/office/drawing/2014/main" id="{4BB5AB2E-0648-0548-B594-9C615642EEEA}"/>
              </a:ext>
            </a:extLst>
          </p:cNvPr>
          <p:cNvPicPr>
            <a:picLocks noChangeAspect="1"/>
          </p:cNvPicPr>
          <p:nvPr/>
        </p:nvPicPr>
        <p:blipFill>
          <a:blip r:embed="rId3"/>
          <a:stretch>
            <a:fillRect/>
          </a:stretch>
        </p:blipFill>
        <p:spPr>
          <a:xfrm>
            <a:off x="4487991" y="4042719"/>
            <a:ext cx="3225420" cy="1685282"/>
          </a:xfrm>
          <a:prstGeom prst="rect">
            <a:avLst/>
          </a:prstGeom>
        </p:spPr>
      </p:pic>
    </p:spTree>
    <p:extLst>
      <p:ext uri="{BB962C8B-B14F-4D97-AF65-F5344CB8AC3E}">
        <p14:creationId xmlns:p14="http://schemas.microsoft.com/office/powerpoint/2010/main" val="345452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CE28-FA2D-9C4A-852E-EDCDA14A81B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DC50472-9769-5E43-B315-DDC28A64D16E}"/>
              </a:ext>
            </a:extLst>
          </p:cNvPr>
          <p:cNvSpPr>
            <a:spLocks noGrp="1"/>
          </p:cNvSpPr>
          <p:nvPr>
            <p:ph idx="1"/>
          </p:nvPr>
        </p:nvSpPr>
        <p:spPr/>
        <p:txBody>
          <a:bodyPr>
            <a:normAutofit fontScale="70000" lnSpcReduction="20000"/>
          </a:bodyPr>
          <a:lstStyle/>
          <a:p>
            <a:pPr marL="0" indent="0">
              <a:buNone/>
            </a:pPr>
            <a:r>
              <a:rPr lang="en-GB" dirty="0" err="1"/>
              <a:t>Errida</a:t>
            </a:r>
            <a:r>
              <a:rPr lang="en-GB" dirty="0"/>
              <a:t>, A. and </a:t>
            </a:r>
            <a:r>
              <a:rPr lang="en-GB" dirty="0" err="1"/>
              <a:t>Lotfi</a:t>
            </a:r>
            <a:r>
              <a:rPr lang="en-GB" dirty="0"/>
              <a:t>, B. (2021). The Determinants of Organizational Change Management success: Literature Review and Case Study. International Journal of Engineering Business Management, [online] 13(1), p.184797902110162. doi:10.1177/18479790211016273. </a:t>
            </a:r>
            <a:br>
              <a:rPr lang="en-GB" dirty="0"/>
            </a:br>
            <a:br>
              <a:rPr lang="en-GB" dirty="0"/>
            </a:br>
            <a:r>
              <a:rPr lang="en-GB" dirty="0"/>
              <a:t>Burnes, B. (2019). The Origins of Lewin’s Three-Step Model of Change. The Journal of Applied </a:t>
            </a:r>
            <a:r>
              <a:rPr lang="en-GB" dirty="0" err="1"/>
              <a:t>Behavioral</a:t>
            </a:r>
            <a:r>
              <a:rPr lang="en-GB" dirty="0"/>
              <a:t> Science, [online] 56(1), pp.32–59. doi:10.1177/0021886319892685. </a:t>
            </a:r>
            <a:br>
              <a:rPr lang="en-GB" dirty="0"/>
            </a:br>
            <a:br>
              <a:rPr lang="en-GB" dirty="0"/>
            </a:br>
            <a:r>
              <a:rPr lang="en-GB" dirty="0" err="1"/>
              <a:t>Nyamunda</a:t>
            </a:r>
            <a:r>
              <a:rPr lang="en-GB" dirty="0"/>
              <a:t>, J. (2022). The COVID 19 pandemic as a driving force for transformational change in organisations. Journal of Contemporary Management, 19(1), pp.198–218. doi:10.35683/jcm21023.143. </a:t>
            </a:r>
            <a:br>
              <a:rPr lang="en-GB" dirty="0"/>
            </a:br>
            <a:br>
              <a:rPr lang="en-GB" dirty="0"/>
            </a:br>
            <a:r>
              <a:rPr lang="en-GB" dirty="0"/>
              <a:t>Hussain, S T, (2018) Kurt Lewin's change model: A critical review of the role of leadership and employee involvement in organizational change, Journal of Innovation &amp; Knowledge (JIK), ISSN 2444-569X, Elsevier, Amsterdam, Vol. 3, Issue. 3, pp. 123-127, https://</a:t>
            </a:r>
            <a:r>
              <a:rPr lang="en-GB" dirty="0" err="1"/>
              <a:t>doi.org</a:t>
            </a:r>
            <a:r>
              <a:rPr lang="en-GB" dirty="0"/>
              <a:t>/10.1016/j.jik.2016.07.002 </a:t>
            </a:r>
            <a:br>
              <a:rPr lang="en-GB" dirty="0"/>
            </a:br>
            <a:br>
              <a:rPr lang="en-GB" dirty="0"/>
            </a:br>
            <a:r>
              <a:rPr lang="en-GB" dirty="0"/>
              <a:t>Coghlan, D. (2020). Edgar Schein on Change: Insights Into the Creation of a Model. The Journal of Applied </a:t>
            </a:r>
            <a:r>
              <a:rPr lang="en-GB" dirty="0" err="1"/>
              <a:t>Behavioral</a:t>
            </a:r>
            <a:r>
              <a:rPr lang="en-GB" dirty="0"/>
              <a:t> Science, p.002188632092402. doi:10.1177/0021886320924029.</a:t>
            </a:r>
            <a:endParaRPr lang="en-US" dirty="0"/>
          </a:p>
        </p:txBody>
      </p:sp>
    </p:spTree>
    <p:extLst>
      <p:ext uri="{BB962C8B-B14F-4D97-AF65-F5344CB8AC3E}">
        <p14:creationId xmlns:p14="http://schemas.microsoft.com/office/powerpoint/2010/main" val="4029035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D93949-7E81-B74B-A6F3-2DA8B5BB42B4}"/>
              </a:ext>
            </a:extLst>
          </p:cNvPr>
          <p:cNvSpPr>
            <a:spLocks noGrp="1"/>
          </p:cNvSpPr>
          <p:nvPr>
            <p:ph idx="1"/>
          </p:nvPr>
        </p:nvSpPr>
        <p:spPr>
          <a:xfrm>
            <a:off x="1082675" y="203200"/>
            <a:ext cx="10026650" cy="6993467"/>
          </a:xfrm>
        </p:spPr>
        <p:txBody>
          <a:bodyPr>
            <a:normAutofit/>
          </a:bodyPr>
          <a:lstStyle/>
          <a:p>
            <a:r>
              <a:rPr lang="en-GB" sz="1400" dirty="0"/>
              <a:t>Walker, B., 2017. </a:t>
            </a:r>
            <a:r>
              <a:rPr lang="en-GB" sz="1400" i="1" dirty="0"/>
              <a:t>Changing Company Culture Requires a Movement, Not a Mandate</a:t>
            </a:r>
            <a:r>
              <a:rPr lang="en-GB" sz="1400" dirty="0"/>
              <a:t>. [online] Harvard Business Review. Available at: &lt;https://</a:t>
            </a:r>
            <a:r>
              <a:rPr lang="en-GB" sz="1400" dirty="0" err="1"/>
              <a:t>hbr.org</a:t>
            </a:r>
            <a:r>
              <a:rPr lang="en-GB" sz="1400" dirty="0"/>
              <a:t>/2017/06/changing-company-culture-requires-a-movement-not-a-mandate&gt; </a:t>
            </a:r>
          </a:p>
          <a:p>
            <a:pPr marL="0" indent="0">
              <a:buNone/>
            </a:pPr>
            <a:endParaRPr lang="en-GB" sz="1400" dirty="0"/>
          </a:p>
          <a:p>
            <a:r>
              <a:rPr lang="en-GB" sz="1400" dirty="0"/>
              <a:t>Smith, L. W. (2000). Stakeholder analysis: a pivotal practice of successful projects. Paper presented at Project Management Institute Annual Seminars &amp; Symposium, Houston, TX. Newtown Square, PA: Project Management Institute.</a:t>
            </a:r>
          </a:p>
          <a:p>
            <a:endParaRPr lang="en-GB" sz="1400" dirty="0"/>
          </a:p>
          <a:p>
            <a:r>
              <a:rPr lang="en-GB" sz="1400" dirty="0"/>
              <a:t>Kotter, John P. (1996). </a:t>
            </a:r>
            <a:r>
              <a:rPr lang="en-GB" sz="1400" dirty="0">
                <a:hlinkClick r:id="rId2" tooltip="Leading Change"/>
              </a:rPr>
              <a:t>Leading Change</a:t>
            </a:r>
            <a:r>
              <a:rPr lang="en-GB" sz="1400" dirty="0"/>
              <a:t>. Boston, Mass.: Harvard Business School Press, 1996. Print</a:t>
            </a:r>
          </a:p>
          <a:p>
            <a:endParaRPr lang="en-GB" sz="1400" dirty="0"/>
          </a:p>
          <a:p>
            <a:r>
              <a:rPr lang="en-GB" sz="1400" dirty="0"/>
              <a:t>Falconer, J., 2002. Emergence Happens! Misguided Paradigms Regarding Organizational Change and the Role of Complexity and Patterns in the Change Landscape. </a:t>
            </a:r>
            <a:r>
              <a:rPr lang="en-GB" sz="1400" i="1" dirty="0"/>
              <a:t>Emergence</a:t>
            </a:r>
            <a:r>
              <a:rPr lang="en-GB" sz="1400" dirty="0"/>
              <a:t>, 4(1), pp.117-130.</a:t>
            </a:r>
          </a:p>
          <a:p>
            <a:endParaRPr lang="en-GB" sz="1400" dirty="0"/>
          </a:p>
          <a:p>
            <a:r>
              <a:rPr lang="en-GB" sz="1400" dirty="0"/>
              <a:t>SHRM, n.d. </a:t>
            </a:r>
            <a:r>
              <a:rPr lang="en-GB" sz="1400" i="1" dirty="0"/>
              <a:t>Understanding and Developing Organizational Culture</a:t>
            </a:r>
            <a:r>
              <a:rPr lang="en-GB" sz="1400" dirty="0"/>
              <a:t>. [online] SHRM. Available at: &lt;https://</a:t>
            </a:r>
            <a:r>
              <a:rPr lang="en-GB" sz="1400" dirty="0" err="1"/>
              <a:t>www.shrm.org</a:t>
            </a:r>
            <a:r>
              <a:rPr lang="en-GB" sz="1400" dirty="0"/>
              <a:t>/</a:t>
            </a:r>
            <a:r>
              <a:rPr lang="en-GB" sz="1400" dirty="0" err="1"/>
              <a:t>resourcesandtools</a:t>
            </a:r>
            <a:r>
              <a:rPr lang="en-GB" sz="1400" dirty="0"/>
              <a:t>/tools-and-samples/toolkits/pages/</a:t>
            </a:r>
            <a:r>
              <a:rPr lang="en-GB" sz="1400" dirty="0" err="1"/>
              <a:t>understandinganddevelopingorganizationalculture.aspx</a:t>
            </a:r>
            <a:r>
              <a:rPr lang="en-GB" sz="1400" dirty="0"/>
              <a:t>&gt; </a:t>
            </a:r>
          </a:p>
          <a:p>
            <a:r>
              <a:rPr lang="en-GB" sz="1400" b="1" dirty="0"/>
              <a:t> </a:t>
            </a:r>
            <a:r>
              <a:rPr lang="en-GB" sz="1400" dirty="0"/>
              <a:t>Bamford, D. and Forrester, P., 2003. Managing planned and emergent change within an operations management environment. </a:t>
            </a:r>
            <a:r>
              <a:rPr lang="en-GB" sz="1400" i="1" dirty="0"/>
              <a:t>International Journal of Operations &amp;amp; Production Management</a:t>
            </a:r>
            <a:r>
              <a:rPr lang="en-GB" sz="1400" dirty="0"/>
              <a:t>, 23(5), pp.546-564.</a:t>
            </a:r>
          </a:p>
          <a:p>
            <a:endParaRPr lang="en-GB" sz="1400" dirty="0"/>
          </a:p>
          <a:p>
            <a:r>
              <a:rPr lang="en-GB" sz="1400" dirty="0"/>
              <a:t>Connelly, M., 2020. </a:t>
            </a:r>
            <a:r>
              <a:rPr lang="en-GB" sz="1400" i="1" dirty="0"/>
              <a:t>Force Field Analysis - Kurt Lewin</a:t>
            </a:r>
            <a:r>
              <a:rPr lang="en-GB" sz="1400" dirty="0"/>
              <a:t>. [online] Change-management-</a:t>
            </a:r>
            <a:r>
              <a:rPr lang="en-GB" sz="1400" dirty="0" err="1"/>
              <a:t>coach.com</a:t>
            </a:r>
            <a:r>
              <a:rPr lang="en-GB" sz="1400" dirty="0"/>
              <a:t>. Available at: &lt;https://</a:t>
            </a:r>
            <a:r>
              <a:rPr lang="en-GB" sz="1400" dirty="0" err="1"/>
              <a:t>www.change</a:t>
            </a:r>
            <a:r>
              <a:rPr lang="en-GB" sz="1400" dirty="0"/>
              <a:t>-management-</a:t>
            </a:r>
            <a:r>
              <a:rPr lang="en-GB" sz="1400" dirty="0" err="1"/>
              <a:t>coach.com</a:t>
            </a:r>
            <a:r>
              <a:rPr lang="en-GB" sz="1400" dirty="0"/>
              <a:t>/force-field-</a:t>
            </a:r>
            <a:r>
              <a:rPr lang="en-GB" sz="1400" dirty="0" err="1"/>
              <a:t>analysis.html</a:t>
            </a:r>
            <a:r>
              <a:rPr lang="en-GB" sz="1400" dirty="0"/>
              <a:t>&gt; </a:t>
            </a:r>
            <a:endParaRPr lang="en-US" sz="1400" dirty="0"/>
          </a:p>
        </p:txBody>
      </p:sp>
    </p:spTree>
    <p:extLst>
      <p:ext uri="{BB962C8B-B14F-4D97-AF65-F5344CB8AC3E}">
        <p14:creationId xmlns:p14="http://schemas.microsoft.com/office/powerpoint/2010/main" val="791379197"/>
      </p:ext>
    </p:extLst>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213B38"/>
      </a:dk2>
      <a:lt2>
        <a:srgbClr val="E2E6E8"/>
      </a:lt2>
      <a:accent1>
        <a:srgbClr val="C79784"/>
      </a:accent1>
      <a:accent2>
        <a:srgbClr val="B39F6F"/>
      </a:accent2>
      <a:accent3>
        <a:srgbClr val="A2A876"/>
      </a:accent3>
      <a:accent4>
        <a:srgbClr val="89AC6B"/>
      </a:accent4>
      <a:accent5>
        <a:srgbClr val="7BAF79"/>
      </a:accent5>
      <a:accent6>
        <a:srgbClr val="6EB287"/>
      </a:accent6>
      <a:hlink>
        <a:srgbClr val="5E8A9B"/>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2306</TotalTime>
  <Words>1979</Words>
  <Application>Microsoft Macintosh PowerPoint</Application>
  <PresentationFormat>Widescreen</PresentationFormat>
  <Paragraphs>148</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Avenir Next LT Pro Light</vt:lpstr>
      <vt:lpstr>Bell MT</vt:lpstr>
      <vt:lpstr>Calibri</vt:lpstr>
      <vt:lpstr>Rockwell Nova Light</vt:lpstr>
      <vt:lpstr>Wingdings</vt:lpstr>
      <vt:lpstr>LeafVTI</vt:lpstr>
      <vt:lpstr>ORGANISATIONAL CHANGE CASE STUDY </vt:lpstr>
      <vt:lpstr>PowerPoint Presentation</vt:lpstr>
      <vt:lpstr>Change management</vt:lpstr>
      <vt:lpstr>Forcefield analysis </vt:lpstr>
      <vt:lpstr>Stakeholder analysis</vt:lpstr>
      <vt:lpstr>Stakeholder PI Grid  </vt:lpstr>
      <vt:lpstr>“Changing Company Culture Requires a Movement, Not a Mandate”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CHANGE CASE STUDY </dc:title>
  <dc:creator>jade emery</dc:creator>
  <cp:lastModifiedBy>jade emery</cp:lastModifiedBy>
  <cp:revision>20</cp:revision>
  <dcterms:created xsi:type="dcterms:W3CDTF">2022-06-29T08:16:03Z</dcterms:created>
  <dcterms:modified xsi:type="dcterms:W3CDTF">2022-06-30T23:26:23Z</dcterms:modified>
</cp:coreProperties>
</file>