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92" r:id="rId2"/>
    <p:sldId id="257" r:id="rId3"/>
    <p:sldId id="295" r:id="rId4"/>
    <p:sldId id="259" r:id="rId5"/>
    <p:sldId id="299" r:id="rId6"/>
    <p:sldId id="325" r:id="rId7"/>
    <p:sldId id="326" r:id="rId8"/>
    <p:sldId id="327" r:id="rId9"/>
    <p:sldId id="328" r:id="rId10"/>
    <p:sldId id="329" r:id="rId11"/>
    <p:sldId id="330" r:id="rId12"/>
    <p:sldId id="334" r:id="rId13"/>
    <p:sldId id="331" r:id="rId14"/>
    <p:sldId id="332" r:id="rId15"/>
    <p:sldId id="333" r:id="rId16"/>
    <p:sldId id="335" r:id="rId17"/>
    <p:sldId id="336" r:id="rId18"/>
    <p:sldId id="337" r:id="rId19"/>
    <p:sldId id="338" r:id="rId20"/>
    <p:sldId id="339" r:id="rId21"/>
    <p:sldId id="340"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9/19/2024</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9/19/2024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9/19/2024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9/19/2024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9/19/2024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9/19/2024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9/19/2024</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9/19/2024</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21AA7-35F8-1663-F279-6E6723E33783}"/>
              </a:ext>
            </a:extLst>
          </p:cNvPr>
          <p:cNvSpPr>
            <a:spLocks noGrp="1"/>
          </p:cNvSpPr>
          <p:nvPr>
            <p:ph type="title"/>
          </p:nvPr>
        </p:nvSpPr>
        <p:spPr/>
        <p:txBody>
          <a:bodyPr/>
          <a:lstStyle/>
          <a:p>
            <a:pPr algn="ctr"/>
            <a:r>
              <a:rPr lang="en-GB" dirty="0"/>
              <a:t>Team Work</a:t>
            </a:r>
            <a:endParaRPr lang="en-US" dirty="0"/>
          </a:p>
        </p:txBody>
      </p:sp>
      <p:pic>
        <p:nvPicPr>
          <p:cNvPr id="5" name="Picture 5">
            <a:extLst>
              <a:ext uri="{FF2B5EF4-FFF2-40B4-BE49-F238E27FC236}">
                <a16:creationId xmlns:a16="http://schemas.microsoft.com/office/drawing/2014/main" id="{D26AFCB4-B578-CDF8-B762-E98EB6684640}"/>
              </a:ext>
            </a:extLst>
          </p:cNvPr>
          <p:cNvPicPr>
            <a:picLocks noGrp="1" noChangeAspect="1"/>
          </p:cNvPicPr>
          <p:nvPr>
            <p:ph idx="1"/>
          </p:nvPr>
        </p:nvPicPr>
        <p:blipFill>
          <a:blip r:embed="rId2"/>
          <a:stretch>
            <a:fillRect/>
          </a:stretch>
        </p:blipFill>
        <p:spPr>
          <a:xfrm>
            <a:off x="2225010" y="1407583"/>
            <a:ext cx="7741979" cy="4328583"/>
          </a:xfrm>
        </p:spPr>
      </p:pic>
    </p:spTree>
    <p:extLst>
      <p:ext uri="{BB962C8B-B14F-4D97-AF65-F5344CB8AC3E}">
        <p14:creationId xmlns:p14="http://schemas.microsoft.com/office/powerpoint/2010/main" val="3198191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82425-84FE-E432-94C8-F738A29B7BEE}"/>
              </a:ext>
            </a:extLst>
          </p:cNvPr>
          <p:cNvSpPr>
            <a:spLocks noGrp="1"/>
          </p:cNvSpPr>
          <p:nvPr>
            <p:ph type="title"/>
          </p:nvPr>
        </p:nvSpPr>
        <p:spPr/>
        <p:txBody>
          <a:bodyPr/>
          <a:lstStyle/>
          <a:p>
            <a:pPr algn="ctr"/>
            <a:r>
              <a:rPr lang="en-GB" dirty="0"/>
              <a:t>Agenda</a:t>
            </a:r>
            <a:endParaRPr lang="en-US" dirty="0"/>
          </a:p>
        </p:txBody>
      </p:sp>
      <p:sp>
        <p:nvSpPr>
          <p:cNvPr id="3" name="Content Placeholder 2">
            <a:extLst>
              <a:ext uri="{FF2B5EF4-FFF2-40B4-BE49-F238E27FC236}">
                <a16:creationId xmlns:a16="http://schemas.microsoft.com/office/drawing/2014/main" id="{51FA301B-076E-9B4A-80C8-B5648AE5B101}"/>
              </a:ext>
            </a:extLst>
          </p:cNvPr>
          <p:cNvSpPr>
            <a:spLocks noGrp="1"/>
          </p:cNvSpPr>
          <p:nvPr>
            <p:ph idx="1"/>
          </p:nvPr>
        </p:nvSpPr>
        <p:spPr/>
        <p:txBody>
          <a:bodyPr>
            <a:normAutofit fontScale="92500"/>
          </a:bodyPr>
          <a:lstStyle/>
          <a:p>
            <a:r>
              <a:rPr lang="en-GB" sz="4100" dirty="0"/>
              <a:t>The importance of teamwork in Healthcare</a:t>
            </a:r>
          </a:p>
          <a:p>
            <a:r>
              <a:rPr lang="en-GB" sz="4100" dirty="0"/>
              <a:t>Professional relationships with colleagues</a:t>
            </a:r>
          </a:p>
          <a:p>
            <a:r>
              <a:rPr lang="en-GB" sz="4100" dirty="0"/>
              <a:t>Person centred review</a:t>
            </a:r>
          </a:p>
          <a:p>
            <a:r>
              <a:rPr lang="en-GB" sz="4100" dirty="0"/>
              <a:t>Team-building exercises</a:t>
            </a:r>
          </a:p>
        </p:txBody>
      </p:sp>
    </p:spTree>
    <p:extLst>
      <p:ext uri="{BB962C8B-B14F-4D97-AF65-F5344CB8AC3E}">
        <p14:creationId xmlns:p14="http://schemas.microsoft.com/office/powerpoint/2010/main" val="213659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3E3E1-536F-98ED-9D3A-049BD974D15E}"/>
              </a:ext>
            </a:extLst>
          </p:cNvPr>
          <p:cNvSpPr>
            <a:spLocks noGrp="1"/>
          </p:cNvSpPr>
          <p:nvPr>
            <p:ph type="title"/>
          </p:nvPr>
        </p:nvSpPr>
        <p:spPr/>
        <p:txBody>
          <a:bodyPr/>
          <a:lstStyle/>
          <a:p>
            <a:pPr algn="ctr"/>
            <a:r>
              <a:rPr lang="en-GB" dirty="0"/>
              <a:t>team communication </a:t>
            </a:r>
            <a:endParaRPr lang="en-US" dirty="0"/>
          </a:p>
        </p:txBody>
      </p:sp>
      <p:sp>
        <p:nvSpPr>
          <p:cNvPr id="3" name="Content Placeholder 2">
            <a:extLst>
              <a:ext uri="{FF2B5EF4-FFF2-40B4-BE49-F238E27FC236}">
                <a16:creationId xmlns:a16="http://schemas.microsoft.com/office/drawing/2014/main" id="{501BB7B0-5671-5619-D3AC-DDBA34FFAB94}"/>
              </a:ext>
            </a:extLst>
          </p:cNvPr>
          <p:cNvSpPr>
            <a:spLocks noGrp="1"/>
          </p:cNvSpPr>
          <p:nvPr>
            <p:ph idx="1"/>
          </p:nvPr>
        </p:nvSpPr>
        <p:spPr>
          <a:xfrm>
            <a:off x="1430412" y="1853755"/>
            <a:ext cx="9603275" cy="4078258"/>
          </a:xfrm>
        </p:spPr>
        <p:txBody>
          <a:bodyPr>
            <a:noAutofit/>
          </a:bodyPr>
          <a:lstStyle/>
          <a:p>
            <a:r>
              <a:rPr lang="en-GB" sz="2600" dirty="0"/>
              <a:t>There is a well-established link between team communication, worker morale, and patient safety</a:t>
            </a:r>
          </a:p>
          <a:p>
            <a:r>
              <a:rPr lang="en-GB" sz="2600" dirty="0"/>
              <a:t>Poor team communication has been directly linked to preventable medical errors, high turnover rates, and low morale (</a:t>
            </a:r>
            <a:r>
              <a:rPr lang="en-GB" sz="2600" dirty="0" err="1"/>
              <a:t>Brinkert</a:t>
            </a:r>
            <a:r>
              <a:rPr lang="en-GB" sz="2600" dirty="0"/>
              <a:t>, 2010, Institute of Medicine, 1999, </a:t>
            </a:r>
            <a:r>
              <a:rPr lang="en-GB" sz="2600" dirty="0" err="1"/>
              <a:t>Vessey</a:t>
            </a:r>
            <a:r>
              <a:rPr lang="en-GB" sz="2600" dirty="0"/>
              <a:t>, DeMarco, &amp; </a:t>
            </a:r>
            <a:r>
              <a:rPr lang="en-GB" sz="2600" dirty="0" err="1"/>
              <a:t>DePazio</a:t>
            </a:r>
            <a:r>
              <a:rPr lang="en-GB" sz="2600" dirty="0"/>
              <a:t>, 2010)</a:t>
            </a:r>
          </a:p>
          <a:p>
            <a:r>
              <a:rPr lang="en-GB" sz="2600" dirty="0"/>
              <a:t>Low morale contributes to high levels of stress, burnout, poor job satisfaction, and an overall poor quality of life.</a:t>
            </a:r>
          </a:p>
        </p:txBody>
      </p:sp>
    </p:spTree>
    <p:extLst>
      <p:ext uri="{BB962C8B-B14F-4D97-AF65-F5344CB8AC3E}">
        <p14:creationId xmlns:p14="http://schemas.microsoft.com/office/powerpoint/2010/main" val="1164557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9C64A-2016-3FAE-41DC-9E5C5E64F076}"/>
              </a:ext>
            </a:extLst>
          </p:cNvPr>
          <p:cNvSpPr>
            <a:spLocks noGrp="1"/>
          </p:cNvSpPr>
          <p:nvPr>
            <p:ph type="title"/>
          </p:nvPr>
        </p:nvSpPr>
        <p:spPr/>
        <p:txBody>
          <a:bodyPr/>
          <a:lstStyle/>
          <a:p>
            <a:pPr algn="ctr"/>
            <a:r>
              <a:rPr lang="en-GB" dirty="0"/>
              <a:t>What is teamwork in Healthcare? </a:t>
            </a:r>
          </a:p>
        </p:txBody>
      </p:sp>
      <p:sp>
        <p:nvSpPr>
          <p:cNvPr id="7" name="Content Placeholder 6">
            <a:extLst>
              <a:ext uri="{FF2B5EF4-FFF2-40B4-BE49-F238E27FC236}">
                <a16:creationId xmlns:a16="http://schemas.microsoft.com/office/drawing/2014/main" id="{CEDCF98C-70AC-79DA-87D4-8E65240DE8FC}"/>
              </a:ext>
            </a:extLst>
          </p:cNvPr>
          <p:cNvSpPr>
            <a:spLocks noGrp="1"/>
          </p:cNvSpPr>
          <p:nvPr>
            <p:ph sz="half" idx="2"/>
          </p:nvPr>
        </p:nvSpPr>
        <p:spPr>
          <a:xfrm>
            <a:off x="1449217" y="1864194"/>
            <a:ext cx="10369945" cy="2940639"/>
          </a:xfrm>
        </p:spPr>
        <p:txBody>
          <a:bodyPr vert="horz" lIns="91440" tIns="45720" rIns="91440" bIns="45720" rtlCol="0" anchor="t">
            <a:noAutofit/>
          </a:bodyPr>
          <a:lstStyle/>
          <a:p>
            <a:r>
              <a:rPr lang="en-GB" sz="2900" dirty="0"/>
              <a:t>‘Teamwork in health care is a patient-centred approach focused on shared goals among HCP. The concept uses each health team member’s unique strengths and skills to promote the delivery of high-quality, effective care and promote positive healthcare outcomes for all patients’</a:t>
            </a:r>
            <a:endParaRPr lang="en-US" sz="2600" dirty="0"/>
          </a:p>
        </p:txBody>
      </p:sp>
    </p:spTree>
    <p:extLst>
      <p:ext uri="{BB962C8B-B14F-4D97-AF65-F5344CB8AC3E}">
        <p14:creationId xmlns:p14="http://schemas.microsoft.com/office/powerpoint/2010/main" val="1475277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90DB-A8E7-A6EF-9FB0-1CB556E011AA}"/>
              </a:ext>
            </a:extLst>
          </p:cNvPr>
          <p:cNvSpPr>
            <a:spLocks noGrp="1"/>
          </p:cNvSpPr>
          <p:nvPr>
            <p:ph type="title"/>
          </p:nvPr>
        </p:nvSpPr>
        <p:spPr/>
        <p:txBody>
          <a:bodyPr/>
          <a:lstStyle/>
          <a:p>
            <a:pPr algn="ctr"/>
            <a:r>
              <a:rPr lang="en-GB" dirty="0"/>
              <a:t>5 Reasons why teamwork is so important </a:t>
            </a:r>
            <a:br>
              <a:rPr lang="en-GB" dirty="0"/>
            </a:br>
            <a:r>
              <a:rPr lang="en-GB" dirty="0"/>
              <a:t>in Healthcare</a:t>
            </a:r>
            <a:endParaRPr lang="en-US" dirty="0"/>
          </a:p>
        </p:txBody>
      </p:sp>
      <p:sp>
        <p:nvSpPr>
          <p:cNvPr id="3" name="Content Placeholder 2">
            <a:extLst>
              <a:ext uri="{FF2B5EF4-FFF2-40B4-BE49-F238E27FC236}">
                <a16:creationId xmlns:a16="http://schemas.microsoft.com/office/drawing/2014/main" id="{50F300D6-3CE8-BE69-EF58-F51E4CAFDC36}"/>
              </a:ext>
            </a:extLst>
          </p:cNvPr>
          <p:cNvSpPr>
            <a:spLocks noGrp="1"/>
          </p:cNvSpPr>
          <p:nvPr>
            <p:ph idx="1"/>
          </p:nvPr>
        </p:nvSpPr>
        <p:spPr>
          <a:xfrm>
            <a:off x="920750" y="2005148"/>
            <a:ext cx="9954187" cy="3450613"/>
          </a:xfrm>
        </p:spPr>
        <p:txBody>
          <a:bodyPr vert="horz" lIns="91440" tIns="45720" rIns="91440" bIns="45720" rtlCol="0" anchor="t">
            <a:noAutofit/>
          </a:bodyPr>
          <a:lstStyle/>
          <a:p>
            <a:r>
              <a:rPr lang="en-GB" sz="2500" dirty="0"/>
              <a:t>1.  Teamwork in Healthcare results in better patient care, which improves patient outcomes. </a:t>
            </a:r>
          </a:p>
          <a:p>
            <a:r>
              <a:rPr lang="en-GB" sz="2500" dirty="0"/>
              <a:t>2.  Teamwork and collaboration in health care helps build strong professional relationships.</a:t>
            </a:r>
          </a:p>
          <a:p>
            <a:r>
              <a:rPr lang="en-GB" sz="2500" dirty="0"/>
              <a:t>3.  When we work together as a team, there is a reduced risk to patient safety.</a:t>
            </a:r>
            <a:r>
              <a:rPr lang="en-GB" sz="2800" dirty="0"/>
              <a:t> </a:t>
            </a:r>
            <a:endParaRPr lang="en-GB" sz="2600" dirty="0"/>
          </a:p>
        </p:txBody>
      </p:sp>
    </p:spTree>
    <p:extLst>
      <p:ext uri="{BB962C8B-B14F-4D97-AF65-F5344CB8AC3E}">
        <p14:creationId xmlns:p14="http://schemas.microsoft.com/office/powerpoint/2010/main" val="1671474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90DB-A8E7-A6EF-9FB0-1CB556E011AA}"/>
              </a:ext>
            </a:extLst>
          </p:cNvPr>
          <p:cNvSpPr>
            <a:spLocks noGrp="1"/>
          </p:cNvSpPr>
          <p:nvPr>
            <p:ph type="title"/>
          </p:nvPr>
        </p:nvSpPr>
        <p:spPr/>
        <p:txBody>
          <a:bodyPr/>
          <a:lstStyle/>
          <a:p>
            <a:pPr algn="ctr"/>
            <a:r>
              <a:rPr lang="en-GB" dirty="0"/>
              <a:t>5 Reasons why teamwork is so important </a:t>
            </a:r>
            <a:br>
              <a:rPr lang="en-GB" dirty="0"/>
            </a:br>
            <a:r>
              <a:rPr lang="en-GB" dirty="0"/>
              <a:t>in Healthcare</a:t>
            </a:r>
            <a:endParaRPr lang="en-US" dirty="0"/>
          </a:p>
        </p:txBody>
      </p:sp>
      <p:sp>
        <p:nvSpPr>
          <p:cNvPr id="5" name="Content Placeholder 4">
            <a:extLst>
              <a:ext uri="{FF2B5EF4-FFF2-40B4-BE49-F238E27FC236}">
                <a16:creationId xmlns:a16="http://schemas.microsoft.com/office/drawing/2014/main" id="{6DFE578E-ADAA-B55E-1D27-43215285A90B}"/>
              </a:ext>
            </a:extLst>
          </p:cNvPr>
          <p:cNvSpPr>
            <a:spLocks noGrp="1"/>
          </p:cNvSpPr>
          <p:nvPr>
            <p:ph idx="1"/>
          </p:nvPr>
        </p:nvSpPr>
        <p:spPr/>
        <p:txBody>
          <a:bodyPr>
            <a:normAutofit/>
          </a:bodyPr>
          <a:lstStyle/>
          <a:p>
            <a:r>
              <a:rPr lang="en-GB" sz="2500" dirty="0"/>
              <a:t>4.  The increased efficiency in patient care due to effective teamwork in Healthcare leads to lower healthcare costs.</a:t>
            </a:r>
          </a:p>
          <a:p>
            <a:r>
              <a:rPr lang="en-GB" sz="2500" dirty="0"/>
              <a:t>5. Teamwork in healthcare promotes efficiency in patient care, conducive to a healing environment for patients, and job satisfaction for all.</a:t>
            </a:r>
            <a:endParaRPr lang="en-US" sz="2500" dirty="0"/>
          </a:p>
        </p:txBody>
      </p:sp>
    </p:spTree>
    <p:extLst>
      <p:ext uri="{BB962C8B-B14F-4D97-AF65-F5344CB8AC3E}">
        <p14:creationId xmlns:p14="http://schemas.microsoft.com/office/powerpoint/2010/main" val="12123851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90DB-A8E7-A6EF-9FB0-1CB556E011AA}"/>
              </a:ext>
            </a:extLst>
          </p:cNvPr>
          <p:cNvSpPr>
            <a:spLocks noGrp="1"/>
          </p:cNvSpPr>
          <p:nvPr>
            <p:ph type="title"/>
          </p:nvPr>
        </p:nvSpPr>
        <p:spPr/>
        <p:txBody>
          <a:bodyPr/>
          <a:lstStyle/>
          <a:p>
            <a:pPr algn="ctr"/>
            <a:r>
              <a:rPr lang="en-GB" dirty="0"/>
              <a:t>7 key elements in good teamwork</a:t>
            </a:r>
            <a:br>
              <a:rPr lang="en-GB" dirty="0"/>
            </a:br>
            <a:r>
              <a:rPr lang="en-GB" dirty="0"/>
              <a:t>in HEALTHCARE</a:t>
            </a:r>
            <a:endParaRPr lang="en-US" dirty="0"/>
          </a:p>
        </p:txBody>
      </p:sp>
      <p:sp>
        <p:nvSpPr>
          <p:cNvPr id="5" name="Content Placeholder 4">
            <a:extLst>
              <a:ext uri="{FF2B5EF4-FFF2-40B4-BE49-F238E27FC236}">
                <a16:creationId xmlns:a16="http://schemas.microsoft.com/office/drawing/2014/main" id="{6DFE578E-ADAA-B55E-1D27-43215285A90B}"/>
              </a:ext>
            </a:extLst>
          </p:cNvPr>
          <p:cNvSpPr>
            <a:spLocks noGrp="1"/>
          </p:cNvSpPr>
          <p:nvPr>
            <p:ph idx="1"/>
          </p:nvPr>
        </p:nvSpPr>
        <p:spPr>
          <a:xfrm>
            <a:off x="1451579" y="2015732"/>
            <a:ext cx="9603275" cy="3678101"/>
          </a:xfrm>
        </p:spPr>
        <p:txBody>
          <a:bodyPr>
            <a:normAutofit lnSpcReduction="10000"/>
          </a:bodyPr>
          <a:lstStyle/>
          <a:p>
            <a:r>
              <a:rPr lang="en-GB" sz="2500" dirty="0"/>
              <a:t>1.  </a:t>
            </a:r>
            <a:r>
              <a:rPr lang="en-GB" sz="2500" b="1" dirty="0"/>
              <a:t>Communication:  </a:t>
            </a:r>
            <a:r>
              <a:rPr lang="en-GB" sz="2500" dirty="0"/>
              <a:t>One of the most essential elements of good teamwork is communication.  The way HCP communicate with one another can positively or negatively impact not only the quality of patient care but also the relationships within the healthcare team. </a:t>
            </a:r>
            <a:r>
              <a:rPr lang="en-GB" sz="2400" dirty="0"/>
              <a:t> </a:t>
            </a:r>
          </a:p>
          <a:p>
            <a:r>
              <a:rPr lang="en-GB" sz="2500" dirty="0"/>
              <a:t>2.  </a:t>
            </a:r>
            <a:r>
              <a:rPr lang="en-GB" sz="2500" b="1" dirty="0"/>
              <a:t>Collaboration:  </a:t>
            </a:r>
            <a:r>
              <a:rPr lang="en-GB" sz="2500" dirty="0"/>
              <a:t>Teamwork in healthcare requires collaborative care coordination.  When HCP work together, each team member’s skills and strengths can be utilised to achieve high-quality patient care and improved patient and workplace satisfaction. </a:t>
            </a:r>
            <a:endParaRPr lang="en-US" sz="2500" dirty="0"/>
          </a:p>
        </p:txBody>
      </p:sp>
    </p:spTree>
    <p:extLst>
      <p:ext uri="{BB962C8B-B14F-4D97-AF65-F5344CB8AC3E}">
        <p14:creationId xmlns:p14="http://schemas.microsoft.com/office/powerpoint/2010/main" val="1347997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90DB-A8E7-A6EF-9FB0-1CB556E011AA}"/>
              </a:ext>
            </a:extLst>
          </p:cNvPr>
          <p:cNvSpPr>
            <a:spLocks noGrp="1"/>
          </p:cNvSpPr>
          <p:nvPr>
            <p:ph type="title"/>
          </p:nvPr>
        </p:nvSpPr>
        <p:spPr/>
        <p:txBody>
          <a:bodyPr/>
          <a:lstStyle/>
          <a:p>
            <a:pPr algn="ctr"/>
            <a:r>
              <a:rPr lang="en-GB" dirty="0"/>
              <a:t>7 key elements in good teamwork</a:t>
            </a:r>
            <a:br>
              <a:rPr lang="en-GB" dirty="0"/>
            </a:br>
            <a:endParaRPr lang="en-US" dirty="0"/>
          </a:p>
        </p:txBody>
      </p:sp>
      <p:sp>
        <p:nvSpPr>
          <p:cNvPr id="5" name="Content Placeholder 4">
            <a:extLst>
              <a:ext uri="{FF2B5EF4-FFF2-40B4-BE49-F238E27FC236}">
                <a16:creationId xmlns:a16="http://schemas.microsoft.com/office/drawing/2014/main" id="{6DFE578E-ADAA-B55E-1D27-43215285A90B}"/>
              </a:ext>
            </a:extLst>
          </p:cNvPr>
          <p:cNvSpPr>
            <a:spLocks noGrp="1"/>
          </p:cNvSpPr>
          <p:nvPr>
            <p:ph idx="1"/>
          </p:nvPr>
        </p:nvSpPr>
        <p:spPr>
          <a:xfrm>
            <a:off x="1451579" y="2015732"/>
            <a:ext cx="9603275" cy="4037749"/>
          </a:xfrm>
        </p:spPr>
        <p:txBody>
          <a:bodyPr>
            <a:normAutofit/>
          </a:bodyPr>
          <a:lstStyle/>
          <a:p>
            <a:r>
              <a:rPr lang="en-GB" sz="2500" dirty="0"/>
              <a:t>3.  </a:t>
            </a:r>
            <a:r>
              <a:rPr lang="en-GB" sz="2500" b="1" dirty="0"/>
              <a:t>Coordination:  </a:t>
            </a:r>
            <a:r>
              <a:rPr lang="en-GB" sz="2500" dirty="0"/>
              <a:t>Care coordination is essential to improving how healthcare systems work for patients, promoting improved safety and efficiency.  When implemented correctly, care coordination will positively impact outcomes for patients, HCP and other members of the interdisciplinary healthcare team.</a:t>
            </a:r>
          </a:p>
          <a:p>
            <a:r>
              <a:rPr lang="en-GB" sz="2500" dirty="0"/>
              <a:t>4.  </a:t>
            </a:r>
            <a:r>
              <a:rPr lang="en-GB" sz="2500" b="1" dirty="0"/>
              <a:t>Accountability:</a:t>
            </a:r>
            <a:r>
              <a:rPr lang="en-GB" sz="2500" dirty="0"/>
              <a:t>  When HCP exercise personal and professional accountability, their behaviour improves job satisfaction, fosters better work relationships, and helps the team work more efficiently together. </a:t>
            </a:r>
            <a:endParaRPr lang="en-US" sz="2500" dirty="0"/>
          </a:p>
        </p:txBody>
      </p:sp>
    </p:spTree>
    <p:extLst>
      <p:ext uri="{BB962C8B-B14F-4D97-AF65-F5344CB8AC3E}">
        <p14:creationId xmlns:p14="http://schemas.microsoft.com/office/powerpoint/2010/main" val="15271171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90DB-A8E7-A6EF-9FB0-1CB556E011AA}"/>
              </a:ext>
            </a:extLst>
          </p:cNvPr>
          <p:cNvSpPr>
            <a:spLocks noGrp="1"/>
          </p:cNvSpPr>
          <p:nvPr>
            <p:ph type="title"/>
          </p:nvPr>
        </p:nvSpPr>
        <p:spPr/>
        <p:txBody>
          <a:bodyPr/>
          <a:lstStyle/>
          <a:p>
            <a:pPr algn="ctr"/>
            <a:r>
              <a:rPr lang="en-GB" dirty="0"/>
              <a:t>7 key elements in good teamwork</a:t>
            </a:r>
            <a:br>
              <a:rPr lang="en-GB" dirty="0"/>
            </a:br>
            <a:endParaRPr lang="en-US" dirty="0"/>
          </a:p>
        </p:txBody>
      </p:sp>
      <p:sp>
        <p:nvSpPr>
          <p:cNvPr id="5" name="Content Placeholder 4">
            <a:extLst>
              <a:ext uri="{FF2B5EF4-FFF2-40B4-BE49-F238E27FC236}">
                <a16:creationId xmlns:a16="http://schemas.microsoft.com/office/drawing/2014/main" id="{6DFE578E-ADAA-B55E-1D27-43215285A90B}"/>
              </a:ext>
            </a:extLst>
          </p:cNvPr>
          <p:cNvSpPr>
            <a:spLocks noGrp="1"/>
          </p:cNvSpPr>
          <p:nvPr>
            <p:ph idx="1"/>
          </p:nvPr>
        </p:nvSpPr>
        <p:spPr>
          <a:xfrm>
            <a:off x="1451579" y="2015732"/>
            <a:ext cx="9603275" cy="4037749"/>
          </a:xfrm>
        </p:spPr>
        <p:txBody>
          <a:bodyPr>
            <a:normAutofit lnSpcReduction="10000"/>
          </a:bodyPr>
          <a:lstStyle/>
          <a:p>
            <a:r>
              <a:rPr lang="en-GB" sz="2500" dirty="0"/>
              <a:t>4.  </a:t>
            </a:r>
            <a:r>
              <a:rPr lang="en-GB" sz="2500" b="1" dirty="0"/>
              <a:t>Accountability (cont’):</a:t>
            </a:r>
            <a:r>
              <a:rPr lang="en-GB" sz="2500" dirty="0"/>
              <a:t>  Accountability helps ensure every member of the team does their job, without neglecting responsibilities to someone else.  HCPs who demonstrate accountability take ownership for their actions and accept an instruction to help improve, as needed.</a:t>
            </a:r>
          </a:p>
          <a:p>
            <a:r>
              <a:rPr lang="en-GB" sz="2500" dirty="0"/>
              <a:t>5.  </a:t>
            </a:r>
            <a:r>
              <a:rPr lang="en-GB" sz="2500" b="1" dirty="0"/>
              <a:t>Integrity:  </a:t>
            </a:r>
            <a:r>
              <a:rPr lang="en-GB" sz="2500" dirty="0"/>
              <a:t>One of the most essential characteristics a HCP can develop is integrity.  Integrity leads to the decision to do right by others. Individuals with high levels of integrity are honest, dependable, loyal, non-judgemental, and trustworthy.</a:t>
            </a:r>
            <a:endParaRPr lang="en-US" sz="2500" dirty="0"/>
          </a:p>
        </p:txBody>
      </p:sp>
    </p:spTree>
    <p:extLst>
      <p:ext uri="{BB962C8B-B14F-4D97-AF65-F5344CB8AC3E}">
        <p14:creationId xmlns:p14="http://schemas.microsoft.com/office/powerpoint/2010/main" val="1640733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90DB-A8E7-A6EF-9FB0-1CB556E011AA}"/>
              </a:ext>
            </a:extLst>
          </p:cNvPr>
          <p:cNvSpPr>
            <a:spLocks noGrp="1"/>
          </p:cNvSpPr>
          <p:nvPr>
            <p:ph type="title"/>
          </p:nvPr>
        </p:nvSpPr>
        <p:spPr/>
        <p:txBody>
          <a:bodyPr/>
          <a:lstStyle/>
          <a:p>
            <a:pPr algn="ctr"/>
            <a:r>
              <a:rPr lang="en-GB" dirty="0"/>
              <a:t>7 key elements in good teamwork</a:t>
            </a:r>
            <a:br>
              <a:rPr lang="en-GB" dirty="0"/>
            </a:br>
            <a:r>
              <a:rPr lang="en-GB" dirty="0"/>
              <a:t>in HEALTHCARE</a:t>
            </a:r>
            <a:endParaRPr lang="en-US" dirty="0"/>
          </a:p>
        </p:txBody>
      </p:sp>
      <p:sp>
        <p:nvSpPr>
          <p:cNvPr id="5" name="Content Placeholder 4">
            <a:extLst>
              <a:ext uri="{FF2B5EF4-FFF2-40B4-BE49-F238E27FC236}">
                <a16:creationId xmlns:a16="http://schemas.microsoft.com/office/drawing/2014/main" id="{6DFE578E-ADAA-B55E-1D27-43215285A90B}"/>
              </a:ext>
            </a:extLst>
          </p:cNvPr>
          <p:cNvSpPr>
            <a:spLocks noGrp="1"/>
          </p:cNvSpPr>
          <p:nvPr>
            <p:ph idx="1"/>
          </p:nvPr>
        </p:nvSpPr>
        <p:spPr>
          <a:xfrm>
            <a:off x="1451579" y="1853754"/>
            <a:ext cx="9819671" cy="4517414"/>
          </a:xfrm>
        </p:spPr>
        <p:txBody>
          <a:bodyPr>
            <a:noAutofit/>
          </a:bodyPr>
          <a:lstStyle/>
          <a:p>
            <a:r>
              <a:rPr lang="en-GB" sz="2500" dirty="0"/>
              <a:t>5.  </a:t>
            </a:r>
            <a:r>
              <a:rPr lang="en-GB" sz="2500" b="1" dirty="0"/>
              <a:t>Integrity (cont’): </a:t>
            </a:r>
            <a:r>
              <a:rPr lang="en-GB" sz="2500" dirty="0"/>
              <a:t>A few ways to demonstrate integrity and build teamwork in Healthcare includes actively working to build and maintain a trusting relationship with patients, their families, and your peers, leading by example, and being willing to give and receive feedback. 6.  </a:t>
            </a:r>
            <a:r>
              <a:rPr lang="en-GB" sz="2500" b="1" dirty="0"/>
              <a:t>Sharing ideas with one another:</a:t>
            </a:r>
            <a:r>
              <a:rPr lang="en-GB" sz="2500" dirty="0"/>
              <a:t>  When HCPs work well together, they feel comfortable sharing ideas and suggestions to help improve patient care and work experiences.  HCP’s who share ideas in a trusting and respectful environment encourage colleagues to become more creative and promote more productive planning sessions </a:t>
            </a:r>
            <a:endParaRPr lang="en-US" sz="2500" dirty="0"/>
          </a:p>
        </p:txBody>
      </p:sp>
    </p:spTree>
    <p:extLst>
      <p:ext uri="{BB962C8B-B14F-4D97-AF65-F5344CB8AC3E}">
        <p14:creationId xmlns:p14="http://schemas.microsoft.com/office/powerpoint/2010/main" val="36728174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90DB-A8E7-A6EF-9FB0-1CB556E011AA}"/>
              </a:ext>
            </a:extLst>
          </p:cNvPr>
          <p:cNvSpPr>
            <a:spLocks noGrp="1"/>
          </p:cNvSpPr>
          <p:nvPr>
            <p:ph type="title"/>
          </p:nvPr>
        </p:nvSpPr>
        <p:spPr/>
        <p:txBody>
          <a:bodyPr/>
          <a:lstStyle/>
          <a:p>
            <a:pPr algn="ctr"/>
            <a:r>
              <a:rPr lang="en-GB" dirty="0"/>
              <a:t>7 key elements in good teamwork</a:t>
            </a:r>
            <a:br>
              <a:rPr lang="en-GB" dirty="0"/>
            </a:br>
            <a:r>
              <a:rPr lang="en-GB" dirty="0"/>
              <a:t>in Healthcare</a:t>
            </a:r>
            <a:endParaRPr lang="en-US" dirty="0"/>
          </a:p>
        </p:txBody>
      </p:sp>
      <p:sp>
        <p:nvSpPr>
          <p:cNvPr id="5" name="Content Placeholder 4">
            <a:extLst>
              <a:ext uri="{FF2B5EF4-FFF2-40B4-BE49-F238E27FC236}">
                <a16:creationId xmlns:a16="http://schemas.microsoft.com/office/drawing/2014/main" id="{6DFE578E-ADAA-B55E-1D27-43215285A90B}"/>
              </a:ext>
            </a:extLst>
          </p:cNvPr>
          <p:cNvSpPr>
            <a:spLocks noGrp="1"/>
          </p:cNvSpPr>
          <p:nvPr>
            <p:ph idx="1"/>
          </p:nvPr>
        </p:nvSpPr>
        <p:spPr>
          <a:xfrm>
            <a:off x="1451579" y="1853754"/>
            <a:ext cx="9603275" cy="4646084"/>
          </a:xfrm>
        </p:spPr>
        <p:txBody>
          <a:bodyPr>
            <a:noAutofit/>
          </a:bodyPr>
          <a:lstStyle/>
          <a:p>
            <a:r>
              <a:rPr lang="en-GB" sz="2500" dirty="0"/>
              <a:t>6.  </a:t>
            </a:r>
            <a:r>
              <a:rPr lang="en-GB" sz="2500" b="1" dirty="0"/>
              <a:t>Sharing ideas with one another (cont’): </a:t>
            </a:r>
            <a:r>
              <a:rPr lang="en-GB" sz="2500" dirty="0"/>
              <a:t>which positively impacts every aspect of patient care and employee experiences.   </a:t>
            </a:r>
          </a:p>
          <a:p>
            <a:r>
              <a:rPr lang="en-GB" sz="2500" dirty="0"/>
              <a:t>7.  </a:t>
            </a:r>
            <a:r>
              <a:rPr lang="en-GB" sz="2500" b="1" dirty="0"/>
              <a:t>Being supportive of others:  </a:t>
            </a:r>
            <a:r>
              <a:rPr lang="en-GB" sz="2500" dirty="0"/>
              <a:t>Healthcare is a rewarding career, but it can also be stressful.  Having a strong team environment where support for peers is practiced can help build bonds of reliance and dependability.  Showing support for coworkers is an excellent way to build strong teams .</a:t>
            </a:r>
            <a:endParaRPr lang="en-US" sz="2500" dirty="0"/>
          </a:p>
        </p:txBody>
      </p:sp>
    </p:spTree>
    <p:extLst>
      <p:ext uri="{BB962C8B-B14F-4D97-AF65-F5344CB8AC3E}">
        <p14:creationId xmlns:p14="http://schemas.microsoft.com/office/powerpoint/2010/main" val="4630550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90908-60F5-D7E8-69AB-982FA51702D6}"/>
              </a:ext>
            </a:extLst>
          </p:cNvPr>
          <p:cNvSpPr>
            <a:spLocks noGrp="1"/>
          </p:cNvSpPr>
          <p:nvPr>
            <p:ph type="title"/>
          </p:nvPr>
        </p:nvSpPr>
        <p:spPr>
          <a:xfrm>
            <a:off x="1451579" y="804519"/>
            <a:ext cx="9603275" cy="1049235"/>
          </a:xfrm>
        </p:spPr>
        <p:txBody>
          <a:bodyPr>
            <a:normAutofit/>
          </a:bodyPr>
          <a:lstStyle/>
          <a:p>
            <a:pPr algn="ctr"/>
            <a:r>
              <a:rPr lang="en-GB" dirty="0"/>
              <a:t>Examples of poor teamwork vs. Good teamwork in Healthcare</a:t>
            </a:r>
            <a:endParaRPr lang="en-US" dirty="0"/>
          </a:p>
        </p:txBody>
      </p:sp>
      <p:sp>
        <p:nvSpPr>
          <p:cNvPr id="3" name="Content Placeholder 2">
            <a:extLst>
              <a:ext uri="{FF2B5EF4-FFF2-40B4-BE49-F238E27FC236}">
                <a16:creationId xmlns:a16="http://schemas.microsoft.com/office/drawing/2014/main" id="{17A00CED-0560-017B-26E4-035F62B504B4}"/>
              </a:ext>
            </a:extLst>
          </p:cNvPr>
          <p:cNvSpPr>
            <a:spLocks noGrp="1"/>
          </p:cNvSpPr>
          <p:nvPr>
            <p:ph idx="1"/>
          </p:nvPr>
        </p:nvSpPr>
        <p:spPr>
          <a:xfrm>
            <a:off x="3049662" y="1931067"/>
            <a:ext cx="4162555" cy="3450613"/>
          </a:xfrm>
        </p:spPr>
        <p:txBody>
          <a:bodyPr>
            <a:normAutofit/>
          </a:bodyPr>
          <a:lstStyle/>
          <a:p>
            <a:pPr marL="0" indent="0" algn="r">
              <a:buNone/>
            </a:pPr>
            <a:r>
              <a:rPr lang="en-GB" sz="2500" dirty="0"/>
              <a:t>Review handouts</a:t>
            </a:r>
            <a:endParaRPr lang="en-US" sz="2500" dirty="0"/>
          </a:p>
        </p:txBody>
      </p:sp>
      <p:pic>
        <p:nvPicPr>
          <p:cNvPr id="4" name="Picture 4">
            <a:extLst>
              <a:ext uri="{FF2B5EF4-FFF2-40B4-BE49-F238E27FC236}">
                <a16:creationId xmlns:a16="http://schemas.microsoft.com/office/drawing/2014/main" id="{790CFAF3-2AA6-7865-51B8-D1F737DBD4C9}"/>
              </a:ext>
            </a:extLst>
          </p:cNvPr>
          <p:cNvPicPr>
            <a:picLocks noChangeAspect="1"/>
          </p:cNvPicPr>
          <p:nvPr/>
        </p:nvPicPr>
        <p:blipFill>
          <a:blip r:embed="rId2"/>
          <a:stretch>
            <a:fillRect/>
          </a:stretch>
        </p:blipFill>
        <p:spPr>
          <a:xfrm>
            <a:off x="1602024" y="2587233"/>
            <a:ext cx="8500331" cy="3783933"/>
          </a:xfrm>
          <a:prstGeom prst="rect">
            <a:avLst/>
          </a:prstGeom>
        </p:spPr>
      </p:pic>
    </p:spTree>
    <p:extLst>
      <p:ext uri="{BB962C8B-B14F-4D97-AF65-F5344CB8AC3E}">
        <p14:creationId xmlns:p14="http://schemas.microsoft.com/office/powerpoint/2010/main" val="177172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90DB-A8E7-A6EF-9FB0-1CB556E011AA}"/>
              </a:ext>
            </a:extLst>
          </p:cNvPr>
          <p:cNvSpPr>
            <a:spLocks noGrp="1"/>
          </p:cNvSpPr>
          <p:nvPr>
            <p:ph type="title"/>
          </p:nvPr>
        </p:nvSpPr>
        <p:spPr/>
        <p:txBody>
          <a:bodyPr/>
          <a:lstStyle/>
          <a:p>
            <a:pPr algn="ctr"/>
            <a:r>
              <a:rPr lang="en-GB" dirty="0"/>
              <a:t>Professional relationships</a:t>
            </a:r>
            <a:br>
              <a:rPr lang="en-GB" dirty="0"/>
            </a:br>
            <a:r>
              <a:rPr lang="en-GB" dirty="0"/>
              <a:t> with colleagues</a:t>
            </a:r>
            <a:endParaRPr lang="en-US" dirty="0"/>
          </a:p>
        </p:txBody>
      </p:sp>
      <p:sp>
        <p:nvSpPr>
          <p:cNvPr id="5" name="Content Placeholder 4">
            <a:extLst>
              <a:ext uri="{FF2B5EF4-FFF2-40B4-BE49-F238E27FC236}">
                <a16:creationId xmlns:a16="http://schemas.microsoft.com/office/drawing/2014/main" id="{6DFE578E-ADAA-B55E-1D27-43215285A90B}"/>
              </a:ext>
            </a:extLst>
          </p:cNvPr>
          <p:cNvSpPr>
            <a:spLocks noGrp="1"/>
          </p:cNvSpPr>
          <p:nvPr>
            <p:ph idx="1"/>
          </p:nvPr>
        </p:nvSpPr>
        <p:spPr>
          <a:xfrm>
            <a:off x="1451579" y="1853754"/>
            <a:ext cx="9603275" cy="4646084"/>
          </a:xfrm>
        </p:spPr>
        <p:txBody>
          <a:bodyPr>
            <a:noAutofit/>
          </a:bodyPr>
          <a:lstStyle/>
          <a:p>
            <a:pPr marL="0" indent="0">
              <a:buNone/>
            </a:pPr>
            <a:r>
              <a:rPr lang="en-GB" sz="2500" dirty="0"/>
              <a:t>You, and everyone else, must be committed to developing and maintaining professional relationships with everyone else on the team.  This does not mean that you will necessarily like everyone or agree with them, but it does mean that you will need to do the following:</a:t>
            </a:r>
          </a:p>
          <a:p>
            <a:r>
              <a:rPr lang="en-GB" sz="2500" dirty="0"/>
              <a:t>Ensure that you know what your role is, why you are there, and what your function is within the team.</a:t>
            </a:r>
          </a:p>
          <a:p>
            <a:r>
              <a:rPr lang="en-GB" sz="2500" dirty="0"/>
              <a:t>Avoid inappropriate relationships within the team: you need to treat everyone with dignity and respect.  </a:t>
            </a:r>
            <a:endParaRPr lang="en-US" sz="2500" dirty="0"/>
          </a:p>
        </p:txBody>
      </p:sp>
    </p:spTree>
    <p:extLst>
      <p:ext uri="{BB962C8B-B14F-4D97-AF65-F5344CB8AC3E}">
        <p14:creationId xmlns:p14="http://schemas.microsoft.com/office/powerpoint/2010/main" val="29305511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90DB-A8E7-A6EF-9FB0-1CB556E011AA}"/>
              </a:ext>
            </a:extLst>
          </p:cNvPr>
          <p:cNvSpPr>
            <a:spLocks noGrp="1"/>
          </p:cNvSpPr>
          <p:nvPr>
            <p:ph type="title"/>
          </p:nvPr>
        </p:nvSpPr>
        <p:spPr/>
        <p:txBody>
          <a:bodyPr/>
          <a:lstStyle/>
          <a:p>
            <a:pPr algn="ctr"/>
            <a:r>
              <a:rPr lang="en-GB" dirty="0"/>
              <a:t>Professional relationships</a:t>
            </a:r>
            <a:br>
              <a:rPr lang="en-GB" dirty="0"/>
            </a:br>
            <a:r>
              <a:rPr lang="en-GB" dirty="0"/>
              <a:t> with colleagues</a:t>
            </a:r>
            <a:endParaRPr lang="en-US" dirty="0"/>
          </a:p>
        </p:txBody>
      </p:sp>
      <p:sp>
        <p:nvSpPr>
          <p:cNvPr id="5" name="Content Placeholder 4">
            <a:extLst>
              <a:ext uri="{FF2B5EF4-FFF2-40B4-BE49-F238E27FC236}">
                <a16:creationId xmlns:a16="http://schemas.microsoft.com/office/drawing/2014/main" id="{6DFE578E-ADAA-B55E-1D27-43215285A90B}"/>
              </a:ext>
            </a:extLst>
          </p:cNvPr>
          <p:cNvSpPr>
            <a:spLocks noGrp="1"/>
          </p:cNvSpPr>
          <p:nvPr>
            <p:ph idx="1"/>
          </p:nvPr>
        </p:nvSpPr>
        <p:spPr>
          <a:xfrm>
            <a:off x="1451579" y="1703917"/>
            <a:ext cx="9603275" cy="4795921"/>
          </a:xfrm>
        </p:spPr>
        <p:txBody>
          <a:bodyPr>
            <a:noAutofit/>
          </a:bodyPr>
          <a:lstStyle/>
          <a:p>
            <a:r>
              <a:rPr lang="en-GB" sz="2500" dirty="0"/>
              <a:t>Respect other cultural aspects of the team’s behaviour.  If you need to challenge, do so openly with the manager and in team meetings.</a:t>
            </a:r>
          </a:p>
          <a:p>
            <a:r>
              <a:rPr lang="en-GB" sz="2500" dirty="0"/>
              <a:t>Ensure that your own standard of work is always the best you can achieve.</a:t>
            </a:r>
          </a:p>
          <a:p>
            <a:r>
              <a:rPr lang="en-GB" sz="2500" dirty="0"/>
              <a:t>Ensure that other people can take over your work quickly and effectively if necessary:  good, accurate and up-to-date record keeping is essential.</a:t>
            </a:r>
          </a:p>
          <a:p>
            <a:r>
              <a:rPr lang="en-GB" sz="2500" dirty="0"/>
              <a:t>Consult and seek advice where appropriate, and make effective use of </a:t>
            </a:r>
            <a:r>
              <a:rPr lang="en-GB" sz="2300" dirty="0"/>
              <a:t>supervision.</a:t>
            </a:r>
            <a:endParaRPr lang="en-US" sz="2300" dirty="0"/>
          </a:p>
        </p:txBody>
      </p:sp>
    </p:spTree>
    <p:extLst>
      <p:ext uri="{BB962C8B-B14F-4D97-AF65-F5344CB8AC3E}">
        <p14:creationId xmlns:p14="http://schemas.microsoft.com/office/powerpoint/2010/main" val="35624828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90DB-A8E7-A6EF-9FB0-1CB556E011AA}"/>
              </a:ext>
            </a:extLst>
          </p:cNvPr>
          <p:cNvSpPr>
            <a:spLocks noGrp="1"/>
          </p:cNvSpPr>
          <p:nvPr>
            <p:ph type="title"/>
          </p:nvPr>
        </p:nvSpPr>
        <p:spPr/>
        <p:txBody>
          <a:bodyPr/>
          <a:lstStyle/>
          <a:p>
            <a:pPr algn="ctr"/>
            <a:r>
              <a:rPr lang="en-GB" dirty="0"/>
              <a:t>Professional relationships</a:t>
            </a:r>
            <a:br>
              <a:rPr lang="en-GB" dirty="0"/>
            </a:br>
            <a:r>
              <a:rPr lang="en-GB" dirty="0"/>
              <a:t> with colleagues</a:t>
            </a:r>
            <a:endParaRPr lang="en-US" dirty="0"/>
          </a:p>
        </p:txBody>
      </p:sp>
      <p:sp>
        <p:nvSpPr>
          <p:cNvPr id="5" name="Content Placeholder 4">
            <a:extLst>
              <a:ext uri="{FF2B5EF4-FFF2-40B4-BE49-F238E27FC236}">
                <a16:creationId xmlns:a16="http://schemas.microsoft.com/office/drawing/2014/main" id="{6DFE578E-ADAA-B55E-1D27-43215285A90B}"/>
              </a:ext>
            </a:extLst>
          </p:cNvPr>
          <p:cNvSpPr>
            <a:spLocks noGrp="1"/>
          </p:cNvSpPr>
          <p:nvPr>
            <p:ph idx="1"/>
          </p:nvPr>
        </p:nvSpPr>
        <p:spPr>
          <a:xfrm>
            <a:off x="1451579" y="1735668"/>
            <a:ext cx="9603275" cy="4914008"/>
          </a:xfrm>
        </p:spPr>
        <p:txBody>
          <a:bodyPr>
            <a:noAutofit/>
          </a:bodyPr>
          <a:lstStyle/>
          <a:p>
            <a:r>
              <a:rPr lang="en-GB" sz="2500" dirty="0"/>
              <a:t>Contribute to discussion and consultations within the team, making your own contributions clearly but respecting what others say, and ensuring that you carry out agreed decisions even if you do not wholeheartedly agree with them.</a:t>
            </a:r>
          </a:p>
          <a:p>
            <a:r>
              <a:rPr lang="en-GB" sz="2500" dirty="0"/>
              <a:t>Develop strategies for leaving your work worries ‘at work’ and not letting them distort your personal and private life.</a:t>
            </a:r>
          </a:p>
          <a:p>
            <a:r>
              <a:rPr lang="en-GB" sz="2500" dirty="0"/>
              <a:t>Although there are no absolute rules about developing a relationship with a colleague, notify your manager about your relationship, and ensure personal and professional boundaries are observed. </a:t>
            </a:r>
            <a:endParaRPr lang="en-US" sz="2500" dirty="0"/>
          </a:p>
        </p:txBody>
      </p:sp>
    </p:spTree>
    <p:extLst>
      <p:ext uri="{BB962C8B-B14F-4D97-AF65-F5344CB8AC3E}">
        <p14:creationId xmlns:p14="http://schemas.microsoft.com/office/powerpoint/2010/main" val="11597612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90DB-A8E7-A6EF-9FB0-1CB556E011AA}"/>
              </a:ext>
            </a:extLst>
          </p:cNvPr>
          <p:cNvSpPr>
            <a:spLocks noGrp="1"/>
          </p:cNvSpPr>
          <p:nvPr>
            <p:ph type="title"/>
          </p:nvPr>
        </p:nvSpPr>
        <p:spPr/>
        <p:txBody>
          <a:bodyPr/>
          <a:lstStyle/>
          <a:p>
            <a:pPr algn="ctr"/>
            <a:r>
              <a:rPr lang="en-GB" dirty="0"/>
              <a:t>Professional relationships</a:t>
            </a:r>
            <a:br>
              <a:rPr lang="en-GB" dirty="0"/>
            </a:br>
            <a:r>
              <a:rPr lang="en-GB" dirty="0"/>
              <a:t> with colleagues</a:t>
            </a:r>
            <a:endParaRPr lang="en-US" dirty="0"/>
          </a:p>
        </p:txBody>
      </p:sp>
      <p:sp>
        <p:nvSpPr>
          <p:cNvPr id="5" name="Content Placeholder 4">
            <a:extLst>
              <a:ext uri="{FF2B5EF4-FFF2-40B4-BE49-F238E27FC236}">
                <a16:creationId xmlns:a16="http://schemas.microsoft.com/office/drawing/2014/main" id="{6DFE578E-ADAA-B55E-1D27-43215285A90B}"/>
              </a:ext>
            </a:extLst>
          </p:cNvPr>
          <p:cNvSpPr>
            <a:spLocks noGrp="1"/>
          </p:cNvSpPr>
          <p:nvPr>
            <p:ph idx="1"/>
          </p:nvPr>
        </p:nvSpPr>
        <p:spPr>
          <a:xfrm>
            <a:off x="1451579" y="2116666"/>
            <a:ext cx="9603275" cy="3164417"/>
          </a:xfrm>
        </p:spPr>
        <p:txBody>
          <a:bodyPr>
            <a:noAutofit/>
          </a:bodyPr>
          <a:lstStyle/>
          <a:p>
            <a:pPr marL="0" indent="0">
              <a:buNone/>
            </a:pPr>
            <a:r>
              <a:rPr lang="en-GB" sz="2700" dirty="0"/>
              <a:t>“The relationships you establish with someone whom you are seeking to help, support or advise in a professional capacity is crucial to the success of your work.  If you get it right, then you stand a good chance of ‘being part of the solution’; if you get it wrong, then almost certainly you will have become ‘part of the problem’.</a:t>
            </a:r>
            <a:endParaRPr lang="en-US" sz="2700" dirty="0"/>
          </a:p>
        </p:txBody>
      </p:sp>
    </p:spTree>
    <p:extLst>
      <p:ext uri="{BB962C8B-B14F-4D97-AF65-F5344CB8AC3E}">
        <p14:creationId xmlns:p14="http://schemas.microsoft.com/office/powerpoint/2010/main" val="29996307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85EA3-197F-CCB7-11E7-1C0A7CA551F9}"/>
              </a:ext>
            </a:extLst>
          </p:cNvPr>
          <p:cNvSpPr>
            <a:spLocks noGrp="1"/>
          </p:cNvSpPr>
          <p:nvPr>
            <p:ph type="title"/>
          </p:nvPr>
        </p:nvSpPr>
        <p:spPr/>
        <p:txBody>
          <a:bodyPr/>
          <a:lstStyle/>
          <a:p>
            <a:pPr algn="ctr"/>
            <a:r>
              <a:rPr lang="en-GB" dirty="0"/>
              <a:t>Person centred approach </a:t>
            </a:r>
            <a:endParaRPr lang="en-US" dirty="0"/>
          </a:p>
        </p:txBody>
      </p:sp>
      <p:sp>
        <p:nvSpPr>
          <p:cNvPr id="3" name="Content Placeholder 2">
            <a:extLst>
              <a:ext uri="{FF2B5EF4-FFF2-40B4-BE49-F238E27FC236}">
                <a16:creationId xmlns:a16="http://schemas.microsoft.com/office/drawing/2014/main" id="{0A25A8DB-3B4B-2B32-3176-6BD1CBC1E600}"/>
              </a:ext>
            </a:extLst>
          </p:cNvPr>
          <p:cNvSpPr>
            <a:spLocks noGrp="1"/>
          </p:cNvSpPr>
          <p:nvPr>
            <p:ph idx="1"/>
          </p:nvPr>
        </p:nvSpPr>
        <p:spPr/>
        <p:txBody>
          <a:bodyPr>
            <a:normAutofit fontScale="92500"/>
          </a:bodyPr>
          <a:lstStyle/>
          <a:p>
            <a:r>
              <a:rPr lang="en-GB" sz="2500" dirty="0"/>
              <a:t>The client (or patient) is the centre of the helping process</a:t>
            </a:r>
          </a:p>
          <a:p>
            <a:r>
              <a:rPr lang="en-GB" sz="2500" dirty="0"/>
              <a:t>Helping is seen as activating the self-healing process</a:t>
            </a:r>
          </a:p>
          <a:p>
            <a:r>
              <a:rPr lang="en-GB" sz="2500" dirty="0"/>
              <a:t>A respectful, non-judgemental method of allowing the client (or patient) to direct the process themselves through the wisdom of their self-healing tendencies</a:t>
            </a:r>
          </a:p>
          <a:p>
            <a:r>
              <a:rPr lang="en-GB" sz="2500" dirty="0"/>
              <a:t>Carl Rogers was a Humanist.  Humanist therapy is based on the ideas of self-empowerment, self-actualisation, choices, values, purpose, meaning.</a:t>
            </a:r>
            <a:endParaRPr lang="en-US" sz="2500" dirty="0"/>
          </a:p>
        </p:txBody>
      </p:sp>
    </p:spTree>
    <p:extLst>
      <p:ext uri="{BB962C8B-B14F-4D97-AF65-F5344CB8AC3E}">
        <p14:creationId xmlns:p14="http://schemas.microsoft.com/office/powerpoint/2010/main" val="16472710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6C155A66-DF03-3519-4F25-CAF845360767}"/>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800"/>
              <a:t>Core conditions</a:t>
            </a:r>
          </a:p>
        </p:txBody>
      </p:sp>
      <p:cxnSp>
        <p:nvCxnSpPr>
          <p:cNvPr id="22" name="Straight Connector 21">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5" name="Picture 5">
            <a:extLst>
              <a:ext uri="{FF2B5EF4-FFF2-40B4-BE49-F238E27FC236}">
                <a16:creationId xmlns:a16="http://schemas.microsoft.com/office/drawing/2014/main" id="{C5AAE0BC-7664-4EFE-71D3-1938704E6EA2}"/>
              </a:ext>
            </a:extLst>
          </p:cNvPr>
          <p:cNvPicPr>
            <a:picLocks noGrp="1" noChangeAspect="1"/>
          </p:cNvPicPr>
          <p:nvPr>
            <p:ph idx="1"/>
          </p:nvPr>
        </p:nvPicPr>
        <p:blipFill>
          <a:blip r:embed="rId3"/>
          <a:stretch>
            <a:fillRect/>
          </a:stretch>
        </p:blipFill>
        <p:spPr>
          <a:xfrm>
            <a:off x="6466417" y="-22411"/>
            <a:ext cx="4171479" cy="6249410"/>
          </a:xfrm>
          <a:prstGeom prst="rect">
            <a:avLst/>
          </a:prstGeom>
        </p:spPr>
      </p:pic>
      <p:pic>
        <p:nvPicPr>
          <p:cNvPr id="24" name="Picture 23">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96017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4C86CAE5-431C-5595-7D21-095C7576914E}"/>
              </a:ext>
            </a:extLst>
          </p:cNvPr>
          <p:cNvSpPr>
            <a:spLocks noGrp="1"/>
          </p:cNvSpPr>
          <p:nvPr>
            <p:ph type="title"/>
          </p:nvPr>
        </p:nvSpPr>
        <p:spPr>
          <a:xfrm>
            <a:off x="1451580" y="804520"/>
            <a:ext cx="4176511" cy="1049235"/>
          </a:xfrm>
        </p:spPr>
        <p:txBody>
          <a:bodyPr>
            <a:normAutofit/>
          </a:bodyPr>
          <a:lstStyle/>
          <a:p>
            <a:pPr algn="ctr"/>
            <a:r>
              <a:rPr lang="en-GB" dirty="0"/>
              <a:t>Empathy</a:t>
            </a:r>
            <a:endParaRPr lang="en-US"/>
          </a:p>
        </p:txBody>
      </p:sp>
      <p:sp>
        <p:nvSpPr>
          <p:cNvPr id="13" name="Rectangle 12">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A7A073F0-FA52-4408-4F98-A7400EC53494}"/>
              </a:ext>
            </a:extLst>
          </p:cNvPr>
          <p:cNvSpPr>
            <a:spLocks noGrp="1"/>
          </p:cNvSpPr>
          <p:nvPr>
            <p:ph idx="1"/>
          </p:nvPr>
        </p:nvSpPr>
        <p:spPr>
          <a:xfrm>
            <a:off x="497417" y="2015732"/>
            <a:ext cx="6244166" cy="4099318"/>
          </a:xfrm>
        </p:spPr>
        <p:txBody>
          <a:bodyPr>
            <a:noAutofit/>
          </a:bodyPr>
          <a:lstStyle/>
          <a:p>
            <a:r>
              <a:rPr lang="en-GB" sz="2500" dirty="0"/>
              <a:t>Experiencing other’s feelings and thoughts while remaining objective</a:t>
            </a:r>
          </a:p>
          <a:p>
            <a:r>
              <a:rPr lang="en-GB" sz="2500" dirty="0"/>
              <a:t>Communicating to someone your understanding of their thoughts and feelings</a:t>
            </a:r>
          </a:p>
          <a:p>
            <a:r>
              <a:rPr lang="en-GB" sz="2500" dirty="0"/>
              <a:t>Helps client understand themselves</a:t>
            </a:r>
          </a:p>
          <a:p>
            <a:r>
              <a:rPr lang="en-GB" sz="2500" dirty="0"/>
              <a:t>Understand client’s world as they see and feel it</a:t>
            </a:r>
            <a:endParaRPr lang="en-US" sz="2500" dirty="0"/>
          </a:p>
        </p:txBody>
      </p:sp>
      <p:pic>
        <p:nvPicPr>
          <p:cNvPr id="4" name="Picture 4">
            <a:extLst>
              <a:ext uri="{FF2B5EF4-FFF2-40B4-BE49-F238E27FC236}">
                <a16:creationId xmlns:a16="http://schemas.microsoft.com/office/drawing/2014/main" id="{16EC0B53-3FD5-0ECB-C57A-E0F1E306443B}"/>
              </a:ext>
            </a:extLst>
          </p:cNvPr>
          <p:cNvPicPr>
            <a:picLocks noChangeAspect="1"/>
          </p:cNvPicPr>
          <p:nvPr/>
        </p:nvPicPr>
        <p:blipFill>
          <a:blip r:embed="rId2"/>
          <a:stretch>
            <a:fillRect/>
          </a:stretch>
        </p:blipFill>
        <p:spPr>
          <a:xfrm>
            <a:off x="6877480" y="1779653"/>
            <a:ext cx="4960442" cy="3298693"/>
          </a:xfrm>
          <a:prstGeom prst="rect">
            <a:avLst/>
          </a:prstGeom>
        </p:spPr>
      </p:pic>
      <p:pic>
        <p:nvPicPr>
          <p:cNvPr id="15" name="Picture 14">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13375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C4AE2-E2ED-0BF9-6BAC-607712B4AF43}"/>
              </a:ext>
            </a:extLst>
          </p:cNvPr>
          <p:cNvSpPr>
            <a:spLocks noGrp="1"/>
          </p:cNvSpPr>
          <p:nvPr>
            <p:ph type="title"/>
          </p:nvPr>
        </p:nvSpPr>
        <p:spPr>
          <a:xfrm>
            <a:off x="1451579" y="804519"/>
            <a:ext cx="9603275" cy="1049235"/>
          </a:xfrm>
        </p:spPr>
        <p:txBody>
          <a:bodyPr>
            <a:normAutofit/>
          </a:bodyPr>
          <a:lstStyle/>
          <a:p>
            <a:r>
              <a:rPr lang="en-GB" dirty="0"/>
              <a:t>Congruence</a:t>
            </a:r>
            <a:endParaRPr lang="en-US"/>
          </a:p>
        </p:txBody>
      </p:sp>
      <p:sp>
        <p:nvSpPr>
          <p:cNvPr id="3" name="Content Placeholder 2">
            <a:extLst>
              <a:ext uri="{FF2B5EF4-FFF2-40B4-BE49-F238E27FC236}">
                <a16:creationId xmlns:a16="http://schemas.microsoft.com/office/drawing/2014/main" id="{A7EA572A-B20C-94CD-0871-B996000AF633}"/>
              </a:ext>
            </a:extLst>
          </p:cNvPr>
          <p:cNvSpPr>
            <a:spLocks noGrp="1"/>
          </p:cNvSpPr>
          <p:nvPr>
            <p:ph idx="1"/>
          </p:nvPr>
        </p:nvSpPr>
        <p:spPr>
          <a:xfrm>
            <a:off x="424241" y="2015734"/>
            <a:ext cx="6463072" cy="3450613"/>
          </a:xfrm>
        </p:spPr>
        <p:txBody>
          <a:bodyPr>
            <a:normAutofit/>
          </a:bodyPr>
          <a:lstStyle/>
          <a:p>
            <a:r>
              <a:rPr lang="en-GB" sz="2600" dirty="0"/>
              <a:t>Genuine/real</a:t>
            </a:r>
          </a:p>
          <a:p>
            <a:r>
              <a:rPr lang="en-GB" sz="2600" dirty="0"/>
              <a:t>Openness</a:t>
            </a:r>
          </a:p>
          <a:p>
            <a:r>
              <a:rPr lang="en-GB" sz="2600" dirty="0"/>
              <a:t>Transparency</a:t>
            </a:r>
          </a:p>
          <a:p>
            <a:r>
              <a:rPr lang="en-GB" sz="2600" dirty="0"/>
              <a:t>Communicating genuine feelings as they occur</a:t>
            </a:r>
            <a:endParaRPr lang="en-US" sz="2600" dirty="0"/>
          </a:p>
        </p:txBody>
      </p:sp>
      <p:grpSp>
        <p:nvGrpSpPr>
          <p:cNvPr id="9" name="Group 8">
            <a:extLst>
              <a:ext uri="{FF2B5EF4-FFF2-40B4-BE49-F238E27FC236}">
                <a16:creationId xmlns:a16="http://schemas.microsoft.com/office/drawing/2014/main" id="{FEB7DF70-0A31-4A61-9C8B-3333776A1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90413" y="2012810"/>
            <a:ext cx="3668069" cy="3453535"/>
            <a:chOff x="7807230" y="2012810"/>
            <a:chExt cx="3251252" cy="3459865"/>
          </a:xfrm>
        </p:grpSpPr>
        <p:sp>
          <p:nvSpPr>
            <p:cNvPr id="10" name="Rectangle 9">
              <a:extLst>
                <a:ext uri="{FF2B5EF4-FFF2-40B4-BE49-F238E27FC236}">
                  <a16:creationId xmlns:a16="http://schemas.microsoft.com/office/drawing/2014/main" id="{47926867-8D58-4875-8B76-E87E5BE825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9F6663C-0F32-4FB9-B549-C2757F49F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4">
            <a:extLst>
              <a:ext uri="{FF2B5EF4-FFF2-40B4-BE49-F238E27FC236}">
                <a16:creationId xmlns:a16="http://schemas.microsoft.com/office/drawing/2014/main" id="{85F8A3E6-537F-DB23-3C47-AEBA6E67483B}"/>
              </a:ext>
            </a:extLst>
          </p:cNvPr>
          <p:cNvPicPr>
            <a:picLocks noChangeAspect="1"/>
          </p:cNvPicPr>
          <p:nvPr/>
        </p:nvPicPr>
        <p:blipFill rotWithShape="1">
          <a:blip r:embed="rId2"/>
          <a:srcRect r="-6" b="6367"/>
          <a:stretch/>
        </p:blipFill>
        <p:spPr>
          <a:xfrm>
            <a:off x="6681133" y="804519"/>
            <a:ext cx="5086627" cy="4762500"/>
          </a:xfrm>
          <a:prstGeom prst="rect">
            <a:avLst/>
          </a:prstGeom>
        </p:spPr>
      </p:pic>
    </p:spTree>
    <p:extLst>
      <p:ext uri="{BB962C8B-B14F-4D97-AF65-F5344CB8AC3E}">
        <p14:creationId xmlns:p14="http://schemas.microsoft.com/office/powerpoint/2010/main" val="36921053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28C57698-B67A-E520-B8ED-EDC375915807}"/>
              </a:ext>
            </a:extLst>
          </p:cNvPr>
          <p:cNvSpPr>
            <a:spLocks noGrp="1"/>
          </p:cNvSpPr>
          <p:nvPr>
            <p:ph type="title"/>
          </p:nvPr>
        </p:nvSpPr>
        <p:spPr>
          <a:xfrm>
            <a:off x="1451580" y="804520"/>
            <a:ext cx="4176511" cy="1049235"/>
          </a:xfrm>
        </p:spPr>
        <p:txBody>
          <a:bodyPr>
            <a:normAutofit/>
          </a:bodyPr>
          <a:lstStyle/>
          <a:p>
            <a:r>
              <a:rPr lang="en-GB" dirty="0"/>
              <a:t>Unconditional positive regard</a:t>
            </a:r>
            <a:endParaRPr lang="en-US"/>
          </a:p>
        </p:txBody>
      </p:sp>
      <p:sp>
        <p:nvSpPr>
          <p:cNvPr id="13" name="Rectangle 12">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28F76C5A-07BD-0F61-3D78-F636ACA841FE}"/>
              </a:ext>
            </a:extLst>
          </p:cNvPr>
          <p:cNvSpPr>
            <a:spLocks noGrp="1"/>
          </p:cNvSpPr>
          <p:nvPr>
            <p:ph idx="1"/>
          </p:nvPr>
        </p:nvSpPr>
        <p:spPr>
          <a:xfrm>
            <a:off x="197898" y="2015732"/>
            <a:ext cx="5898101" cy="3936973"/>
          </a:xfrm>
        </p:spPr>
        <p:txBody>
          <a:bodyPr>
            <a:noAutofit/>
          </a:bodyPr>
          <a:lstStyle/>
          <a:p>
            <a:pPr>
              <a:lnSpc>
                <a:spcPct val="110000"/>
              </a:lnSpc>
            </a:pPr>
            <a:r>
              <a:rPr lang="en-GB" sz="2400" dirty="0"/>
              <a:t>Being non-judgemental, offering warmth and acceptance</a:t>
            </a:r>
          </a:p>
          <a:p>
            <a:pPr>
              <a:lnSpc>
                <a:spcPct val="110000"/>
              </a:lnSpc>
            </a:pPr>
            <a:r>
              <a:rPr lang="en-GB" sz="2400" dirty="0"/>
              <a:t>Accepting the person we are trying to help as a worthwhile human being</a:t>
            </a:r>
          </a:p>
          <a:p>
            <a:pPr>
              <a:lnSpc>
                <a:spcPct val="110000"/>
              </a:lnSpc>
            </a:pPr>
            <a:r>
              <a:rPr lang="en-GB" sz="2400" dirty="0"/>
              <a:t>Worth means to see someone as a human being of equal value</a:t>
            </a:r>
          </a:p>
          <a:p>
            <a:pPr>
              <a:lnSpc>
                <a:spcPct val="110000"/>
              </a:lnSpc>
            </a:pPr>
            <a:r>
              <a:rPr lang="en-GB" sz="2400" dirty="0"/>
              <a:t>Allows patients to talk about their difficulties without the fear of being criticised or judged</a:t>
            </a:r>
            <a:endParaRPr lang="en-US" sz="2400" dirty="0"/>
          </a:p>
        </p:txBody>
      </p:sp>
      <p:pic>
        <p:nvPicPr>
          <p:cNvPr id="4" name="Picture 4">
            <a:extLst>
              <a:ext uri="{FF2B5EF4-FFF2-40B4-BE49-F238E27FC236}">
                <a16:creationId xmlns:a16="http://schemas.microsoft.com/office/drawing/2014/main" id="{57C927A0-73E9-468A-F581-F213BBAC50F7}"/>
              </a:ext>
            </a:extLst>
          </p:cNvPr>
          <p:cNvPicPr>
            <a:picLocks noChangeAspect="1"/>
          </p:cNvPicPr>
          <p:nvPr/>
        </p:nvPicPr>
        <p:blipFill>
          <a:blip r:embed="rId2"/>
          <a:stretch>
            <a:fillRect/>
          </a:stretch>
        </p:blipFill>
        <p:spPr>
          <a:xfrm>
            <a:off x="6096000" y="1329137"/>
            <a:ext cx="5898102" cy="3936982"/>
          </a:xfrm>
          <a:prstGeom prst="rect">
            <a:avLst/>
          </a:prstGeom>
        </p:spPr>
      </p:pic>
      <p:pic>
        <p:nvPicPr>
          <p:cNvPr id="15" name="Picture 14">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355019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otalTime>0</TotalTime>
  <Words>1267</Words>
  <Application>Microsoft Office PowerPoint</Application>
  <PresentationFormat>Widescreen</PresentationFormat>
  <Paragraphs>71</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Gill Sans MT</vt:lpstr>
      <vt:lpstr>Gallery</vt:lpstr>
      <vt:lpstr>Team Work</vt:lpstr>
      <vt:lpstr>Agenda</vt:lpstr>
      <vt:lpstr>team communication </vt:lpstr>
      <vt:lpstr>What is teamwork in Healthcare? </vt:lpstr>
      <vt:lpstr>5 Reasons why teamwork is so important  in Healthcare</vt:lpstr>
      <vt:lpstr>5 Reasons why teamwork is so important  in Healthcare</vt:lpstr>
      <vt:lpstr>7 key elements in good teamwork in HEALTHCARE</vt:lpstr>
      <vt:lpstr>7 key elements in good teamwork </vt:lpstr>
      <vt:lpstr>7 key elements in good teamwork </vt:lpstr>
      <vt:lpstr>7 key elements in good teamwork in HEALTHCARE</vt:lpstr>
      <vt:lpstr>7 key elements in good teamwork in Healthcare</vt:lpstr>
      <vt:lpstr>Examples of poor teamwork vs. Good teamwork in Healthcare</vt:lpstr>
      <vt:lpstr>Professional relationships  with colleagues</vt:lpstr>
      <vt:lpstr>Professional relationships  with colleagues</vt:lpstr>
      <vt:lpstr>Professional relationships  with colleagues</vt:lpstr>
      <vt:lpstr>Professional relationships  with colleagues</vt:lpstr>
      <vt:lpstr>Person centred approach </vt:lpstr>
      <vt:lpstr>Core conditions</vt:lpstr>
      <vt:lpstr>Empathy</vt:lpstr>
      <vt:lpstr>Congruence</vt:lpstr>
      <vt:lpstr>Unconditional positive regard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value of communication in health care &amp; non-verbal communication: SOLER</dc:title>
  <dc:creator>Jenny Brown (2106914)</dc:creator>
  <cp:lastModifiedBy>Felicity Peacock</cp:lastModifiedBy>
  <cp:revision>1111</cp:revision>
  <dcterms:created xsi:type="dcterms:W3CDTF">2023-02-13T13:55:09Z</dcterms:created>
  <dcterms:modified xsi:type="dcterms:W3CDTF">2024-09-19T11:56:14Z</dcterms:modified>
</cp:coreProperties>
</file>