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5"/>
  </p:notesMasterIdLst>
  <p:sldIdLst>
    <p:sldId id="256" r:id="rId2"/>
    <p:sldId id="282" r:id="rId3"/>
    <p:sldId id="268" r:id="rId4"/>
    <p:sldId id="259" r:id="rId5"/>
    <p:sldId id="279" r:id="rId6"/>
    <p:sldId id="281" r:id="rId7"/>
    <p:sldId id="283" r:id="rId8"/>
    <p:sldId id="504" r:id="rId9"/>
    <p:sldId id="505" r:id="rId10"/>
    <p:sldId id="501" r:id="rId11"/>
    <p:sldId id="506" r:id="rId12"/>
    <p:sldId id="507" r:id="rId13"/>
    <p:sldId id="508" r:id="rId14"/>
    <p:sldId id="509" r:id="rId15"/>
    <p:sldId id="502" r:id="rId16"/>
    <p:sldId id="288" r:id="rId17"/>
    <p:sldId id="497" r:id="rId18"/>
    <p:sldId id="498" r:id="rId19"/>
    <p:sldId id="503" r:id="rId20"/>
    <p:sldId id="767" r:id="rId21"/>
    <p:sldId id="290" r:id="rId22"/>
    <p:sldId id="489" r:id="rId23"/>
    <p:sldId id="510" r:id="rId2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061" autoAdjust="0"/>
  </p:normalViewPr>
  <p:slideViewPr>
    <p:cSldViewPr>
      <p:cViewPr varScale="1">
        <p:scale>
          <a:sx n="70" d="100"/>
          <a:sy n="70" d="100"/>
        </p:scale>
        <p:origin x="138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D848C778-B13F-4C98-B114-03E77944FC7A}" type="datetimeFigureOut">
              <a:rPr lang="en-GB" smtClean="0"/>
              <a:pPr/>
              <a:t>01/10/2026</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127AD6B-FC3F-4301-82AF-A728712C60EA}" type="slidenum">
              <a:rPr lang="en-GB" smtClean="0"/>
              <a:pPr/>
              <a:t>‹#›</a:t>
            </a:fld>
            <a:endParaRPr lang="en-GB"/>
          </a:p>
        </p:txBody>
      </p:sp>
    </p:spTree>
    <p:extLst>
      <p:ext uri="{BB962C8B-B14F-4D97-AF65-F5344CB8AC3E}">
        <p14:creationId xmlns:p14="http://schemas.microsoft.com/office/powerpoint/2010/main" val="3159322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a:t>
            </a:fld>
            <a:endParaRPr lang="en-GB"/>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a:t>
            </a:fld>
            <a:endParaRPr lang="en-GB"/>
          </a:p>
        </p:txBody>
      </p:sp>
    </p:spTree>
    <p:extLst>
      <p:ext uri="{BB962C8B-B14F-4D97-AF65-F5344CB8AC3E}">
        <p14:creationId xmlns:p14="http://schemas.microsoft.com/office/powerpoint/2010/main" val="2128087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3</a:t>
            </a:fld>
            <a:endParaRPr lang="en-GB"/>
          </a:p>
        </p:txBody>
      </p:sp>
    </p:spTree>
    <p:extLst>
      <p:ext uri="{BB962C8B-B14F-4D97-AF65-F5344CB8AC3E}">
        <p14:creationId xmlns:p14="http://schemas.microsoft.com/office/powerpoint/2010/main" val="923130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4</a:t>
            </a:fld>
            <a:endParaRPr lang="en-GB"/>
          </a:p>
        </p:txBody>
      </p:sp>
    </p:spTree>
    <p:extLst>
      <p:ext uri="{BB962C8B-B14F-4D97-AF65-F5344CB8AC3E}">
        <p14:creationId xmlns:p14="http://schemas.microsoft.com/office/powerpoint/2010/main" val="655119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5</a:t>
            </a:fld>
            <a:endParaRPr lang="en-GB"/>
          </a:p>
        </p:txBody>
      </p:sp>
    </p:spTree>
    <p:extLst>
      <p:ext uri="{BB962C8B-B14F-4D97-AF65-F5344CB8AC3E}">
        <p14:creationId xmlns:p14="http://schemas.microsoft.com/office/powerpoint/2010/main" val="23950494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6</a:t>
            </a:fld>
            <a:endParaRPr lang="en-GB"/>
          </a:p>
        </p:txBody>
      </p:sp>
    </p:spTree>
    <p:extLst>
      <p:ext uri="{BB962C8B-B14F-4D97-AF65-F5344CB8AC3E}">
        <p14:creationId xmlns:p14="http://schemas.microsoft.com/office/powerpoint/2010/main" val="2704720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7</a:t>
            </a:fld>
            <a:endParaRPr lang="en-GB"/>
          </a:p>
        </p:txBody>
      </p:sp>
    </p:spTree>
    <p:extLst>
      <p:ext uri="{BB962C8B-B14F-4D97-AF65-F5344CB8AC3E}">
        <p14:creationId xmlns:p14="http://schemas.microsoft.com/office/powerpoint/2010/main" val="3027806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6ACA8-CFCC-3E6B-0B97-39EBE104F6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61C861-7DBE-20F5-609F-7C5BDBB3F7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B3557E-526A-B048-D5FD-2DD90A574D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0697C07-CC3E-FB99-9F92-1824B8CEBCD1}"/>
              </a:ext>
            </a:extLst>
          </p:cNvPr>
          <p:cNvSpPr>
            <a:spLocks noGrp="1"/>
          </p:cNvSpPr>
          <p:nvPr>
            <p:ph type="sldNum" sz="quarter" idx="10"/>
          </p:nvPr>
        </p:nvSpPr>
        <p:spPr/>
        <p:txBody>
          <a:bodyPr/>
          <a:lstStyle/>
          <a:p>
            <a:fld id="{9127AD6B-FC3F-4301-82AF-A728712C60EA}" type="slidenum">
              <a:rPr lang="en-GB" smtClean="0"/>
              <a:pPr/>
              <a:t>9</a:t>
            </a:fld>
            <a:endParaRPr lang="en-GB"/>
          </a:p>
        </p:txBody>
      </p:sp>
    </p:spTree>
    <p:extLst>
      <p:ext uri="{BB962C8B-B14F-4D97-AF65-F5344CB8AC3E}">
        <p14:creationId xmlns:p14="http://schemas.microsoft.com/office/powerpoint/2010/main" val="1311488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16</a:t>
            </a:fld>
            <a:endParaRPr lang="en-GB"/>
          </a:p>
        </p:txBody>
      </p:sp>
    </p:spTree>
    <p:extLst>
      <p:ext uri="{BB962C8B-B14F-4D97-AF65-F5344CB8AC3E}">
        <p14:creationId xmlns:p14="http://schemas.microsoft.com/office/powerpoint/2010/main" val="3419511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20</a:t>
            </a:fld>
            <a:endParaRPr lang="en-GB"/>
          </a:p>
        </p:txBody>
      </p:sp>
    </p:spTree>
    <p:extLst>
      <p:ext uri="{BB962C8B-B14F-4D97-AF65-F5344CB8AC3E}">
        <p14:creationId xmlns:p14="http://schemas.microsoft.com/office/powerpoint/2010/main" val="3842966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21</a:t>
            </a:fld>
            <a:endParaRPr lang="en-GB"/>
          </a:p>
        </p:txBody>
      </p:sp>
    </p:spTree>
    <p:extLst>
      <p:ext uri="{BB962C8B-B14F-4D97-AF65-F5344CB8AC3E}">
        <p14:creationId xmlns:p14="http://schemas.microsoft.com/office/powerpoint/2010/main" val="35591634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22</a:t>
            </a:fld>
            <a:endParaRPr lang="en-GB"/>
          </a:p>
        </p:txBody>
      </p:sp>
    </p:spTree>
    <p:extLst>
      <p:ext uri="{BB962C8B-B14F-4D97-AF65-F5344CB8AC3E}">
        <p14:creationId xmlns:p14="http://schemas.microsoft.com/office/powerpoint/2010/main" val="16191283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at earliest year, move forward </a:t>
            </a:r>
          </a:p>
        </p:txBody>
      </p:sp>
      <p:sp>
        <p:nvSpPr>
          <p:cNvPr id="4" name="Slide Number Placeholder 3"/>
          <p:cNvSpPr>
            <a:spLocks noGrp="1"/>
          </p:cNvSpPr>
          <p:nvPr>
            <p:ph type="sldNum" sz="quarter" idx="5"/>
          </p:nvPr>
        </p:nvSpPr>
        <p:spPr/>
        <p:txBody>
          <a:bodyPr/>
          <a:lstStyle/>
          <a:p>
            <a:fld id="{9127AD6B-FC3F-4301-82AF-A728712C60EA}" type="slidenum">
              <a:rPr lang="en-GB" smtClean="0"/>
              <a:pPr/>
              <a:t>23</a:t>
            </a:fld>
            <a:endParaRPr lang="en-GB"/>
          </a:p>
        </p:txBody>
      </p:sp>
    </p:spTree>
    <p:extLst>
      <p:ext uri="{BB962C8B-B14F-4D97-AF65-F5344CB8AC3E}">
        <p14:creationId xmlns:p14="http://schemas.microsoft.com/office/powerpoint/2010/main" val="2120236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01/10/2026</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methods.sagepub.com/reference/the-sage-encyclopedia-of-social-science-research-methods/n870.xml"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digitalservices.uwtsd.ac.uk/wp-content/uploads/2025/12/Havard-en_v1.5-V2.pdf" TargetMode="External"/><Relationship Id="rId4" Type="http://schemas.openxmlformats.org/officeDocument/2006/relationships/hyperlink" Target="https://www.uwtsd.ac.uk/media/1829/download?attach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pPr lvl="0" algn="l">
              <a:buClr>
                <a:srgbClr val="93A299"/>
              </a:buClr>
              <a:defRPr/>
            </a:pPr>
            <a:r>
              <a:rPr lang="en-GB" dirty="0">
                <a:solidFill>
                  <a:srgbClr val="292934">
                    <a:lumMod val="75000"/>
                    <a:lumOff val="25000"/>
                  </a:srgbClr>
                </a:solidFill>
              </a:rPr>
              <a:t>Dr Ben Duxbury </a:t>
            </a:r>
            <a:r>
              <a:rPr lang="en-GB" dirty="0">
                <a:solidFill>
                  <a:srgbClr val="292934">
                    <a:lumMod val="75000"/>
                    <a:lumOff val="25000"/>
                  </a:srgbClr>
                </a:solidFill>
                <a:hlinkClick r:id="rId3"/>
              </a:rPr>
              <a:t>ben.duxbury@uwtsd.ac.uk</a:t>
            </a:r>
            <a:r>
              <a:rPr lang="en-GB" dirty="0">
                <a:solidFill>
                  <a:srgbClr val="292934">
                    <a:lumMod val="75000"/>
                    <a:lumOff val="25000"/>
                  </a:srgbClr>
                </a:solidFill>
              </a:rPr>
              <a:t>  </a:t>
            </a:r>
          </a:p>
          <a:p>
            <a:endParaRPr lang="en-GB" dirty="0"/>
          </a:p>
        </p:txBody>
      </p:sp>
      <p:sp>
        <p:nvSpPr>
          <p:cNvPr id="2" name="Title 1"/>
          <p:cNvSpPr>
            <a:spLocks noGrp="1"/>
          </p:cNvSpPr>
          <p:nvPr>
            <p:ph type="ctrTitle"/>
          </p:nvPr>
        </p:nvSpPr>
        <p:spPr>
          <a:xfrm>
            <a:off x="-180528" y="1795686"/>
            <a:ext cx="9348112" cy="769218"/>
          </a:xfrm>
        </p:spPr>
        <p:txBody>
          <a:bodyPr>
            <a:normAutofit fontScale="90000"/>
          </a:bodyPr>
          <a:lstStyle/>
          <a:p>
            <a:pPr algn="l"/>
            <a:r>
              <a:rPr lang="en-GB" dirty="0"/>
              <a:t>			</a:t>
            </a:r>
            <a:r>
              <a:rPr lang="en-GB" altLang="en-US" sz="2700" b="1" dirty="0"/>
              <a:t>BMNS5010.  Practising Healthcare in 					Wales: People and Policy.  </a:t>
            </a:r>
            <a:br>
              <a:rPr lang="en-GB" altLang="en-US" sz="2700" b="1" dirty="0"/>
            </a:br>
            <a:r>
              <a:rPr lang="en-GB" altLang="en-US" sz="2700" b="1" dirty="0"/>
              <a:t>			</a:t>
            </a:r>
            <a:r>
              <a:rPr lang="en-GB" altLang="en-US" sz="2700" dirty="0"/>
              <a:t>Academic year 2026/27: introduction to module</a:t>
            </a:r>
            <a:endParaRPr lang="en-GB" sz="2700" cap="none" dirty="0"/>
          </a:p>
        </p:txBody>
      </p:sp>
      <p:pic>
        <p:nvPicPr>
          <p:cNvPr id="4" name="Picture 1">
            <a:extLst>
              <a:ext uri="{FF2B5EF4-FFF2-40B4-BE49-F238E27FC236}">
                <a16:creationId xmlns:a16="http://schemas.microsoft.com/office/drawing/2014/main" id="{103F977C-8059-B7A1-8420-461D16F663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181" y="1916832"/>
            <a:ext cx="2166438" cy="769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706090"/>
          </a:xfrm>
        </p:spPr>
        <p:txBody>
          <a:bodyPr>
            <a:normAutofit fontScale="90000"/>
          </a:bodyPr>
          <a:lstStyle/>
          <a:p>
            <a:pPr eaLnBrk="1" fontAlgn="auto" hangingPunct="1">
              <a:spcAft>
                <a:spcPts val="0"/>
              </a:spcAft>
              <a:defRPr/>
            </a:pPr>
            <a:r>
              <a:rPr lang="en-GB" dirty="0"/>
              <a:t>Module overview</a:t>
            </a:r>
          </a:p>
        </p:txBody>
      </p:sp>
      <p:sp>
        <p:nvSpPr>
          <p:cNvPr id="3" name="Content Placeholder 2"/>
          <p:cNvSpPr>
            <a:spLocks noGrp="1"/>
          </p:cNvSpPr>
          <p:nvPr>
            <p:ph sz="quarter" idx="1"/>
          </p:nvPr>
        </p:nvSpPr>
        <p:spPr>
          <a:xfrm>
            <a:off x="251520" y="980728"/>
            <a:ext cx="8640960" cy="5688632"/>
          </a:xfrm>
        </p:spPr>
        <p:txBody>
          <a:bodyPr rtlCol="0">
            <a:normAutofit/>
          </a:bodyPr>
          <a:lstStyle/>
          <a:p>
            <a:pPr>
              <a:defRPr/>
            </a:pPr>
            <a:r>
              <a:rPr lang="en-GB" sz="3200" dirty="0"/>
              <a:t>Level of study</a:t>
            </a:r>
          </a:p>
          <a:p>
            <a:pPr>
              <a:defRPr/>
            </a:pPr>
            <a:r>
              <a:rPr lang="en-GB" sz="3200" dirty="0"/>
              <a:t>Module aim &amp; learning outcomes</a:t>
            </a:r>
          </a:p>
          <a:p>
            <a:pPr>
              <a:defRPr/>
            </a:pPr>
            <a:r>
              <a:rPr lang="en-GB" sz="3200" dirty="0"/>
              <a:t>Indicative content</a:t>
            </a:r>
          </a:p>
          <a:p>
            <a:pPr>
              <a:defRPr/>
            </a:pPr>
            <a:r>
              <a:rPr lang="en-GB" sz="3200" dirty="0"/>
              <a:t>Study time allocation</a:t>
            </a:r>
          </a:p>
          <a:p>
            <a:pPr>
              <a:defRPr/>
            </a:pPr>
            <a:r>
              <a:rPr lang="en-GB" sz="3200" dirty="0"/>
              <a:t>Assignments and deadlines</a:t>
            </a:r>
          </a:p>
          <a:p>
            <a:pPr>
              <a:defRPr/>
            </a:pPr>
            <a:r>
              <a:rPr lang="en-GB" sz="3200" dirty="0"/>
              <a:t>Referencing </a:t>
            </a:r>
          </a:p>
          <a:p>
            <a:pPr>
              <a:defRPr/>
            </a:pPr>
            <a:r>
              <a:rPr lang="en-GB" sz="3200" dirty="0"/>
              <a:t>Reading </a:t>
            </a:r>
          </a:p>
          <a:p>
            <a:pPr>
              <a:defRPr/>
            </a:pPr>
            <a:r>
              <a:rPr lang="en-GB" sz="3200" dirty="0"/>
              <a:t>Questions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706090"/>
          </a:xfrm>
        </p:spPr>
        <p:txBody>
          <a:bodyPr>
            <a:normAutofit fontScale="90000"/>
          </a:bodyPr>
          <a:lstStyle/>
          <a:p>
            <a:r>
              <a:rPr lang="en-GB" dirty="0"/>
              <a:t>Level of Study: 5 </a:t>
            </a:r>
          </a:p>
        </p:txBody>
      </p:sp>
      <p:sp>
        <p:nvSpPr>
          <p:cNvPr id="3" name="Content Placeholder 2"/>
          <p:cNvSpPr>
            <a:spLocks noGrp="1"/>
          </p:cNvSpPr>
          <p:nvPr>
            <p:ph sz="quarter" idx="1"/>
          </p:nvPr>
        </p:nvSpPr>
        <p:spPr>
          <a:xfrm>
            <a:off x="107504" y="980728"/>
            <a:ext cx="8784976" cy="5760640"/>
          </a:xfrm>
        </p:spPr>
        <p:txBody>
          <a:bodyPr>
            <a:normAutofit/>
          </a:bodyPr>
          <a:lstStyle/>
          <a:p>
            <a:r>
              <a:rPr lang="en-GB" b="1" dirty="0"/>
              <a:t> </a:t>
            </a:r>
            <a:r>
              <a:rPr lang="en-GB" sz="3200" dirty="0"/>
              <a:t>Achievement at Level 5 reflects the ability to identify and use relevant understanding, methods and skills to address broadly-defined, complex problems. </a:t>
            </a:r>
          </a:p>
          <a:p>
            <a:r>
              <a:rPr lang="en-GB" sz="3200" dirty="0"/>
              <a:t>It includes taking responsibility for planning and developing courses of action as well as exercising autonomy and judgement within broad parameters. </a:t>
            </a:r>
          </a:p>
          <a:p>
            <a:r>
              <a:rPr lang="en-GB" sz="3200" dirty="0"/>
              <a:t>It also reflects understanding of different perspectives, approaches or schools of thought and the reasoning behind them. </a:t>
            </a:r>
          </a:p>
          <a:p>
            <a:endParaRPr lang="en-GB" dirty="0"/>
          </a:p>
        </p:txBody>
      </p:sp>
    </p:spTree>
    <p:extLst>
      <p:ext uri="{BB962C8B-B14F-4D97-AF65-F5344CB8AC3E}">
        <p14:creationId xmlns:p14="http://schemas.microsoft.com/office/powerpoint/2010/main" val="4107295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490066"/>
          </a:xfrm>
        </p:spPr>
        <p:txBody>
          <a:bodyPr>
            <a:normAutofit fontScale="90000"/>
          </a:bodyPr>
          <a:lstStyle/>
          <a:p>
            <a:r>
              <a:rPr lang="en-GB" dirty="0"/>
              <a:t>Module Aim and Learning Outcomes</a:t>
            </a:r>
          </a:p>
        </p:txBody>
      </p:sp>
      <p:sp>
        <p:nvSpPr>
          <p:cNvPr id="3" name="Content Placeholder 2"/>
          <p:cNvSpPr>
            <a:spLocks noGrp="1"/>
          </p:cNvSpPr>
          <p:nvPr>
            <p:ph sz="quarter" idx="1"/>
          </p:nvPr>
        </p:nvSpPr>
        <p:spPr>
          <a:xfrm>
            <a:off x="107504" y="764704"/>
            <a:ext cx="9036496" cy="6093296"/>
          </a:xfrm>
        </p:spPr>
        <p:txBody>
          <a:bodyPr>
            <a:normAutofit fontScale="92500" lnSpcReduction="20000"/>
          </a:bodyPr>
          <a:lstStyle/>
          <a:p>
            <a:r>
              <a:rPr lang="en-GB" sz="3900" dirty="0"/>
              <a:t>Aim: </a:t>
            </a:r>
          </a:p>
          <a:p>
            <a:pPr lvl="1"/>
            <a:r>
              <a:rPr lang="en-GB" sz="3900" dirty="0"/>
              <a:t> to provide students with a critical understanding of healthcare practice in a devolved Wales. </a:t>
            </a:r>
          </a:p>
          <a:p>
            <a:r>
              <a:rPr lang="en-GB" sz="4100" dirty="0"/>
              <a:t>Learning outcomes: upon the successful completion of this module, the student should be able to:</a:t>
            </a:r>
          </a:p>
          <a:p>
            <a:pPr lvl="1"/>
            <a:r>
              <a:rPr lang="en-GB" sz="3900" dirty="0"/>
              <a:t>analyse health and social care practices in Wales, and recognise that they are different to other parts of the UK because of its people, culture, language, politics and geography; </a:t>
            </a:r>
          </a:p>
          <a:p>
            <a:pPr lvl="1"/>
            <a:r>
              <a:rPr lang="en-GB" sz="3900" dirty="0"/>
              <a:t>develop and strengthen Welsh language skills for the health and social care workplace.</a:t>
            </a:r>
          </a:p>
          <a:p>
            <a:endParaRPr lang="en-GB" sz="3200" dirty="0"/>
          </a:p>
          <a:p>
            <a:endParaRPr lang="en-GB" sz="3200" dirty="0"/>
          </a:p>
        </p:txBody>
      </p:sp>
    </p:spTree>
    <p:extLst>
      <p:ext uri="{BB962C8B-B14F-4D97-AF65-F5344CB8AC3E}">
        <p14:creationId xmlns:p14="http://schemas.microsoft.com/office/powerpoint/2010/main" val="750948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490066"/>
          </a:xfrm>
        </p:spPr>
        <p:txBody>
          <a:bodyPr>
            <a:normAutofit fontScale="90000"/>
          </a:bodyPr>
          <a:lstStyle/>
          <a:p>
            <a:r>
              <a:rPr lang="en-GB" dirty="0"/>
              <a:t>Indicative content</a:t>
            </a:r>
          </a:p>
        </p:txBody>
      </p:sp>
      <p:sp>
        <p:nvSpPr>
          <p:cNvPr id="3" name="Content Placeholder 2"/>
          <p:cNvSpPr>
            <a:spLocks noGrp="1"/>
          </p:cNvSpPr>
          <p:nvPr>
            <p:ph sz="quarter" idx="1"/>
          </p:nvPr>
        </p:nvSpPr>
        <p:spPr>
          <a:xfrm>
            <a:off x="107504" y="764704"/>
            <a:ext cx="8856984" cy="6093296"/>
          </a:xfrm>
        </p:spPr>
        <p:txBody>
          <a:bodyPr>
            <a:normAutofit fontScale="77500" lnSpcReduction="20000"/>
          </a:bodyPr>
          <a:lstStyle/>
          <a:p>
            <a:r>
              <a:rPr lang="en-GB" sz="3600" dirty="0"/>
              <a:t>Key terms and concepts;</a:t>
            </a:r>
          </a:p>
          <a:p>
            <a:r>
              <a:rPr lang="en-GB" sz="3600" dirty="0"/>
              <a:t>devolution and its impact on health and social care practice in Wales;</a:t>
            </a:r>
          </a:p>
          <a:p>
            <a:r>
              <a:rPr lang="en-GB" sz="3600" dirty="0"/>
              <a:t>‘the Welsh Way’: health and social care legislative frameworks;</a:t>
            </a:r>
          </a:p>
          <a:p>
            <a:r>
              <a:rPr lang="en-GB" sz="3600" dirty="0"/>
              <a:t>population health;</a:t>
            </a:r>
          </a:p>
          <a:p>
            <a:r>
              <a:rPr lang="en-GB" sz="3600" dirty="0"/>
              <a:t>health and its determinants in Wales;</a:t>
            </a:r>
          </a:p>
          <a:p>
            <a:r>
              <a:rPr lang="en-GB" sz="3600" dirty="0"/>
              <a:t>health inequalities and disparities;</a:t>
            </a:r>
          </a:p>
          <a:p>
            <a:r>
              <a:rPr lang="en-GB" sz="3600" dirty="0"/>
              <a:t>the urban-rural divide;</a:t>
            </a:r>
          </a:p>
          <a:p>
            <a:r>
              <a:rPr lang="en-GB" sz="3600" dirty="0"/>
              <a:t>dignity in care;</a:t>
            </a:r>
          </a:p>
          <a:p>
            <a:r>
              <a:rPr lang="en-GB" sz="3600" dirty="0"/>
              <a:t>challenges and priorities for health and social care in Wales;</a:t>
            </a:r>
          </a:p>
          <a:p>
            <a:r>
              <a:rPr lang="en-GB" sz="3600" dirty="0"/>
              <a:t>language as a well-being objective in Wales;</a:t>
            </a:r>
          </a:p>
          <a:p>
            <a:r>
              <a:rPr lang="en-GB" sz="3600" dirty="0"/>
              <a:t>the Active Offer;</a:t>
            </a:r>
          </a:p>
          <a:p>
            <a:r>
              <a:rPr lang="en-GB" sz="3600" dirty="0"/>
              <a:t>using Welsh at work.</a:t>
            </a:r>
          </a:p>
          <a:p>
            <a:endParaRPr lang="en-GB"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ormAutofit fontScale="90000"/>
          </a:bodyPr>
          <a:lstStyle/>
          <a:p>
            <a:pPr>
              <a:defRPr/>
            </a:pPr>
            <a:r>
              <a:rPr lang="en-GB" dirty="0"/>
              <a:t>	</a:t>
            </a:r>
            <a:br>
              <a:rPr lang="en-GB" dirty="0"/>
            </a:br>
            <a:br>
              <a:rPr lang="en-GB" dirty="0"/>
            </a:br>
            <a:r>
              <a:rPr lang="en-GB" dirty="0"/>
              <a:t>Study time allocation.  </a:t>
            </a:r>
          </a:p>
        </p:txBody>
      </p:sp>
      <p:graphicFrame>
        <p:nvGraphicFramePr>
          <p:cNvPr id="6" name="Content Placeholder 5"/>
          <p:cNvGraphicFramePr>
            <a:graphicFrameLocks noGrp="1"/>
          </p:cNvGraphicFramePr>
          <p:nvPr>
            <p:ph sz="quarter" idx="1"/>
            <p:extLst>
              <p:ext uri="{D42A27DB-BD31-4B8C-83A1-F6EECF244321}">
                <p14:modId xmlns:p14="http://schemas.microsoft.com/office/powerpoint/2010/main" val="2574363905"/>
              </p:ext>
            </p:extLst>
          </p:nvPr>
        </p:nvGraphicFramePr>
        <p:xfrm>
          <a:off x="468313" y="1773238"/>
          <a:ext cx="8229600" cy="3600450"/>
        </p:xfrm>
        <a:graphic>
          <a:graphicData uri="http://schemas.openxmlformats.org/drawingml/2006/table">
            <a:tbl>
              <a:tblPr firstRow="1" bandRow="1">
                <a:tableStyleId>{5940675A-B579-460E-94D1-54222C63F5DA}</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720090">
                <a:tc>
                  <a:txBody>
                    <a:bodyPr/>
                    <a:lstStyle/>
                    <a:p>
                      <a:r>
                        <a:rPr lang="en-GB" sz="1800" b="1" dirty="0"/>
                        <a:t>Activity</a:t>
                      </a:r>
                      <a:r>
                        <a:rPr lang="en-GB" sz="1800" b="1" baseline="0" dirty="0"/>
                        <a:t> type</a:t>
                      </a:r>
                      <a:endParaRPr lang="en-GB" sz="1800" b="1" dirty="0"/>
                    </a:p>
                  </a:txBody>
                  <a:tcPr marT="45721" marB="45721"/>
                </a:tc>
                <a:tc>
                  <a:txBody>
                    <a:bodyPr/>
                    <a:lstStyle/>
                    <a:p>
                      <a:r>
                        <a:rPr lang="en-GB" sz="1800" b="1" dirty="0"/>
                        <a:t>Hours</a:t>
                      </a:r>
                      <a:r>
                        <a:rPr lang="en-GB" sz="1800" b="1" baseline="0" dirty="0"/>
                        <a:t> </a:t>
                      </a:r>
                      <a:endParaRPr lang="en-GB" sz="1800" b="1" dirty="0"/>
                    </a:p>
                  </a:txBody>
                  <a:tcPr marT="45721" marB="45721"/>
                </a:tc>
                <a:tc>
                  <a:txBody>
                    <a:bodyPr/>
                    <a:lstStyle/>
                    <a:p>
                      <a:r>
                        <a:rPr lang="en-GB" sz="1800" b="1" dirty="0"/>
                        <a:t>Percentage</a:t>
                      </a:r>
                    </a:p>
                  </a:txBody>
                  <a:tcPr marT="45721" marB="45721"/>
                </a:tc>
                <a:extLst>
                  <a:ext uri="{0D108BD9-81ED-4DB2-BD59-A6C34878D82A}">
                    <a16:rowId xmlns:a16="http://schemas.microsoft.com/office/drawing/2014/main" val="10000"/>
                  </a:ext>
                </a:extLst>
              </a:tr>
              <a:tr h="720090">
                <a:tc>
                  <a:txBody>
                    <a:bodyPr/>
                    <a:lstStyle/>
                    <a:p>
                      <a:r>
                        <a:rPr lang="en-GB" sz="1800" dirty="0"/>
                        <a:t>Scheduled</a:t>
                      </a:r>
                      <a:r>
                        <a:rPr lang="en-GB" sz="1800" baseline="0" dirty="0"/>
                        <a:t> learning </a:t>
                      </a:r>
                      <a:endParaRPr lang="en-GB" sz="1800" dirty="0"/>
                    </a:p>
                  </a:txBody>
                  <a:tcPr marT="45721" marB="45721"/>
                </a:tc>
                <a:tc>
                  <a:txBody>
                    <a:bodyPr/>
                    <a:lstStyle/>
                    <a:p>
                      <a:r>
                        <a:rPr lang="en-GB" sz="1800" dirty="0"/>
                        <a:t>48</a:t>
                      </a:r>
                    </a:p>
                  </a:txBody>
                  <a:tcPr marT="45721" marB="45721"/>
                </a:tc>
                <a:tc>
                  <a:txBody>
                    <a:bodyPr/>
                    <a:lstStyle/>
                    <a:p>
                      <a:r>
                        <a:rPr lang="en-GB" sz="1800" dirty="0"/>
                        <a:t>24%</a:t>
                      </a:r>
                    </a:p>
                  </a:txBody>
                  <a:tcPr marT="45721" marB="45721"/>
                </a:tc>
                <a:extLst>
                  <a:ext uri="{0D108BD9-81ED-4DB2-BD59-A6C34878D82A}">
                    <a16:rowId xmlns:a16="http://schemas.microsoft.com/office/drawing/2014/main" val="10001"/>
                  </a:ext>
                </a:extLst>
              </a:tr>
              <a:tr h="720090">
                <a:tc>
                  <a:txBody>
                    <a:bodyPr/>
                    <a:lstStyle/>
                    <a:p>
                      <a:r>
                        <a:rPr lang="en-GB" sz="1800" dirty="0"/>
                        <a:t>Independent</a:t>
                      </a:r>
                      <a:r>
                        <a:rPr lang="en-GB" sz="1800" baseline="0" dirty="0"/>
                        <a:t> learning</a:t>
                      </a:r>
                      <a:endParaRPr lang="en-GB" sz="1800" dirty="0"/>
                    </a:p>
                  </a:txBody>
                  <a:tcPr marT="45721" marB="45721"/>
                </a:tc>
                <a:tc>
                  <a:txBody>
                    <a:bodyPr/>
                    <a:lstStyle/>
                    <a:p>
                      <a:r>
                        <a:rPr lang="en-GB" sz="1800" dirty="0"/>
                        <a:t>152</a:t>
                      </a:r>
                    </a:p>
                  </a:txBody>
                  <a:tcPr marT="45721" marB="45721"/>
                </a:tc>
                <a:tc>
                  <a:txBody>
                    <a:bodyPr/>
                    <a:lstStyle/>
                    <a:p>
                      <a:r>
                        <a:rPr lang="en-GB" sz="1800" dirty="0"/>
                        <a:t>76%</a:t>
                      </a:r>
                    </a:p>
                  </a:txBody>
                  <a:tcPr marT="45721" marB="45721"/>
                </a:tc>
                <a:extLst>
                  <a:ext uri="{0D108BD9-81ED-4DB2-BD59-A6C34878D82A}">
                    <a16:rowId xmlns:a16="http://schemas.microsoft.com/office/drawing/2014/main" val="10002"/>
                  </a:ext>
                </a:extLst>
              </a:tr>
              <a:tr h="720090">
                <a:tc>
                  <a:txBody>
                    <a:bodyPr/>
                    <a:lstStyle/>
                    <a:p>
                      <a:r>
                        <a:rPr lang="en-GB" sz="1800" dirty="0"/>
                        <a:t>Placement</a:t>
                      </a:r>
                      <a:r>
                        <a:rPr lang="en-GB" sz="1800" baseline="0" dirty="0"/>
                        <a:t> learning</a:t>
                      </a:r>
                      <a:endParaRPr lang="en-GB" sz="1800" dirty="0"/>
                    </a:p>
                  </a:txBody>
                  <a:tcPr marT="45721" marB="45721"/>
                </a:tc>
                <a:tc>
                  <a:txBody>
                    <a:bodyPr/>
                    <a:lstStyle/>
                    <a:p>
                      <a:r>
                        <a:rPr lang="en-GB" sz="1800" dirty="0"/>
                        <a:t>-</a:t>
                      </a:r>
                    </a:p>
                  </a:txBody>
                  <a:tcPr marT="45721" marB="45721"/>
                </a:tc>
                <a:tc>
                  <a:txBody>
                    <a:bodyPr/>
                    <a:lstStyle/>
                    <a:p>
                      <a:r>
                        <a:rPr lang="en-GB" sz="1800" dirty="0"/>
                        <a:t>-</a:t>
                      </a:r>
                    </a:p>
                  </a:txBody>
                  <a:tcPr marT="45721" marB="45721"/>
                </a:tc>
                <a:extLst>
                  <a:ext uri="{0D108BD9-81ED-4DB2-BD59-A6C34878D82A}">
                    <a16:rowId xmlns:a16="http://schemas.microsoft.com/office/drawing/2014/main" val="10003"/>
                  </a:ext>
                </a:extLst>
              </a:tr>
              <a:tr h="720090">
                <a:tc>
                  <a:txBody>
                    <a:bodyPr/>
                    <a:lstStyle/>
                    <a:p>
                      <a:r>
                        <a:rPr lang="en-GB" sz="1800" dirty="0"/>
                        <a:t>Total</a:t>
                      </a:r>
                    </a:p>
                  </a:txBody>
                  <a:tcPr marT="45721" marB="45721"/>
                </a:tc>
                <a:tc>
                  <a:txBody>
                    <a:bodyPr/>
                    <a:lstStyle/>
                    <a:p>
                      <a:r>
                        <a:rPr lang="en-GB" sz="1800" dirty="0"/>
                        <a:t>200</a:t>
                      </a:r>
                    </a:p>
                  </a:txBody>
                  <a:tcPr marT="45721" marB="45721"/>
                </a:tc>
                <a:tc>
                  <a:txBody>
                    <a:bodyPr/>
                    <a:lstStyle/>
                    <a:p>
                      <a:r>
                        <a:rPr lang="en-GB" sz="1800" dirty="0"/>
                        <a:t>100%</a:t>
                      </a:r>
                    </a:p>
                  </a:txBody>
                  <a:tcPr marT="45721" marB="45721"/>
                </a:tc>
                <a:extLst>
                  <a:ext uri="{0D108BD9-81ED-4DB2-BD59-A6C34878D82A}">
                    <a16:rowId xmlns:a16="http://schemas.microsoft.com/office/drawing/2014/main" val="10004"/>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9036496" cy="418058"/>
          </a:xfrm>
        </p:spPr>
        <p:txBody>
          <a:bodyPr>
            <a:noAutofit/>
          </a:bodyPr>
          <a:lstStyle/>
          <a:p>
            <a:r>
              <a:rPr lang="en-GB" sz="3200" dirty="0"/>
              <a:t>Assignment one: written assignment (coursework) </a:t>
            </a:r>
          </a:p>
        </p:txBody>
      </p:sp>
      <p:sp>
        <p:nvSpPr>
          <p:cNvPr id="3" name="Content Placeholder 2"/>
          <p:cNvSpPr>
            <a:spLocks noGrp="1"/>
          </p:cNvSpPr>
          <p:nvPr>
            <p:ph sz="quarter" idx="1"/>
          </p:nvPr>
        </p:nvSpPr>
        <p:spPr>
          <a:xfrm>
            <a:off x="107504" y="692696"/>
            <a:ext cx="8856984" cy="5976664"/>
          </a:xfrm>
        </p:spPr>
        <p:txBody>
          <a:bodyPr>
            <a:noAutofit/>
          </a:bodyPr>
          <a:lstStyle/>
          <a:p>
            <a:r>
              <a:rPr lang="en-GB" sz="2800" dirty="0"/>
              <a:t>You are required to produce a 2000-word policy brief advocating for a specific change to health or social care policy in Wales.</a:t>
            </a:r>
          </a:p>
          <a:p>
            <a:r>
              <a:rPr lang="en-GB" sz="2800" dirty="0"/>
              <a:t>Select a specific health or social care issue relating to one of the following areas:</a:t>
            </a:r>
          </a:p>
          <a:p>
            <a:pPr marL="777240" lvl="1" indent="-457200">
              <a:buFont typeface="+mj-lt"/>
              <a:buAutoNum type="arabicPeriod"/>
            </a:pPr>
            <a:r>
              <a:rPr lang="en-GB" sz="2800" dirty="0"/>
              <a:t>Population health in a Welsh context </a:t>
            </a:r>
          </a:p>
          <a:p>
            <a:pPr marL="777240" lvl="1" indent="-457200">
              <a:buFont typeface="+mj-lt"/>
              <a:buAutoNum type="arabicPeriod"/>
            </a:pPr>
            <a:r>
              <a:rPr lang="en-GB" sz="2800" dirty="0"/>
              <a:t>Health and its determinants in Wales </a:t>
            </a:r>
          </a:p>
          <a:p>
            <a:pPr marL="777240" lvl="1" indent="-457200">
              <a:buFont typeface="+mj-lt"/>
              <a:buAutoNum type="arabicPeriod"/>
            </a:pPr>
            <a:r>
              <a:rPr lang="en-GB" sz="2800" dirty="0"/>
              <a:t>Health inequalities and disparities in Wales </a:t>
            </a:r>
          </a:p>
          <a:p>
            <a:pPr marL="777240" lvl="1" indent="-457200">
              <a:buFont typeface="+mj-lt"/>
              <a:buAutoNum type="arabicPeriod"/>
            </a:pPr>
            <a:r>
              <a:rPr lang="en-GB" sz="2800" dirty="0"/>
              <a:t>The impact on health of the Welsh urban-rural divide </a:t>
            </a:r>
          </a:p>
          <a:p>
            <a:r>
              <a:rPr lang="en-GB" sz="2800" dirty="0"/>
              <a:t>Your policy brief should be written for an audience of informed non-specialist stakeholders and decision-makers who may have the ability to influence policy or practice.</a:t>
            </a:r>
          </a:p>
        </p:txBody>
      </p:sp>
    </p:spTree>
    <p:extLst>
      <p:ext uri="{BB962C8B-B14F-4D97-AF65-F5344CB8AC3E}">
        <p14:creationId xmlns:p14="http://schemas.microsoft.com/office/powerpoint/2010/main" val="1529930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ED853F-4CC6-AC99-916C-9086933A9101}"/>
              </a:ext>
            </a:extLst>
          </p:cNvPr>
          <p:cNvSpPr>
            <a:spLocks noGrp="1"/>
          </p:cNvSpPr>
          <p:nvPr>
            <p:ph sz="quarter" idx="1"/>
          </p:nvPr>
        </p:nvSpPr>
        <p:spPr>
          <a:xfrm>
            <a:off x="0" y="188640"/>
            <a:ext cx="9036496" cy="6669360"/>
          </a:xfrm>
        </p:spPr>
        <p:txBody>
          <a:bodyPr>
            <a:normAutofit fontScale="92500" lnSpcReduction="10000"/>
          </a:bodyPr>
          <a:lstStyle/>
          <a:p>
            <a:r>
              <a:rPr lang="en-GB" sz="3000" dirty="0"/>
              <a:t>You should clearly identify the issue and the policy change you are advocating.  Using relevant and credible evidence, you should analyse the significance of the issue within the Welsh context, considering relevant factors such as the population, culture, language, politics and/or geography of Wales where appropriate</a:t>
            </a:r>
            <a:r>
              <a:rPr lang="en-GB" sz="2800" dirty="0"/>
              <a:t>.</a:t>
            </a:r>
          </a:p>
          <a:p>
            <a:r>
              <a:rPr lang="en-GB" sz="3000" dirty="0"/>
              <a:t>Your policy brief should:</a:t>
            </a:r>
          </a:p>
          <a:p>
            <a:pPr lvl="1"/>
            <a:r>
              <a:rPr lang="en-GB" sz="2800" dirty="0"/>
              <a:t>clearly identify the issue and explain why it requires attention; </a:t>
            </a:r>
          </a:p>
          <a:p>
            <a:pPr lvl="1"/>
            <a:r>
              <a:rPr lang="en-GB" sz="2800" dirty="0"/>
              <a:t>provide relevant Welsh context and evidence demonstrating the nature and significance of the issue; </a:t>
            </a:r>
          </a:p>
          <a:p>
            <a:pPr lvl="1"/>
            <a:r>
              <a:rPr lang="en-GB" sz="2800" dirty="0"/>
              <a:t>consider relevant existing policy and/or current approaches; </a:t>
            </a:r>
          </a:p>
          <a:p>
            <a:pPr lvl="1"/>
            <a:r>
              <a:rPr lang="en-GB" sz="2800" dirty="0"/>
              <a:t>critically analyse and contextualise appropriate evidence; </a:t>
            </a:r>
          </a:p>
          <a:p>
            <a:pPr lvl="1"/>
            <a:r>
              <a:rPr lang="en-GB" sz="2800" dirty="0"/>
              <a:t>clearly identify and justify the specific policy change being advocated; </a:t>
            </a:r>
          </a:p>
          <a:p>
            <a:pPr lvl="1"/>
            <a:r>
              <a:rPr lang="en-GB" sz="2800" dirty="0"/>
              <a:t>present clear, realistic and evidence-based recommendations or actions for relevant decisionmakers; </a:t>
            </a:r>
          </a:p>
          <a:p>
            <a:pPr lvl="1"/>
            <a:r>
              <a:rPr lang="en-GB" sz="2800" dirty="0"/>
              <a:t>communicate the key messages in a clear, concise and accessible format appropriate for the intended audience. </a:t>
            </a:r>
          </a:p>
          <a:p>
            <a:endParaRPr lang="en-GB" dirty="0"/>
          </a:p>
        </p:txBody>
      </p:sp>
    </p:spTree>
    <p:extLst>
      <p:ext uri="{BB962C8B-B14F-4D97-AF65-F5344CB8AC3E}">
        <p14:creationId xmlns:p14="http://schemas.microsoft.com/office/powerpoint/2010/main" val="1559400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179A7-BB24-A148-A93B-E0DB2FC7690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B12455-96CE-D534-056B-F1766C17524F}"/>
              </a:ext>
            </a:extLst>
          </p:cNvPr>
          <p:cNvSpPr>
            <a:spLocks noGrp="1"/>
          </p:cNvSpPr>
          <p:nvPr>
            <p:ph sz="quarter" idx="1"/>
          </p:nvPr>
        </p:nvSpPr>
        <p:spPr>
          <a:xfrm>
            <a:off x="107504" y="332656"/>
            <a:ext cx="9036496" cy="6336704"/>
          </a:xfrm>
        </p:spPr>
        <p:txBody>
          <a:bodyPr>
            <a:normAutofit/>
          </a:bodyPr>
          <a:lstStyle/>
          <a:p>
            <a:r>
              <a:rPr lang="en-GB" sz="3200" dirty="0"/>
              <a:t>The policy brief should be referenced using the Harvard referencing system.</a:t>
            </a:r>
            <a:endParaRPr lang="en-GB" altLang="en-US" sz="3200" dirty="0"/>
          </a:p>
          <a:p>
            <a:r>
              <a:rPr lang="en-GB" altLang="en-US" sz="3200" dirty="0"/>
              <a:t>Assignment one should be submitted, via Turnitin, by Friday 13</a:t>
            </a:r>
            <a:r>
              <a:rPr lang="en-GB" altLang="en-US" sz="3200" baseline="30000" dirty="0"/>
              <a:t>th</a:t>
            </a:r>
            <a:r>
              <a:rPr lang="en-GB" altLang="en-US" sz="3200" dirty="0"/>
              <a:t> November, 23.55  </a:t>
            </a:r>
          </a:p>
          <a:p>
            <a:r>
              <a:rPr lang="en-GB" altLang="en-US" sz="3200" dirty="0"/>
              <a:t>Provisional mark and feedback: 20 working days following submission</a:t>
            </a:r>
          </a:p>
          <a:p>
            <a:r>
              <a:rPr lang="en-GB" sz="3200" dirty="0"/>
              <a:t>The assignment is worth 50% of the total marks available</a:t>
            </a:r>
          </a:p>
          <a:p>
            <a:endParaRPr lang="en-GB" sz="3200" dirty="0"/>
          </a:p>
          <a:p>
            <a:endParaRPr lang="en-GB" sz="3200" dirty="0"/>
          </a:p>
        </p:txBody>
      </p:sp>
    </p:spTree>
    <p:extLst>
      <p:ext uri="{BB962C8B-B14F-4D97-AF65-F5344CB8AC3E}">
        <p14:creationId xmlns:p14="http://schemas.microsoft.com/office/powerpoint/2010/main" val="475545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DEE5E-22B2-03F3-7ADB-AB07CA7644DF}"/>
              </a:ext>
            </a:extLst>
          </p:cNvPr>
          <p:cNvSpPr>
            <a:spLocks noGrp="1"/>
          </p:cNvSpPr>
          <p:nvPr>
            <p:ph type="title"/>
          </p:nvPr>
        </p:nvSpPr>
        <p:spPr>
          <a:xfrm>
            <a:off x="251520" y="274638"/>
            <a:ext cx="8435280" cy="778098"/>
          </a:xfrm>
        </p:spPr>
        <p:txBody>
          <a:bodyPr/>
          <a:lstStyle/>
          <a:p>
            <a:r>
              <a:rPr lang="en-GB" dirty="0"/>
              <a:t>What is a policy brief?  </a:t>
            </a:r>
          </a:p>
        </p:txBody>
      </p:sp>
      <p:sp>
        <p:nvSpPr>
          <p:cNvPr id="3" name="Content Placeholder 2">
            <a:extLst>
              <a:ext uri="{FF2B5EF4-FFF2-40B4-BE49-F238E27FC236}">
                <a16:creationId xmlns:a16="http://schemas.microsoft.com/office/drawing/2014/main" id="{0A5CE9F6-CCBB-C625-6FF3-D10ED13AF324}"/>
              </a:ext>
            </a:extLst>
          </p:cNvPr>
          <p:cNvSpPr>
            <a:spLocks noGrp="1"/>
          </p:cNvSpPr>
          <p:nvPr>
            <p:ph sz="quarter" idx="1"/>
          </p:nvPr>
        </p:nvSpPr>
        <p:spPr>
          <a:xfrm>
            <a:off x="107504" y="1052736"/>
            <a:ext cx="8784976" cy="5530626"/>
          </a:xfrm>
        </p:spPr>
        <p:txBody>
          <a:bodyPr>
            <a:normAutofit/>
          </a:bodyPr>
          <a:lstStyle/>
          <a:p>
            <a:r>
              <a:rPr lang="en-GB" sz="3600" dirty="0"/>
              <a:t>A policy brief is: </a:t>
            </a:r>
          </a:p>
          <a:p>
            <a:pPr marL="0" indent="0">
              <a:buNone/>
            </a:pPr>
            <a:r>
              <a:rPr lang="en-GB" sz="3600" dirty="0"/>
              <a:t>	…a policy document produced to support an 	advocacy campaign with the intention to 	engage and persuade informed, nonspecialist 	audiences.  These are people who work 	regularly on the issue 	addressed in a brief, </a:t>
            </a:r>
          </a:p>
          <a:p>
            <a:pPr marL="0" indent="0">
              <a:buNone/>
            </a:pPr>
            <a:r>
              <a:rPr lang="en-GB" sz="3600" dirty="0"/>
              <a:t>	but will mostly not conduct policy research 	themselves or read expert texts (Young and 	Quin, 2017, p. 10)</a:t>
            </a:r>
          </a:p>
          <a:p>
            <a:endParaRPr lang="en-GB" dirty="0"/>
          </a:p>
        </p:txBody>
      </p:sp>
    </p:spTree>
    <p:extLst>
      <p:ext uri="{BB962C8B-B14F-4D97-AF65-F5344CB8AC3E}">
        <p14:creationId xmlns:p14="http://schemas.microsoft.com/office/powerpoint/2010/main" val="3090287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5E957-87B1-0C9B-5FC2-3FBE5A8BD88B}"/>
              </a:ext>
            </a:extLst>
          </p:cNvPr>
          <p:cNvSpPr>
            <a:spLocks noGrp="1"/>
          </p:cNvSpPr>
          <p:nvPr>
            <p:ph type="title"/>
          </p:nvPr>
        </p:nvSpPr>
        <p:spPr>
          <a:xfrm>
            <a:off x="251520" y="274638"/>
            <a:ext cx="8784976" cy="490066"/>
          </a:xfrm>
        </p:spPr>
        <p:txBody>
          <a:bodyPr>
            <a:noAutofit/>
          </a:bodyPr>
          <a:lstStyle/>
          <a:p>
            <a:r>
              <a:rPr lang="en-GB" sz="3200" dirty="0"/>
              <a:t>Assignment two: role play (coursework)</a:t>
            </a:r>
          </a:p>
        </p:txBody>
      </p:sp>
      <p:sp>
        <p:nvSpPr>
          <p:cNvPr id="3" name="Content Placeholder 2">
            <a:extLst>
              <a:ext uri="{FF2B5EF4-FFF2-40B4-BE49-F238E27FC236}">
                <a16:creationId xmlns:a16="http://schemas.microsoft.com/office/drawing/2014/main" id="{9660D49A-E7F9-2D8E-BF0C-86C7981544D3}"/>
              </a:ext>
            </a:extLst>
          </p:cNvPr>
          <p:cNvSpPr>
            <a:spLocks noGrp="1"/>
          </p:cNvSpPr>
          <p:nvPr>
            <p:ph sz="quarter" idx="1"/>
          </p:nvPr>
        </p:nvSpPr>
        <p:spPr>
          <a:xfrm>
            <a:off x="107504" y="764704"/>
            <a:ext cx="8856984" cy="5976664"/>
          </a:xfrm>
        </p:spPr>
        <p:txBody>
          <a:bodyPr>
            <a:normAutofit lnSpcReduction="10000"/>
          </a:bodyPr>
          <a:lstStyle/>
          <a:p>
            <a:r>
              <a:rPr lang="en-GB" sz="2800" dirty="0"/>
              <a:t>You will undertake a 10-minute conversational role-play based on a health and social care workplace scenario. During the role-play, you will take the role of a healthcare professional interacting with a service user whose first and preferred language is Welsh.</a:t>
            </a:r>
          </a:p>
          <a:p>
            <a:r>
              <a:rPr lang="en-GB" sz="2800" dirty="0"/>
              <a:t>During the initial interaction, you should communicate professionally with the service user and demonstrate an appropriate selection of Welsh vocabulary, questions and phrases taught and practised during the module. Welsh should be used where it is relevant and meaningful within the conversation.</a:t>
            </a:r>
          </a:p>
          <a:p>
            <a:r>
              <a:rPr lang="en-GB" sz="2800" dirty="0"/>
              <a:t>You are not expected to communicate fluently in Welsh or to conduct the entire role play in Welsh. You are being assessed on your ability to use and apply the Welsh-language skills developed during the module within an appropriate health and social care workplace context.</a:t>
            </a:r>
          </a:p>
          <a:p>
            <a:endParaRPr lang="en-GB" dirty="0"/>
          </a:p>
        </p:txBody>
      </p:sp>
    </p:spTree>
    <p:extLst>
      <p:ext uri="{BB962C8B-B14F-4D97-AF65-F5344CB8AC3E}">
        <p14:creationId xmlns:p14="http://schemas.microsoft.com/office/powerpoint/2010/main" val="426203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CDBBA3-7F7F-41AC-5002-D3708B640F7F}"/>
              </a:ext>
            </a:extLst>
          </p:cNvPr>
          <p:cNvSpPr>
            <a:spLocks noGrp="1"/>
          </p:cNvSpPr>
          <p:nvPr>
            <p:ph sz="quarter" idx="1"/>
          </p:nvPr>
        </p:nvSpPr>
        <p:spPr>
          <a:xfrm>
            <a:off x="251520" y="260648"/>
            <a:ext cx="8568952" cy="6336704"/>
          </a:xfrm>
        </p:spPr>
        <p:txBody>
          <a:bodyPr>
            <a:normAutofit/>
          </a:bodyPr>
          <a:lstStyle/>
          <a:p>
            <a:r>
              <a:rPr lang="en-GB" sz="2800" dirty="0"/>
              <a:t>Following the initial service-user interaction, the conversational role play will continue through a professional discussion with the assessor. You will be asked to discuss how you could use and build upon your Welsh-language skills when communicating with service users and colleagues, provide examples of relevant Welsh vocabulary and phrases, and consider how you could continue to develop and strengthen your Welsh-language skills within the workplace.</a:t>
            </a:r>
          </a:p>
          <a:p>
            <a:r>
              <a:rPr lang="en-GB" sz="2800" dirty="0"/>
              <a:t>During the conversation, you should also demonstrate an understanding of the importance of recognising and responding to Welsh-language needs and preferences within health and social care practice, including relevant principles and concepts introduced during the module.</a:t>
            </a:r>
          </a:p>
          <a:p>
            <a:endParaRPr lang="en-GB" dirty="0"/>
          </a:p>
        </p:txBody>
      </p:sp>
    </p:spTree>
    <p:extLst>
      <p:ext uri="{BB962C8B-B14F-4D97-AF65-F5344CB8AC3E}">
        <p14:creationId xmlns:p14="http://schemas.microsoft.com/office/powerpoint/2010/main" val="326940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DE1A9-3C67-EB98-3E7E-BC397D74278B}"/>
              </a:ext>
            </a:extLst>
          </p:cNvPr>
          <p:cNvSpPr>
            <a:spLocks noGrp="1"/>
          </p:cNvSpPr>
          <p:nvPr>
            <p:ph type="title"/>
          </p:nvPr>
        </p:nvSpPr>
        <p:spPr>
          <a:xfrm>
            <a:off x="107504" y="274638"/>
            <a:ext cx="8579296" cy="563562"/>
          </a:xfrm>
        </p:spPr>
        <p:txBody>
          <a:bodyPr>
            <a:normAutofit fontScale="90000"/>
          </a:bodyPr>
          <a:lstStyle/>
          <a:p>
            <a:r>
              <a:rPr lang="en-GB" b="1" dirty="0"/>
              <a:t>Student Scenario for role play</a:t>
            </a:r>
            <a:endParaRPr lang="en-GB" dirty="0"/>
          </a:p>
        </p:txBody>
      </p:sp>
      <p:sp>
        <p:nvSpPr>
          <p:cNvPr id="3" name="Content Placeholder 2">
            <a:extLst>
              <a:ext uri="{FF2B5EF4-FFF2-40B4-BE49-F238E27FC236}">
                <a16:creationId xmlns:a16="http://schemas.microsoft.com/office/drawing/2014/main" id="{5D89B860-E3A1-5C26-38B4-54172CBE8658}"/>
              </a:ext>
            </a:extLst>
          </p:cNvPr>
          <p:cNvSpPr>
            <a:spLocks noGrp="1"/>
          </p:cNvSpPr>
          <p:nvPr>
            <p:ph sz="quarter" idx="1"/>
          </p:nvPr>
        </p:nvSpPr>
        <p:spPr>
          <a:xfrm>
            <a:off x="107504" y="764704"/>
            <a:ext cx="8928992" cy="6093296"/>
          </a:xfrm>
        </p:spPr>
        <p:txBody>
          <a:bodyPr>
            <a:normAutofit/>
          </a:bodyPr>
          <a:lstStyle/>
          <a:p>
            <a:r>
              <a:rPr lang="en-GB" sz="2800" dirty="0"/>
              <a:t>You are working as a healthcare professional. You are meeting Mrs/Mr Jones, who is preparing to return home following a period of care. Mrs/Mr Jones' first and preferred language is Welsh.   You have been asked to have a short conversation with Mrs/Mr Jones about their general wellbeing and some of their needs and preferences before they return home.  During the conversation, you should:</a:t>
            </a:r>
          </a:p>
          <a:p>
            <a:pPr lvl="1"/>
            <a:r>
              <a:rPr lang="en-GB" dirty="0"/>
              <a:t>greet and introduce yourself appropriately; </a:t>
            </a:r>
          </a:p>
          <a:p>
            <a:pPr lvl="1"/>
            <a:r>
              <a:rPr lang="en-GB" dirty="0"/>
              <a:t>communicate professionally with Mrs/Mr Jones; </a:t>
            </a:r>
          </a:p>
          <a:p>
            <a:pPr lvl="1"/>
            <a:r>
              <a:rPr lang="en-GB" dirty="0"/>
              <a:t>use an appropriate selection of Welsh vocabulary, questions and phrases that you have learned and practised during the module; </a:t>
            </a:r>
          </a:p>
          <a:p>
            <a:pPr lvl="1"/>
            <a:r>
              <a:rPr lang="en-GB" dirty="0"/>
              <a:t>find out some information about Mrs/Mr Jones' wellbeing, needs and preferences; and </a:t>
            </a:r>
          </a:p>
          <a:p>
            <a:pPr lvl="1"/>
            <a:r>
              <a:rPr lang="en-GB" dirty="0"/>
              <a:t>respond appropriately to the information they provide. </a:t>
            </a:r>
          </a:p>
          <a:p>
            <a:endParaRPr lang="en-GB" dirty="0"/>
          </a:p>
        </p:txBody>
      </p:sp>
    </p:spTree>
    <p:extLst>
      <p:ext uri="{BB962C8B-B14F-4D97-AF65-F5344CB8AC3E}">
        <p14:creationId xmlns:p14="http://schemas.microsoft.com/office/powerpoint/2010/main" val="1568632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3B47ED-25D9-F07E-ADFA-A78D26B36A04}"/>
              </a:ext>
            </a:extLst>
          </p:cNvPr>
          <p:cNvSpPr>
            <a:spLocks noGrp="1"/>
          </p:cNvSpPr>
          <p:nvPr>
            <p:ph sz="quarter" idx="1"/>
          </p:nvPr>
        </p:nvSpPr>
        <p:spPr>
          <a:xfrm>
            <a:off x="179512" y="260648"/>
            <a:ext cx="8507288" cy="6336704"/>
          </a:xfrm>
        </p:spPr>
        <p:txBody>
          <a:bodyPr>
            <a:normAutofit lnSpcReduction="10000"/>
          </a:bodyPr>
          <a:lstStyle/>
          <a:p>
            <a:r>
              <a:rPr lang="en-GB" sz="2800" dirty="0"/>
              <a:t>You may communicate in English where necessary. You are not expected to conduct the whole conversation in Welsh or demonstrate Welsh-language fluency.</a:t>
            </a:r>
          </a:p>
          <a:p>
            <a:r>
              <a:rPr lang="en-GB" sz="2800" dirty="0"/>
              <a:t>Following your interaction with Mrs/Mr Jones, the assessor will continue the conversational role play by asking you questions about how you could use, apply and further develop your Welsh-language skills within health and social care practice.</a:t>
            </a:r>
          </a:p>
          <a:p>
            <a:pPr marL="0" indent="0">
              <a:buNone/>
            </a:pPr>
            <a:endParaRPr lang="en-GB" sz="2800" dirty="0"/>
          </a:p>
          <a:p>
            <a:r>
              <a:rPr lang="en-GB" altLang="en-US" sz="2800" dirty="0"/>
              <a:t>Assignment will take place during the normal scheduled lecture, date/time to be confirmed.   </a:t>
            </a:r>
          </a:p>
          <a:p>
            <a:r>
              <a:rPr lang="en-GB" altLang="en-US" sz="2800" dirty="0"/>
              <a:t>Provisional mark and feedback: 20 working days following assessment</a:t>
            </a:r>
          </a:p>
          <a:p>
            <a:r>
              <a:rPr lang="en-GB" altLang="en-US" sz="2800" dirty="0"/>
              <a:t>Assignment two is worth 50% of the total marks available</a:t>
            </a:r>
          </a:p>
          <a:p>
            <a:pPr marL="0" indent="0">
              <a:buNone/>
            </a:pPr>
            <a:endParaRPr lang="en-GB" sz="2800" dirty="0"/>
          </a:p>
          <a:p>
            <a:endParaRPr lang="en-GB" dirty="0"/>
          </a:p>
        </p:txBody>
      </p:sp>
    </p:spTree>
    <p:extLst>
      <p:ext uri="{BB962C8B-B14F-4D97-AF65-F5344CB8AC3E}">
        <p14:creationId xmlns:p14="http://schemas.microsoft.com/office/powerpoint/2010/main" val="1475271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BFC77-D11D-723B-06BC-D309981E0530}"/>
              </a:ext>
            </a:extLst>
          </p:cNvPr>
          <p:cNvSpPr>
            <a:spLocks noGrp="1"/>
          </p:cNvSpPr>
          <p:nvPr>
            <p:ph type="title"/>
          </p:nvPr>
        </p:nvSpPr>
        <p:spPr>
          <a:xfrm>
            <a:off x="107504" y="266700"/>
            <a:ext cx="8579296" cy="571500"/>
          </a:xfrm>
        </p:spPr>
        <p:txBody>
          <a:bodyPr>
            <a:normAutofit fontScale="90000"/>
          </a:bodyPr>
          <a:lstStyle/>
          <a:p>
            <a:r>
              <a:rPr lang="en-GB" dirty="0"/>
              <a:t>What is role play</a:t>
            </a:r>
          </a:p>
        </p:txBody>
      </p:sp>
      <p:sp>
        <p:nvSpPr>
          <p:cNvPr id="3" name="Content Placeholder 2">
            <a:extLst>
              <a:ext uri="{FF2B5EF4-FFF2-40B4-BE49-F238E27FC236}">
                <a16:creationId xmlns:a16="http://schemas.microsoft.com/office/drawing/2014/main" id="{EF71236C-035A-1F16-3E71-48E94566B743}"/>
              </a:ext>
            </a:extLst>
          </p:cNvPr>
          <p:cNvSpPr>
            <a:spLocks noGrp="1"/>
          </p:cNvSpPr>
          <p:nvPr>
            <p:ph sz="quarter" idx="1"/>
          </p:nvPr>
        </p:nvSpPr>
        <p:spPr>
          <a:xfrm>
            <a:off x="107504" y="838200"/>
            <a:ext cx="9036496" cy="5181600"/>
          </a:xfrm>
        </p:spPr>
        <p:txBody>
          <a:bodyPr>
            <a:normAutofit/>
          </a:bodyPr>
          <a:lstStyle/>
          <a:p>
            <a:r>
              <a:rPr lang="en-GB" sz="3600" dirty="0"/>
              <a:t>Role play(</a:t>
            </a:r>
            <a:r>
              <a:rPr lang="en-GB" sz="3600" dirty="0" err="1"/>
              <a:t>ing</a:t>
            </a:r>
            <a:r>
              <a:rPr lang="en-GB" sz="3600" dirty="0"/>
              <a:t>), according to Lewis-Beck, Bryman and </a:t>
            </a:r>
            <a:r>
              <a:rPr lang="en-GB" sz="3600" dirty="0" err="1"/>
              <a:t>Futing</a:t>
            </a:r>
            <a:r>
              <a:rPr lang="en-GB" sz="3600" dirty="0"/>
              <a:t> Liao (2004) is:</a:t>
            </a:r>
          </a:p>
          <a:p>
            <a:pPr marL="0" indent="0">
              <a:buNone/>
            </a:pPr>
            <a:r>
              <a:rPr lang="en-GB" sz="3600" dirty="0"/>
              <a:t>	…a technique commonly used by researchers 	studying interpersonal </a:t>
            </a:r>
            <a:r>
              <a:rPr lang="en-GB" sz="3600" dirty="0" err="1"/>
              <a:t>behavior</a:t>
            </a:r>
            <a:r>
              <a:rPr lang="en-GB" sz="3600" dirty="0"/>
              <a:t> in which 	researchers assign research participants to 	particular roles and instruct those 	participants to act </a:t>
            </a:r>
            <a:r>
              <a:rPr lang="en-GB" sz="3600" i="1" dirty="0"/>
              <a:t>as if </a:t>
            </a:r>
            <a:r>
              <a:rPr lang="en-GB" sz="3600" dirty="0"/>
              <a:t>[original emphasis]a set 	of conditions were true.  </a:t>
            </a:r>
          </a:p>
          <a:p>
            <a:pPr marL="0" indent="0">
              <a:buNone/>
            </a:pPr>
            <a:endParaRPr lang="en-GB" dirty="0"/>
          </a:p>
          <a:p>
            <a:endParaRPr lang="en-GB" dirty="0"/>
          </a:p>
        </p:txBody>
      </p:sp>
    </p:spTree>
    <p:extLst>
      <p:ext uri="{BB962C8B-B14F-4D97-AF65-F5344CB8AC3E}">
        <p14:creationId xmlns:p14="http://schemas.microsoft.com/office/powerpoint/2010/main" val="4134743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634082"/>
          </a:xfrm>
        </p:spPr>
        <p:txBody>
          <a:bodyPr>
            <a:normAutofit fontScale="90000"/>
          </a:bodyPr>
          <a:lstStyle/>
          <a:p>
            <a:pPr eaLnBrk="1" fontAlgn="auto" hangingPunct="1">
              <a:spcAft>
                <a:spcPts val="0"/>
              </a:spcAft>
              <a:defRPr/>
            </a:pPr>
            <a:r>
              <a:rPr lang="en-GB" dirty="0"/>
              <a:t>Referencing written work (a reminder)</a:t>
            </a:r>
          </a:p>
        </p:txBody>
      </p:sp>
      <p:sp>
        <p:nvSpPr>
          <p:cNvPr id="21507" name="Content Placeholder 2"/>
          <p:cNvSpPr>
            <a:spLocks noGrp="1"/>
          </p:cNvSpPr>
          <p:nvPr>
            <p:ph sz="quarter" idx="1"/>
          </p:nvPr>
        </p:nvSpPr>
        <p:spPr>
          <a:xfrm>
            <a:off x="0" y="908720"/>
            <a:ext cx="8892480" cy="5674642"/>
          </a:xfrm>
        </p:spPr>
        <p:txBody>
          <a:bodyPr>
            <a:normAutofit/>
          </a:bodyPr>
          <a:lstStyle/>
          <a:p>
            <a:r>
              <a:rPr lang="en-GB" altLang="en-US" sz="2800" dirty="0"/>
              <a:t>The referencing system you should use is Harvard.  It is helpful to get into the habit  of keeping a written record of all references (e.g. in a note-book).  This will help when writing assignments and compiling reference lists/bibliographies  </a:t>
            </a:r>
          </a:p>
          <a:p>
            <a:r>
              <a:rPr lang="en-GB" altLang="en-US" sz="2800" dirty="0"/>
              <a:t> At undergraduate level, it is helpful to learn referencing without using automatic referencing software – this helps in the development of good academic practice</a:t>
            </a:r>
          </a:p>
          <a:p>
            <a:r>
              <a:rPr lang="en-GB" altLang="en-US" sz="2800" dirty="0"/>
              <a:t>There are numerous resources that can help, e.g. Hopkins and Reid (2024); Pears and Shield  (2025); Cottrell (2024). </a:t>
            </a:r>
          </a:p>
          <a:p>
            <a:r>
              <a:rPr lang="en-GB" altLang="en-US" sz="2800" dirty="0"/>
              <a:t>The University has its own Harvard referencing guide: </a:t>
            </a:r>
            <a:r>
              <a:rPr lang="en-GB" sz="2800" dirty="0" err="1"/>
              <a:t>Prifysgol</a:t>
            </a:r>
            <a:r>
              <a:rPr lang="en-GB" sz="2800" dirty="0"/>
              <a:t> Cymru Y </a:t>
            </a:r>
            <a:r>
              <a:rPr lang="en-GB" sz="2800" dirty="0" err="1"/>
              <a:t>Drindod</a:t>
            </a:r>
            <a:r>
              <a:rPr lang="en-GB" sz="2800" dirty="0"/>
              <a:t> Dewi Sant/University of Wales Trinity. St. David (2025). </a:t>
            </a:r>
            <a:endParaRPr lang="en-GB" altLang="en-US" sz="2800" dirty="0"/>
          </a:p>
          <a:p>
            <a:pPr marL="0" indent="0">
              <a:buNone/>
            </a:pPr>
            <a:endParaRPr lang="en-GB"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4A7C93CB-7834-B989-B621-2C6A9B391E34}"/>
              </a:ext>
            </a:extLst>
          </p:cNvPr>
          <p:cNvSpPr>
            <a:spLocks noGrp="1"/>
          </p:cNvSpPr>
          <p:nvPr>
            <p:ph type="title"/>
          </p:nvPr>
        </p:nvSpPr>
        <p:spPr>
          <a:xfrm>
            <a:off x="179388" y="274638"/>
            <a:ext cx="8507412" cy="346075"/>
          </a:xfrm>
        </p:spPr>
        <p:txBody>
          <a:bodyPr>
            <a:normAutofit fontScale="90000"/>
          </a:bodyPr>
          <a:lstStyle/>
          <a:p>
            <a:r>
              <a:rPr lang="en-GB" altLang="en-US" sz="3200" dirty="0"/>
              <a:t>Poor academic practice/academic misconduct</a:t>
            </a:r>
          </a:p>
        </p:txBody>
      </p:sp>
      <p:sp>
        <p:nvSpPr>
          <p:cNvPr id="3" name="Content Placeholder 2">
            <a:extLst>
              <a:ext uri="{FF2B5EF4-FFF2-40B4-BE49-F238E27FC236}">
                <a16:creationId xmlns:a16="http://schemas.microsoft.com/office/drawing/2014/main" id="{BE100E53-1A47-801C-A37D-C0FF6AB8F5D5}"/>
              </a:ext>
            </a:extLst>
          </p:cNvPr>
          <p:cNvSpPr>
            <a:spLocks noGrp="1"/>
          </p:cNvSpPr>
          <p:nvPr>
            <p:ph sz="quarter" idx="1"/>
          </p:nvPr>
        </p:nvSpPr>
        <p:spPr>
          <a:xfrm>
            <a:off x="0" y="620713"/>
            <a:ext cx="8964613" cy="5962650"/>
          </a:xfrm>
        </p:spPr>
        <p:txBody>
          <a:bodyPr/>
          <a:lstStyle/>
          <a:p>
            <a:pPr>
              <a:defRPr/>
            </a:pPr>
            <a:r>
              <a:rPr lang="en-GB" sz="2800" dirty="0">
                <a:solidFill>
                  <a:srgbClr val="000000"/>
                </a:solidFill>
              </a:rPr>
              <a:t>‘P</a:t>
            </a:r>
            <a:r>
              <a:rPr lang="en-GB" sz="2800" dirty="0"/>
              <a:t>oor Academic Practice’ (2023, p. 3), is defined as: </a:t>
            </a:r>
          </a:p>
          <a:p>
            <a:pPr marL="319088" lvl="1" indent="0">
              <a:buFont typeface="Wingdings 2" panose="05020102010507070707" pitchFamily="18" charset="2"/>
              <a:buNone/>
              <a:defRPr/>
            </a:pPr>
            <a:r>
              <a:rPr lang="en-GB" sz="2800" dirty="0"/>
              <a:t>	…a minor breach of standard academic conventions, such as 	poorly attributed or incorrect referencing to a limited 	extent, or over-reliance on referenced material.  This also 	includes failure to adequately understand and follow 	assessment instructions. </a:t>
            </a:r>
          </a:p>
          <a:p>
            <a:pPr>
              <a:defRPr/>
            </a:pPr>
            <a:r>
              <a:rPr lang="en-GB" sz="2800" dirty="0"/>
              <a:t>According to </a:t>
            </a:r>
            <a:r>
              <a:rPr lang="en-GB" sz="2800" dirty="0" err="1">
                <a:solidFill>
                  <a:srgbClr val="000000"/>
                </a:solidFill>
              </a:rPr>
              <a:t>Prifysgol</a:t>
            </a:r>
            <a:r>
              <a:rPr lang="en-GB" sz="2800" dirty="0">
                <a:solidFill>
                  <a:srgbClr val="000000"/>
                </a:solidFill>
              </a:rPr>
              <a:t> Cymru Y </a:t>
            </a:r>
            <a:r>
              <a:rPr lang="en-GB" sz="2800" dirty="0" err="1">
                <a:solidFill>
                  <a:srgbClr val="000000"/>
                </a:solidFill>
              </a:rPr>
              <a:t>Drindod</a:t>
            </a:r>
            <a:r>
              <a:rPr lang="en-GB" sz="2800" dirty="0">
                <a:solidFill>
                  <a:srgbClr val="000000"/>
                </a:solidFill>
              </a:rPr>
              <a:t> Dewi Sant/University of Wales Trinity St. David (2023, p. 2), ‘Academic Misconduct’ is:</a:t>
            </a:r>
            <a:endParaRPr lang="en-GB" sz="2800" dirty="0"/>
          </a:p>
          <a:p>
            <a:pPr marL="0" indent="0">
              <a:buFont typeface="Wingdings 2" panose="05020102010507070707" pitchFamily="18" charset="2"/>
              <a:buNone/>
              <a:defRPr/>
            </a:pPr>
            <a:r>
              <a:rPr lang="en-GB" sz="2800" dirty="0"/>
              <a:t>	Any action by a student which gives or has the potential to 	give an unfair advantage in an examination 	or assessment, 	or might assist someone else to gain an unfair advantage, or 	any activity likely to undermine the integrity essential to 	scholarship and research.</a:t>
            </a:r>
          </a:p>
        </p:txBody>
      </p:sp>
    </p:spTree>
    <p:extLst>
      <p:ext uri="{BB962C8B-B14F-4D97-AF65-F5344CB8AC3E}">
        <p14:creationId xmlns:p14="http://schemas.microsoft.com/office/powerpoint/2010/main" val="21509355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35D42335-0ABF-8681-466F-070BEDDB2718}"/>
              </a:ext>
            </a:extLst>
          </p:cNvPr>
          <p:cNvSpPr>
            <a:spLocks noGrp="1"/>
          </p:cNvSpPr>
          <p:nvPr>
            <p:ph type="title"/>
          </p:nvPr>
        </p:nvSpPr>
        <p:spPr>
          <a:xfrm>
            <a:off x="107950" y="274638"/>
            <a:ext cx="8928100" cy="346075"/>
          </a:xfrm>
        </p:spPr>
        <p:txBody>
          <a:bodyPr>
            <a:normAutofit fontScale="90000"/>
          </a:bodyPr>
          <a:lstStyle/>
          <a:p>
            <a:r>
              <a:rPr lang="en-GB" altLang="en-US" sz="3200"/>
              <a:t>Examples/definitions of academic misconduct </a:t>
            </a:r>
          </a:p>
        </p:txBody>
      </p:sp>
      <p:sp>
        <p:nvSpPr>
          <p:cNvPr id="3" name="Content Placeholder 2">
            <a:extLst>
              <a:ext uri="{FF2B5EF4-FFF2-40B4-BE49-F238E27FC236}">
                <a16:creationId xmlns:a16="http://schemas.microsoft.com/office/drawing/2014/main" id="{19F4AB6D-199F-CA2D-E151-27769E386979}"/>
              </a:ext>
            </a:extLst>
          </p:cNvPr>
          <p:cNvSpPr>
            <a:spLocks noGrp="1"/>
          </p:cNvSpPr>
          <p:nvPr>
            <p:ph sz="quarter" idx="1"/>
          </p:nvPr>
        </p:nvSpPr>
        <p:spPr>
          <a:xfrm>
            <a:off x="107950" y="620712"/>
            <a:ext cx="9036050" cy="5962650"/>
          </a:xfrm>
        </p:spPr>
        <p:txBody>
          <a:bodyPr>
            <a:normAutofit lnSpcReduction="10000"/>
          </a:bodyPr>
          <a:lstStyle/>
          <a:p>
            <a:pPr>
              <a:defRPr/>
            </a:pPr>
            <a:r>
              <a:rPr lang="en-GB" dirty="0"/>
              <a:t>‘Plagiarism’ – presenting someone else’s work or ideas as the student’s own, including: using another author’s work; using automated paraphrasing software. </a:t>
            </a:r>
          </a:p>
          <a:p>
            <a:pPr>
              <a:defRPr/>
            </a:pPr>
            <a:r>
              <a:rPr lang="en-GB" dirty="0"/>
              <a:t>‘Self-plagiarism’ – submitting work that the student has already submitted for another assessment when this is not permitted</a:t>
            </a:r>
          </a:p>
          <a:p>
            <a:pPr>
              <a:defRPr/>
            </a:pPr>
            <a:r>
              <a:rPr lang="en-GB" dirty="0"/>
              <a:t>‘Collusion’ – working with someone else on an assessment which is intended to be the student’s own work and leads to the work being submitted that is substantially different from what they originally wrote; </a:t>
            </a:r>
          </a:p>
          <a:p>
            <a:pPr>
              <a:defRPr/>
            </a:pPr>
            <a:r>
              <a:rPr lang="en-GB" dirty="0"/>
              <a:t>‘False Authorship’ – where someone completes work for a student who then submits it as their own, including: use of an essay writing service or buying work online; producing work for another student…using AI to generate material for submission where this is not permitted; submitting the work of another student or individual. </a:t>
            </a:r>
          </a:p>
          <a:p>
            <a:pPr marL="0" indent="0">
              <a:buFont typeface="Wingdings 2" panose="05020102010507070707" pitchFamily="18" charset="2"/>
              <a:buNone/>
              <a:defRPr/>
            </a:pPr>
            <a:r>
              <a:rPr lang="en-GB" sz="1200" dirty="0"/>
              <a:t>(</a:t>
            </a:r>
            <a:r>
              <a:rPr lang="en-GB" sz="1200" dirty="0" err="1">
                <a:solidFill>
                  <a:srgbClr val="000000"/>
                </a:solidFill>
              </a:rPr>
              <a:t>Prifysgol</a:t>
            </a:r>
            <a:r>
              <a:rPr lang="en-GB" sz="1200" dirty="0">
                <a:solidFill>
                  <a:srgbClr val="000000"/>
                </a:solidFill>
              </a:rPr>
              <a:t> Cymru Y </a:t>
            </a:r>
            <a:r>
              <a:rPr lang="en-GB" sz="1200" dirty="0" err="1">
                <a:solidFill>
                  <a:srgbClr val="000000"/>
                </a:solidFill>
              </a:rPr>
              <a:t>Drindod</a:t>
            </a:r>
            <a:r>
              <a:rPr lang="en-GB" sz="1200" dirty="0">
                <a:solidFill>
                  <a:srgbClr val="000000"/>
                </a:solidFill>
              </a:rPr>
              <a:t> Dewi Sant/University of Wales Trinity St. David , 2023, pp. 2-3), </a:t>
            </a:r>
            <a:endParaRPr lang="en-GB" sz="1200" dirty="0"/>
          </a:p>
        </p:txBody>
      </p:sp>
    </p:spTree>
    <p:extLst>
      <p:ext uri="{BB962C8B-B14F-4D97-AF65-F5344CB8AC3E}">
        <p14:creationId xmlns:p14="http://schemas.microsoft.com/office/powerpoint/2010/main" val="2778189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393FA-A3F9-2E24-6780-E4F9749DEE7C}"/>
              </a:ext>
            </a:extLst>
          </p:cNvPr>
          <p:cNvSpPr>
            <a:spLocks noGrp="1"/>
          </p:cNvSpPr>
          <p:nvPr>
            <p:ph type="title"/>
          </p:nvPr>
        </p:nvSpPr>
        <p:spPr>
          <a:xfrm>
            <a:off x="251520" y="274638"/>
            <a:ext cx="8435280" cy="563562"/>
          </a:xfrm>
        </p:spPr>
        <p:txBody>
          <a:bodyPr>
            <a:normAutofit fontScale="90000"/>
          </a:bodyPr>
          <a:lstStyle/>
          <a:p>
            <a:r>
              <a:rPr lang="en-GB" dirty="0"/>
              <a:t>Possible penalties</a:t>
            </a:r>
          </a:p>
        </p:txBody>
      </p:sp>
      <p:sp>
        <p:nvSpPr>
          <p:cNvPr id="3" name="Content Placeholder 2">
            <a:extLst>
              <a:ext uri="{FF2B5EF4-FFF2-40B4-BE49-F238E27FC236}">
                <a16:creationId xmlns:a16="http://schemas.microsoft.com/office/drawing/2014/main" id="{1BBF2FBC-1714-E3B5-49A1-63F6ECE9C666}"/>
              </a:ext>
            </a:extLst>
          </p:cNvPr>
          <p:cNvSpPr>
            <a:spLocks noGrp="1"/>
          </p:cNvSpPr>
          <p:nvPr>
            <p:ph sz="quarter" idx="1"/>
          </p:nvPr>
        </p:nvSpPr>
        <p:spPr>
          <a:xfrm>
            <a:off x="251520" y="980728"/>
            <a:ext cx="8568952" cy="5256584"/>
          </a:xfrm>
        </p:spPr>
        <p:txBody>
          <a:bodyPr>
            <a:normAutofit/>
          </a:bodyPr>
          <a:lstStyle/>
          <a:p>
            <a:r>
              <a:rPr lang="en-GB" sz="3200" dirty="0"/>
              <a:t>Following relevant/appropriate/stipulated process – sometimes involving Academic Misconduct Investigation Panel and Formal Panels – there are a number of possible penalties that can be applied (depending on severity/frequency of offence – please refer to </a:t>
            </a:r>
            <a:r>
              <a:rPr lang="en-GB" sz="3200" dirty="0" err="1"/>
              <a:t>Prifysgol</a:t>
            </a:r>
            <a:r>
              <a:rPr lang="en-GB" sz="3200" dirty="0"/>
              <a:t> Cymru Y </a:t>
            </a:r>
            <a:r>
              <a:rPr lang="en-GB" sz="3200" dirty="0" err="1"/>
              <a:t>Drindod</a:t>
            </a:r>
            <a:r>
              <a:rPr lang="en-GB" sz="3200" dirty="0"/>
              <a:t> Dewi Sant/University of Wales Trinity. St. David, 2023). </a:t>
            </a:r>
          </a:p>
        </p:txBody>
      </p:sp>
    </p:spTree>
    <p:extLst>
      <p:ext uri="{BB962C8B-B14F-4D97-AF65-F5344CB8AC3E}">
        <p14:creationId xmlns:p14="http://schemas.microsoft.com/office/powerpoint/2010/main" val="8911861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7334572" cy="782909"/>
          </a:xfrm>
        </p:spPr>
        <p:txBody>
          <a:bodyPr>
            <a:normAutofit/>
          </a:bodyPr>
          <a:lstStyle/>
          <a:p>
            <a:pPr>
              <a:defRPr/>
            </a:pPr>
            <a:r>
              <a:rPr lang="en-GB" dirty="0"/>
              <a:t>Read, read, read…. </a:t>
            </a:r>
          </a:p>
        </p:txBody>
      </p:sp>
      <p:sp>
        <p:nvSpPr>
          <p:cNvPr id="22531" name="Content Placeholder 2"/>
          <p:cNvSpPr>
            <a:spLocks noGrp="1"/>
          </p:cNvSpPr>
          <p:nvPr>
            <p:ph sz="quarter" idx="1"/>
          </p:nvPr>
        </p:nvSpPr>
        <p:spPr>
          <a:xfrm>
            <a:off x="107505" y="971549"/>
            <a:ext cx="8807896" cy="4914902"/>
          </a:xfrm>
        </p:spPr>
        <p:txBody>
          <a:bodyPr>
            <a:normAutofit lnSpcReduction="10000"/>
          </a:bodyPr>
          <a:lstStyle/>
          <a:p>
            <a:pPr eaLnBrk="1" hangingPunct="1"/>
            <a:r>
              <a:rPr lang="en-GB" altLang="en-US" sz="3200" dirty="0"/>
              <a:t>Check the reference lists at the end of lecture PPTs for key reading</a:t>
            </a:r>
          </a:p>
          <a:p>
            <a:pPr eaLnBrk="1" hangingPunct="1"/>
            <a:r>
              <a:rPr lang="en-GB" altLang="en-US" sz="3200" dirty="0"/>
              <a:t>When you read books, journal articles, government documents etc. use their reference lists to lead you to further/related sources of information (known as the, ‘snowball/breadcrumb technique’)</a:t>
            </a:r>
          </a:p>
          <a:p>
            <a:pPr eaLnBrk="1" hangingPunct="1"/>
            <a:r>
              <a:rPr lang="en-GB" altLang="en-US" sz="3200" dirty="0"/>
              <a:t>Make use of the campus libraries (books can be ordered from other campuses) and from the librarians. </a:t>
            </a:r>
          </a:p>
          <a:p>
            <a:r>
              <a:rPr lang="en-GB" altLang="en-US" sz="3200" dirty="0"/>
              <a:t>Reading will increase your knowledge and help improve your writing</a:t>
            </a:r>
          </a:p>
          <a:p>
            <a:pPr eaLnBrk="1" hangingPunct="1"/>
            <a:endParaRPr lang="en-GB" altLang="en-US" sz="2700" dirty="0"/>
          </a:p>
          <a:p>
            <a:pPr marL="0" indent="0">
              <a:buNone/>
            </a:pPr>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634082"/>
          </a:xfrm>
        </p:spPr>
        <p:txBody>
          <a:bodyPr>
            <a:normAutofit fontScale="90000"/>
          </a:bodyPr>
          <a:lstStyle/>
          <a:p>
            <a:pPr eaLnBrk="1" fontAlgn="auto" hangingPunct="1">
              <a:spcAft>
                <a:spcPts val="0"/>
              </a:spcAft>
              <a:defRPr/>
            </a:pPr>
            <a:r>
              <a:rPr lang="en-GB" dirty="0"/>
              <a:t>Tips for success (a reminder) </a:t>
            </a:r>
          </a:p>
        </p:txBody>
      </p:sp>
      <p:sp>
        <p:nvSpPr>
          <p:cNvPr id="23555" name="Content Placeholder 2"/>
          <p:cNvSpPr>
            <a:spLocks noGrp="1"/>
          </p:cNvSpPr>
          <p:nvPr>
            <p:ph sz="quarter" idx="1"/>
          </p:nvPr>
        </p:nvSpPr>
        <p:spPr>
          <a:xfrm>
            <a:off x="251520" y="908720"/>
            <a:ext cx="8435280" cy="4680868"/>
          </a:xfrm>
        </p:spPr>
        <p:txBody>
          <a:bodyPr>
            <a:noAutofit/>
          </a:bodyPr>
          <a:lstStyle/>
          <a:p>
            <a:pPr eaLnBrk="1" hangingPunct="1"/>
            <a:r>
              <a:rPr lang="en-GB" altLang="en-US" sz="3600" dirty="0"/>
              <a:t>Attend lectures </a:t>
            </a:r>
          </a:p>
          <a:p>
            <a:pPr eaLnBrk="1" hangingPunct="1"/>
            <a:r>
              <a:rPr lang="en-GB" altLang="en-US" sz="3600" dirty="0"/>
              <a:t>Invest in study </a:t>
            </a:r>
          </a:p>
          <a:p>
            <a:pPr eaLnBrk="1" hangingPunct="1"/>
            <a:r>
              <a:rPr lang="en-GB" altLang="en-US" sz="3600" dirty="0"/>
              <a:t>Take notes during lectures </a:t>
            </a:r>
          </a:p>
          <a:p>
            <a:pPr eaLnBrk="1" hangingPunct="1"/>
            <a:r>
              <a:rPr lang="en-GB" altLang="en-US" sz="3600" dirty="0"/>
              <a:t>Use time-management strategies </a:t>
            </a:r>
          </a:p>
          <a:p>
            <a:pPr eaLnBrk="1" hangingPunct="1"/>
            <a:r>
              <a:rPr lang="en-GB" altLang="en-US" sz="3600" dirty="0"/>
              <a:t>Be administratively organised</a:t>
            </a:r>
          </a:p>
          <a:p>
            <a:pPr eaLnBrk="1" hangingPunct="1"/>
            <a:r>
              <a:rPr lang="en-GB" altLang="en-US" sz="3600" dirty="0"/>
              <a:t>Read widely around the topic from academically robust sources</a:t>
            </a:r>
          </a:p>
          <a:p>
            <a:pPr eaLnBrk="1" hangingPunct="1"/>
            <a:r>
              <a:rPr lang="en-GB" altLang="en-US" sz="3600" dirty="0"/>
              <a:t>Use university support structures if required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Content Placeholder 2">
            <a:extLst>
              <a:ext uri="{FF2B5EF4-FFF2-40B4-BE49-F238E27FC236}">
                <a16:creationId xmlns:a16="http://schemas.microsoft.com/office/drawing/2014/main" id="{F8793200-1D1E-0DA1-C5F1-27542315D88E}"/>
              </a:ext>
            </a:extLst>
          </p:cNvPr>
          <p:cNvSpPr>
            <a:spLocks noGrp="1"/>
          </p:cNvSpPr>
          <p:nvPr>
            <p:ph sz="quarter" idx="1"/>
          </p:nvPr>
        </p:nvSpPr>
        <p:spPr>
          <a:xfrm>
            <a:off x="1439466" y="1160861"/>
            <a:ext cx="6218634" cy="4698206"/>
          </a:xfrm>
        </p:spPr>
        <p:txBody>
          <a:bodyPr/>
          <a:lstStyle/>
          <a:p>
            <a:pPr marL="0" indent="0">
              <a:buNone/>
            </a:pPr>
            <a:r>
              <a:rPr lang="en-GB" altLang="en-US" sz="3300"/>
              <a:t>Any questions?</a:t>
            </a:r>
          </a:p>
        </p:txBody>
      </p:sp>
      <p:pic>
        <p:nvPicPr>
          <p:cNvPr id="73731" name="Picture 4">
            <a:extLst>
              <a:ext uri="{FF2B5EF4-FFF2-40B4-BE49-F238E27FC236}">
                <a16:creationId xmlns:a16="http://schemas.microsoft.com/office/drawing/2014/main" id="{70F2ADA9-E1AB-BF69-6AED-C2E4AC5AFD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2314" y="1916907"/>
            <a:ext cx="2718197" cy="3780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8D75D-AB92-25CE-8A0F-79C5330D376C}"/>
              </a:ext>
            </a:extLst>
          </p:cNvPr>
          <p:cNvSpPr>
            <a:spLocks noGrp="1"/>
          </p:cNvSpPr>
          <p:nvPr>
            <p:ph type="title"/>
          </p:nvPr>
        </p:nvSpPr>
        <p:spPr>
          <a:xfrm>
            <a:off x="323528" y="274638"/>
            <a:ext cx="8363272" cy="562074"/>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F887D65C-5A96-0622-71F6-DC66E6C9F10C}"/>
              </a:ext>
            </a:extLst>
          </p:cNvPr>
          <p:cNvSpPr>
            <a:spLocks noGrp="1"/>
          </p:cNvSpPr>
          <p:nvPr>
            <p:ph sz="quarter" idx="1"/>
          </p:nvPr>
        </p:nvSpPr>
        <p:spPr>
          <a:xfrm>
            <a:off x="179512" y="836712"/>
            <a:ext cx="8784976" cy="5746650"/>
          </a:xfrm>
        </p:spPr>
        <p:txBody>
          <a:bodyPr>
            <a:normAutofit/>
          </a:bodyPr>
          <a:lstStyle/>
          <a:p>
            <a:pPr marL="0" indent="0" eaLnBrk="0" fontAlgn="base" hangingPunct="0">
              <a:buNone/>
            </a:pPr>
            <a:r>
              <a:rPr lang="en-GB" sz="1800" dirty="0"/>
              <a:t>Cottrell, S.  (2024).  </a:t>
            </a:r>
            <a:r>
              <a:rPr lang="en-GB" sz="1800" i="1" dirty="0"/>
              <a:t>The study skills handbook</a:t>
            </a:r>
            <a:r>
              <a:rPr lang="en-GB" sz="1800" dirty="0"/>
              <a:t>.  6</a:t>
            </a:r>
            <a:r>
              <a:rPr lang="en-GB" sz="1800" baseline="30000" dirty="0"/>
              <a:t>th</a:t>
            </a:r>
            <a:r>
              <a:rPr lang="en-GB" sz="1800" dirty="0"/>
              <a:t> </a:t>
            </a:r>
            <a:r>
              <a:rPr lang="en-GB" sz="1800" dirty="0" err="1"/>
              <a:t>edn</a:t>
            </a:r>
            <a:r>
              <a:rPr lang="en-GB" sz="1800" dirty="0"/>
              <a:t>.  Bloomsbury Academic.</a:t>
            </a:r>
          </a:p>
          <a:p>
            <a:pPr marL="0" indent="0" eaLnBrk="0" fontAlgn="base" hangingPunct="0">
              <a:buNone/>
            </a:pPr>
            <a:r>
              <a:rPr lang="en-GB" sz="1800" dirty="0"/>
              <a:t>Hopkins, D. and Reid, T.  (2024). </a:t>
            </a:r>
            <a:r>
              <a:rPr lang="en-GB" sz="1800" i="1" dirty="0"/>
              <a:t>The Academic Skills Handbook: your Guide to Success in Writing, Thinking and Communicating at University</a:t>
            </a:r>
            <a:r>
              <a:rPr lang="en-GB" sz="1800" dirty="0"/>
              <a:t>.  2</a:t>
            </a:r>
            <a:r>
              <a:rPr lang="en-GB" sz="1800" baseline="30000" dirty="0"/>
              <a:t>nd</a:t>
            </a:r>
            <a:r>
              <a:rPr lang="en-GB" sz="1800" dirty="0"/>
              <a:t> </a:t>
            </a:r>
            <a:r>
              <a:rPr lang="en-GB" sz="1800" dirty="0" err="1"/>
              <a:t>edn</a:t>
            </a:r>
            <a:r>
              <a:rPr lang="en-GB" sz="1800" dirty="0"/>
              <a:t>.  Sage.</a:t>
            </a:r>
          </a:p>
          <a:p>
            <a:pPr marL="0" indent="0" eaLnBrk="0" fontAlgn="base" hangingPunct="0">
              <a:buNone/>
            </a:pPr>
            <a:r>
              <a:rPr lang="en-GB" sz="1800" dirty="0"/>
              <a:t>Lewis-Beck, M.S., Bryman, A. and </a:t>
            </a:r>
            <a:r>
              <a:rPr lang="en-GB" sz="1800" dirty="0" err="1"/>
              <a:t>Futing</a:t>
            </a:r>
            <a:r>
              <a:rPr lang="en-GB" sz="1800" dirty="0"/>
              <a:t> Liao, T. (2004).  </a:t>
            </a:r>
            <a:r>
              <a:rPr lang="en-GB" sz="1800" i="1" dirty="0"/>
              <a:t>The Sage </a:t>
            </a:r>
            <a:r>
              <a:rPr lang="en-GB" sz="1800" i="1" dirty="0" err="1"/>
              <a:t>Encyclopedia</a:t>
            </a:r>
            <a:r>
              <a:rPr lang="en-GB" sz="1800" i="1" dirty="0"/>
              <a:t> of Social Science Research Methods</a:t>
            </a:r>
            <a:r>
              <a:rPr lang="en-GB" sz="1800" dirty="0"/>
              <a:t>.  Sage.  Retrieved from:  </a:t>
            </a:r>
            <a:r>
              <a:rPr lang="en-GB" sz="1800" dirty="0">
                <a:hlinkClick r:id="rId3"/>
              </a:rPr>
              <a:t>https://methods.sagepub.com/reference/the-sage-encyclopedia-of-social-science-research-methods/n870.xml</a:t>
            </a:r>
            <a:r>
              <a:rPr lang="en-GB" sz="1800" dirty="0"/>
              <a:t> (Retrieved: 24</a:t>
            </a:r>
            <a:r>
              <a:rPr lang="en-GB" sz="1800" baseline="30000" dirty="0"/>
              <a:t>th</a:t>
            </a:r>
            <a:r>
              <a:rPr lang="en-GB" sz="1800" dirty="0"/>
              <a:t> September, 2026).</a:t>
            </a:r>
          </a:p>
          <a:p>
            <a:pPr marL="0" indent="0" eaLnBrk="0" fontAlgn="base" hangingPunct="0">
              <a:buNone/>
            </a:pPr>
            <a:r>
              <a:rPr lang="en-GB" sz="1800" dirty="0"/>
              <a:t>Pears, R. and Shields, G. (2025) </a:t>
            </a:r>
            <a:r>
              <a:rPr lang="en-GB" sz="1800" i="1" dirty="0"/>
              <a:t>Cite them right : the essential referencing guide</a:t>
            </a:r>
            <a:r>
              <a:rPr lang="en-GB" sz="1800" dirty="0"/>
              <a:t>. 13th </a:t>
            </a:r>
            <a:r>
              <a:rPr lang="en-GB" sz="1800" dirty="0" err="1"/>
              <a:t>edn</a:t>
            </a:r>
            <a:r>
              <a:rPr lang="en-GB" sz="1800" dirty="0"/>
              <a:t>. Bloomsbury Academic</a:t>
            </a:r>
          </a:p>
          <a:p>
            <a:pPr marL="0" indent="0" eaLnBrk="0" fontAlgn="base" hangingPunct="0">
              <a:buNone/>
            </a:pPr>
            <a:r>
              <a:rPr lang="en-GB" sz="1800" dirty="0" err="1"/>
              <a:t>Prifysgol</a:t>
            </a:r>
            <a:r>
              <a:rPr lang="en-GB" sz="1800" dirty="0"/>
              <a:t> Cymru Y </a:t>
            </a:r>
            <a:r>
              <a:rPr lang="en-GB" sz="1800" dirty="0" err="1"/>
              <a:t>Drindod</a:t>
            </a:r>
            <a:r>
              <a:rPr lang="en-GB" sz="1800" dirty="0"/>
              <a:t> Dewi Sant/University of Wales Trinity. St. David.  (2023).  </a:t>
            </a:r>
            <a:r>
              <a:rPr lang="en-GB" sz="1800" i="1" dirty="0"/>
              <a:t>Academic Misconduct Policy</a:t>
            </a:r>
            <a:r>
              <a:rPr lang="en-GB" sz="1800" dirty="0"/>
              <a:t>.  Available at:  </a:t>
            </a:r>
            <a:r>
              <a:rPr lang="en-GB" sz="1800" u="sng" dirty="0">
                <a:hlinkClick r:id="rId4"/>
              </a:rPr>
              <a:t>https://www.uwtsd.ac.uk/media/1829/download?attachment</a:t>
            </a:r>
            <a:r>
              <a:rPr lang="en-GB" sz="1800" dirty="0"/>
              <a:t> (Accessed: 24</a:t>
            </a:r>
            <a:r>
              <a:rPr lang="en-GB" sz="1800" baseline="30000" dirty="0"/>
              <a:t>th</a:t>
            </a:r>
            <a:r>
              <a:rPr lang="en-GB" sz="1800" dirty="0"/>
              <a:t> September, 2026) </a:t>
            </a:r>
          </a:p>
          <a:p>
            <a:pPr marL="0" indent="0" eaLnBrk="0" fontAlgn="base" hangingPunct="0">
              <a:buNone/>
            </a:pPr>
            <a:r>
              <a:rPr lang="en-GB" sz="1800" dirty="0" err="1"/>
              <a:t>Prifysgol</a:t>
            </a:r>
            <a:r>
              <a:rPr lang="en-GB" sz="1800" dirty="0"/>
              <a:t> Cymru Y </a:t>
            </a:r>
            <a:r>
              <a:rPr lang="en-GB" sz="1800" dirty="0" err="1"/>
              <a:t>Drindod</a:t>
            </a:r>
            <a:r>
              <a:rPr lang="en-GB" sz="1800" dirty="0"/>
              <a:t> Dewi Sant/University of Wales Trinity. St. David.  (2025).  </a:t>
            </a:r>
            <a:r>
              <a:rPr lang="en-GB" sz="1800" i="1" dirty="0"/>
              <a:t>Referencing Handbook Harvard. UWTSD: Library and Learning Resources</a:t>
            </a:r>
            <a:r>
              <a:rPr lang="en-GB" sz="1800" dirty="0"/>
              <a:t>.  Version 1.5 updated September 2025.  Available at:   </a:t>
            </a:r>
            <a:r>
              <a:rPr lang="en-GB" sz="1800" u="sng" dirty="0">
                <a:hlinkClick r:id="rId5"/>
              </a:rPr>
              <a:t>https://digitalservices.uwtsd.ac.uk/wp-content/uploads/2025/12/Havard-en_v1.5-V2.pdf</a:t>
            </a:r>
            <a:r>
              <a:rPr lang="en-GB" sz="1800" u="sng" dirty="0"/>
              <a:t>  </a:t>
            </a:r>
            <a:r>
              <a:rPr lang="en-GB" sz="1800" dirty="0"/>
              <a:t>(Accessed: 24</a:t>
            </a:r>
            <a:r>
              <a:rPr lang="en-GB" sz="1800" baseline="30000" dirty="0"/>
              <a:t>th</a:t>
            </a:r>
            <a:r>
              <a:rPr lang="en-GB" sz="1800" dirty="0"/>
              <a:t> September, 2026).  </a:t>
            </a:r>
          </a:p>
          <a:p>
            <a:pPr marL="0" indent="0" eaLnBrk="0" fontAlgn="base" hangingPunct="0">
              <a:buNone/>
            </a:pPr>
            <a:r>
              <a:rPr lang="en-GB" sz="1800" dirty="0"/>
              <a:t>Young, E. and Quinn, L.  (2017).  </a:t>
            </a:r>
            <a:r>
              <a:rPr lang="en-GB" sz="1800" i="1" dirty="0"/>
              <a:t>An Essential Guide to Writing Policy Briefs</a:t>
            </a:r>
            <a:r>
              <a:rPr lang="en-GB" sz="1800" dirty="0"/>
              <a:t>.  International Centre for Policy Advocacy</a:t>
            </a:r>
            <a:r>
              <a:rPr lang="en-GB" sz="1600" dirty="0"/>
              <a:t>. </a:t>
            </a:r>
          </a:p>
          <a:p>
            <a:endParaRPr lang="en-GB" dirty="0"/>
          </a:p>
        </p:txBody>
      </p:sp>
    </p:spTree>
    <p:extLst>
      <p:ext uri="{BB962C8B-B14F-4D97-AF65-F5344CB8AC3E}">
        <p14:creationId xmlns:p14="http://schemas.microsoft.com/office/powerpoint/2010/main" val="1788395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1446</TotalTime>
  <Words>2214</Words>
  <Application>Microsoft Office PowerPoint</Application>
  <PresentationFormat>On-screen Show (4:3)</PresentationFormat>
  <Paragraphs>151</Paragraphs>
  <Slides>23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Calibri</vt:lpstr>
      <vt:lpstr>Franklin Gothic Book</vt:lpstr>
      <vt:lpstr>Perpetua</vt:lpstr>
      <vt:lpstr>Wingdings 2</vt:lpstr>
      <vt:lpstr>Equity</vt:lpstr>
      <vt:lpstr>   BMNS5010.  Practising Healthcare in      Wales: People and Policy.      Academic year 2026/27: introduction to module</vt:lpstr>
      <vt:lpstr>Module overview</vt:lpstr>
      <vt:lpstr>Level of Study: 5 </vt:lpstr>
      <vt:lpstr>Module Aim and Learning Outcomes</vt:lpstr>
      <vt:lpstr>Indicative content</vt:lpstr>
      <vt:lpstr>   Study time allocation.  </vt:lpstr>
      <vt:lpstr>Assignment one: written assignment (coursework) </vt:lpstr>
      <vt:lpstr>PowerPoint Presentation</vt:lpstr>
      <vt:lpstr>PowerPoint Presentation</vt:lpstr>
      <vt:lpstr>What is a policy brief?  </vt:lpstr>
      <vt:lpstr>Assignment two: role play (coursework)</vt:lpstr>
      <vt:lpstr>PowerPoint Presentation</vt:lpstr>
      <vt:lpstr>Student Scenario for role play</vt:lpstr>
      <vt:lpstr>PowerPoint Presentation</vt:lpstr>
      <vt:lpstr>What is role play</vt:lpstr>
      <vt:lpstr>Referencing written work (a reminder)</vt:lpstr>
      <vt:lpstr>Poor academic practice/academic misconduct</vt:lpstr>
      <vt:lpstr>Examples/definitions of academic misconduct </vt:lpstr>
      <vt:lpstr>Possible penalties</vt:lpstr>
      <vt:lpstr>Read, read, read…. </vt:lpstr>
      <vt:lpstr>Tips for success (a reminder)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Ben Duxbury</cp:lastModifiedBy>
  <cp:revision>82</cp:revision>
  <cp:lastPrinted>2018-10-02T08:34:47Z</cp:lastPrinted>
  <dcterms:created xsi:type="dcterms:W3CDTF">2014-09-13T13:55:51Z</dcterms:created>
  <dcterms:modified xsi:type="dcterms:W3CDTF">2026-10-01T07:03:39Z</dcterms:modified>
</cp:coreProperties>
</file>