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6" r:id="rId5"/>
    <p:sldId id="257" r:id="rId6"/>
    <p:sldId id="259" r:id="rId7"/>
    <p:sldId id="258" r:id="rId8"/>
    <p:sldId id="260" r:id="rId9"/>
    <p:sldId id="261" r:id="rId10"/>
    <p:sldId id="262" r:id="rId11"/>
    <p:sldId id="263" r:id="rId12"/>
    <p:sldId id="264" r:id="rId13"/>
    <p:sldId id="266" r:id="rId14"/>
    <p:sldId id="265"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DCACF0-F1A3-40A4-9281-154927AC0975}" v="2" dt="2026-06-15T03:00:48.704"/>
    <p1510:client id="{EA749526-4E4A-7F44-BEEB-B0DDFEDB988A}" v="2" dt="2026-06-15T03:00:56.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jillan Sarjo Sawaneh (2505686)" userId="e4e801a1-4db8-47be-babf-a17d30816338" providerId="ADAL" clId="{FDF55F5D-C8DC-4FA9-9134-6CB8A6F519AA}"/>
    <pc:docChg chg="custSel modSld">
      <pc:chgData name="Njillan Sarjo Sawaneh (2505686)" userId="e4e801a1-4db8-47be-babf-a17d30816338" providerId="ADAL" clId="{FDF55F5D-C8DC-4FA9-9134-6CB8A6F519AA}" dt="2026-06-15T03:00:56.973" v="1" actId="27636"/>
      <pc:docMkLst>
        <pc:docMk/>
      </pc:docMkLst>
      <pc:sldChg chg="modSp mod">
        <pc:chgData name="Njillan Sarjo Sawaneh (2505686)" userId="e4e801a1-4db8-47be-babf-a17d30816338" providerId="ADAL" clId="{FDF55F5D-C8DC-4FA9-9134-6CB8A6F519AA}" dt="2026-06-15T03:00:56.973" v="1" actId="27636"/>
        <pc:sldMkLst>
          <pc:docMk/>
          <pc:sldMk cId="183883841" sldId="270"/>
        </pc:sldMkLst>
        <pc:spChg chg="mod">
          <ac:chgData name="Njillan Sarjo Sawaneh (2505686)" userId="e4e801a1-4db8-47be-babf-a17d30816338" providerId="ADAL" clId="{FDF55F5D-C8DC-4FA9-9134-6CB8A6F519AA}" dt="2026-06-15T03:00:56.973" v="1" actId="27636"/>
          <ac:spMkLst>
            <pc:docMk/>
            <pc:sldMk cId="183883841" sldId="270"/>
            <ac:spMk id="3" creationId="{0DD559F4-9F0E-A887-D44D-05343D16EF8F}"/>
          </ac:spMkLst>
        </pc:spChg>
      </pc:sldChg>
    </pc:docChg>
  </pc:docChgLst>
  <pc:docChgLst>
    <pc:chgData name="Njillan Sarjo Sawaneh (2505686)" userId="e4e801a1-4db8-47be-babf-a17d30816338" providerId="ADAL" clId="{1EBA9B2B-C42F-4405-89BC-B09C2B85B4E9}"/>
    <pc:docChg chg="custSel modSld">
      <pc:chgData name="Njillan Sarjo Sawaneh (2505686)" userId="e4e801a1-4db8-47be-babf-a17d30816338" providerId="ADAL" clId="{1EBA9B2B-C42F-4405-89BC-B09C2B85B4E9}" dt="2026-06-15T03:00:48.705" v="1" actId="5793"/>
      <pc:docMkLst>
        <pc:docMk/>
      </pc:docMkLst>
      <pc:sldChg chg="delSp mod">
        <pc:chgData name="Njillan Sarjo Sawaneh (2505686)" userId="e4e801a1-4db8-47be-babf-a17d30816338" providerId="ADAL" clId="{1EBA9B2B-C42F-4405-89BC-B09C2B85B4E9}" dt="2026-06-15T03:00:04.357" v="0" actId="21"/>
        <pc:sldMkLst>
          <pc:docMk/>
          <pc:sldMk cId="3521393741" sldId="256"/>
        </pc:sldMkLst>
        <pc:picChg chg="del">
          <ac:chgData name="Njillan Sarjo Sawaneh (2505686)" userId="e4e801a1-4db8-47be-babf-a17d30816338" providerId="ADAL" clId="{1EBA9B2B-C42F-4405-89BC-B09C2B85B4E9}" dt="2026-06-15T03:00:04.357" v="0" actId="21"/>
          <ac:picMkLst>
            <pc:docMk/>
            <pc:sldMk cId="3521393741" sldId="256"/>
            <ac:picMk id="5" creationId="{2847FE4A-5C1F-F9FC-8F19-30642F08C0E3}"/>
          </ac:picMkLst>
        </pc:picChg>
      </pc:sldChg>
      <pc:sldChg chg="modSp mod">
        <pc:chgData name="Njillan Sarjo Sawaneh (2505686)" userId="e4e801a1-4db8-47be-babf-a17d30816338" providerId="ADAL" clId="{1EBA9B2B-C42F-4405-89BC-B09C2B85B4E9}" dt="2026-06-15T03:00:48.705" v="1" actId="5793"/>
        <pc:sldMkLst>
          <pc:docMk/>
          <pc:sldMk cId="183883841" sldId="270"/>
        </pc:sldMkLst>
        <pc:spChg chg="mod">
          <ac:chgData name="Njillan Sarjo Sawaneh (2505686)" userId="e4e801a1-4db8-47be-babf-a17d30816338" providerId="ADAL" clId="{1EBA9B2B-C42F-4405-89BC-B09C2B85B4E9}" dt="2026-06-15T03:00:48.705" v="1" actId="5793"/>
          <ac:spMkLst>
            <pc:docMk/>
            <pc:sldMk cId="183883841" sldId="270"/>
            <ac:spMk id="3" creationId="{0DD559F4-9F0E-A887-D44D-05343D16EF8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FA4735-4FE7-452B-9222-2B2B343D346B}"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FF8010-5948-47D5-803D-88A8BCD6E979}" type="slidenum">
              <a:rPr lang="en-GB" smtClean="0"/>
              <a:t>‹#›</a:t>
            </a:fld>
            <a:endParaRPr lang="en-GB"/>
          </a:p>
        </p:txBody>
      </p:sp>
    </p:spTree>
    <p:extLst>
      <p:ext uri="{BB962C8B-B14F-4D97-AF65-F5344CB8AC3E}">
        <p14:creationId xmlns:p14="http://schemas.microsoft.com/office/powerpoint/2010/main" val="2799868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F90F29-BF70-4515-95AD-AB0AEF364567}" type="slidenum">
              <a:rPr lang="en-GB" smtClean="0"/>
              <a:t>12</a:t>
            </a:fld>
            <a:endParaRPr lang="en-GB"/>
          </a:p>
        </p:txBody>
      </p:sp>
    </p:spTree>
    <p:extLst>
      <p:ext uri="{BB962C8B-B14F-4D97-AF65-F5344CB8AC3E}">
        <p14:creationId xmlns:p14="http://schemas.microsoft.com/office/powerpoint/2010/main" val="3530433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6/14/2026</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42345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6/14/2026</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10321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6/14/2026</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950439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6/14/2026</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026897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6/14/2026</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22430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6/14/2026</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49494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6/14/2026</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779170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6/14/2026</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212326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6/14/2026</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892651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6/14/2026</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242305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6/14/2026</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26634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6/14/2026</a:t>
            </a:fld>
            <a:endParaRPr lang="en-US"/>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34639835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7" name="Rectangle 226">
            <a:extLst>
              <a:ext uri="{FF2B5EF4-FFF2-40B4-BE49-F238E27FC236}">
                <a16:creationId xmlns:a16="http://schemas.microsoft.com/office/drawing/2014/main" id="{17121B47-384D-4AA6-BFEE-9EB117D2A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9C52B382-47DB-A73F-21A9-54AE28280967}"/>
              </a:ext>
            </a:extLst>
          </p:cNvPr>
          <p:cNvSpPr>
            <a:spLocks noGrp="1"/>
          </p:cNvSpPr>
          <p:nvPr>
            <p:ph type="ctrTitle"/>
          </p:nvPr>
        </p:nvSpPr>
        <p:spPr>
          <a:xfrm>
            <a:off x="614395" y="2018236"/>
            <a:ext cx="4773663" cy="3306031"/>
          </a:xfrm>
        </p:spPr>
        <p:txBody>
          <a:bodyPr>
            <a:normAutofit/>
          </a:bodyPr>
          <a:lstStyle/>
          <a:p>
            <a:r>
              <a:rPr lang="en-GB"/>
              <a:t>Children’s Centre</a:t>
            </a:r>
            <a:br>
              <a:rPr lang="en-GB"/>
            </a:br>
            <a:endParaRPr lang="en-GB"/>
          </a:p>
        </p:txBody>
      </p:sp>
      <p:grpSp>
        <p:nvGrpSpPr>
          <p:cNvPr id="228" name="Group 227">
            <a:extLst>
              <a:ext uri="{FF2B5EF4-FFF2-40B4-BE49-F238E27FC236}">
                <a16:creationId xmlns:a16="http://schemas.microsoft.com/office/drawing/2014/main" id="{2CB9C70C-9B50-4D83-B8B9-1A0FFA2CB1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2693" y="20697"/>
            <a:ext cx="1862695" cy="6816606"/>
            <a:chOff x="9952693" y="20697"/>
            <a:chExt cx="1862695" cy="6816606"/>
          </a:xfrm>
        </p:grpSpPr>
        <p:grpSp>
          <p:nvGrpSpPr>
            <p:cNvPr id="21" name="Group 20">
              <a:extLst>
                <a:ext uri="{FF2B5EF4-FFF2-40B4-BE49-F238E27FC236}">
                  <a16:creationId xmlns:a16="http://schemas.microsoft.com/office/drawing/2014/main" id="{6E1E57A5-A4F5-41D5-9E12-FA914445739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674062" y="20697"/>
              <a:ext cx="1141326" cy="6816606"/>
              <a:chOff x="5889776" y="13394"/>
              <a:chExt cx="1141326" cy="6816606"/>
            </a:xfrm>
          </p:grpSpPr>
          <p:sp>
            <p:nvSpPr>
              <p:cNvPr id="109" name="Freeform 8">
                <a:extLst>
                  <a:ext uri="{FF2B5EF4-FFF2-40B4-BE49-F238E27FC236}">
                    <a16:creationId xmlns:a16="http://schemas.microsoft.com/office/drawing/2014/main" id="{ADBCFAC3-B2EB-4241-B9C9-AC317FCE7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8443"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10" name="Freeform 10">
                <a:extLst>
                  <a:ext uri="{FF2B5EF4-FFF2-40B4-BE49-F238E27FC236}">
                    <a16:creationId xmlns:a16="http://schemas.microsoft.com/office/drawing/2014/main" id="{86F38B84-C3BC-48A8-9EEF-3077223C40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5468" y="15224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11" name="Freeform 15">
                <a:extLst>
                  <a:ext uri="{FF2B5EF4-FFF2-40B4-BE49-F238E27FC236}">
                    <a16:creationId xmlns:a16="http://schemas.microsoft.com/office/drawing/2014/main" id="{E288352D-6F27-4727-9241-658737B623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9398" y="66643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12" name="Freeform 18">
                <a:extLst>
                  <a:ext uri="{FF2B5EF4-FFF2-40B4-BE49-F238E27FC236}">
                    <a16:creationId xmlns:a16="http://schemas.microsoft.com/office/drawing/2014/main" id="{6AC265CB-8E11-45EF-8A58-9FCB96E0D9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2812" y="40969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13" name="Freeform 19">
                <a:extLst>
                  <a:ext uri="{FF2B5EF4-FFF2-40B4-BE49-F238E27FC236}">
                    <a16:creationId xmlns:a16="http://schemas.microsoft.com/office/drawing/2014/main" id="{DABD6D60-E6DC-4EFB-B755-7954BBAB80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2730" y="209657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14" name="Freeform 20">
                <a:extLst>
                  <a:ext uri="{FF2B5EF4-FFF2-40B4-BE49-F238E27FC236}">
                    <a16:creationId xmlns:a16="http://schemas.microsoft.com/office/drawing/2014/main" id="{CF6F209B-B481-49BF-87A6-6201C22D8D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97493" y="229412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15" name="Freeform 22">
                <a:extLst>
                  <a:ext uri="{FF2B5EF4-FFF2-40B4-BE49-F238E27FC236}">
                    <a16:creationId xmlns:a16="http://schemas.microsoft.com/office/drawing/2014/main" id="{F1FA7743-5F0C-45CC-8886-3340214982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6832" y="112397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16" name="Freeform 23">
                <a:extLst>
                  <a:ext uri="{FF2B5EF4-FFF2-40B4-BE49-F238E27FC236}">
                    <a16:creationId xmlns:a16="http://schemas.microsoft.com/office/drawing/2014/main" id="{916D9D0F-5354-4875-9938-6387BFAEA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0519" y="91140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17" name="Freeform 26">
                <a:extLst>
                  <a:ext uri="{FF2B5EF4-FFF2-40B4-BE49-F238E27FC236}">
                    <a16:creationId xmlns:a16="http://schemas.microsoft.com/office/drawing/2014/main" id="{0E294183-C628-4365-B907-E607D3DB12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7743" y="1395113"/>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18" name="Freeform 27">
                <a:extLst>
                  <a:ext uri="{FF2B5EF4-FFF2-40B4-BE49-F238E27FC236}">
                    <a16:creationId xmlns:a16="http://schemas.microsoft.com/office/drawing/2014/main" id="{86EA8FAD-5BF8-4312-84E8-774BCEBB41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8219" y="1832215"/>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19" name="Freeform 28">
                <a:extLst>
                  <a:ext uri="{FF2B5EF4-FFF2-40B4-BE49-F238E27FC236}">
                    <a16:creationId xmlns:a16="http://schemas.microsoft.com/office/drawing/2014/main" id="{3464AF92-0BBD-433C-B88A-B18E00B14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5303" y="160962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20" name="Freeform 30">
                <a:extLst>
                  <a:ext uri="{FF2B5EF4-FFF2-40B4-BE49-F238E27FC236}">
                    <a16:creationId xmlns:a16="http://schemas.microsoft.com/office/drawing/2014/main" id="{F4CE669E-8A98-4951-BC23-D1A03B018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0553" y="115272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21" name="Freeform 43">
                <a:extLst>
                  <a:ext uri="{FF2B5EF4-FFF2-40B4-BE49-F238E27FC236}">
                    <a16:creationId xmlns:a16="http://schemas.microsoft.com/office/drawing/2014/main" id="{5BB7130C-3DF5-4615-BD83-A75F70091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34545"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22" name="Freeform 51">
                <a:extLst>
                  <a:ext uri="{FF2B5EF4-FFF2-40B4-BE49-F238E27FC236}">
                    <a16:creationId xmlns:a16="http://schemas.microsoft.com/office/drawing/2014/main" id="{EACB7AF9-EA00-4414-8437-3FDDB2E08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7514"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23" name="Freeform 52">
                <a:extLst>
                  <a:ext uri="{FF2B5EF4-FFF2-40B4-BE49-F238E27FC236}">
                    <a16:creationId xmlns:a16="http://schemas.microsoft.com/office/drawing/2014/main" id="{FC2519C3-3C5A-43C9-9ECF-D097278C18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4519"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24" name="Freeform 53">
                <a:extLst>
                  <a:ext uri="{FF2B5EF4-FFF2-40B4-BE49-F238E27FC236}">
                    <a16:creationId xmlns:a16="http://schemas.microsoft.com/office/drawing/2014/main" id="{62D72422-4E61-4321-BD7E-B56CC4B1A8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600"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25" name="Freeform 54">
                <a:extLst>
                  <a:ext uri="{FF2B5EF4-FFF2-40B4-BE49-F238E27FC236}">
                    <a16:creationId xmlns:a16="http://schemas.microsoft.com/office/drawing/2014/main" id="{05F207C0-A03D-4E9A-803E-D82A7BA7E5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447"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26" name="Freeform 55">
                <a:extLst>
                  <a:ext uri="{FF2B5EF4-FFF2-40B4-BE49-F238E27FC236}">
                    <a16:creationId xmlns:a16="http://schemas.microsoft.com/office/drawing/2014/main" id="{255DAFDD-E023-4FF2-A2A7-6F405C8FCB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460"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27" name="Freeform 56">
                <a:extLst>
                  <a:ext uri="{FF2B5EF4-FFF2-40B4-BE49-F238E27FC236}">
                    <a16:creationId xmlns:a16="http://schemas.microsoft.com/office/drawing/2014/main" id="{75169B61-B4D2-4C2A-BF18-EB0AC8DE6A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156" y="2293440"/>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28" name="Freeform 57">
                <a:extLst>
                  <a:ext uri="{FF2B5EF4-FFF2-40B4-BE49-F238E27FC236}">
                    <a16:creationId xmlns:a16="http://schemas.microsoft.com/office/drawing/2014/main" id="{32FBF9CB-F983-4A89-A0D9-37056BB65B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609"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29" name="Freeform 59">
                <a:extLst>
                  <a:ext uri="{FF2B5EF4-FFF2-40B4-BE49-F238E27FC236}">
                    <a16:creationId xmlns:a16="http://schemas.microsoft.com/office/drawing/2014/main" id="{F0884E69-5FA6-4C8C-A64C-DBB313AC2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1059"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0" name="Freeform 60">
                <a:extLst>
                  <a:ext uri="{FF2B5EF4-FFF2-40B4-BE49-F238E27FC236}">
                    <a16:creationId xmlns:a16="http://schemas.microsoft.com/office/drawing/2014/main" id="{ED1FD4E2-312B-48A6-9F17-2D0BD4CFB3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6290"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1" name="Freeform 61">
                <a:extLst>
                  <a:ext uri="{FF2B5EF4-FFF2-40B4-BE49-F238E27FC236}">
                    <a16:creationId xmlns:a16="http://schemas.microsoft.com/office/drawing/2014/main" id="{EA111918-CFCC-4C23-ADF2-ABCC68A7C5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2587"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2" name="Freeform 78">
                <a:extLst>
                  <a:ext uri="{FF2B5EF4-FFF2-40B4-BE49-F238E27FC236}">
                    <a16:creationId xmlns:a16="http://schemas.microsoft.com/office/drawing/2014/main" id="{7E5CA7B2-3753-4B7D-A722-D95342BB8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1825" y="7210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3" name="Freeform 79">
                <a:extLst>
                  <a:ext uri="{FF2B5EF4-FFF2-40B4-BE49-F238E27FC236}">
                    <a16:creationId xmlns:a16="http://schemas.microsoft.com/office/drawing/2014/main" id="{CC9214A9-8EEB-41B0-83FB-80BEBD9652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4197" y="95208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4" name="Freeform 80">
                <a:extLst>
                  <a:ext uri="{FF2B5EF4-FFF2-40B4-BE49-F238E27FC236}">
                    <a16:creationId xmlns:a16="http://schemas.microsoft.com/office/drawing/2014/main" id="{33157A90-4AF1-4A40-8125-803407C021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8856" y="1189882"/>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5" name="Freeform 81">
                <a:extLst>
                  <a:ext uri="{FF2B5EF4-FFF2-40B4-BE49-F238E27FC236}">
                    <a16:creationId xmlns:a16="http://schemas.microsoft.com/office/drawing/2014/main" id="{32D1FB24-5EA3-488F-913F-B3C1BB036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1906" y="2202936"/>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6" name="Freeform 82">
                <a:extLst>
                  <a:ext uri="{FF2B5EF4-FFF2-40B4-BE49-F238E27FC236}">
                    <a16:creationId xmlns:a16="http://schemas.microsoft.com/office/drawing/2014/main" id="{58FC3262-B888-4936-87A0-9A494483A3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742" y="198048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7" name="Freeform 83">
                <a:extLst>
                  <a:ext uri="{FF2B5EF4-FFF2-40B4-BE49-F238E27FC236}">
                    <a16:creationId xmlns:a16="http://schemas.microsoft.com/office/drawing/2014/main" id="{127CA728-BAE0-47A3-B0CA-5EB4FD148E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2299" y="166569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8" name="Freeform 84">
                <a:extLst>
                  <a:ext uri="{FF2B5EF4-FFF2-40B4-BE49-F238E27FC236}">
                    <a16:creationId xmlns:a16="http://schemas.microsoft.com/office/drawing/2014/main" id="{0130CB83-550A-45A8-A9AB-0A9E134291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3315" y="516456"/>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39" name="Freeform 86">
                <a:extLst>
                  <a:ext uri="{FF2B5EF4-FFF2-40B4-BE49-F238E27FC236}">
                    <a16:creationId xmlns:a16="http://schemas.microsoft.com/office/drawing/2014/main" id="{CAEE495A-5C27-457A-BD41-20611D5D02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3284" y="17044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0" name="Freeform 89">
                <a:extLst>
                  <a:ext uri="{FF2B5EF4-FFF2-40B4-BE49-F238E27FC236}">
                    <a16:creationId xmlns:a16="http://schemas.microsoft.com/office/drawing/2014/main" id="{BB1F32F7-014F-45A8-844E-56C76D98A7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087" y="145334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1" name="Freeform 90">
                <a:extLst>
                  <a:ext uri="{FF2B5EF4-FFF2-40B4-BE49-F238E27FC236}">
                    <a16:creationId xmlns:a16="http://schemas.microsoft.com/office/drawing/2014/main" id="{0CF27E5B-05B7-44DF-94AE-4365D50B8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65939" y="207625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2" name="Freeform 105">
                <a:extLst>
                  <a:ext uri="{FF2B5EF4-FFF2-40B4-BE49-F238E27FC236}">
                    <a16:creationId xmlns:a16="http://schemas.microsoft.com/office/drawing/2014/main" id="{BEEE0FD8-81BE-4670-A0B1-FD1C191910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9346" y="198194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3" name="Freeform 106">
                <a:extLst>
                  <a:ext uri="{FF2B5EF4-FFF2-40B4-BE49-F238E27FC236}">
                    <a16:creationId xmlns:a16="http://schemas.microsoft.com/office/drawing/2014/main" id="{9F9A6256-1F3C-46D5-8441-488BB1E8E4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8983" y="589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4" name="Freeform 107">
                <a:extLst>
                  <a:ext uri="{FF2B5EF4-FFF2-40B4-BE49-F238E27FC236}">
                    <a16:creationId xmlns:a16="http://schemas.microsoft.com/office/drawing/2014/main" id="{BD9DB765-92D3-4BCB-918F-60D8DCDD7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4748" y="226901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5" name="Freeform 108">
                <a:extLst>
                  <a:ext uri="{FF2B5EF4-FFF2-40B4-BE49-F238E27FC236}">
                    <a16:creationId xmlns:a16="http://schemas.microsoft.com/office/drawing/2014/main" id="{8AFA6628-0664-424D-905E-6FAE9FCFAA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6654" y="119891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6" name="Freeform 109">
                <a:extLst>
                  <a:ext uri="{FF2B5EF4-FFF2-40B4-BE49-F238E27FC236}">
                    <a16:creationId xmlns:a16="http://schemas.microsoft.com/office/drawing/2014/main" id="{433F27B3-462C-45E8-A759-DE553E29A3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851" y="170023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7" name="Freeform 110">
                <a:extLst>
                  <a:ext uri="{FF2B5EF4-FFF2-40B4-BE49-F238E27FC236}">
                    <a16:creationId xmlns:a16="http://schemas.microsoft.com/office/drawing/2014/main" id="{7EC57FD0-F081-4D0F-B32F-E1963A8DE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7" y="34123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8" name="Freeform 111">
                <a:extLst>
                  <a:ext uri="{FF2B5EF4-FFF2-40B4-BE49-F238E27FC236}">
                    <a16:creationId xmlns:a16="http://schemas.microsoft.com/office/drawing/2014/main" id="{B268BB25-E444-4C92-83A1-E4D6F070D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7906" y="142873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49" name="Freeform 112">
                <a:extLst>
                  <a:ext uri="{FF2B5EF4-FFF2-40B4-BE49-F238E27FC236}">
                    <a16:creationId xmlns:a16="http://schemas.microsoft.com/office/drawing/2014/main" id="{9468C251-DE21-4B48-9BE9-25473D0F52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7409" y="91007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0" name="Freeform 5">
                <a:extLst>
                  <a:ext uri="{FF2B5EF4-FFF2-40B4-BE49-F238E27FC236}">
                    <a16:creationId xmlns:a16="http://schemas.microsoft.com/office/drawing/2014/main" id="{69374DCE-92DD-446F-9C06-4FD9C171AB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3378" y="27651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1" name="Freeform 6">
                <a:extLst>
                  <a:ext uri="{FF2B5EF4-FFF2-40B4-BE49-F238E27FC236}">
                    <a16:creationId xmlns:a16="http://schemas.microsoft.com/office/drawing/2014/main" id="{258E2296-D453-46D9-818C-D207E4968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4905" y="510935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2" name="Freeform 7">
                <a:extLst>
                  <a:ext uri="{FF2B5EF4-FFF2-40B4-BE49-F238E27FC236}">
                    <a16:creationId xmlns:a16="http://schemas.microsoft.com/office/drawing/2014/main" id="{48207F15-77EC-4A91-A365-6895A9C6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3335" y="2478886"/>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3" name="Freeform 8">
                <a:extLst>
                  <a:ext uri="{FF2B5EF4-FFF2-40B4-BE49-F238E27FC236}">
                    <a16:creationId xmlns:a16="http://schemas.microsoft.com/office/drawing/2014/main" id="{A96D38DB-9495-4DBE-BDB7-EB1595D38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1783" y="4810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4" name="Freeform 9">
                <a:extLst>
                  <a:ext uri="{FF2B5EF4-FFF2-40B4-BE49-F238E27FC236}">
                    <a16:creationId xmlns:a16="http://schemas.microsoft.com/office/drawing/2014/main" id="{29B258E2-CEDB-45A9-B556-32AC71C4F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9921" y="4529838"/>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5" name="Freeform 11">
                <a:extLst>
                  <a:ext uri="{FF2B5EF4-FFF2-40B4-BE49-F238E27FC236}">
                    <a16:creationId xmlns:a16="http://schemas.microsoft.com/office/drawing/2014/main" id="{2D586C45-5DFF-41ED-AEB9-8F3858E4EC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0282" y="4268606"/>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6" name="Freeform 12">
                <a:extLst>
                  <a:ext uri="{FF2B5EF4-FFF2-40B4-BE49-F238E27FC236}">
                    <a16:creationId xmlns:a16="http://schemas.microsoft.com/office/drawing/2014/main" id="{C9B4633B-7A14-4DFF-9B10-E15DE426C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2058" y="3766125"/>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7" name="Freeform 13">
                <a:extLst>
                  <a:ext uri="{FF2B5EF4-FFF2-40B4-BE49-F238E27FC236}">
                    <a16:creationId xmlns:a16="http://schemas.microsoft.com/office/drawing/2014/main" id="{587B182B-8E16-43A1-A782-893619FC2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6523" y="3170095"/>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8" name="Freeform 14">
                <a:extLst>
                  <a:ext uri="{FF2B5EF4-FFF2-40B4-BE49-F238E27FC236}">
                    <a16:creationId xmlns:a16="http://schemas.microsoft.com/office/drawing/2014/main" id="{34A0BA23-5B00-44AE-AB93-135184C1AA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7163" y="3410025"/>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59" name="Freeform 16">
                <a:extLst>
                  <a:ext uri="{FF2B5EF4-FFF2-40B4-BE49-F238E27FC236}">
                    <a16:creationId xmlns:a16="http://schemas.microsoft.com/office/drawing/2014/main" id="{1A1CF6B8-FC28-43CA-8304-83BA2847C1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00898" y="40091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0" name="Freeform 17">
                <a:extLst>
                  <a:ext uri="{FF2B5EF4-FFF2-40B4-BE49-F238E27FC236}">
                    <a16:creationId xmlns:a16="http://schemas.microsoft.com/office/drawing/2014/main" id="{C79EB67D-4664-48CC-8DFA-137F56370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35877" y="542184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1" name="Freeform 21">
                <a:extLst>
                  <a:ext uri="{FF2B5EF4-FFF2-40B4-BE49-F238E27FC236}">
                    <a16:creationId xmlns:a16="http://schemas.microsoft.com/office/drawing/2014/main" id="{23820013-B618-4C4F-B57E-58DAA2828C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83868" y="5732999"/>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2" name="Freeform 25">
                <a:extLst>
                  <a:ext uri="{FF2B5EF4-FFF2-40B4-BE49-F238E27FC236}">
                    <a16:creationId xmlns:a16="http://schemas.microsoft.com/office/drawing/2014/main" id="{E350A463-C2A4-4D68-9E71-B512B0D19D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529" y="649826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3" name="Freeform 29">
                <a:extLst>
                  <a:ext uri="{FF2B5EF4-FFF2-40B4-BE49-F238E27FC236}">
                    <a16:creationId xmlns:a16="http://schemas.microsoft.com/office/drawing/2014/main" id="{BC57309A-FF5D-478A-88A0-A4BE3C684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751" y="5971706"/>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4" name="Freeform 31">
                <a:extLst>
                  <a:ext uri="{FF2B5EF4-FFF2-40B4-BE49-F238E27FC236}">
                    <a16:creationId xmlns:a16="http://schemas.microsoft.com/office/drawing/2014/main" id="{9F22C4B5-8A6E-47CB-B4D6-98B0D4BB16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3452" y="6281124"/>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5" name="Freeform 32">
                <a:extLst>
                  <a:ext uri="{FF2B5EF4-FFF2-40B4-BE49-F238E27FC236}">
                    <a16:creationId xmlns:a16="http://schemas.microsoft.com/office/drawing/2014/main" id="{7E92F052-D723-495D-868C-296410F5F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4632"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6" name="Freeform 33">
                <a:extLst>
                  <a:ext uri="{FF2B5EF4-FFF2-40B4-BE49-F238E27FC236}">
                    <a16:creationId xmlns:a16="http://schemas.microsoft.com/office/drawing/2014/main" id="{5C008CF1-8C78-4239-B052-0B5041EDC9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545"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7" name="Freeform 34">
                <a:extLst>
                  <a:ext uri="{FF2B5EF4-FFF2-40B4-BE49-F238E27FC236}">
                    <a16:creationId xmlns:a16="http://schemas.microsoft.com/office/drawing/2014/main" id="{539E6F42-09A7-4472-942C-C54A5D7C65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8475"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8" name="Freeform 35">
                <a:extLst>
                  <a:ext uri="{FF2B5EF4-FFF2-40B4-BE49-F238E27FC236}">
                    <a16:creationId xmlns:a16="http://schemas.microsoft.com/office/drawing/2014/main" id="{6C96C72D-9D17-4980-A553-E066155613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127"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69" name="Freeform 36">
                <a:extLst>
                  <a:ext uri="{FF2B5EF4-FFF2-40B4-BE49-F238E27FC236}">
                    <a16:creationId xmlns:a16="http://schemas.microsoft.com/office/drawing/2014/main" id="{45D9847C-95CC-437A-95AF-49C182571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0" name="Freeform 37">
                <a:extLst>
                  <a:ext uri="{FF2B5EF4-FFF2-40B4-BE49-F238E27FC236}">
                    <a16:creationId xmlns:a16="http://schemas.microsoft.com/office/drawing/2014/main" id="{B9D8076A-CA26-41D6-AB76-ED1B86A8DD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8030"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1" name="Freeform 38">
                <a:extLst>
                  <a:ext uri="{FF2B5EF4-FFF2-40B4-BE49-F238E27FC236}">
                    <a16:creationId xmlns:a16="http://schemas.microsoft.com/office/drawing/2014/main" id="{ACBF348E-212A-4EE2-A9C8-C65E1678CC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699"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2" name="Freeform 39">
                <a:extLst>
                  <a:ext uri="{FF2B5EF4-FFF2-40B4-BE49-F238E27FC236}">
                    <a16:creationId xmlns:a16="http://schemas.microsoft.com/office/drawing/2014/main" id="{ADB6AE21-92E4-42D6-BC49-E087976C88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7807"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3" name="Freeform 40">
                <a:extLst>
                  <a:ext uri="{FF2B5EF4-FFF2-40B4-BE49-F238E27FC236}">
                    <a16:creationId xmlns:a16="http://schemas.microsoft.com/office/drawing/2014/main" id="{2A48A234-019E-40CA-95FC-390D168D7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2771"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4" name="Freeform 41">
                <a:extLst>
                  <a:ext uri="{FF2B5EF4-FFF2-40B4-BE49-F238E27FC236}">
                    <a16:creationId xmlns:a16="http://schemas.microsoft.com/office/drawing/2014/main" id="{0F5FEA51-6853-4BF4-8461-79FD3DDA70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5" name="Freeform 42">
                <a:extLst>
                  <a:ext uri="{FF2B5EF4-FFF2-40B4-BE49-F238E27FC236}">
                    <a16:creationId xmlns:a16="http://schemas.microsoft.com/office/drawing/2014/main" id="{CE655D11-293F-4305-BCA0-196F3D049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4432"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6" name="Freeform 44">
                <a:extLst>
                  <a:ext uri="{FF2B5EF4-FFF2-40B4-BE49-F238E27FC236}">
                    <a16:creationId xmlns:a16="http://schemas.microsoft.com/office/drawing/2014/main" id="{416E183A-0D9C-4821-BD62-9CA648E963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8222"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7" name="Freeform 45">
                <a:extLst>
                  <a:ext uri="{FF2B5EF4-FFF2-40B4-BE49-F238E27FC236}">
                    <a16:creationId xmlns:a16="http://schemas.microsoft.com/office/drawing/2014/main" id="{1FA51AD8-7B74-41CF-9A6D-33643002F5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6071"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8" name="Freeform 46">
                <a:extLst>
                  <a:ext uri="{FF2B5EF4-FFF2-40B4-BE49-F238E27FC236}">
                    <a16:creationId xmlns:a16="http://schemas.microsoft.com/office/drawing/2014/main" id="{C297914E-981E-4D31-9A89-6A68EA2B4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130"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79" name="Freeform 47">
                <a:extLst>
                  <a:ext uri="{FF2B5EF4-FFF2-40B4-BE49-F238E27FC236}">
                    <a16:creationId xmlns:a16="http://schemas.microsoft.com/office/drawing/2014/main" id="{C8FE7D07-2ACA-4830-BB98-FE568A1A41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3275"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0" name="Freeform 48">
                <a:extLst>
                  <a:ext uri="{FF2B5EF4-FFF2-40B4-BE49-F238E27FC236}">
                    <a16:creationId xmlns:a16="http://schemas.microsoft.com/office/drawing/2014/main" id="{D8C678D8-D159-48FE-BD0C-2C4A937ACB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8532"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1" name="Freeform 49">
                <a:extLst>
                  <a:ext uri="{FF2B5EF4-FFF2-40B4-BE49-F238E27FC236}">
                    <a16:creationId xmlns:a16="http://schemas.microsoft.com/office/drawing/2014/main" id="{29574B54-7600-4D46-BCE4-333BD9C7FF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7146"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2" name="Freeform 62">
                <a:extLst>
                  <a:ext uri="{FF2B5EF4-FFF2-40B4-BE49-F238E27FC236}">
                    <a16:creationId xmlns:a16="http://schemas.microsoft.com/office/drawing/2014/main" id="{71DFCCAC-BC4E-438E-847C-23F9ED6D86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8964" y="2950571"/>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3" name="Freeform 63">
                <a:extLst>
                  <a:ext uri="{FF2B5EF4-FFF2-40B4-BE49-F238E27FC236}">
                    <a16:creationId xmlns:a16="http://schemas.microsoft.com/office/drawing/2014/main" id="{04BC880B-F0A1-4F59-9595-F9757CEA3C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0322" y="4089184"/>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4" name="Freeform 64">
                <a:extLst>
                  <a:ext uri="{FF2B5EF4-FFF2-40B4-BE49-F238E27FC236}">
                    <a16:creationId xmlns:a16="http://schemas.microsoft.com/office/drawing/2014/main" id="{BDA2CAA7-50D4-45D1-9987-B04B1B2C9E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273" y="26822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5" name="Freeform 65">
                <a:extLst>
                  <a:ext uri="{FF2B5EF4-FFF2-40B4-BE49-F238E27FC236}">
                    <a16:creationId xmlns:a16="http://schemas.microsoft.com/office/drawing/2014/main" id="{0205D403-CB96-4598-840E-C69BE0F85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904" y="382627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6" name="Freeform 66">
                <a:extLst>
                  <a:ext uri="{FF2B5EF4-FFF2-40B4-BE49-F238E27FC236}">
                    <a16:creationId xmlns:a16="http://schemas.microsoft.com/office/drawing/2014/main" id="{C87A8393-9E4F-46F4-8329-B4BA56FA00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86" y="5372714"/>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7" name="Freeform 67">
                <a:extLst>
                  <a:ext uri="{FF2B5EF4-FFF2-40B4-BE49-F238E27FC236}">
                    <a16:creationId xmlns:a16="http://schemas.microsoft.com/office/drawing/2014/main" id="{88BE4EC1-3B86-40F5-93A2-50EB4D167E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56866" y="4588736"/>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8" name="Freeform 68">
                <a:extLst>
                  <a:ext uri="{FF2B5EF4-FFF2-40B4-BE49-F238E27FC236}">
                    <a16:creationId xmlns:a16="http://schemas.microsoft.com/office/drawing/2014/main" id="{DAB31707-2BF8-45D1-A32F-9F5C0E30A4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4254" y="324599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89" name="Freeform 69">
                <a:extLst>
                  <a:ext uri="{FF2B5EF4-FFF2-40B4-BE49-F238E27FC236}">
                    <a16:creationId xmlns:a16="http://schemas.microsoft.com/office/drawing/2014/main" id="{9C8FA174-E0E4-49F2-A960-0BE48D3019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63511" y="5654959"/>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0" name="Freeform 70">
                <a:extLst>
                  <a:ext uri="{FF2B5EF4-FFF2-40B4-BE49-F238E27FC236}">
                    <a16:creationId xmlns:a16="http://schemas.microsoft.com/office/drawing/2014/main" id="{9C475233-7BEF-47BB-8A48-185AF3BE77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27724" y="624670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1" name="Freeform 71">
                <a:extLst>
                  <a:ext uri="{FF2B5EF4-FFF2-40B4-BE49-F238E27FC236}">
                    <a16:creationId xmlns:a16="http://schemas.microsoft.com/office/drawing/2014/main" id="{015728E8-62B6-4217-B383-43AA084AA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5054" y="513430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2" name="Freeform 72">
                <a:extLst>
                  <a:ext uri="{FF2B5EF4-FFF2-40B4-BE49-F238E27FC236}">
                    <a16:creationId xmlns:a16="http://schemas.microsoft.com/office/drawing/2014/main" id="{77D689AF-C161-494D-A4B8-B746B0A7D0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1791" y="4907450"/>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3" name="Freeform 73">
                <a:extLst>
                  <a:ext uri="{FF2B5EF4-FFF2-40B4-BE49-F238E27FC236}">
                    <a16:creationId xmlns:a16="http://schemas.microsoft.com/office/drawing/2014/main" id="{9BD9C1D5-8CC9-4FD9-8775-C51FE208DB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64" y="4407815"/>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4" name="Freeform 74">
                <a:extLst>
                  <a:ext uri="{FF2B5EF4-FFF2-40B4-BE49-F238E27FC236}">
                    <a16:creationId xmlns:a16="http://schemas.microsoft.com/office/drawing/2014/main" id="{BE04C179-888B-4E0C-AB31-0DAEEDF7F6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616" y="598809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5" name="Freeform 75">
                <a:extLst>
                  <a:ext uri="{FF2B5EF4-FFF2-40B4-BE49-F238E27FC236}">
                    <a16:creationId xmlns:a16="http://schemas.microsoft.com/office/drawing/2014/main" id="{6B7C84F5-868D-4805-9F83-C8A345D3D5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625" y="2442495"/>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6" name="Freeform 77">
                <a:extLst>
                  <a:ext uri="{FF2B5EF4-FFF2-40B4-BE49-F238E27FC236}">
                    <a16:creationId xmlns:a16="http://schemas.microsoft.com/office/drawing/2014/main" id="{B86694F4-707C-4741-BA22-5E0CDF61FB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871" y="360677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7" name="Freeform 85">
                <a:extLst>
                  <a:ext uri="{FF2B5EF4-FFF2-40B4-BE49-F238E27FC236}">
                    <a16:creationId xmlns:a16="http://schemas.microsoft.com/office/drawing/2014/main" id="{268A4DA4-E5A8-4031-8FB8-C1359830DC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1130" y="643459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8" name="Freeform 87">
                <a:extLst>
                  <a:ext uri="{FF2B5EF4-FFF2-40B4-BE49-F238E27FC236}">
                    <a16:creationId xmlns:a16="http://schemas.microsoft.com/office/drawing/2014/main" id="{2CB62FF0-AEEA-45FC-9BD0-2D100F390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18609" y="665763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99" name="Freeform 88">
                <a:extLst>
                  <a:ext uri="{FF2B5EF4-FFF2-40B4-BE49-F238E27FC236}">
                    <a16:creationId xmlns:a16="http://schemas.microsoft.com/office/drawing/2014/main" id="{753DCB44-0E85-4770-A989-F1B86F20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9170" y="5704047"/>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0" name="Freeform 91">
                <a:extLst>
                  <a:ext uri="{FF2B5EF4-FFF2-40B4-BE49-F238E27FC236}">
                    <a16:creationId xmlns:a16="http://schemas.microsoft.com/office/drawing/2014/main" id="{5DA00070-D353-48A9-AFBD-9305424EB7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8166" y="276408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1" name="Freeform 92">
                <a:extLst>
                  <a:ext uri="{FF2B5EF4-FFF2-40B4-BE49-F238E27FC236}">
                    <a16:creationId xmlns:a16="http://schemas.microsoft.com/office/drawing/2014/main" id="{FEF02EE7-A1CD-4F49-9BBC-4F845786BD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7206" y="2420506"/>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2" name="Freeform 93">
                <a:extLst>
                  <a:ext uri="{FF2B5EF4-FFF2-40B4-BE49-F238E27FC236}">
                    <a16:creationId xmlns:a16="http://schemas.microsoft.com/office/drawing/2014/main" id="{D94FF856-CBC2-4F9B-8C88-0A61402F94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8" y="3285274"/>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3" name="Freeform 94">
                <a:extLst>
                  <a:ext uri="{FF2B5EF4-FFF2-40B4-BE49-F238E27FC236}">
                    <a16:creationId xmlns:a16="http://schemas.microsoft.com/office/drawing/2014/main" id="{AB7BC1C0-67DD-44B3-AEF8-3046B55C12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1814" y="5367453"/>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4" name="Freeform 95">
                <a:extLst>
                  <a:ext uri="{FF2B5EF4-FFF2-40B4-BE49-F238E27FC236}">
                    <a16:creationId xmlns:a16="http://schemas.microsoft.com/office/drawing/2014/main" id="{79D1FD88-FD27-4B5E-9EC2-911808A058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0165" y="305586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5" name="Freeform 96">
                <a:extLst>
                  <a:ext uri="{FF2B5EF4-FFF2-40B4-BE49-F238E27FC236}">
                    <a16:creationId xmlns:a16="http://schemas.microsoft.com/office/drawing/2014/main" id="{C7DE49B6-A789-40DB-B057-37DCE5E41C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5551" y="3575426"/>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6" name="Freeform 97">
                <a:extLst>
                  <a:ext uri="{FF2B5EF4-FFF2-40B4-BE49-F238E27FC236}">
                    <a16:creationId xmlns:a16="http://schemas.microsoft.com/office/drawing/2014/main" id="{5873829D-5204-48B1-8271-B803682D83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54863" y="478427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7" name="Freeform 98">
                <a:extLst>
                  <a:ext uri="{FF2B5EF4-FFF2-40B4-BE49-F238E27FC236}">
                    <a16:creationId xmlns:a16="http://schemas.microsoft.com/office/drawing/2014/main" id="{26F30F65-64C8-44FB-B6BD-0BBAFA3B7F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7348" y="426581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8" name="Freeform 99">
                <a:extLst>
                  <a:ext uri="{FF2B5EF4-FFF2-40B4-BE49-F238E27FC236}">
                    <a16:creationId xmlns:a16="http://schemas.microsoft.com/office/drawing/2014/main" id="{193BEA64-7498-46F1-85CC-A5C96EC98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40243" y="447367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09" name="Freeform 100">
                <a:extLst>
                  <a:ext uri="{FF2B5EF4-FFF2-40B4-BE49-F238E27FC236}">
                    <a16:creationId xmlns:a16="http://schemas.microsoft.com/office/drawing/2014/main" id="{B0C67838-49E2-4B6A-AC69-3A6B791DA6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9752" y="38942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0" name="Freeform 101">
                <a:extLst>
                  <a:ext uri="{FF2B5EF4-FFF2-40B4-BE49-F238E27FC236}">
                    <a16:creationId xmlns:a16="http://schemas.microsoft.com/office/drawing/2014/main" id="{49A20809-A2DD-4085-B78C-B4BA41E979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4469" y="510246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1" name="Freeform 102">
                <a:extLst>
                  <a:ext uri="{FF2B5EF4-FFF2-40B4-BE49-F238E27FC236}">
                    <a16:creationId xmlns:a16="http://schemas.microsoft.com/office/drawing/2014/main" id="{B775045C-37C7-4493-8D9C-9F99C55F0F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0648" y="5662850"/>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2" name="Freeform 103">
                <a:extLst>
                  <a:ext uri="{FF2B5EF4-FFF2-40B4-BE49-F238E27FC236}">
                    <a16:creationId xmlns:a16="http://schemas.microsoft.com/office/drawing/2014/main" id="{A3BE9A7E-1BA8-46F8-B318-E2ECCBFDC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73556" y="593327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3" name="Freeform 104">
                <a:extLst>
                  <a:ext uri="{FF2B5EF4-FFF2-40B4-BE49-F238E27FC236}">
                    <a16:creationId xmlns:a16="http://schemas.microsoft.com/office/drawing/2014/main" id="{5F1ADC58-BB04-4DC8-AABD-162D83F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9016" y="246418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4" name="Freeform 113">
                <a:extLst>
                  <a:ext uri="{FF2B5EF4-FFF2-40B4-BE49-F238E27FC236}">
                    <a16:creationId xmlns:a16="http://schemas.microsoft.com/office/drawing/2014/main" id="{F994FC45-8DC0-49B0-A05A-B2B1878F3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0357" y="4852103"/>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5" name="Freeform 114">
                <a:extLst>
                  <a:ext uri="{FF2B5EF4-FFF2-40B4-BE49-F238E27FC236}">
                    <a16:creationId xmlns:a16="http://schemas.microsoft.com/office/drawing/2014/main" id="{B0DFE4B7-ABE2-4D83-A5BC-2100890C36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3761" y="361841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6" name="Freeform 115">
                <a:extLst>
                  <a:ext uri="{FF2B5EF4-FFF2-40B4-BE49-F238E27FC236}">
                    <a16:creationId xmlns:a16="http://schemas.microsoft.com/office/drawing/2014/main" id="{3875A6F5-143B-4099-A2BA-B42D029810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8048" y="428127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7" name="Freeform 117">
                <a:extLst>
                  <a:ext uri="{FF2B5EF4-FFF2-40B4-BE49-F238E27FC236}">
                    <a16:creationId xmlns:a16="http://schemas.microsoft.com/office/drawing/2014/main" id="{D55AA3FB-BBFD-48A5-A816-17F15A8BA1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5365" y="597695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8" name="Freeform 118">
                <a:extLst>
                  <a:ext uri="{FF2B5EF4-FFF2-40B4-BE49-F238E27FC236}">
                    <a16:creationId xmlns:a16="http://schemas.microsoft.com/office/drawing/2014/main" id="{6069A188-5649-4675-BA50-263D06231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14781" y="655463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19" name="Freeform 119">
                <a:extLst>
                  <a:ext uri="{FF2B5EF4-FFF2-40B4-BE49-F238E27FC236}">
                    <a16:creationId xmlns:a16="http://schemas.microsoft.com/office/drawing/2014/main" id="{FC01152A-5489-44EF-B864-EC4DD7B316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01455" y="628626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0" name="Freeform 8">
                <a:extLst>
                  <a:ext uri="{FF2B5EF4-FFF2-40B4-BE49-F238E27FC236}">
                    <a16:creationId xmlns:a16="http://schemas.microsoft.com/office/drawing/2014/main" id="{D3CAA289-9C0C-490A-9768-49BBD637B9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2287"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1" name="Freeform 8">
                <a:extLst>
                  <a:ext uri="{FF2B5EF4-FFF2-40B4-BE49-F238E27FC236}">
                    <a16:creationId xmlns:a16="http://schemas.microsoft.com/office/drawing/2014/main" id="{0ACB33D8-7879-498C-8BC7-4C4F6ECED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2464" y="9710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22" name="Freeform 106">
                <a:extLst>
                  <a:ext uri="{FF2B5EF4-FFF2-40B4-BE49-F238E27FC236}">
                    <a16:creationId xmlns:a16="http://schemas.microsoft.com/office/drawing/2014/main" id="{A6BB204E-D937-4C4D-BCB6-DF9F7A4063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1618" y="671409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grpSp>
        <p:sp>
          <p:nvSpPr>
            <p:cNvPr id="22" name="Freeform 8">
              <a:extLst>
                <a:ext uri="{FF2B5EF4-FFF2-40B4-BE49-F238E27FC236}">
                  <a16:creationId xmlns:a16="http://schemas.microsoft.com/office/drawing/2014/main" id="{EF447936-9AA6-4873-BD6B-3A7DBBCF4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3502" y="7475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3" name="Freeform 43">
              <a:extLst>
                <a:ext uri="{FF2B5EF4-FFF2-40B4-BE49-F238E27FC236}">
                  <a16:creationId xmlns:a16="http://schemas.microsoft.com/office/drawing/2014/main" id="{CC3E0D11-92C6-4141-B7C5-5B8BA0E40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29875" y="6000711"/>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4" name="Freeform 51">
              <a:extLst>
                <a:ext uri="{FF2B5EF4-FFF2-40B4-BE49-F238E27FC236}">
                  <a16:creationId xmlns:a16="http://schemas.microsoft.com/office/drawing/2014/main" id="{CA82DB1A-E0D4-4D6D-A64A-868014C794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382" y="577584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5" name="Freeform 52">
              <a:extLst>
                <a:ext uri="{FF2B5EF4-FFF2-40B4-BE49-F238E27FC236}">
                  <a16:creationId xmlns:a16="http://schemas.microsoft.com/office/drawing/2014/main" id="{79E9E5C1-D60A-4EA8-9C04-15595A7BB4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8609" y="643450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6" name="Freeform 53">
              <a:extLst>
                <a:ext uri="{FF2B5EF4-FFF2-40B4-BE49-F238E27FC236}">
                  <a16:creationId xmlns:a16="http://schemas.microsoft.com/office/drawing/2014/main" id="{BAD910CD-D57C-45DA-8A9B-5E3CD57EA6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890" y="5548501"/>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7" name="Freeform 54">
              <a:extLst>
                <a:ext uri="{FF2B5EF4-FFF2-40B4-BE49-F238E27FC236}">
                  <a16:creationId xmlns:a16="http://schemas.microsoft.com/office/drawing/2014/main" id="{5402826A-583C-4667-AEF8-DAA4269281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8217" y="621571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8" name="Freeform 55">
              <a:extLst>
                <a:ext uri="{FF2B5EF4-FFF2-40B4-BE49-F238E27FC236}">
                  <a16:creationId xmlns:a16="http://schemas.microsoft.com/office/drawing/2014/main" id="{4E02EBB7-1EC6-4320-B9C9-64E237CB9C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6485" y="534869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9" name="Freeform 56">
              <a:extLst>
                <a:ext uri="{FF2B5EF4-FFF2-40B4-BE49-F238E27FC236}">
                  <a16:creationId xmlns:a16="http://schemas.microsoft.com/office/drawing/2014/main" id="{C62D78D2-A229-4811-9BFA-43C28BC02A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447" y="4515392"/>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30" name="Freeform 57">
              <a:extLst>
                <a:ext uri="{FF2B5EF4-FFF2-40B4-BE49-F238E27FC236}">
                  <a16:creationId xmlns:a16="http://schemas.microsoft.com/office/drawing/2014/main" id="{50D562C1-4FFF-4863-9D92-339D7D867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588" y="511446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31" name="Freeform 59">
              <a:extLst>
                <a:ext uri="{FF2B5EF4-FFF2-40B4-BE49-F238E27FC236}">
                  <a16:creationId xmlns:a16="http://schemas.microsoft.com/office/drawing/2014/main" id="{49EA74AB-1F40-426C-9606-B571634E0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7517" y="6658744"/>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32" name="Freeform 60">
              <a:extLst>
                <a:ext uri="{FF2B5EF4-FFF2-40B4-BE49-F238E27FC236}">
                  <a16:creationId xmlns:a16="http://schemas.microsoft.com/office/drawing/2014/main" id="{24E43341-2786-439A-990F-D4DA152990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0066" y="48125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33" name="Freeform 61">
              <a:extLst>
                <a:ext uri="{FF2B5EF4-FFF2-40B4-BE49-F238E27FC236}">
                  <a16:creationId xmlns:a16="http://schemas.microsoft.com/office/drawing/2014/main" id="{C301CB0C-1558-41B4-B70E-2CC306AB5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7683" y="492022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34" name="Freeform 78">
              <a:extLst>
                <a:ext uri="{FF2B5EF4-FFF2-40B4-BE49-F238E27FC236}">
                  <a16:creationId xmlns:a16="http://schemas.microsoft.com/office/drawing/2014/main" id="{9EFD2F56-A311-4A9C-98DB-DD899F8451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3283" y="608534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35" name="Freeform 79">
              <a:extLst>
                <a:ext uri="{FF2B5EF4-FFF2-40B4-BE49-F238E27FC236}">
                  <a16:creationId xmlns:a16="http://schemas.microsoft.com/office/drawing/2014/main" id="{EB1A7473-AA51-43BA-A524-59689C5D46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4838" y="586000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36" name="Freeform 80">
              <a:extLst>
                <a:ext uri="{FF2B5EF4-FFF2-40B4-BE49-F238E27FC236}">
                  <a16:creationId xmlns:a16="http://schemas.microsoft.com/office/drawing/2014/main" id="{515EE26E-DD80-4E28-A9E4-E3C1C9593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9291" y="562547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37" name="Freeform 81">
              <a:extLst>
                <a:ext uri="{FF2B5EF4-FFF2-40B4-BE49-F238E27FC236}">
                  <a16:creationId xmlns:a16="http://schemas.microsoft.com/office/drawing/2014/main" id="{6CA0BB20-E66B-4B1E-A334-03D3C79226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0291" y="45879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38" name="Freeform 82">
              <a:extLst>
                <a:ext uri="{FF2B5EF4-FFF2-40B4-BE49-F238E27FC236}">
                  <a16:creationId xmlns:a16="http://schemas.microsoft.com/office/drawing/2014/main" id="{927E0985-C47E-44F1-874C-8067B5FEEF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861" y="483161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39" name="Freeform 83">
              <a:extLst>
                <a:ext uri="{FF2B5EF4-FFF2-40B4-BE49-F238E27FC236}">
                  <a16:creationId xmlns:a16="http://schemas.microsoft.com/office/drawing/2014/main" id="{F9046F3A-DBB1-4C4D-8D5B-82B836FE4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19646" y="5058270"/>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40" name="Freeform 84">
              <a:extLst>
                <a:ext uri="{FF2B5EF4-FFF2-40B4-BE49-F238E27FC236}">
                  <a16:creationId xmlns:a16="http://schemas.microsoft.com/office/drawing/2014/main" id="{FE7EE438-DD14-4738-A241-20B943B35A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8630" y="627687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41" name="Freeform 86">
              <a:extLst>
                <a:ext uri="{FF2B5EF4-FFF2-40B4-BE49-F238E27FC236}">
                  <a16:creationId xmlns:a16="http://schemas.microsoft.com/office/drawing/2014/main" id="{CCD6D4A0-93F3-450E-855C-A0EABF820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208" y="6707185"/>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42" name="Freeform 89">
              <a:extLst>
                <a:ext uri="{FF2B5EF4-FFF2-40B4-BE49-F238E27FC236}">
                  <a16:creationId xmlns:a16="http://schemas.microsoft.com/office/drawing/2014/main" id="{FFC49BA2-2C2F-4532-8C33-1DB7C24A9D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0314" y="533508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43" name="Freeform 90">
              <a:extLst>
                <a:ext uri="{FF2B5EF4-FFF2-40B4-BE49-F238E27FC236}">
                  <a16:creationId xmlns:a16="http://schemas.microsoft.com/office/drawing/2014/main" id="{B9C3E3E0-3543-4DB4-9553-C483590B4F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94500" y="4796228"/>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44" name="Freeform 105">
              <a:extLst>
                <a:ext uri="{FF2B5EF4-FFF2-40B4-BE49-F238E27FC236}">
                  <a16:creationId xmlns:a16="http://schemas.microsoft.com/office/drawing/2014/main" id="{D1611641-4970-4C93-B005-82D774C7A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2851" y="480648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45" name="Freeform 106">
              <a:extLst>
                <a:ext uri="{FF2B5EF4-FFF2-40B4-BE49-F238E27FC236}">
                  <a16:creationId xmlns:a16="http://schemas.microsoft.com/office/drawing/2014/main" id="{40083E90-33FD-4861-8B17-340056901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418" y="619528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46" name="Freeform 107">
              <a:extLst>
                <a:ext uri="{FF2B5EF4-FFF2-40B4-BE49-F238E27FC236}">
                  <a16:creationId xmlns:a16="http://schemas.microsoft.com/office/drawing/2014/main" id="{94952852-5E0A-47E7-B0C6-F92962CC25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4157" y="4530841"/>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47" name="Freeform 108">
              <a:extLst>
                <a:ext uri="{FF2B5EF4-FFF2-40B4-BE49-F238E27FC236}">
                  <a16:creationId xmlns:a16="http://schemas.microsoft.com/office/drawing/2014/main" id="{3EA0ADD2-2C5C-4EBB-AC72-FE268D4C6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75038" y="559196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48" name="Freeform 109">
              <a:extLst>
                <a:ext uri="{FF2B5EF4-FFF2-40B4-BE49-F238E27FC236}">
                  <a16:creationId xmlns:a16="http://schemas.microsoft.com/office/drawing/2014/main" id="{CCF7EDDF-9DA6-4F4F-A8D9-6F9D608F9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054" y="509635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49" name="Freeform 110">
              <a:extLst>
                <a:ext uri="{FF2B5EF4-FFF2-40B4-BE49-F238E27FC236}">
                  <a16:creationId xmlns:a16="http://schemas.microsoft.com/office/drawing/2014/main" id="{B4ACE8BD-5655-44BC-9DD6-5791448B2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3" y="642598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50" name="Freeform 111">
              <a:extLst>
                <a:ext uri="{FF2B5EF4-FFF2-40B4-BE49-F238E27FC236}">
                  <a16:creationId xmlns:a16="http://schemas.microsoft.com/office/drawing/2014/main" id="{6C8B78B0-ADF5-4E39-8488-83382AF0DA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039" y="5365413"/>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51" name="Freeform 112">
              <a:extLst>
                <a:ext uri="{FF2B5EF4-FFF2-40B4-BE49-F238E27FC236}">
                  <a16:creationId xmlns:a16="http://schemas.microsoft.com/office/drawing/2014/main" id="{07597995-748E-4B55-A4B9-DF71D499FF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7829" y="58897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52" name="Freeform 32">
              <a:extLst>
                <a:ext uri="{FF2B5EF4-FFF2-40B4-BE49-F238E27FC236}">
                  <a16:creationId xmlns:a16="http://schemas.microsoft.com/office/drawing/2014/main" id="{28639BDB-3882-43F7-93C4-66E9F7E41D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021" y="347919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53" name="Freeform 33">
              <a:extLst>
                <a:ext uri="{FF2B5EF4-FFF2-40B4-BE49-F238E27FC236}">
                  <a16:creationId xmlns:a16="http://schemas.microsoft.com/office/drawing/2014/main" id="{8A0AF7DA-1B05-49CD-8367-3C63151C38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7018" y="24188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54" name="Freeform 34">
              <a:extLst>
                <a:ext uri="{FF2B5EF4-FFF2-40B4-BE49-F238E27FC236}">
                  <a16:creationId xmlns:a16="http://schemas.microsoft.com/office/drawing/2014/main" id="{9F93108D-4661-454E-8F6E-63F910B18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9926" y="1412594"/>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55" name="Freeform 35">
              <a:extLst>
                <a:ext uri="{FF2B5EF4-FFF2-40B4-BE49-F238E27FC236}">
                  <a16:creationId xmlns:a16="http://schemas.microsoft.com/office/drawing/2014/main" id="{87E22E6B-5EC7-473E-9BDF-DDAA9A6474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3732" y="186616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56" name="Freeform 36">
              <a:extLst>
                <a:ext uri="{FF2B5EF4-FFF2-40B4-BE49-F238E27FC236}">
                  <a16:creationId xmlns:a16="http://schemas.microsoft.com/office/drawing/2014/main" id="{CADF4DD2-27C7-454B-9F32-B2707E0FCC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731937"/>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57" name="Freeform 37">
              <a:extLst>
                <a:ext uri="{FF2B5EF4-FFF2-40B4-BE49-F238E27FC236}">
                  <a16:creationId xmlns:a16="http://schemas.microsoft.com/office/drawing/2014/main" id="{718D23B6-4347-4B9E-B3EF-A0A9A13EF3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9866" y="3699631"/>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58" name="Freeform 38">
              <a:extLst>
                <a:ext uri="{FF2B5EF4-FFF2-40B4-BE49-F238E27FC236}">
                  <a16:creationId xmlns:a16="http://schemas.microsoft.com/office/drawing/2014/main" id="{D1448697-37CA-47CF-8C3D-F2DF2383A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9791" y="1911761"/>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59" name="Freeform 39">
              <a:extLst>
                <a:ext uri="{FF2B5EF4-FFF2-40B4-BE49-F238E27FC236}">
                  <a16:creationId xmlns:a16="http://schemas.microsoft.com/office/drawing/2014/main" id="{F5D8564C-C91F-4081-B3D0-99AC95260A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138" y="165839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60" name="Freeform 40">
              <a:extLst>
                <a:ext uri="{FF2B5EF4-FFF2-40B4-BE49-F238E27FC236}">
                  <a16:creationId xmlns:a16="http://schemas.microsoft.com/office/drawing/2014/main" id="{E0DFDBCB-F6B7-4C88-8692-AA6C4631EE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5630" y="420169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61" name="Freeform 41">
              <a:extLst>
                <a:ext uri="{FF2B5EF4-FFF2-40B4-BE49-F238E27FC236}">
                  <a16:creationId xmlns:a16="http://schemas.microsoft.com/office/drawing/2014/main" id="{03DC3BAD-FDE4-4699-A9B7-0EAF537E3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52440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62" name="Freeform 42">
              <a:extLst>
                <a:ext uri="{FF2B5EF4-FFF2-40B4-BE49-F238E27FC236}">
                  <a16:creationId xmlns:a16="http://schemas.microsoft.com/office/drawing/2014/main" id="{74D2A2BB-B355-444B-A825-BC3124E74D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07663" y="63461"/>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63" name="Freeform 44">
              <a:extLst>
                <a:ext uri="{FF2B5EF4-FFF2-40B4-BE49-F238E27FC236}">
                  <a16:creationId xmlns:a16="http://schemas.microsoft.com/office/drawing/2014/main" id="{6BA13D45-647D-469B-A330-6A1E7C30C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3723" y="271573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64" name="Freeform 45">
              <a:extLst>
                <a:ext uri="{FF2B5EF4-FFF2-40B4-BE49-F238E27FC236}">
                  <a16:creationId xmlns:a16="http://schemas.microsoft.com/office/drawing/2014/main" id="{582FD052-32A0-4DE5-8E13-61623B628E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02582" y="1040316"/>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65" name="Freeform 46">
              <a:extLst>
                <a:ext uri="{FF2B5EF4-FFF2-40B4-BE49-F238E27FC236}">
                  <a16:creationId xmlns:a16="http://schemas.microsoft.com/office/drawing/2014/main" id="{B568485A-4DD9-45DC-A69C-52B08C6E99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6562" y="396907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66" name="Freeform 47">
              <a:extLst>
                <a:ext uri="{FF2B5EF4-FFF2-40B4-BE49-F238E27FC236}">
                  <a16:creationId xmlns:a16="http://schemas.microsoft.com/office/drawing/2014/main" id="{F0289B14-9A38-4873-B5E4-B2AF9B9F48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1833" y="2953392"/>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67" name="Freeform 48">
              <a:extLst>
                <a:ext uri="{FF2B5EF4-FFF2-40B4-BE49-F238E27FC236}">
                  <a16:creationId xmlns:a16="http://schemas.microsoft.com/office/drawing/2014/main" id="{4DFB9DAA-1189-41D2-B2DA-A0C618361A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0754" y="318604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68" name="Freeform 49">
              <a:extLst>
                <a:ext uri="{FF2B5EF4-FFF2-40B4-BE49-F238E27FC236}">
                  <a16:creationId xmlns:a16="http://schemas.microsoft.com/office/drawing/2014/main" id="{CA0ECA5A-2C52-4A35-9066-80A01F7E08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8344" y="29193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69" name="Freeform 62">
              <a:extLst>
                <a:ext uri="{FF2B5EF4-FFF2-40B4-BE49-F238E27FC236}">
                  <a16:creationId xmlns:a16="http://schemas.microsoft.com/office/drawing/2014/main" id="{3969E6EE-0CB6-4C99-A3B8-422FBD6D3A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3486" y="3855812"/>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0" name="Freeform 63">
              <a:extLst>
                <a:ext uri="{FF2B5EF4-FFF2-40B4-BE49-F238E27FC236}">
                  <a16:creationId xmlns:a16="http://schemas.microsoft.com/office/drawing/2014/main" id="{A2C89BE4-E8EA-4862-A49F-74E984B419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1370" y="2668238"/>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1" name="Freeform 64">
              <a:extLst>
                <a:ext uri="{FF2B5EF4-FFF2-40B4-BE49-F238E27FC236}">
                  <a16:creationId xmlns:a16="http://schemas.microsoft.com/office/drawing/2014/main" id="{78DD5330-374E-43EA-B7D6-10BA1F2762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37469" y="409882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2" name="Freeform 65">
              <a:extLst>
                <a:ext uri="{FF2B5EF4-FFF2-40B4-BE49-F238E27FC236}">
                  <a16:creationId xmlns:a16="http://schemas.microsoft.com/office/drawing/2014/main" id="{EBC8CDE9-3229-43F8-A3C1-47A48F36BB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2788" y="2976026"/>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3" name="Freeform 66">
              <a:extLst>
                <a:ext uri="{FF2B5EF4-FFF2-40B4-BE49-F238E27FC236}">
                  <a16:creationId xmlns:a16="http://schemas.microsoft.com/office/drawing/2014/main" id="{623FE43E-D941-409A-8679-EACA240146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259" y="1396948"/>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4" name="Freeform 67">
              <a:extLst>
                <a:ext uri="{FF2B5EF4-FFF2-40B4-BE49-F238E27FC236}">
                  <a16:creationId xmlns:a16="http://schemas.microsoft.com/office/drawing/2014/main" id="{1240FB87-B56D-42D4-BB5C-D35C7FB391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8495" y="2174398"/>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5" name="Freeform 68">
              <a:extLst>
                <a:ext uri="{FF2B5EF4-FFF2-40B4-BE49-F238E27FC236}">
                  <a16:creationId xmlns:a16="http://schemas.microsoft.com/office/drawing/2014/main" id="{0E8F864D-8E69-4D35-9BEA-5BC7B0319F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3642" y="351142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6" name="Freeform 69">
              <a:extLst>
                <a:ext uri="{FF2B5EF4-FFF2-40B4-BE49-F238E27FC236}">
                  <a16:creationId xmlns:a16="http://schemas.microsoft.com/office/drawing/2014/main" id="{961ED267-A8A8-4A92-AA7D-130EF69D79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142" y="1114703"/>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7" name="Freeform 70">
              <a:extLst>
                <a:ext uri="{FF2B5EF4-FFF2-40B4-BE49-F238E27FC236}">
                  <a16:creationId xmlns:a16="http://schemas.microsoft.com/office/drawing/2014/main" id="{D73E611B-EF5E-4E4B-93BA-0BAD56982C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221" y="558865"/>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8" name="Freeform 71">
              <a:extLst>
                <a:ext uri="{FF2B5EF4-FFF2-40B4-BE49-F238E27FC236}">
                  <a16:creationId xmlns:a16="http://schemas.microsoft.com/office/drawing/2014/main" id="{6A5AADC7-B0CE-4F14-A4FE-B5F852D412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6891" y="1656570"/>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79" name="Freeform 72">
              <a:extLst>
                <a:ext uri="{FF2B5EF4-FFF2-40B4-BE49-F238E27FC236}">
                  <a16:creationId xmlns:a16="http://schemas.microsoft.com/office/drawing/2014/main" id="{150B1A56-3AEB-4922-A18D-15B3A9E911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0154" y="188342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80" name="Freeform 73">
              <a:extLst>
                <a:ext uri="{FF2B5EF4-FFF2-40B4-BE49-F238E27FC236}">
                  <a16:creationId xmlns:a16="http://schemas.microsoft.com/office/drawing/2014/main" id="{93CB2ECB-40C7-4CFF-8B96-49D84DBDED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5028" y="2389592"/>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81" name="Freeform 74">
              <a:extLst>
                <a:ext uri="{FF2B5EF4-FFF2-40B4-BE49-F238E27FC236}">
                  <a16:creationId xmlns:a16="http://schemas.microsoft.com/office/drawing/2014/main" id="{77082064-D677-4175-9DF3-4AAA29246B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81126" y="77258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82" name="Freeform 75">
              <a:extLst>
                <a:ext uri="{FF2B5EF4-FFF2-40B4-BE49-F238E27FC236}">
                  <a16:creationId xmlns:a16="http://schemas.microsoft.com/office/drawing/2014/main" id="{793C90AC-25CB-4BA8-BA64-3BE8674DB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978" y="43606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83" name="Freeform 77">
              <a:extLst>
                <a:ext uri="{FF2B5EF4-FFF2-40B4-BE49-F238E27FC236}">
                  <a16:creationId xmlns:a16="http://schemas.microsoft.com/office/drawing/2014/main" id="{B559AEC6-6EB2-4DB6-AC71-4288F29C33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6692" y="31996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84" name="Freeform 85">
              <a:extLst>
                <a:ext uri="{FF2B5EF4-FFF2-40B4-BE49-F238E27FC236}">
                  <a16:creationId xmlns:a16="http://schemas.microsoft.com/office/drawing/2014/main" id="{FA44E75F-1E67-4CE5-9031-B51E54BBD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360" y="349754"/>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85" name="Freeform 87">
              <a:extLst>
                <a:ext uri="{FF2B5EF4-FFF2-40B4-BE49-F238E27FC236}">
                  <a16:creationId xmlns:a16="http://schemas.microsoft.com/office/drawing/2014/main" id="{5FAED826-72E1-4FD0-B991-CA76C09309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9792" y="13324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86" name="Freeform 88">
              <a:extLst>
                <a:ext uri="{FF2B5EF4-FFF2-40B4-BE49-F238E27FC236}">
                  <a16:creationId xmlns:a16="http://schemas.microsoft.com/office/drawing/2014/main" id="{84FB6649-2CD7-4260-B0FC-6D2AE035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7724" y="117088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87" name="Freeform 91">
              <a:extLst>
                <a:ext uri="{FF2B5EF4-FFF2-40B4-BE49-F238E27FC236}">
                  <a16:creationId xmlns:a16="http://schemas.microsoft.com/office/drawing/2014/main" id="{549A4CFC-747E-4FF8-B1CB-3878D0F67D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6185" y="4035772"/>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88" name="Freeform 92">
              <a:extLst>
                <a:ext uri="{FF2B5EF4-FFF2-40B4-BE49-F238E27FC236}">
                  <a16:creationId xmlns:a16="http://schemas.microsoft.com/office/drawing/2014/main" id="{926EB012-839E-4A90-8339-873848A70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991" y="43581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89" name="Freeform 93">
              <a:extLst>
                <a:ext uri="{FF2B5EF4-FFF2-40B4-BE49-F238E27FC236}">
                  <a16:creationId xmlns:a16="http://schemas.microsoft.com/office/drawing/2014/main" id="{6D11170A-0249-475C-8E0C-0B794CB951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2" y="351703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90" name="Freeform 94">
              <a:extLst>
                <a:ext uri="{FF2B5EF4-FFF2-40B4-BE49-F238E27FC236}">
                  <a16:creationId xmlns:a16="http://schemas.microsoft.com/office/drawing/2014/main" id="{19D2AE1F-D795-4379-8688-1424DF2CB0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3042" y="1411186"/>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91" name="Freeform 95">
              <a:extLst>
                <a:ext uri="{FF2B5EF4-FFF2-40B4-BE49-F238E27FC236}">
                  <a16:creationId xmlns:a16="http://schemas.microsoft.com/office/drawing/2014/main" id="{5BBCD765-B709-48E1-83D4-A27FE1A93D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5073" y="37439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92" name="Freeform 96">
              <a:extLst>
                <a:ext uri="{FF2B5EF4-FFF2-40B4-BE49-F238E27FC236}">
                  <a16:creationId xmlns:a16="http://schemas.microsoft.com/office/drawing/2014/main" id="{EB89A6EA-89CC-47C5-B923-048A0F93A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443" y="319750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93" name="Freeform 97">
              <a:extLst>
                <a:ext uri="{FF2B5EF4-FFF2-40B4-BE49-F238E27FC236}">
                  <a16:creationId xmlns:a16="http://schemas.microsoft.com/office/drawing/2014/main" id="{70AB87C5-FC79-4517-89A3-88FB0D0416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174" y="2106723"/>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94" name="Freeform 98">
              <a:extLst>
                <a:ext uri="{FF2B5EF4-FFF2-40B4-BE49-F238E27FC236}">
                  <a16:creationId xmlns:a16="http://schemas.microsoft.com/office/drawing/2014/main" id="{374FDB0C-76EC-43C7-B107-3307B2AEF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17760" y="253648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95" name="Freeform 99">
              <a:extLst>
                <a:ext uri="{FF2B5EF4-FFF2-40B4-BE49-F238E27FC236}">
                  <a16:creationId xmlns:a16="http://schemas.microsoft.com/office/drawing/2014/main" id="{4982B2F4-4898-4A23-BEC7-E2AD33BB0E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03085" y="22861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96" name="Freeform 100">
              <a:extLst>
                <a:ext uri="{FF2B5EF4-FFF2-40B4-BE49-F238E27FC236}">
                  <a16:creationId xmlns:a16="http://schemas.microsoft.com/office/drawing/2014/main" id="{AB2B45CE-3C84-4FE3-8409-31C49E8285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4851" y="289335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97" name="Freeform 101">
              <a:extLst>
                <a:ext uri="{FF2B5EF4-FFF2-40B4-BE49-F238E27FC236}">
                  <a16:creationId xmlns:a16="http://schemas.microsoft.com/office/drawing/2014/main" id="{48A088C2-5E77-4673-A7D7-8E46E7D3D5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387" y="16973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98" name="Freeform 102">
              <a:extLst>
                <a:ext uri="{FF2B5EF4-FFF2-40B4-BE49-F238E27FC236}">
                  <a16:creationId xmlns:a16="http://schemas.microsoft.com/office/drawing/2014/main" id="{9642E919-6BCB-41DA-AAAE-3F123486DE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51044" y="1119054"/>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99" name="Freeform 103">
              <a:extLst>
                <a:ext uri="{FF2B5EF4-FFF2-40B4-BE49-F238E27FC236}">
                  <a16:creationId xmlns:a16="http://schemas.microsoft.com/office/drawing/2014/main" id="{5AA62CEA-121A-4FF6-8B2E-196D225C4A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8641" y="845367"/>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00" name="Freeform 104">
              <a:extLst>
                <a:ext uri="{FF2B5EF4-FFF2-40B4-BE49-F238E27FC236}">
                  <a16:creationId xmlns:a16="http://schemas.microsoft.com/office/drawing/2014/main" id="{E496206E-9EDD-47A7-BAD9-4460167BC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66993" y="441156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01" name="Freeform 113">
              <a:extLst>
                <a:ext uri="{FF2B5EF4-FFF2-40B4-BE49-F238E27FC236}">
                  <a16:creationId xmlns:a16="http://schemas.microsoft.com/office/drawing/2014/main" id="{9FD93BF0-96C1-4231-8230-3C1A33BBA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2993" y="2020378"/>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02" name="Freeform 114">
              <a:extLst>
                <a:ext uri="{FF2B5EF4-FFF2-40B4-BE49-F238E27FC236}">
                  <a16:creationId xmlns:a16="http://schemas.microsoft.com/office/drawing/2014/main" id="{D7F3D675-753D-4312-87A9-040E98F8F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3133" y="325732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03" name="Freeform 115">
              <a:extLst>
                <a:ext uri="{FF2B5EF4-FFF2-40B4-BE49-F238E27FC236}">
                  <a16:creationId xmlns:a16="http://schemas.microsoft.com/office/drawing/2014/main" id="{7D09B9D8-373A-417E-A5B0-8AEF1F237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8846" y="25944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04" name="Freeform 117">
              <a:extLst>
                <a:ext uri="{FF2B5EF4-FFF2-40B4-BE49-F238E27FC236}">
                  <a16:creationId xmlns:a16="http://schemas.microsoft.com/office/drawing/2014/main" id="{CBBBD0AC-7990-427B-BE17-2C8D66D559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0644" y="89879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05" name="Freeform 118">
              <a:extLst>
                <a:ext uri="{FF2B5EF4-FFF2-40B4-BE49-F238E27FC236}">
                  <a16:creationId xmlns:a16="http://schemas.microsoft.com/office/drawing/2014/main" id="{93003F2B-C96E-47B5-B7E2-E5B05ED4DD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7164" y="230530"/>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06" name="Freeform 119">
              <a:extLst>
                <a:ext uri="{FF2B5EF4-FFF2-40B4-BE49-F238E27FC236}">
                  <a16:creationId xmlns:a16="http://schemas.microsoft.com/office/drawing/2014/main" id="{C4F54194-E568-4482-9066-F67B8FF74B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4035" y="44423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07" name="Freeform 8">
              <a:extLst>
                <a:ext uri="{FF2B5EF4-FFF2-40B4-BE49-F238E27FC236}">
                  <a16:creationId xmlns:a16="http://schemas.microsoft.com/office/drawing/2014/main" id="{8F0F7188-5F84-4C7B-B78A-BF32127EA0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620" y="651663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08" name="Freeform 8">
              <a:extLst>
                <a:ext uri="{FF2B5EF4-FFF2-40B4-BE49-F238E27FC236}">
                  <a16:creationId xmlns:a16="http://schemas.microsoft.com/office/drawing/2014/main" id="{4F8239CD-C1A6-4DD8-8B1D-FE18CE85E9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9481" y="669622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grpSp>
      <p:pic>
        <p:nvPicPr>
          <p:cNvPr id="4" name="Video 3" descr="Children Drawing And Colouring">
            <a:extLst>
              <a:ext uri="{FF2B5EF4-FFF2-40B4-BE49-F238E27FC236}">
                <a16:creationId xmlns:a16="http://schemas.microsoft.com/office/drawing/2014/main" id="{A2421DB8-6F8C-101B-D674-DBB6FDEFD4D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59" r="-1" b="-1"/>
          <a:stretch>
            <a:fillRect/>
          </a:stretch>
        </p:blipFill>
        <p:spPr>
          <a:xfrm>
            <a:off x="5184609" y="1596963"/>
            <a:ext cx="6392996" cy="358674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521393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18597-5CE5-565F-545F-CE7697B87DBC}"/>
              </a:ext>
            </a:extLst>
          </p:cNvPr>
          <p:cNvSpPr>
            <a:spLocks noGrp="1"/>
          </p:cNvSpPr>
          <p:nvPr>
            <p:ph type="title"/>
          </p:nvPr>
        </p:nvSpPr>
        <p:spPr>
          <a:xfrm>
            <a:off x="0" y="0"/>
            <a:ext cx="9634011" cy="1325563"/>
          </a:xfrm>
        </p:spPr>
        <p:txBody>
          <a:bodyPr/>
          <a:lstStyle/>
          <a:p>
            <a:r>
              <a:rPr lang="en-GB"/>
              <a:t>Introduction</a:t>
            </a:r>
          </a:p>
        </p:txBody>
      </p:sp>
      <p:sp>
        <p:nvSpPr>
          <p:cNvPr id="3" name="Content Placeholder 2">
            <a:extLst>
              <a:ext uri="{FF2B5EF4-FFF2-40B4-BE49-F238E27FC236}">
                <a16:creationId xmlns:a16="http://schemas.microsoft.com/office/drawing/2014/main" id="{719747FC-66D8-48A9-608C-EBBCC5CF0792}"/>
              </a:ext>
            </a:extLst>
          </p:cNvPr>
          <p:cNvSpPr>
            <a:spLocks noGrp="1"/>
          </p:cNvSpPr>
          <p:nvPr>
            <p:ph idx="1"/>
          </p:nvPr>
        </p:nvSpPr>
        <p:spPr>
          <a:xfrm>
            <a:off x="0" y="948906"/>
            <a:ext cx="10703860" cy="5909093"/>
          </a:xfrm>
        </p:spPr>
        <p:txBody>
          <a:bodyPr>
            <a:normAutofit/>
          </a:bodyPr>
          <a:lstStyle/>
          <a:p>
            <a:r>
              <a:rPr lang="en-GB"/>
              <a:t>Isaac is 4 and at a children's centre in London</a:t>
            </a:r>
          </a:p>
          <a:p>
            <a:r>
              <a:rPr lang="en-GB"/>
              <a:t>Lives with a single parent mother</a:t>
            </a:r>
          </a:p>
          <a:p>
            <a:r>
              <a:rPr lang="en-GB"/>
              <a:t>Mother has post-natal depression and poor social support</a:t>
            </a:r>
          </a:p>
          <a:p>
            <a:r>
              <a:rPr lang="en-GB"/>
              <a:t>The family recently relocated </a:t>
            </a:r>
          </a:p>
          <a:p>
            <a:r>
              <a:rPr lang="en-GB"/>
              <a:t>Childcare services are not functioning as normal</a:t>
            </a:r>
          </a:p>
          <a:p>
            <a:pPr marL="0" indent="0">
              <a:buNone/>
            </a:pPr>
            <a:r>
              <a:rPr lang="en-GB" b="1" u="sng"/>
              <a:t>The observation concerns</a:t>
            </a:r>
          </a:p>
          <a:p>
            <a:r>
              <a:rPr lang="en-GB"/>
              <a:t>Withdraws during free play</a:t>
            </a:r>
          </a:p>
          <a:p>
            <a:r>
              <a:rPr lang="en-GB"/>
              <a:t>He has separation anxiety </a:t>
            </a:r>
          </a:p>
          <a:p>
            <a:r>
              <a:rPr lang="en-GB"/>
              <a:t>Language delays </a:t>
            </a:r>
          </a:p>
          <a:p>
            <a:r>
              <a:rPr lang="en-GB"/>
              <a:t>Difficulty participating in group activities </a:t>
            </a:r>
          </a:p>
          <a:p>
            <a:pPr marL="0" indent="0">
              <a:buNone/>
            </a:pPr>
            <a:endParaRPr lang="en-GB"/>
          </a:p>
        </p:txBody>
      </p:sp>
    </p:spTree>
    <p:extLst>
      <p:ext uri="{BB962C8B-B14F-4D97-AF65-F5344CB8AC3E}">
        <p14:creationId xmlns:p14="http://schemas.microsoft.com/office/powerpoint/2010/main" val="245303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7B0FC-1213-ECB6-2EEE-95B856A9F1DB}"/>
              </a:ext>
            </a:extLst>
          </p:cNvPr>
          <p:cNvSpPr>
            <a:spLocks noGrp="1"/>
          </p:cNvSpPr>
          <p:nvPr>
            <p:ph type="title"/>
          </p:nvPr>
        </p:nvSpPr>
        <p:spPr>
          <a:xfrm>
            <a:off x="1073811" y="498507"/>
            <a:ext cx="5975133" cy="1372823"/>
          </a:xfrm>
        </p:spPr>
        <p:txBody>
          <a:bodyPr>
            <a:normAutofit/>
          </a:bodyPr>
          <a:lstStyle/>
          <a:p>
            <a:r>
              <a:rPr lang="en-GB"/>
              <a:t>Bowlby’s attachment theory  </a:t>
            </a:r>
          </a:p>
        </p:txBody>
      </p:sp>
      <p:sp>
        <p:nvSpPr>
          <p:cNvPr id="3" name="Content Placeholder 2">
            <a:extLst>
              <a:ext uri="{FF2B5EF4-FFF2-40B4-BE49-F238E27FC236}">
                <a16:creationId xmlns:a16="http://schemas.microsoft.com/office/drawing/2014/main" id="{5C2F9C1F-748A-EF0D-4569-2792C1EF536B}"/>
              </a:ext>
            </a:extLst>
          </p:cNvPr>
          <p:cNvSpPr>
            <a:spLocks noGrp="1"/>
          </p:cNvSpPr>
          <p:nvPr>
            <p:ph idx="1"/>
          </p:nvPr>
        </p:nvSpPr>
        <p:spPr>
          <a:xfrm>
            <a:off x="1073812" y="1871330"/>
            <a:ext cx="5849587" cy="4415170"/>
          </a:xfrm>
        </p:spPr>
        <p:txBody>
          <a:bodyPr>
            <a:normAutofit/>
          </a:bodyPr>
          <a:lstStyle/>
          <a:p>
            <a:pPr marL="0" indent="0">
              <a:buNone/>
            </a:pPr>
            <a:r>
              <a:rPr lang="en-GB" sz="1900"/>
              <a:t>The attachment theory was developed by john Bowlby (1969) to describe the importance of early relationships on the emotional and social development of children. Bowlby believed that the urge of closeness to their caregivers is a natural response of children as it offers them safety and security. Consistent responses to children’s needs leads to secure attachments. Secure attachments in children are associated with more confidence, resilience and exploring the environment. </a:t>
            </a:r>
          </a:p>
        </p:txBody>
      </p:sp>
      <p:pic>
        <p:nvPicPr>
          <p:cNvPr id="5" name="Picture 4" descr="The diagram illustrates the contrast between positive and negative attachment styles, with positive models showing secure attachment and low anxiety, while negative models display avoidant and fearful behaviors.&#10;&#10;AI-generated content may be incorrect.">
            <a:extLst>
              <a:ext uri="{FF2B5EF4-FFF2-40B4-BE49-F238E27FC236}">
                <a16:creationId xmlns:a16="http://schemas.microsoft.com/office/drawing/2014/main" id="{51FCE91F-E9E4-7E9A-E7CA-0715ACF7E1BB}"/>
              </a:ext>
            </a:extLst>
          </p:cNvPr>
          <p:cNvPicPr>
            <a:picLocks noChangeAspect="1"/>
          </p:cNvPicPr>
          <p:nvPr/>
        </p:nvPicPr>
        <p:blipFill>
          <a:blip r:embed="rId2">
            <a:alphaModFix/>
          </a:blip>
          <a:stretch>
            <a:fillRect/>
          </a:stretch>
        </p:blipFill>
        <p:spPr>
          <a:xfrm>
            <a:off x="7459533" y="1350338"/>
            <a:ext cx="4154439" cy="4154439"/>
          </a:xfrm>
          <a:prstGeom prst="rect">
            <a:avLst/>
          </a:prstGeom>
        </p:spPr>
      </p:pic>
    </p:spTree>
    <p:extLst>
      <p:ext uri="{BB962C8B-B14F-4D97-AF65-F5344CB8AC3E}">
        <p14:creationId xmlns:p14="http://schemas.microsoft.com/office/powerpoint/2010/main" val="755147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271EB-6C40-14E1-79F4-4A2917858E9E}"/>
              </a:ext>
            </a:extLst>
          </p:cNvPr>
          <p:cNvSpPr>
            <a:spLocks noGrp="1"/>
          </p:cNvSpPr>
          <p:nvPr>
            <p:ph type="title"/>
          </p:nvPr>
        </p:nvSpPr>
        <p:spPr>
          <a:xfrm>
            <a:off x="1073811" y="498507"/>
            <a:ext cx="5975133" cy="1372823"/>
          </a:xfrm>
        </p:spPr>
        <p:txBody>
          <a:bodyPr>
            <a:normAutofit/>
          </a:bodyPr>
          <a:lstStyle/>
          <a:p>
            <a:r>
              <a:rPr lang="en-GB"/>
              <a:t>Key concepts of attachment theory</a:t>
            </a:r>
          </a:p>
        </p:txBody>
      </p:sp>
      <p:sp>
        <p:nvSpPr>
          <p:cNvPr id="3" name="Content Placeholder 2">
            <a:extLst>
              <a:ext uri="{FF2B5EF4-FFF2-40B4-BE49-F238E27FC236}">
                <a16:creationId xmlns:a16="http://schemas.microsoft.com/office/drawing/2014/main" id="{7CD75B30-1AA2-E7C3-31F6-78C3CB702E40}"/>
              </a:ext>
            </a:extLst>
          </p:cNvPr>
          <p:cNvSpPr>
            <a:spLocks noGrp="1"/>
          </p:cNvSpPr>
          <p:nvPr>
            <p:ph idx="1"/>
          </p:nvPr>
        </p:nvSpPr>
        <p:spPr>
          <a:xfrm>
            <a:off x="1073812" y="1871330"/>
            <a:ext cx="5849587" cy="4415170"/>
          </a:xfrm>
        </p:spPr>
        <p:txBody>
          <a:bodyPr>
            <a:normAutofit/>
          </a:bodyPr>
          <a:lstStyle/>
          <a:p>
            <a:pPr>
              <a:lnSpc>
                <a:spcPct val="140000"/>
              </a:lnSpc>
            </a:pPr>
            <a:r>
              <a:rPr lang="en-GB" sz="1400"/>
              <a:t>Secure attachment: is formed when an infant’s caregivers are emotionally available and responsive.</a:t>
            </a:r>
          </a:p>
          <a:p>
            <a:pPr>
              <a:lnSpc>
                <a:spcPct val="140000"/>
              </a:lnSpc>
            </a:pPr>
            <a:r>
              <a:rPr lang="en-GB" sz="1400"/>
              <a:t>Secure base: children explore the world from a secure base; trusted adults. </a:t>
            </a:r>
          </a:p>
          <a:p>
            <a:pPr>
              <a:lnSpc>
                <a:spcPct val="140000"/>
              </a:lnSpc>
            </a:pPr>
            <a:r>
              <a:rPr lang="en-GB" sz="1400"/>
              <a:t>Internal working model: children’s beliefs about themselves and others are formed through their early experiences.</a:t>
            </a:r>
          </a:p>
          <a:p>
            <a:pPr>
              <a:lnSpc>
                <a:spcPct val="140000"/>
              </a:lnSpc>
            </a:pPr>
            <a:r>
              <a:rPr lang="en-GB" sz="1400"/>
              <a:t>Separations anxiety: distress may occur when children are separated from attachment figures, especially when they are feeling insecure.</a:t>
            </a:r>
          </a:p>
          <a:p>
            <a:pPr>
              <a:lnSpc>
                <a:spcPct val="140000"/>
              </a:lnSpc>
            </a:pPr>
            <a:r>
              <a:rPr lang="en-GB" sz="1400"/>
              <a:t>Monotrophy: Bowlby proposed that there is one important attachment bond that has a strong impact on development</a:t>
            </a:r>
          </a:p>
        </p:txBody>
      </p:sp>
      <p:pic>
        <p:nvPicPr>
          <p:cNvPr id="5" name="Picture 4" descr="The image depicts various childhood attachment styles, including withdrawn, anxious, angry, engaged, quiet, not focused, depressed, task-oriented, anxious, insecure, short-fused, secure, avoidant, and disorganized.&#10;&#10;AI-generated content may be incorrect.">
            <a:extLst>
              <a:ext uri="{FF2B5EF4-FFF2-40B4-BE49-F238E27FC236}">
                <a16:creationId xmlns:a16="http://schemas.microsoft.com/office/drawing/2014/main" id="{94E04F92-698B-9794-F24C-6A334877E13D}"/>
              </a:ext>
            </a:extLst>
          </p:cNvPr>
          <p:cNvPicPr>
            <a:picLocks noChangeAspect="1"/>
          </p:cNvPicPr>
          <p:nvPr/>
        </p:nvPicPr>
        <p:blipFill>
          <a:blip r:embed="rId2">
            <a:alphaModFix/>
          </a:blip>
          <a:stretch>
            <a:fillRect/>
          </a:stretch>
        </p:blipFill>
        <p:spPr>
          <a:xfrm>
            <a:off x="7459533" y="1350338"/>
            <a:ext cx="4154439" cy="4154439"/>
          </a:xfrm>
          <a:prstGeom prst="rect">
            <a:avLst/>
          </a:prstGeom>
        </p:spPr>
      </p:pic>
    </p:spTree>
    <p:extLst>
      <p:ext uri="{BB962C8B-B14F-4D97-AF65-F5344CB8AC3E}">
        <p14:creationId xmlns:p14="http://schemas.microsoft.com/office/powerpoint/2010/main" val="2760203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E5320-DCDD-E570-8B3A-7502EE73C417}"/>
              </a:ext>
            </a:extLst>
          </p:cNvPr>
          <p:cNvSpPr>
            <a:spLocks noGrp="1"/>
          </p:cNvSpPr>
          <p:nvPr>
            <p:ph type="title"/>
          </p:nvPr>
        </p:nvSpPr>
        <p:spPr>
          <a:xfrm>
            <a:off x="1066800" y="571499"/>
            <a:ext cx="5596647" cy="1295401"/>
          </a:xfrm>
        </p:spPr>
        <p:txBody>
          <a:bodyPr>
            <a:normAutofit/>
          </a:bodyPr>
          <a:lstStyle/>
          <a:p>
            <a:pPr>
              <a:lnSpc>
                <a:spcPct val="90000"/>
              </a:lnSpc>
            </a:pPr>
            <a:r>
              <a:rPr lang="en-GB"/>
              <a:t>Why Bowlby’s theory is relevant to Isaac</a:t>
            </a:r>
          </a:p>
        </p:txBody>
      </p:sp>
      <p:sp>
        <p:nvSpPr>
          <p:cNvPr id="3" name="Content Placeholder 2">
            <a:extLst>
              <a:ext uri="{FF2B5EF4-FFF2-40B4-BE49-F238E27FC236}">
                <a16:creationId xmlns:a16="http://schemas.microsoft.com/office/drawing/2014/main" id="{2D456196-8B0D-B217-22CE-4CC47E2C8305}"/>
              </a:ext>
            </a:extLst>
          </p:cNvPr>
          <p:cNvSpPr>
            <a:spLocks noGrp="1"/>
          </p:cNvSpPr>
          <p:nvPr>
            <p:ph idx="1"/>
          </p:nvPr>
        </p:nvSpPr>
        <p:spPr>
          <a:xfrm>
            <a:off x="1066800" y="1889298"/>
            <a:ext cx="5596647" cy="4273175"/>
          </a:xfrm>
        </p:spPr>
        <p:txBody>
          <a:bodyPr>
            <a:normAutofit/>
          </a:bodyPr>
          <a:lstStyle/>
          <a:p>
            <a:pPr marL="0" indent="0">
              <a:lnSpc>
                <a:spcPct val="140000"/>
              </a:lnSpc>
              <a:buNone/>
            </a:pPr>
            <a:r>
              <a:rPr lang="en-GB" sz="1600"/>
              <a:t>The theory of Bowlby is particularly relevant in the context of understanding what happened to Isaac as a child because many of his behaviours are related to attachment and emotional security. For example:</a:t>
            </a:r>
          </a:p>
          <a:p>
            <a:pPr>
              <a:lnSpc>
                <a:spcPct val="140000"/>
              </a:lnSpc>
            </a:pPr>
            <a:r>
              <a:rPr lang="en-GB" sz="1600"/>
              <a:t>Clinging to his mother and other objects </a:t>
            </a:r>
          </a:p>
          <a:p>
            <a:pPr>
              <a:lnSpc>
                <a:spcPct val="140000"/>
              </a:lnSpc>
            </a:pPr>
            <a:r>
              <a:rPr lang="en-GB" sz="1600"/>
              <a:t>Withdraw behaviour during play</a:t>
            </a:r>
          </a:p>
          <a:p>
            <a:pPr>
              <a:lnSpc>
                <a:spcPct val="140000"/>
              </a:lnSpc>
            </a:pPr>
            <a:r>
              <a:rPr lang="en-GB" sz="1600"/>
              <a:t>Overreacts to peer pressure </a:t>
            </a:r>
          </a:p>
          <a:p>
            <a:pPr>
              <a:lnSpc>
                <a:spcPct val="140000"/>
              </a:lnSpc>
            </a:pPr>
            <a:r>
              <a:rPr lang="en-GB" sz="1600"/>
              <a:t>Not knowing what to do in a new environment</a:t>
            </a:r>
          </a:p>
          <a:p>
            <a:pPr marL="0" indent="0">
              <a:lnSpc>
                <a:spcPct val="140000"/>
              </a:lnSpc>
              <a:buNone/>
            </a:pPr>
            <a:r>
              <a:rPr lang="en-GB" sz="1600"/>
              <a:t>These behaviours also can signal that Isaac is feeling insecure due to disruptions in his early experiences. </a:t>
            </a:r>
          </a:p>
        </p:txBody>
      </p:sp>
      <p:pic>
        <p:nvPicPr>
          <p:cNvPr id="5" name="Picture 4" descr="A group of children are gathered around a table, some playing with toys and others writing or drawing.&#10;&#10;AI-generated content may be incorrect.">
            <a:extLst>
              <a:ext uri="{FF2B5EF4-FFF2-40B4-BE49-F238E27FC236}">
                <a16:creationId xmlns:a16="http://schemas.microsoft.com/office/drawing/2014/main" id="{CCA76042-0802-0DA0-9027-9D1DE7E7012B}"/>
              </a:ext>
            </a:extLst>
          </p:cNvPr>
          <p:cNvPicPr>
            <a:picLocks noChangeAspect="1"/>
          </p:cNvPicPr>
          <p:nvPr/>
        </p:nvPicPr>
        <p:blipFill>
          <a:blip r:embed="rId2"/>
          <a:stretch>
            <a:fillRect/>
          </a:stretch>
        </p:blipFill>
        <p:spPr>
          <a:xfrm>
            <a:off x="8356061" y="1584707"/>
            <a:ext cx="2959640" cy="1709192"/>
          </a:xfrm>
          <a:prstGeom prst="rect">
            <a:avLst/>
          </a:prstGeom>
        </p:spPr>
      </p:pic>
      <p:pic>
        <p:nvPicPr>
          <p:cNvPr id="7" name="Picture 6" descr="A child is kneeling on a carpet, holding onto a pair of shoes.&#10;&#10;AI-generated content may be incorrect.">
            <a:extLst>
              <a:ext uri="{FF2B5EF4-FFF2-40B4-BE49-F238E27FC236}">
                <a16:creationId xmlns:a16="http://schemas.microsoft.com/office/drawing/2014/main" id="{E3B06542-8947-E282-FC9B-BD78A1B4EB03}"/>
              </a:ext>
            </a:extLst>
          </p:cNvPr>
          <p:cNvPicPr>
            <a:picLocks noChangeAspect="1"/>
          </p:cNvPicPr>
          <p:nvPr/>
        </p:nvPicPr>
        <p:blipFill>
          <a:blip r:embed="rId3"/>
          <a:stretch>
            <a:fillRect/>
          </a:stretch>
        </p:blipFill>
        <p:spPr>
          <a:xfrm>
            <a:off x="8356061" y="3617942"/>
            <a:ext cx="2959640" cy="1664797"/>
          </a:xfrm>
          <a:prstGeom prst="rect">
            <a:avLst/>
          </a:prstGeom>
        </p:spPr>
      </p:pic>
    </p:spTree>
    <p:extLst>
      <p:ext uri="{BB962C8B-B14F-4D97-AF65-F5344CB8AC3E}">
        <p14:creationId xmlns:p14="http://schemas.microsoft.com/office/powerpoint/2010/main" val="2829789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5CC3-F3AC-11E1-77B2-C0E4172094BD}"/>
              </a:ext>
            </a:extLst>
          </p:cNvPr>
          <p:cNvSpPr>
            <a:spLocks noGrp="1"/>
          </p:cNvSpPr>
          <p:nvPr>
            <p:ph type="title"/>
          </p:nvPr>
        </p:nvSpPr>
        <p:spPr>
          <a:xfrm>
            <a:off x="1073812" y="498507"/>
            <a:ext cx="5988904" cy="1372823"/>
          </a:xfrm>
        </p:spPr>
        <p:txBody>
          <a:bodyPr>
            <a:normAutofit/>
          </a:bodyPr>
          <a:lstStyle/>
          <a:p>
            <a:r>
              <a:rPr lang="en-GB"/>
              <a:t>Applying the theory-Maternal mental health</a:t>
            </a:r>
          </a:p>
        </p:txBody>
      </p:sp>
      <p:sp>
        <p:nvSpPr>
          <p:cNvPr id="3" name="Content Placeholder 2">
            <a:extLst>
              <a:ext uri="{FF2B5EF4-FFF2-40B4-BE49-F238E27FC236}">
                <a16:creationId xmlns:a16="http://schemas.microsoft.com/office/drawing/2014/main" id="{75C1809F-4730-9E30-2D51-215DDDA3FE89}"/>
              </a:ext>
            </a:extLst>
          </p:cNvPr>
          <p:cNvSpPr>
            <a:spLocks noGrp="1"/>
          </p:cNvSpPr>
          <p:nvPr>
            <p:ph idx="1"/>
          </p:nvPr>
        </p:nvSpPr>
        <p:spPr>
          <a:xfrm>
            <a:off x="1073813" y="1871330"/>
            <a:ext cx="5695312" cy="4305634"/>
          </a:xfrm>
        </p:spPr>
        <p:txBody>
          <a:bodyPr>
            <a:normAutofit/>
          </a:bodyPr>
          <a:lstStyle/>
          <a:p>
            <a:pPr marL="0" indent="0">
              <a:lnSpc>
                <a:spcPct val="140000"/>
              </a:lnSpc>
              <a:buNone/>
            </a:pPr>
            <a:r>
              <a:rPr lang="en-GB" sz="1900"/>
              <a:t>Isaac’s mother has suffered from postpartum depression, and this has possibly impacted her ability to be emotionally supportive throughout the early years. Sensitive and responsive caregiving fosters children’s sense of security according to Bowlby. Children can experience greater anxiety and reliance on the parent when parents have mental health issues, this could be a reason for Isaac’s clingy and distressed attachment style in separation.</a:t>
            </a:r>
          </a:p>
        </p:txBody>
      </p:sp>
      <p:pic>
        <p:nvPicPr>
          <p:cNvPr id="5" name="Picture 4" descr="The image depicts a person sitting and cradling a child, both with a blue hue, symbolizing sadness or tears.&#10;&#10;AI-generated content may be incorrect.">
            <a:extLst>
              <a:ext uri="{FF2B5EF4-FFF2-40B4-BE49-F238E27FC236}">
                <a16:creationId xmlns:a16="http://schemas.microsoft.com/office/drawing/2014/main" id="{F94AA7A4-275C-EABC-C26A-D6300D20E994}"/>
              </a:ext>
            </a:extLst>
          </p:cNvPr>
          <p:cNvPicPr>
            <a:picLocks noChangeAspect="1"/>
          </p:cNvPicPr>
          <p:nvPr/>
        </p:nvPicPr>
        <p:blipFill>
          <a:blip r:embed="rId2"/>
          <a:srcRect r="31394"/>
          <a:stretch>
            <a:fillRect/>
          </a:stretch>
        </p:blipFill>
        <p:spPr>
          <a:xfrm>
            <a:off x="8595955" y="876300"/>
            <a:ext cx="2465135" cy="2398462"/>
          </a:xfrm>
          <a:prstGeom prst="rect">
            <a:avLst/>
          </a:prstGeom>
        </p:spPr>
      </p:pic>
      <p:pic>
        <p:nvPicPr>
          <p:cNvPr id="7" name="Picture 6" descr="The diagram illustrates various aspects of prenatal and postnatal maternal mental health, including attachment, history of depression and anxiety, stress, support, self-esteem, and infant temperament.&#10;&#10;AI-generated content may be incorrect.">
            <a:extLst>
              <a:ext uri="{FF2B5EF4-FFF2-40B4-BE49-F238E27FC236}">
                <a16:creationId xmlns:a16="http://schemas.microsoft.com/office/drawing/2014/main" id="{8886736C-D033-0FFF-B699-55085DBF637E}"/>
              </a:ext>
            </a:extLst>
          </p:cNvPr>
          <p:cNvPicPr>
            <a:picLocks noChangeAspect="1"/>
          </p:cNvPicPr>
          <p:nvPr/>
        </p:nvPicPr>
        <p:blipFill>
          <a:blip r:embed="rId3"/>
          <a:srcRect r="3" b="642"/>
          <a:stretch>
            <a:fillRect/>
          </a:stretch>
        </p:blipFill>
        <p:spPr>
          <a:xfrm>
            <a:off x="8595955" y="3573515"/>
            <a:ext cx="2465135" cy="2412642"/>
          </a:xfrm>
          <a:prstGeom prst="rect">
            <a:avLst/>
          </a:prstGeom>
        </p:spPr>
      </p:pic>
    </p:spTree>
    <p:extLst>
      <p:ext uri="{BB962C8B-B14F-4D97-AF65-F5344CB8AC3E}">
        <p14:creationId xmlns:p14="http://schemas.microsoft.com/office/powerpoint/2010/main" val="3088943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AA684-649A-2250-0780-147C7679F5D4}"/>
              </a:ext>
            </a:extLst>
          </p:cNvPr>
          <p:cNvSpPr>
            <a:spLocks noGrp="1"/>
          </p:cNvSpPr>
          <p:nvPr>
            <p:ph type="title"/>
          </p:nvPr>
        </p:nvSpPr>
        <p:spPr>
          <a:xfrm>
            <a:off x="898815" y="1633061"/>
            <a:ext cx="3453722" cy="3495286"/>
          </a:xfrm>
        </p:spPr>
        <p:txBody>
          <a:bodyPr>
            <a:normAutofit/>
          </a:bodyPr>
          <a:lstStyle/>
          <a:p>
            <a:pPr algn="ctr"/>
            <a:r>
              <a:rPr lang="en-GB"/>
              <a:t>Theory-childcare disruption and relocation</a:t>
            </a:r>
          </a:p>
        </p:txBody>
      </p:sp>
      <p:sp>
        <p:nvSpPr>
          <p:cNvPr id="3" name="Content Placeholder 2">
            <a:extLst>
              <a:ext uri="{FF2B5EF4-FFF2-40B4-BE49-F238E27FC236}">
                <a16:creationId xmlns:a16="http://schemas.microsoft.com/office/drawing/2014/main" id="{428B2AE5-AE85-49F5-019E-2A1F7713401B}"/>
              </a:ext>
            </a:extLst>
          </p:cNvPr>
          <p:cNvSpPr>
            <a:spLocks noGrp="1"/>
          </p:cNvSpPr>
          <p:nvPr>
            <p:ph idx="1"/>
          </p:nvPr>
        </p:nvSpPr>
        <p:spPr>
          <a:xfrm>
            <a:off x="5501940" y="1501255"/>
            <a:ext cx="5108852" cy="3907390"/>
          </a:xfrm>
        </p:spPr>
        <p:txBody>
          <a:bodyPr>
            <a:normAutofit/>
          </a:bodyPr>
          <a:lstStyle/>
          <a:p>
            <a:pPr marL="0" indent="0">
              <a:lnSpc>
                <a:spcPct val="140000"/>
              </a:lnSpc>
              <a:buNone/>
            </a:pPr>
            <a:r>
              <a:rPr lang="en-GB" sz="1700"/>
              <a:t>The family have had numerous placements and recently moved to London; these disturbances could have influenced the capacity to form healthy attachments with caring adults. In attachment theory, a sense of security is a key factor in children’s sense of safety and consistency is important for this. Regular changing carers can cause anxiety and cause loss of confidence in new settings, and this is the reason why Isaac is not eager to join his peers and group activities. </a:t>
            </a:r>
          </a:p>
        </p:txBody>
      </p:sp>
    </p:spTree>
    <p:extLst>
      <p:ext uri="{BB962C8B-B14F-4D97-AF65-F5344CB8AC3E}">
        <p14:creationId xmlns:p14="http://schemas.microsoft.com/office/powerpoint/2010/main" val="67978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E83E9-CA24-E767-0EBF-76C6FF3781BC}"/>
              </a:ext>
            </a:extLst>
          </p:cNvPr>
          <p:cNvSpPr>
            <a:spLocks noGrp="1"/>
          </p:cNvSpPr>
          <p:nvPr>
            <p:ph type="title"/>
          </p:nvPr>
        </p:nvSpPr>
        <p:spPr/>
        <p:txBody>
          <a:bodyPr/>
          <a:lstStyle/>
          <a:p>
            <a:r>
              <a:rPr lang="en-GB"/>
              <a:t>Theory-language and social development</a:t>
            </a:r>
          </a:p>
        </p:txBody>
      </p:sp>
      <p:sp>
        <p:nvSpPr>
          <p:cNvPr id="3" name="Content Placeholder 2">
            <a:extLst>
              <a:ext uri="{FF2B5EF4-FFF2-40B4-BE49-F238E27FC236}">
                <a16:creationId xmlns:a16="http://schemas.microsoft.com/office/drawing/2014/main" id="{08CAA53A-FBD1-54FA-724F-4E69E56DD50C}"/>
              </a:ext>
            </a:extLst>
          </p:cNvPr>
          <p:cNvSpPr>
            <a:spLocks noGrp="1"/>
          </p:cNvSpPr>
          <p:nvPr>
            <p:ph idx="1"/>
          </p:nvPr>
        </p:nvSpPr>
        <p:spPr/>
        <p:txBody>
          <a:bodyPr/>
          <a:lstStyle/>
          <a:p>
            <a:pPr marL="0" indent="0">
              <a:buNone/>
            </a:pPr>
            <a:r>
              <a:rPr lang="en-GB"/>
              <a:t>Children’s language develop as they have interactions with parents and other children. The social withdrawn nature of Isaac’s behaviour will limit his opportunities for communication and language development. His lack of interaction with others and involvement in play and conversations will affect his vocabulary and his listening and speaking skills. Also, it will affect his confidence in communicating with others . Therefore, Isaac’s delayed language is likely to be due to his emotional insecurity as well as his lack of social experiences. </a:t>
            </a:r>
          </a:p>
        </p:txBody>
      </p:sp>
    </p:spTree>
    <p:extLst>
      <p:ext uri="{BB962C8B-B14F-4D97-AF65-F5344CB8AC3E}">
        <p14:creationId xmlns:p14="http://schemas.microsoft.com/office/powerpoint/2010/main" val="3362410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B485B-ED3B-46F8-489F-CD11046F1983}"/>
              </a:ext>
            </a:extLst>
          </p:cNvPr>
          <p:cNvSpPr>
            <a:spLocks noGrp="1"/>
          </p:cNvSpPr>
          <p:nvPr>
            <p:ph type="title"/>
          </p:nvPr>
        </p:nvSpPr>
        <p:spPr>
          <a:xfrm>
            <a:off x="1073812" y="498507"/>
            <a:ext cx="5988904" cy="1372823"/>
          </a:xfrm>
        </p:spPr>
        <p:txBody>
          <a:bodyPr>
            <a:normAutofit/>
          </a:bodyPr>
          <a:lstStyle/>
          <a:p>
            <a:r>
              <a:rPr lang="en-GB"/>
              <a:t>Nature and nurture </a:t>
            </a:r>
          </a:p>
        </p:txBody>
      </p:sp>
      <p:sp>
        <p:nvSpPr>
          <p:cNvPr id="3" name="Content Placeholder 2">
            <a:extLst>
              <a:ext uri="{FF2B5EF4-FFF2-40B4-BE49-F238E27FC236}">
                <a16:creationId xmlns:a16="http://schemas.microsoft.com/office/drawing/2014/main" id="{E448B5D2-158C-D199-3E99-AF6523519D1A}"/>
              </a:ext>
            </a:extLst>
          </p:cNvPr>
          <p:cNvSpPr>
            <a:spLocks noGrp="1"/>
          </p:cNvSpPr>
          <p:nvPr>
            <p:ph idx="1"/>
          </p:nvPr>
        </p:nvSpPr>
        <p:spPr>
          <a:xfrm>
            <a:off x="1073813" y="1871330"/>
            <a:ext cx="5695312" cy="4305634"/>
          </a:xfrm>
        </p:spPr>
        <p:txBody>
          <a:bodyPr>
            <a:normAutofit/>
          </a:bodyPr>
          <a:lstStyle/>
          <a:p>
            <a:pPr marL="0" indent="0">
              <a:lnSpc>
                <a:spcPct val="140000"/>
              </a:lnSpc>
              <a:buNone/>
            </a:pPr>
            <a:r>
              <a:rPr lang="en-GB" sz="1100"/>
              <a:t>There are both biological and environmental factors that affect development.</a:t>
            </a:r>
          </a:p>
          <a:p>
            <a:pPr marL="0" indent="0">
              <a:lnSpc>
                <a:spcPct val="140000"/>
              </a:lnSpc>
              <a:buNone/>
            </a:pPr>
            <a:r>
              <a:rPr lang="en-GB" sz="1100" b="1" u="sng">
                <a:latin typeface="Arial" panose="020B0604020202020204" pitchFamily="34" charset="0"/>
                <a:cs typeface="Arial" panose="020B0604020202020204" pitchFamily="34" charset="0"/>
              </a:rPr>
              <a:t>Nature </a:t>
            </a:r>
          </a:p>
          <a:p>
            <a:pPr>
              <a:lnSpc>
                <a:spcPct val="140000"/>
              </a:lnSpc>
            </a:pPr>
            <a:r>
              <a:rPr lang="en-GB" sz="1100">
                <a:latin typeface="Arial" panose="020B0604020202020204" pitchFamily="34" charset="0"/>
                <a:cs typeface="Arial" panose="020B0604020202020204" pitchFamily="34" charset="0"/>
              </a:rPr>
              <a:t>Temperament </a:t>
            </a:r>
          </a:p>
          <a:p>
            <a:pPr>
              <a:lnSpc>
                <a:spcPct val="140000"/>
              </a:lnSpc>
            </a:pPr>
            <a:r>
              <a:rPr lang="en-GB" sz="1100">
                <a:latin typeface="Arial" panose="020B0604020202020204" pitchFamily="34" charset="0"/>
                <a:cs typeface="Arial" panose="020B0604020202020204" pitchFamily="34" charset="0"/>
              </a:rPr>
              <a:t>Brain development </a:t>
            </a:r>
          </a:p>
          <a:p>
            <a:pPr>
              <a:lnSpc>
                <a:spcPct val="140000"/>
              </a:lnSpc>
            </a:pPr>
            <a:r>
              <a:rPr lang="en-GB" sz="1100">
                <a:latin typeface="Arial" panose="020B0604020202020204" pitchFamily="34" charset="0"/>
                <a:cs typeface="Arial" panose="020B0604020202020204" pitchFamily="34" charset="0"/>
              </a:rPr>
              <a:t>Genetic influences </a:t>
            </a:r>
          </a:p>
          <a:p>
            <a:pPr marL="0" indent="0">
              <a:lnSpc>
                <a:spcPct val="140000"/>
              </a:lnSpc>
              <a:buNone/>
            </a:pPr>
            <a:r>
              <a:rPr lang="en-GB" sz="1100" b="1" u="sng">
                <a:latin typeface="Arial" panose="020B0604020202020204" pitchFamily="34" charset="0"/>
                <a:cs typeface="Arial" panose="020B0604020202020204" pitchFamily="34" charset="0"/>
              </a:rPr>
              <a:t>Nurture </a:t>
            </a:r>
          </a:p>
          <a:p>
            <a:pPr>
              <a:lnSpc>
                <a:spcPct val="140000"/>
              </a:lnSpc>
            </a:pPr>
            <a:r>
              <a:rPr lang="en-GB" sz="1100">
                <a:latin typeface="Arial" panose="020B0604020202020204" pitchFamily="34" charset="0"/>
                <a:cs typeface="Arial" panose="020B0604020202020204" pitchFamily="34" charset="0"/>
              </a:rPr>
              <a:t>Mother’s post-natal depression </a:t>
            </a:r>
          </a:p>
          <a:p>
            <a:pPr>
              <a:lnSpc>
                <a:spcPct val="140000"/>
              </a:lnSpc>
            </a:pPr>
            <a:r>
              <a:rPr lang="en-GB" sz="1100">
                <a:latin typeface="Arial" panose="020B0604020202020204" pitchFamily="34" charset="0"/>
                <a:cs typeface="Arial" panose="020B0604020202020204" pitchFamily="34" charset="0"/>
              </a:rPr>
              <a:t>Family relocation </a:t>
            </a:r>
          </a:p>
          <a:p>
            <a:pPr>
              <a:lnSpc>
                <a:spcPct val="140000"/>
              </a:lnSpc>
            </a:pPr>
            <a:r>
              <a:rPr lang="en-GB" sz="1100">
                <a:latin typeface="Arial" panose="020B0604020202020204" pitchFamily="34" charset="0"/>
                <a:cs typeface="Arial" panose="020B0604020202020204" pitchFamily="34" charset="0"/>
              </a:rPr>
              <a:t>Childcare disruptions</a:t>
            </a:r>
          </a:p>
          <a:p>
            <a:pPr>
              <a:lnSpc>
                <a:spcPct val="140000"/>
              </a:lnSpc>
            </a:pPr>
            <a:r>
              <a:rPr lang="en-GB" sz="1100">
                <a:latin typeface="Arial" panose="020B0604020202020204" pitchFamily="34" charset="0"/>
                <a:cs typeface="Arial" panose="020B0604020202020204" pitchFamily="34" charset="0"/>
              </a:rPr>
              <a:t>Limited social support </a:t>
            </a:r>
          </a:p>
          <a:p>
            <a:pPr>
              <a:lnSpc>
                <a:spcPct val="140000"/>
              </a:lnSpc>
            </a:pPr>
            <a:r>
              <a:rPr lang="en-GB" sz="1100">
                <a:latin typeface="Arial" panose="020B0604020202020204" pitchFamily="34" charset="0"/>
                <a:cs typeface="Arial" panose="020B0604020202020204" pitchFamily="34" charset="0"/>
              </a:rPr>
              <a:t>Reduced peer interaction</a:t>
            </a:r>
          </a:p>
          <a:p>
            <a:pPr>
              <a:lnSpc>
                <a:spcPct val="140000"/>
              </a:lnSpc>
            </a:pPr>
            <a:endParaRPr lang="en-GB" sz="1100">
              <a:latin typeface="Arial" panose="020B0604020202020204" pitchFamily="34" charset="0"/>
              <a:cs typeface="Arial" panose="020B0604020202020204" pitchFamily="34" charset="0"/>
            </a:endParaRPr>
          </a:p>
        </p:txBody>
      </p:sp>
      <p:pic>
        <p:nvPicPr>
          <p:cNvPr id="5" name="Picture 4" descr="A young child wearing a white shirt and holding a wristwatch, standing beside an adult, with a blooming flower in the background.&#10;&#10;AI-generated content may be incorrect.">
            <a:extLst>
              <a:ext uri="{FF2B5EF4-FFF2-40B4-BE49-F238E27FC236}">
                <a16:creationId xmlns:a16="http://schemas.microsoft.com/office/drawing/2014/main" id="{5357BDE0-C6D2-CC25-16A6-7E10C5BA9C23}"/>
              </a:ext>
            </a:extLst>
          </p:cNvPr>
          <p:cNvPicPr>
            <a:picLocks noChangeAspect="1"/>
          </p:cNvPicPr>
          <p:nvPr/>
        </p:nvPicPr>
        <p:blipFill>
          <a:blip r:embed="rId2"/>
          <a:srcRect l="22574" r="8821"/>
          <a:stretch>
            <a:fillRect/>
          </a:stretch>
        </p:blipFill>
        <p:spPr>
          <a:xfrm>
            <a:off x="8595955" y="876300"/>
            <a:ext cx="2465135" cy="2398462"/>
          </a:xfrm>
          <a:prstGeom prst="rect">
            <a:avLst/>
          </a:prstGeom>
        </p:spPr>
      </p:pic>
      <p:pic>
        <p:nvPicPr>
          <p:cNvPr id="7" name="Picture 6" descr="The image depicts a mother holding her child close to her chest, both sitting on a grassy patch under the shade of trees.&#10;&#10;AI-generated content may be incorrect.">
            <a:extLst>
              <a:ext uri="{FF2B5EF4-FFF2-40B4-BE49-F238E27FC236}">
                <a16:creationId xmlns:a16="http://schemas.microsoft.com/office/drawing/2014/main" id="{08371DC8-17D4-9A2B-9B40-45BEF9185F30}"/>
              </a:ext>
            </a:extLst>
          </p:cNvPr>
          <p:cNvPicPr>
            <a:picLocks noChangeAspect="1"/>
          </p:cNvPicPr>
          <p:nvPr/>
        </p:nvPicPr>
        <p:blipFill>
          <a:blip r:embed="rId3"/>
          <a:srcRect t="30069" r="3" b="4604"/>
          <a:stretch>
            <a:fillRect/>
          </a:stretch>
        </p:blipFill>
        <p:spPr>
          <a:xfrm>
            <a:off x="8595955" y="3573515"/>
            <a:ext cx="2465135" cy="2412642"/>
          </a:xfrm>
          <a:prstGeom prst="rect">
            <a:avLst/>
          </a:prstGeom>
        </p:spPr>
      </p:pic>
    </p:spTree>
    <p:extLst>
      <p:ext uri="{BB962C8B-B14F-4D97-AF65-F5344CB8AC3E}">
        <p14:creationId xmlns:p14="http://schemas.microsoft.com/office/powerpoint/2010/main" val="3003341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90F13-D03E-41B0-0CCC-39300C65E1E6}"/>
              </a:ext>
            </a:extLst>
          </p:cNvPr>
          <p:cNvSpPr>
            <a:spLocks noGrp="1"/>
          </p:cNvSpPr>
          <p:nvPr>
            <p:ph type="title"/>
          </p:nvPr>
        </p:nvSpPr>
        <p:spPr>
          <a:xfrm>
            <a:off x="1073810" y="641808"/>
            <a:ext cx="8206812" cy="1073862"/>
          </a:xfrm>
        </p:spPr>
        <p:txBody>
          <a:bodyPr>
            <a:normAutofit/>
          </a:bodyPr>
          <a:lstStyle/>
          <a:p>
            <a:pPr>
              <a:lnSpc>
                <a:spcPct val="90000"/>
              </a:lnSpc>
            </a:pPr>
            <a:r>
              <a:rPr lang="en-GB" sz="3400"/>
              <a:t>Attaching to support plan-attachment based approaches</a:t>
            </a:r>
          </a:p>
        </p:txBody>
      </p:sp>
      <p:sp>
        <p:nvSpPr>
          <p:cNvPr id="3" name="Content Placeholder 2">
            <a:extLst>
              <a:ext uri="{FF2B5EF4-FFF2-40B4-BE49-F238E27FC236}">
                <a16:creationId xmlns:a16="http://schemas.microsoft.com/office/drawing/2014/main" id="{30D7AC63-7FED-3473-5C26-8CC557544EDB}"/>
              </a:ext>
            </a:extLst>
          </p:cNvPr>
          <p:cNvSpPr>
            <a:spLocks noGrp="1"/>
          </p:cNvSpPr>
          <p:nvPr>
            <p:ph idx="1"/>
          </p:nvPr>
        </p:nvSpPr>
        <p:spPr>
          <a:xfrm>
            <a:off x="1073811" y="2406037"/>
            <a:ext cx="5799130" cy="3119201"/>
          </a:xfrm>
        </p:spPr>
        <p:txBody>
          <a:bodyPr>
            <a:normAutofit/>
          </a:bodyPr>
          <a:lstStyle/>
          <a:p>
            <a:pPr marL="0" indent="0">
              <a:lnSpc>
                <a:spcPct val="140000"/>
              </a:lnSpc>
              <a:buNone/>
            </a:pPr>
            <a:r>
              <a:rPr lang="en-GB" sz="1400"/>
              <a:t>Practitioners should work on establishing good relationships, to enhance the security of Isaac. These strategies include:</a:t>
            </a:r>
          </a:p>
          <a:p>
            <a:pPr>
              <a:lnSpc>
                <a:spcPct val="140000"/>
              </a:lnSpc>
            </a:pPr>
            <a:r>
              <a:rPr lang="en-GB" sz="1400"/>
              <a:t>Ensuring a consistent key worker </a:t>
            </a:r>
          </a:p>
          <a:p>
            <a:pPr>
              <a:lnSpc>
                <a:spcPct val="140000"/>
              </a:lnSpc>
            </a:pPr>
            <a:r>
              <a:rPr lang="en-GB" sz="1400"/>
              <a:t>Establishing structure or routine in the day </a:t>
            </a:r>
          </a:p>
          <a:p>
            <a:pPr>
              <a:lnSpc>
                <a:spcPct val="140000"/>
              </a:lnSpc>
            </a:pPr>
            <a:r>
              <a:rPr lang="en-GB" sz="1400"/>
              <a:t>Being reassuring during separation </a:t>
            </a:r>
          </a:p>
          <a:p>
            <a:pPr>
              <a:lnSpc>
                <a:spcPct val="140000"/>
              </a:lnSpc>
            </a:pPr>
            <a:r>
              <a:rPr lang="en-GB" sz="1400"/>
              <a:t>Prizes for success to foster self confidence </a:t>
            </a:r>
          </a:p>
          <a:p>
            <a:pPr marL="0" indent="0">
              <a:lnSpc>
                <a:spcPct val="140000"/>
              </a:lnSpc>
              <a:buNone/>
            </a:pPr>
            <a:r>
              <a:rPr lang="en-GB" sz="1400"/>
              <a:t>These are strategies based on Bowlby’s theory of secure base.</a:t>
            </a:r>
          </a:p>
        </p:txBody>
      </p:sp>
      <p:pic>
        <p:nvPicPr>
          <p:cNvPr id="5" name="Picture 4">
            <a:extLst>
              <a:ext uri="{FF2B5EF4-FFF2-40B4-BE49-F238E27FC236}">
                <a16:creationId xmlns:a16="http://schemas.microsoft.com/office/drawing/2014/main" id="{940D7A1A-795D-F097-FC08-931C08EF95A5}"/>
              </a:ext>
            </a:extLst>
          </p:cNvPr>
          <p:cNvPicPr>
            <a:picLocks noChangeAspect="1"/>
          </p:cNvPicPr>
          <p:nvPr/>
        </p:nvPicPr>
        <p:blipFill>
          <a:blip r:embed="rId2"/>
          <a:stretch>
            <a:fillRect/>
          </a:stretch>
        </p:blipFill>
        <p:spPr>
          <a:xfrm>
            <a:off x="7510129" y="2406037"/>
            <a:ext cx="4085302" cy="3074190"/>
          </a:xfrm>
          <a:prstGeom prst="rect">
            <a:avLst/>
          </a:prstGeom>
        </p:spPr>
      </p:pic>
    </p:spTree>
    <p:extLst>
      <p:ext uri="{BB962C8B-B14F-4D97-AF65-F5344CB8AC3E}">
        <p14:creationId xmlns:p14="http://schemas.microsoft.com/office/powerpoint/2010/main" val="693356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60C89-12C3-902B-E6A6-435A2E783222}"/>
              </a:ext>
            </a:extLst>
          </p:cNvPr>
          <p:cNvSpPr>
            <a:spLocks noGrp="1"/>
          </p:cNvSpPr>
          <p:nvPr>
            <p:ph type="title"/>
          </p:nvPr>
        </p:nvSpPr>
        <p:spPr>
          <a:xfrm>
            <a:off x="1073810" y="696226"/>
            <a:ext cx="8675712" cy="981892"/>
          </a:xfrm>
        </p:spPr>
        <p:txBody>
          <a:bodyPr>
            <a:normAutofit/>
          </a:bodyPr>
          <a:lstStyle/>
          <a:p>
            <a:pPr>
              <a:lnSpc>
                <a:spcPct val="90000"/>
              </a:lnSpc>
            </a:pPr>
            <a:r>
              <a:rPr lang="en-GB" sz="3100"/>
              <a:t>Support plan-play and language development</a:t>
            </a:r>
          </a:p>
        </p:txBody>
      </p:sp>
      <p:sp>
        <p:nvSpPr>
          <p:cNvPr id="3" name="Content Placeholder 2">
            <a:extLst>
              <a:ext uri="{FF2B5EF4-FFF2-40B4-BE49-F238E27FC236}">
                <a16:creationId xmlns:a16="http://schemas.microsoft.com/office/drawing/2014/main" id="{06B59854-7FF8-3EDB-1EA5-1AC5C06EE51B}"/>
              </a:ext>
            </a:extLst>
          </p:cNvPr>
          <p:cNvSpPr>
            <a:spLocks noGrp="1"/>
          </p:cNvSpPr>
          <p:nvPr>
            <p:ph idx="1"/>
          </p:nvPr>
        </p:nvSpPr>
        <p:spPr>
          <a:xfrm>
            <a:off x="100485" y="2126349"/>
            <a:ext cx="5995516" cy="3413840"/>
          </a:xfrm>
        </p:spPr>
        <p:txBody>
          <a:bodyPr>
            <a:noAutofit/>
          </a:bodyPr>
          <a:lstStyle/>
          <a:p>
            <a:pPr marL="0" indent="0">
              <a:lnSpc>
                <a:spcPct val="140000"/>
              </a:lnSpc>
              <a:buNone/>
            </a:pPr>
            <a:r>
              <a:rPr lang="en-GB" sz="1400"/>
              <a:t>Children learn good social and communication skills through play. These strategies include:</a:t>
            </a:r>
          </a:p>
          <a:p>
            <a:pPr>
              <a:lnSpc>
                <a:spcPct val="140000"/>
              </a:lnSpc>
            </a:pPr>
            <a:r>
              <a:rPr lang="en-GB" sz="1400"/>
              <a:t>Having a small group play activities</a:t>
            </a:r>
          </a:p>
          <a:p>
            <a:pPr>
              <a:lnSpc>
                <a:spcPct val="140000"/>
              </a:lnSpc>
            </a:pPr>
            <a:r>
              <a:rPr lang="en-GB" sz="1400"/>
              <a:t>Children use role play and imaginative play </a:t>
            </a:r>
          </a:p>
          <a:p>
            <a:pPr>
              <a:lnSpc>
                <a:spcPct val="140000"/>
              </a:lnSpc>
            </a:pPr>
            <a:r>
              <a:rPr lang="en-GB" sz="1400"/>
              <a:t>Telling stories </a:t>
            </a:r>
          </a:p>
          <a:p>
            <a:pPr>
              <a:lnSpc>
                <a:spcPct val="140000"/>
              </a:lnSpc>
            </a:pPr>
            <a:r>
              <a:rPr lang="en-GB" sz="1400"/>
              <a:t>Rhyme and singing activities </a:t>
            </a:r>
          </a:p>
          <a:p>
            <a:pPr>
              <a:lnSpc>
                <a:spcPct val="140000"/>
              </a:lnSpc>
            </a:pPr>
            <a:r>
              <a:rPr lang="en-GB" sz="1400"/>
              <a:t>Continuous discussions with trusted adults</a:t>
            </a:r>
          </a:p>
          <a:p>
            <a:pPr marL="0" indent="0">
              <a:lnSpc>
                <a:spcPct val="140000"/>
              </a:lnSpc>
              <a:buNone/>
            </a:pPr>
            <a:r>
              <a:rPr lang="en-GB" sz="1400"/>
              <a:t>These activities can help in the development of language and social self confidence </a:t>
            </a:r>
          </a:p>
        </p:txBody>
      </p:sp>
      <p:pic>
        <p:nvPicPr>
          <p:cNvPr id="5" name="Picture 4" descr="Numbers and symbols">
            <a:extLst>
              <a:ext uri="{FF2B5EF4-FFF2-40B4-BE49-F238E27FC236}">
                <a16:creationId xmlns:a16="http://schemas.microsoft.com/office/drawing/2014/main" id="{FC13AFF5-A822-5E32-3C32-C27734FB38CD}"/>
              </a:ext>
            </a:extLst>
          </p:cNvPr>
          <p:cNvPicPr>
            <a:picLocks noChangeAspect="1"/>
          </p:cNvPicPr>
          <p:nvPr/>
        </p:nvPicPr>
        <p:blipFill>
          <a:blip r:embed="rId2"/>
          <a:srcRect l="7345" r="1485" b="-1"/>
          <a:stretch>
            <a:fillRect/>
          </a:stretch>
        </p:blipFill>
        <p:spPr>
          <a:xfrm>
            <a:off x="6586071" y="1879643"/>
            <a:ext cx="5613519" cy="4109986"/>
          </a:xfrm>
          <a:prstGeom prst="rect">
            <a:avLst/>
          </a:prstGeom>
        </p:spPr>
      </p:pic>
    </p:spTree>
    <p:extLst>
      <p:ext uri="{BB962C8B-B14F-4D97-AF65-F5344CB8AC3E}">
        <p14:creationId xmlns:p14="http://schemas.microsoft.com/office/powerpoint/2010/main" val="199758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441D0-C873-D664-F642-E9323CB2A7E4}"/>
              </a:ext>
            </a:extLst>
          </p:cNvPr>
          <p:cNvSpPr>
            <a:spLocks noGrp="1"/>
          </p:cNvSpPr>
          <p:nvPr>
            <p:ph type="title"/>
          </p:nvPr>
        </p:nvSpPr>
        <p:spPr>
          <a:xfrm>
            <a:off x="1066800" y="571499"/>
            <a:ext cx="5596647" cy="1295401"/>
          </a:xfrm>
        </p:spPr>
        <p:txBody>
          <a:bodyPr>
            <a:normAutofit/>
          </a:bodyPr>
          <a:lstStyle/>
          <a:p>
            <a:pPr>
              <a:lnSpc>
                <a:spcPct val="90000"/>
              </a:lnSpc>
            </a:pPr>
            <a:r>
              <a:rPr lang="en-GB"/>
              <a:t>Multi-agency collaboration</a:t>
            </a:r>
          </a:p>
        </p:txBody>
      </p:sp>
      <p:sp>
        <p:nvSpPr>
          <p:cNvPr id="3" name="Content Placeholder 2">
            <a:extLst>
              <a:ext uri="{FF2B5EF4-FFF2-40B4-BE49-F238E27FC236}">
                <a16:creationId xmlns:a16="http://schemas.microsoft.com/office/drawing/2014/main" id="{2000ED4B-33F1-F9E5-F1DA-CBB7567B5ABD}"/>
              </a:ext>
            </a:extLst>
          </p:cNvPr>
          <p:cNvSpPr>
            <a:spLocks noGrp="1"/>
          </p:cNvSpPr>
          <p:nvPr>
            <p:ph idx="1"/>
          </p:nvPr>
        </p:nvSpPr>
        <p:spPr>
          <a:xfrm>
            <a:off x="1066800" y="1889298"/>
            <a:ext cx="5596647" cy="4273175"/>
          </a:xfrm>
        </p:spPr>
        <p:txBody>
          <a:bodyPr>
            <a:normAutofit/>
          </a:bodyPr>
          <a:lstStyle/>
          <a:p>
            <a:pPr marL="0" indent="0">
              <a:lnSpc>
                <a:spcPct val="140000"/>
              </a:lnSpc>
              <a:buNone/>
            </a:pPr>
            <a:r>
              <a:rPr lang="en-GB" sz="1700"/>
              <a:t>Supporting Isaac with working as a team between staff and family and this includes:</a:t>
            </a:r>
          </a:p>
          <a:p>
            <a:pPr>
              <a:lnSpc>
                <a:spcPct val="140000"/>
              </a:lnSpc>
            </a:pPr>
            <a:r>
              <a:rPr lang="en-GB" sz="1700"/>
              <a:t>Early years practitioners </a:t>
            </a:r>
          </a:p>
          <a:p>
            <a:pPr>
              <a:lnSpc>
                <a:spcPct val="140000"/>
              </a:lnSpc>
            </a:pPr>
            <a:r>
              <a:rPr lang="en-GB" sz="1700"/>
              <a:t>Health visitors </a:t>
            </a:r>
          </a:p>
          <a:p>
            <a:pPr>
              <a:lnSpc>
                <a:spcPct val="140000"/>
              </a:lnSpc>
            </a:pPr>
            <a:r>
              <a:rPr lang="en-GB" sz="1700"/>
              <a:t>Speech and language therapist </a:t>
            </a:r>
          </a:p>
          <a:p>
            <a:pPr>
              <a:lnSpc>
                <a:spcPct val="140000"/>
              </a:lnSpc>
            </a:pPr>
            <a:r>
              <a:rPr lang="en-GB" sz="1700"/>
              <a:t>Family support team </a:t>
            </a:r>
          </a:p>
          <a:p>
            <a:pPr>
              <a:lnSpc>
                <a:spcPct val="140000"/>
              </a:lnSpc>
            </a:pPr>
            <a:r>
              <a:rPr lang="en-GB" sz="1700"/>
              <a:t>Mental health service </a:t>
            </a:r>
          </a:p>
          <a:p>
            <a:pPr marL="0" indent="0">
              <a:lnSpc>
                <a:spcPct val="140000"/>
              </a:lnSpc>
              <a:buNone/>
            </a:pPr>
            <a:r>
              <a:rPr lang="en-GB" sz="1700"/>
              <a:t>And with all of this it will be possible for Isaac to get support </a:t>
            </a:r>
          </a:p>
        </p:txBody>
      </p:sp>
      <p:pic>
        <p:nvPicPr>
          <p:cNvPr id="5" name="Picture 4" descr="Three people are collaboratively working on a colorful, robotic project in a well-lit office setting.&#10;&#10;AI-generated content may be incorrect.">
            <a:extLst>
              <a:ext uri="{FF2B5EF4-FFF2-40B4-BE49-F238E27FC236}">
                <a16:creationId xmlns:a16="http://schemas.microsoft.com/office/drawing/2014/main" id="{242C6F8E-1E5F-651B-FAF1-D54C7ED9E122}"/>
              </a:ext>
            </a:extLst>
          </p:cNvPr>
          <p:cNvPicPr>
            <a:picLocks noChangeAspect="1"/>
          </p:cNvPicPr>
          <p:nvPr/>
        </p:nvPicPr>
        <p:blipFill>
          <a:blip r:embed="rId3"/>
          <a:stretch>
            <a:fillRect/>
          </a:stretch>
        </p:blipFill>
        <p:spPr>
          <a:xfrm>
            <a:off x="8356061" y="1318339"/>
            <a:ext cx="2959640" cy="1975559"/>
          </a:xfrm>
          <a:prstGeom prst="rect">
            <a:avLst/>
          </a:prstGeom>
        </p:spPr>
      </p:pic>
      <p:pic>
        <p:nvPicPr>
          <p:cNvPr id="7" name="Picture 6" descr="In the image, a child is drawing on a whiteboard with a marker, while an adult observes nearby.&#10;&#10;AI-generated content may be incorrect.">
            <a:extLst>
              <a:ext uri="{FF2B5EF4-FFF2-40B4-BE49-F238E27FC236}">
                <a16:creationId xmlns:a16="http://schemas.microsoft.com/office/drawing/2014/main" id="{4A68720E-89B7-DA0D-3A70-8C4A20FAB052}"/>
              </a:ext>
            </a:extLst>
          </p:cNvPr>
          <p:cNvPicPr>
            <a:picLocks noChangeAspect="1"/>
          </p:cNvPicPr>
          <p:nvPr/>
        </p:nvPicPr>
        <p:blipFill>
          <a:blip r:embed="rId4"/>
          <a:stretch>
            <a:fillRect/>
          </a:stretch>
        </p:blipFill>
        <p:spPr>
          <a:xfrm>
            <a:off x="8356061" y="3617942"/>
            <a:ext cx="2959640" cy="1975559"/>
          </a:xfrm>
          <a:prstGeom prst="rect">
            <a:avLst/>
          </a:prstGeom>
        </p:spPr>
      </p:pic>
    </p:spTree>
    <p:extLst>
      <p:ext uri="{BB962C8B-B14F-4D97-AF65-F5344CB8AC3E}">
        <p14:creationId xmlns:p14="http://schemas.microsoft.com/office/powerpoint/2010/main" val="1192011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418F9-08B5-943E-8727-E9D23ACA70C5}"/>
              </a:ext>
            </a:extLst>
          </p:cNvPr>
          <p:cNvSpPr>
            <a:spLocks noGrp="1"/>
          </p:cNvSpPr>
          <p:nvPr>
            <p:ph type="title"/>
          </p:nvPr>
        </p:nvSpPr>
        <p:spPr>
          <a:xfrm>
            <a:off x="1073811" y="498507"/>
            <a:ext cx="5975133" cy="1372823"/>
          </a:xfrm>
        </p:spPr>
        <p:txBody>
          <a:bodyPr>
            <a:normAutofit/>
          </a:bodyPr>
          <a:lstStyle/>
          <a:p>
            <a:r>
              <a:rPr lang="en-GB"/>
              <a:t>Emotional regulation strategies </a:t>
            </a:r>
          </a:p>
        </p:txBody>
      </p:sp>
      <p:sp>
        <p:nvSpPr>
          <p:cNvPr id="3" name="Content Placeholder 2">
            <a:extLst>
              <a:ext uri="{FF2B5EF4-FFF2-40B4-BE49-F238E27FC236}">
                <a16:creationId xmlns:a16="http://schemas.microsoft.com/office/drawing/2014/main" id="{7B5C0B91-88B3-01F3-A194-4E21971BB591}"/>
              </a:ext>
            </a:extLst>
          </p:cNvPr>
          <p:cNvSpPr>
            <a:spLocks noGrp="1"/>
          </p:cNvSpPr>
          <p:nvPr>
            <p:ph idx="1"/>
          </p:nvPr>
        </p:nvSpPr>
        <p:spPr>
          <a:xfrm>
            <a:off x="1073812" y="1871330"/>
            <a:ext cx="5849587" cy="4415170"/>
          </a:xfrm>
        </p:spPr>
        <p:txBody>
          <a:bodyPr>
            <a:normAutofit/>
          </a:bodyPr>
          <a:lstStyle/>
          <a:p>
            <a:pPr marL="0" indent="0">
              <a:buNone/>
            </a:pPr>
            <a:r>
              <a:rPr lang="en-GB"/>
              <a:t>Isaac might need help with identifying and regulating his emotions by: </a:t>
            </a:r>
          </a:p>
          <a:p>
            <a:r>
              <a:rPr lang="en-GB"/>
              <a:t>Feeling charts </a:t>
            </a:r>
          </a:p>
          <a:p>
            <a:r>
              <a:rPr lang="en-GB"/>
              <a:t>Emotion cards </a:t>
            </a:r>
          </a:p>
          <a:p>
            <a:r>
              <a:rPr lang="en-GB"/>
              <a:t>Positive reinforcement</a:t>
            </a:r>
          </a:p>
          <a:p>
            <a:r>
              <a:rPr lang="en-GB"/>
              <a:t>Activities relating to breathing and relaxation </a:t>
            </a:r>
          </a:p>
          <a:p>
            <a:pPr marL="0" indent="0">
              <a:buNone/>
            </a:pPr>
            <a:r>
              <a:rPr lang="en-GB"/>
              <a:t>Some strategies that can help develop Isaac’s confidence and independence.</a:t>
            </a:r>
          </a:p>
        </p:txBody>
      </p:sp>
      <p:pic>
        <p:nvPicPr>
          <p:cNvPr id="5" name="Picture 4" descr="The image depicts various co-regulation strategies, such as slow breathing, taking a walk, drawing, chatting, reading, exercising, listening to music, positive self-talk, using fidgets, and writing in a journal.&#10;&#10;AI-generated content may be incorrect.">
            <a:extLst>
              <a:ext uri="{FF2B5EF4-FFF2-40B4-BE49-F238E27FC236}">
                <a16:creationId xmlns:a16="http://schemas.microsoft.com/office/drawing/2014/main" id="{36BBE2A9-2C8F-81C1-8FA5-865483098143}"/>
              </a:ext>
            </a:extLst>
          </p:cNvPr>
          <p:cNvPicPr>
            <a:picLocks noChangeAspect="1"/>
          </p:cNvPicPr>
          <p:nvPr/>
        </p:nvPicPr>
        <p:blipFill>
          <a:blip r:embed="rId2">
            <a:alphaModFix/>
          </a:blip>
          <a:stretch>
            <a:fillRect/>
          </a:stretch>
        </p:blipFill>
        <p:spPr>
          <a:xfrm>
            <a:off x="7459533" y="1350338"/>
            <a:ext cx="4154439" cy="4154439"/>
          </a:xfrm>
          <a:prstGeom prst="rect">
            <a:avLst/>
          </a:prstGeom>
        </p:spPr>
      </p:pic>
    </p:spTree>
    <p:extLst>
      <p:ext uri="{BB962C8B-B14F-4D97-AF65-F5344CB8AC3E}">
        <p14:creationId xmlns:p14="http://schemas.microsoft.com/office/powerpoint/2010/main" val="190416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B25A4-DFA5-DDE3-0644-8B803CCB20A1}"/>
              </a:ext>
            </a:extLst>
          </p:cNvPr>
          <p:cNvSpPr>
            <a:spLocks noGrp="1"/>
          </p:cNvSpPr>
          <p:nvPr>
            <p:ph type="title"/>
          </p:nvPr>
        </p:nvSpPr>
        <p:spPr>
          <a:xfrm>
            <a:off x="782233" y="1028183"/>
            <a:ext cx="3370079" cy="4792068"/>
          </a:xfrm>
        </p:spPr>
        <p:txBody>
          <a:bodyPr>
            <a:normAutofit/>
          </a:bodyPr>
          <a:lstStyle/>
          <a:p>
            <a:r>
              <a:rPr lang="en-GB"/>
              <a:t>Conclusion </a:t>
            </a:r>
          </a:p>
        </p:txBody>
      </p:sp>
      <p:sp>
        <p:nvSpPr>
          <p:cNvPr id="3" name="Content Placeholder 2">
            <a:extLst>
              <a:ext uri="{FF2B5EF4-FFF2-40B4-BE49-F238E27FC236}">
                <a16:creationId xmlns:a16="http://schemas.microsoft.com/office/drawing/2014/main" id="{2494122E-3138-D0A9-F7AB-A82640D96BC9}"/>
              </a:ext>
            </a:extLst>
          </p:cNvPr>
          <p:cNvSpPr>
            <a:spLocks noGrp="1"/>
          </p:cNvSpPr>
          <p:nvPr>
            <p:ph idx="1"/>
          </p:nvPr>
        </p:nvSpPr>
        <p:spPr>
          <a:xfrm>
            <a:off x="5214561" y="1690931"/>
            <a:ext cx="6173327" cy="3503497"/>
          </a:xfrm>
        </p:spPr>
        <p:txBody>
          <a:bodyPr>
            <a:normAutofit/>
          </a:bodyPr>
          <a:lstStyle/>
          <a:p>
            <a:pPr marL="0" indent="0">
              <a:lnSpc>
                <a:spcPct val="140000"/>
              </a:lnSpc>
              <a:buNone/>
            </a:pPr>
            <a:r>
              <a:rPr lang="en-GB" sz="1600"/>
              <a:t>Bowlby’s attachment theory is a helpful theory to understand the difficulties in the emotional, social and language development od Isaac. The challenges his mother faced with her mental health, the disruption of family life and the relocation of the family may have impacted his self confidence and security. Through building relationship, supporting attachment, providing rich language experiences and multiagency intervention, practitioners can support Isaac to build stronger relationships, enhance communication skills and obtain positive development outcomes. </a:t>
            </a:r>
          </a:p>
        </p:txBody>
      </p:sp>
    </p:spTree>
    <p:extLst>
      <p:ext uri="{BB962C8B-B14F-4D97-AF65-F5344CB8AC3E}">
        <p14:creationId xmlns:p14="http://schemas.microsoft.com/office/powerpoint/2010/main" val="3675597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2A21F-5A7F-644E-8CA7-4BA45195D512}"/>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0DD559F4-9F0E-A887-D44D-05343D16EF8F}"/>
              </a:ext>
            </a:extLst>
          </p:cNvPr>
          <p:cNvSpPr>
            <a:spLocks noGrp="1"/>
          </p:cNvSpPr>
          <p:nvPr>
            <p:ph idx="1"/>
          </p:nvPr>
        </p:nvSpPr>
        <p:spPr/>
        <p:txBody>
          <a:bodyPr>
            <a:normAutofit fontScale="92500"/>
          </a:bodyPr>
          <a:lstStyle/>
          <a:p>
            <a:r>
              <a:rPr lang="en-GB" b="0" i="0" err="1">
                <a:effectLst/>
                <a:latin typeface="Helvetica" pitchFamily="2" charset="0"/>
              </a:rPr>
              <a:t>Bowlby</a:t>
            </a:r>
            <a:r>
              <a:rPr lang="en-GB" b="0" i="0">
                <a:effectLst/>
                <a:latin typeface="Helvetica" pitchFamily="2" charset="0"/>
              </a:rPr>
              <a:t>, J. (1969) Attachment and Loss: Volume 1:</a:t>
            </a:r>
            <a:endParaRPr lang="en-GB">
              <a:effectLst/>
              <a:latin typeface="Helvetica" pitchFamily="2" charset="0"/>
            </a:endParaRPr>
          </a:p>
          <a:p>
            <a:r>
              <a:rPr lang="en-GB" b="0" i="0">
                <a:effectLst/>
                <a:latin typeface="Helvetica" pitchFamily="2" charset="0"/>
              </a:rPr>
              <a:t>Attachment.</a:t>
            </a:r>
            <a:endParaRPr lang="en-GB">
              <a:effectLst/>
              <a:latin typeface="Helvetica" pitchFamily="2" charset="0"/>
            </a:endParaRPr>
          </a:p>
          <a:p>
            <a:r>
              <a:rPr lang="en-GB" b="0" i="0" err="1">
                <a:effectLst/>
                <a:latin typeface="Helvetica" pitchFamily="2" charset="0"/>
              </a:rPr>
              <a:t>Bowlby</a:t>
            </a:r>
            <a:r>
              <a:rPr lang="en-GB" b="0" i="0">
                <a:effectLst/>
                <a:latin typeface="Helvetica" pitchFamily="2" charset="0"/>
              </a:rPr>
              <a:t>, J. (1988) A Secure Base: Parent-Child Attachment and Healthy Human Development.</a:t>
            </a:r>
            <a:endParaRPr lang="en-GB">
              <a:effectLst/>
              <a:latin typeface="Helvetica" pitchFamily="2" charset="0"/>
            </a:endParaRPr>
          </a:p>
          <a:p>
            <a:r>
              <a:rPr lang="en-GB" b="0" i="0" err="1">
                <a:effectLst/>
                <a:latin typeface="Helvetica" pitchFamily="2" charset="0"/>
              </a:rPr>
              <a:t>Bretherton</a:t>
            </a:r>
            <a:r>
              <a:rPr lang="en-GB" b="0" i="0">
                <a:effectLst/>
                <a:latin typeface="Helvetica" pitchFamily="2" charset="0"/>
              </a:rPr>
              <a:t>, I. (1992) The Origins of Attachment Theory.</a:t>
            </a:r>
            <a:endParaRPr lang="en-GB">
              <a:effectLst/>
              <a:latin typeface="Helvetica" pitchFamily="2" charset="0"/>
            </a:endParaRPr>
          </a:p>
          <a:p>
            <a:r>
              <a:rPr lang="en-GB" b="0" i="0">
                <a:effectLst/>
                <a:latin typeface="Helvetica" pitchFamily="2" charset="0"/>
              </a:rPr>
              <a:t>Cassidy, J. and Shaver, P.R. (2016) Handbook of Attachment.</a:t>
            </a:r>
            <a:endParaRPr lang="en-GB">
              <a:effectLst/>
              <a:latin typeface="Helvetica" pitchFamily="2" charset="0"/>
            </a:endParaRPr>
          </a:p>
          <a:p>
            <a:r>
              <a:rPr lang="en-GB" b="0" i="0">
                <a:effectLst/>
                <a:latin typeface="Helvetica" pitchFamily="2" charset="0"/>
              </a:rPr>
              <a:t>Howe, D. (2011) Attachment Across the </a:t>
            </a:r>
            <a:r>
              <a:rPr lang="en-GB" b="0" i="0" err="1">
                <a:effectLst/>
                <a:latin typeface="Helvetica" pitchFamily="2" charset="0"/>
              </a:rPr>
              <a:t>Lifecourse</a:t>
            </a:r>
            <a:r>
              <a:rPr lang="en-GB" b="0" i="0">
                <a:effectLst/>
                <a:latin typeface="Helvetica" pitchFamily="2" charset="0"/>
              </a:rPr>
              <a:t>.</a:t>
            </a:r>
            <a:endParaRPr lang="en-GB">
              <a:effectLst/>
              <a:latin typeface="Helvetica" pitchFamily="2" charset="0"/>
            </a:endParaRPr>
          </a:p>
          <a:p>
            <a:r>
              <a:rPr lang="en-GB" b="0" i="0">
                <a:effectLst/>
                <a:latin typeface="Helvetica" pitchFamily="2" charset="0"/>
              </a:rPr>
              <a:t>Prior, V. and Glaser, D. (2006) Understanding Attachment and Attachment Disorders.</a:t>
            </a:r>
            <a:endParaRPr lang="en-GB">
              <a:effectLst/>
              <a:latin typeface="Helvetica" pitchFamily="2" charset="0"/>
            </a:endParaRPr>
          </a:p>
          <a:p>
            <a:pPr marL="0" indent="0">
              <a:buNone/>
            </a:pPr>
            <a:endParaRPr lang="en-GB"/>
          </a:p>
        </p:txBody>
      </p:sp>
    </p:spTree>
    <p:extLst>
      <p:ext uri="{BB962C8B-B14F-4D97-AF65-F5344CB8AC3E}">
        <p14:creationId xmlns:p14="http://schemas.microsoft.com/office/powerpoint/2010/main" val="183883841"/>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761fa18504d2c9e093e91bce1ef9476f">
  <xsd:schema xmlns:xsd="http://www.w3.org/2001/XMLSchema" xmlns:xs="http://www.w3.org/2001/XMLSchema" xmlns:p="http://schemas.microsoft.com/office/2006/metadata/properties" xmlns:ns3="3ef5847a-e696-4fee-a2c0-6c3f87568321" targetNamespace="http://schemas.microsoft.com/office/2006/metadata/properties" ma:root="true" ma:fieldsID="9dbddf43a1bda9e7342a47e08632a895"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AF6730D-A47F-48FE-89D4-7B920EBFAE33}">
  <ds:schemaRefs>
    <ds:schemaRef ds:uri="3ef5847a-e696-4fee-a2c0-6c3f87568321"/>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70D1E1B-9CEC-49BE-9A79-8D60258C3C78}">
  <ds:schemaRefs>
    <ds:schemaRef ds:uri="3ef5847a-e696-4fee-a2c0-6c3f87568321"/>
    <ds:schemaRef ds:uri="http://schemas.microsoft.com/office/2006/metadata/properties"/>
    <ds:schemaRef ds:uri="http://www.w3.org/2000/xmlns/"/>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0B05F2E4-A529-43C4-8526-01BA1C4EFBF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BohemianVTI</vt:lpstr>
      <vt:lpstr>Children’s Centre </vt:lpstr>
      <vt:lpstr>Introduction</vt:lpstr>
      <vt:lpstr>Bowlby’s attachment theory  </vt:lpstr>
      <vt:lpstr>Key concepts of attachment theory</vt:lpstr>
      <vt:lpstr>Why Bowlby’s theory is relevant to Isaac</vt:lpstr>
      <vt:lpstr>Applying the theory-Maternal mental health</vt:lpstr>
      <vt:lpstr>Theory-childcare disruption and relocation</vt:lpstr>
      <vt:lpstr>Theory-language and social development</vt:lpstr>
      <vt:lpstr>Nature and nurture </vt:lpstr>
      <vt:lpstr>Attaching to support plan-attachment based approaches</vt:lpstr>
      <vt:lpstr>Support plan-play and language development</vt:lpstr>
      <vt:lpstr>Multi-agency collaboration</vt:lpstr>
      <vt:lpstr>Emotional regulation strategies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Children’s Centre </dc:title>
  <dc:creator>Njillan Sarjo Sawaneh (2505686)</dc:creator>
  <cp:revision>1</cp:revision>
  <dcterms:created xsi:type="dcterms:W3CDTF">2026-06-15T02:53:37Z</dcterms:created>
  <dcterms:modified xsi:type="dcterms:W3CDTF">2026-06-15T03:01:24Z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