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37" r:id="rId3"/>
    <p:sldMasterId id="2147483915" r:id="rId4"/>
  </p:sldMasterIdLst>
  <p:notesMasterIdLst>
    <p:notesMasterId r:id="rId54"/>
  </p:notesMasterIdLst>
  <p:sldIdLst>
    <p:sldId id="474" r:id="rId5"/>
    <p:sldId id="260" r:id="rId6"/>
    <p:sldId id="498" r:id="rId7"/>
    <p:sldId id="475" r:id="rId8"/>
    <p:sldId id="1976" r:id="rId9"/>
    <p:sldId id="1977" r:id="rId10"/>
    <p:sldId id="1978" r:id="rId11"/>
    <p:sldId id="1979" r:id="rId12"/>
    <p:sldId id="1980" r:id="rId13"/>
    <p:sldId id="1988" r:id="rId14"/>
    <p:sldId id="1992" r:id="rId15"/>
    <p:sldId id="1989" r:id="rId16"/>
    <p:sldId id="1991" r:id="rId17"/>
    <p:sldId id="268" r:id="rId18"/>
    <p:sldId id="1999" r:id="rId19"/>
    <p:sldId id="2001" r:id="rId20"/>
    <p:sldId id="1056" r:id="rId21"/>
    <p:sldId id="1481" r:id="rId22"/>
    <p:sldId id="293" r:id="rId23"/>
    <p:sldId id="2005" r:id="rId24"/>
    <p:sldId id="2003" r:id="rId25"/>
    <p:sldId id="1482" r:id="rId26"/>
    <p:sldId id="1062" r:id="rId27"/>
    <p:sldId id="1053" r:id="rId28"/>
    <p:sldId id="1065" r:id="rId29"/>
    <p:sldId id="1066" r:id="rId30"/>
    <p:sldId id="1068" r:id="rId31"/>
    <p:sldId id="2004" r:id="rId32"/>
    <p:sldId id="1057" r:id="rId33"/>
    <p:sldId id="1063" r:id="rId34"/>
    <p:sldId id="1064" r:id="rId35"/>
    <p:sldId id="1483" r:id="rId36"/>
    <p:sldId id="2006" r:id="rId37"/>
    <p:sldId id="1484" r:id="rId38"/>
    <p:sldId id="406" r:id="rId39"/>
    <p:sldId id="478" r:id="rId40"/>
    <p:sldId id="1486" r:id="rId41"/>
    <p:sldId id="1485" r:id="rId42"/>
    <p:sldId id="285" r:id="rId43"/>
    <p:sldId id="1488" r:id="rId44"/>
    <p:sldId id="278" r:id="rId45"/>
    <p:sldId id="477" r:id="rId46"/>
    <p:sldId id="291" r:id="rId47"/>
    <p:sldId id="476" r:id="rId48"/>
    <p:sldId id="1487" r:id="rId49"/>
    <p:sldId id="2002" r:id="rId50"/>
    <p:sldId id="292" r:id="rId51"/>
    <p:sldId id="1922" r:id="rId52"/>
    <p:sldId id="265" r:id="rId5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D2FF"/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5997" autoAdjust="0"/>
    <p:restoredTop sz="94660"/>
  </p:normalViewPr>
  <p:slideViewPr>
    <p:cSldViewPr snapToGrid="0">
      <p:cViewPr varScale="1">
        <p:scale>
          <a:sx n="88" d="100"/>
          <a:sy n="88" d="100"/>
        </p:scale>
        <p:origin x="192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1/22/26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8 Segments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9B328-75EF-4903-B932-E7F60FD8E0D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0566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 dirty="0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830807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9460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6210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408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D2CCD0-FF32-794B-7F3B-C3481D4DF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B13071-946C-0704-1CE0-29CDA485F6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207B3C-1330-E58B-CEDF-E41952455F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6B2DDC-3052-021C-04C7-919F955CA0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6913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5BC1FA-350E-9F49-837E-C3DAE7C72B89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2447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5BC1FA-350E-9F49-837E-C3DAE7C72B89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244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3194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4572001" y="450850"/>
            <a:ext cx="6562912" cy="461168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9011" y="5069542"/>
            <a:ext cx="6565900" cy="662519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69013" y="5732061"/>
            <a:ext cx="6565900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2174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315204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666121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914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7731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67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40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926" r:id="rId12"/>
    <p:sldLayoutId id="2147483927" r:id="rId13"/>
    <p:sldLayoutId id="2147483928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8250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8" r:id="rId2"/>
    <p:sldLayoutId id="2147483921" r:id="rId3"/>
    <p:sldLayoutId id="214748392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media" Target="../media/media2.m4a"/><Relationship Id="rId7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5" Type="http://schemas.microsoft.com/office/2007/relationships/media" Target="../media/media3.m4a"/><Relationship Id="rId4" Type="http://schemas.openxmlformats.org/officeDocument/2006/relationships/audio" Target="../media/media2.m4a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7.m4a"/><Relationship Id="rId13" Type="http://schemas.openxmlformats.org/officeDocument/2006/relationships/image" Target="../media/image8.png"/><Relationship Id="rId3" Type="http://schemas.microsoft.com/office/2007/relationships/media" Target="../media/media5.m4a"/><Relationship Id="rId7" Type="http://schemas.microsoft.com/office/2007/relationships/media" Target="../media/media7.m4a"/><Relationship Id="rId12" Type="http://schemas.openxmlformats.org/officeDocument/2006/relationships/image" Target="../media/image9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11" Type="http://schemas.openxmlformats.org/officeDocument/2006/relationships/slideLayout" Target="../slideLayouts/slideLayout12.xml"/><Relationship Id="rId5" Type="http://schemas.microsoft.com/office/2007/relationships/media" Target="../media/media6.m4a"/><Relationship Id="rId10" Type="http://schemas.openxmlformats.org/officeDocument/2006/relationships/audio" Target="../media/media8.m4a"/><Relationship Id="rId4" Type="http://schemas.openxmlformats.org/officeDocument/2006/relationships/audio" Target="../media/media5.m4a"/><Relationship Id="rId9" Type="http://schemas.microsoft.com/office/2007/relationships/media" Target="../media/media8.m4a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8.png"/><Relationship Id="rId4" Type="http://schemas.openxmlformats.org/officeDocument/2006/relationships/image" Target="../media/image10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tiff"/><Relationship Id="rId4" Type="http://schemas.microsoft.com/office/2007/relationships/hdphoto" Target="../media/hdphoto3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tiff"/><Relationship Id="rId4" Type="http://schemas.microsoft.com/office/2007/relationships/hdphoto" Target="../media/hdphoto3.wdp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11.m4a"/><Relationship Id="rId7" Type="http://schemas.openxmlformats.org/officeDocument/2006/relationships/image" Target="../media/image27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6.jpeg"/><Relationship Id="rId5" Type="http://schemas.openxmlformats.org/officeDocument/2006/relationships/slideLayout" Target="../slideLayouts/slideLayout13.xml"/><Relationship Id="rId4" Type="http://schemas.openxmlformats.org/officeDocument/2006/relationships/audio" Target="../media/media11.m4a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3.png"/><Relationship Id="rId5" Type="http://schemas.openxmlformats.org/officeDocument/2006/relationships/image" Target="../media/image32.tiff"/><Relationship Id="rId4" Type="http://schemas.openxmlformats.org/officeDocument/2006/relationships/image" Target="../media/image31.tif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3.png"/><Relationship Id="rId5" Type="http://schemas.openxmlformats.org/officeDocument/2006/relationships/image" Target="../media/image32.tiff"/><Relationship Id="rId4" Type="http://schemas.openxmlformats.org/officeDocument/2006/relationships/image" Target="../media/image31.tif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8.png"/><Relationship Id="rId4" Type="http://schemas.openxmlformats.org/officeDocument/2006/relationships/image" Target="../media/image34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8.png"/><Relationship Id="rId4" Type="http://schemas.openxmlformats.org/officeDocument/2006/relationships/image" Target="../media/image3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cAv2DdBw7w?feature=oembed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tif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tiff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4c.cymru/clic/programme/802851998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4c.cymru/clic/programme/802851998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9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jpeg"/><Relationship Id="rId7" Type="http://schemas.openxmlformats.org/officeDocument/2006/relationships/image" Target="../media/image44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emf"/><Relationship Id="rId11" Type="http://schemas.openxmlformats.org/officeDocument/2006/relationships/image" Target="../media/image14.png"/><Relationship Id="rId5" Type="http://schemas.openxmlformats.org/officeDocument/2006/relationships/image" Target="../media/image42.png"/><Relationship Id="rId10" Type="http://schemas.openxmlformats.org/officeDocument/2006/relationships/image" Target="../media/image46.png"/><Relationship Id="rId4" Type="http://schemas.openxmlformats.org/officeDocument/2006/relationships/image" Target="../media/image41.png"/><Relationship Id="rId9" Type="http://schemas.openxmlformats.org/officeDocument/2006/relationships/image" Target="../media/image9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3675530" y="4083536"/>
            <a:ext cx="4930588" cy="166199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B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10 ac  11</a:t>
            </a:r>
          </a:p>
          <a:p>
            <a:pPr algn="ctr"/>
            <a:r>
              <a:rPr lang="en-US" sz="2400" dirty="0" err="1">
                <a:solidFill>
                  <a:srgbClr val="002060"/>
                </a:solidFill>
                <a:ea typeface="Calibri"/>
                <a:cs typeface="Calibri"/>
              </a:rPr>
              <a:t>Ionawr</a:t>
            </a:r>
            <a:r>
              <a:rPr lang="en-US" sz="2400" dirty="0">
                <a:solidFill>
                  <a:srgbClr val="002060"/>
                </a:solidFill>
                <a:ea typeface="Calibri"/>
                <a:cs typeface="Calibri"/>
              </a:rPr>
              <a:t> 22</a:t>
            </a:r>
            <a:r>
              <a:rPr lang="en-US" sz="2400" baseline="30000" dirty="0">
                <a:solidFill>
                  <a:srgbClr val="002060"/>
                </a:solidFill>
                <a:ea typeface="Calibri"/>
                <a:cs typeface="Calibri"/>
              </a:rPr>
              <a:t>ain</a:t>
            </a:r>
            <a:r>
              <a:rPr lang="en-US" sz="2400" dirty="0">
                <a:solidFill>
                  <a:srgbClr val="002060"/>
                </a:solidFill>
                <a:ea typeface="Calibri"/>
                <a:cs typeface="Calibri"/>
              </a:rPr>
              <a:t> 2026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Catrin</a:t>
            </a:r>
            <a:r>
              <a:rPr lang="en-US" sz="24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2025-26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3" name="Picture 25" descr="Logo&#10;&#10;Description automatically generated">
            <a:extLst>
              <a:ext uri="{FF2B5EF4-FFF2-40B4-BE49-F238E27FC236}">
                <a16:creationId xmlns:a16="http://schemas.microsoft.com/office/drawing/2014/main" id="{330A134F-1040-4664-617D-AD7D5F08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" y="188192"/>
            <a:ext cx="4281992" cy="1025035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4" name="Picture 24" descr="Logo&#10;&#10;Description automatically generated">
            <a:extLst>
              <a:ext uri="{FF2B5EF4-FFF2-40B4-BE49-F238E27FC236}">
                <a16:creationId xmlns:a16="http://schemas.microsoft.com/office/drawing/2014/main" id="{F49BE84A-06C5-F37A-7DEA-D4DFD322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5416" y="133328"/>
            <a:ext cx="4281992" cy="9977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23508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27851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27711"/>
            <a:ext cx="5984927" cy="139935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C7831C9-D034-3E5D-2A74-A8E5D1AD0359}"/>
              </a:ext>
            </a:extLst>
          </p:cNvPr>
          <p:cNvSpPr txBox="1">
            <a:spLocks/>
          </p:cNvSpPr>
          <p:nvPr/>
        </p:nvSpPr>
        <p:spPr>
          <a:xfrm>
            <a:off x="605072" y="2274164"/>
            <a:ext cx="4645747" cy="18991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2025-26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59150-D0AD-9627-5944-E7B733210D3E}"/>
              </a:ext>
            </a:extLst>
          </p:cNvPr>
          <p:cNvSpPr txBox="1"/>
          <p:nvPr/>
        </p:nvSpPr>
        <p:spPr>
          <a:xfrm>
            <a:off x="6867191" y="441719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79F9DB-0F16-C10E-9998-CE266D72C737}"/>
              </a:ext>
            </a:extLst>
          </p:cNvPr>
          <p:cNvSpPr txBox="1"/>
          <p:nvPr/>
        </p:nvSpPr>
        <p:spPr>
          <a:xfrm>
            <a:off x="11293195" y="3693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B2C00E5E-F0E2-A16F-99DF-946B93EA7821}"/>
              </a:ext>
            </a:extLst>
          </p:cNvPr>
          <p:cNvSpPr txBox="1">
            <a:spLocks/>
          </p:cNvSpPr>
          <p:nvPr/>
        </p:nvSpPr>
        <p:spPr>
          <a:xfrm>
            <a:off x="5565913" y="2257746"/>
            <a:ext cx="6301409" cy="284588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Defnyddio’r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gorffennol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gwers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/ Using the past tense in a lesson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Yr </a:t>
            </a:r>
            <a:r>
              <a:rPr 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amherffaith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i="1" dirty="0">
                <a:latin typeface="Calibri" panose="020F0502020204030204" pitchFamily="34" charset="0"/>
                <a:cs typeface="Calibri" panose="020F0502020204030204" pitchFamily="34" charset="0"/>
              </a:rPr>
              <a:t>/ The conditional tense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i="1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1707594" y="2157612"/>
            <a:ext cx="3437872" cy="1516365"/>
          </a:xfrm>
          <a:prstGeom prst="wedgeRoundRectCallout">
            <a:avLst>
              <a:gd name="adj1" fmla="val -62149"/>
              <a:gd name="adj2" fmla="val 41570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031170" y="2746123"/>
            <a:ext cx="4457700" cy="4111877"/>
          </a:xfrm>
          <a:prstGeom prst="rect">
            <a:avLst/>
          </a:prstGeom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4AC4E711-B767-8B44-A316-1D3446450E0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/>
          <a:stretch/>
        </p:blipFill>
        <p:spPr>
          <a:xfrm>
            <a:off x="5228492" y="1723869"/>
            <a:ext cx="6703877" cy="49140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13CE34-D842-7344-8053-8279ED814FA9}"/>
              </a:ext>
            </a:extLst>
          </p:cNvPr>
          <p:cNvSpPr txBox="1"/>
          <p:nvPr/>
        </p:nvSpPr>
        <p:spPr>
          <a:xfrm>
            <a:off x="6938720" y="2576447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256012" y="3551375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375A31-410F-2049-BB7C-B4D9F42CCA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7939" y="4180871"/>
            <a:ext cx="3143234" cy="17571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7346B4-C951-7D48-7A63-25D3AF4A227E}"/>
              </a:ext>
            </a:extLst>
          </p:cNvPr>
          <p:cNvSpPr txBox="1"/>
          <p:nvPr/>
        </p:nvSpPr>
        <p:spPr>
          <a:xfrm>
            <a:off x="1197680" y="319774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Darlith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heddiw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Today’s lecture</a:t>
            </a:r>
          </a:p>
        </p:txBody>
      </p:sp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dirty="0" err="1">
                <a:latin typeface="Segoe Print" panose="02000800000000000000" pitchFamily="2" charset="0"/>
                <a:cs typeface="Ayuthaya" pitchFamily="2" charset="-34"/>
              </a:rPr>
              <a:t>Cynnydd</a:t>
            </a:r>
            <a:endParaRPr lang="en-US" altLang="cy-GB" sz="4000" dirty="0">
              <a:latin typeface="Segoe Print" panose="02000800000000000000" pitchFamily="2" charset="0"/>
              <a:cs typeface="Ayuthaya" pitchFamily="2" charset="-34"/>
            </a:endParaRP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548610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sz="4000" b="1" dirty="0">
                <a:latin typeface="Arial"/>
                <a:cs typeface="Arial"/>
              </a:rPr>
              <a:t>Y Gorffennol Rheolaidd</a:t>
            </a:r>
            <a:br>
              <a:rPr lang="cy-GB" sz="4000" b="1" dirty="0">
                <a:latin typeface="Arial"/>
                <a:cs typeface="Arial"/>
              </a:rPr>
            </a:br>
            <a:r>
              <a:rPr lang="cy-GB" sz="4000" b="1" i="1" dirty="0">
                <a:latin typeface="Arial"/>
                <a:cs typeface="Arial"/>
              </a:rPr>
              <a:t>The Regular Past Tense</a:t>
            </a:r>
            <a:endParaRPr lang="cy-GB" sz="4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DBF0BB1E-B69A-3DB0-FD46-ED6C1C03E020}"/>
              </a:ext>
            </a:extLst>
          </p:cNvPr>
          <p:cNvSpPr txBox="1"/>
          <p:nvPr/>
        </p:nvSpPr>
        <p:spPr>
          <a:xfrm>
            <a:off x="1336505" y="1044956"/>
            <a:ext cx="9834417" cy="49552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5565"/>
            <a:endParaRPr lang="en-GB" sz="3600" b="1">
              <a:solidFill>
                <a:schemeClr val="bg2">
                  <a:lumMod val="25000"/>
                </a:schemeClr>
              </a:solidFill>
              <a:cs typeface="Calibri" panose="020F0502020204030204"/>
            </a:endParaRPr>
          </a:p>
          <a:p>
            <a:pPr marL="571500" indent="-571500">
              <a:buFont typeface="Arial"/>
              <a:buChar char="•"/>
            </a:pPr>
            <a:r>
              <a:rPr lang="en-GB" sz="3600" b="1" err="1">
                <a:latin typeface="Arial"/>
                <a:cs typeface="Calibri"/>
              </a:rPr>
              <a:t>berfenw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Calibri"/>
              </a:rPr>
              <a:t> </a:t>
            </a:r>
            <a:endParaRPr lang="en-US" sz="3600">
              <a:solidFill>
                <a:schemeClr val="accent1">
                  <a:lumMod val="75000"/>
                </a:schemeClr>
              </a:solidFill>
              <a:latin typeface="Arial"/>
              <a:cs typeface="Calibri"/>
            </a:endParaRPr>
          </a:p>
          <a:p>
            <a:pPr marL="75565"/>
            <a:r>
              <a:rPr lang="en-GB" sz="3600" b="1" dirty="0">
                <a:solidFill>
                  <a:schemeClr val="bg2">
                    <a:lumMod val="25000"/>
                  </a:schemeClr>
                </a:solidFill>
                <a:latin typeface="Arial"/>
                <a:ea typeface="+mn-lt"/>
                <a:cs typeface="+mn-lt"/>
              </a:rPr>
              <a:t>    </a:t>
            </a:r>
            <a:r>
              <a:rPr lang="en-GB" sz="2800" b="1" dirty="0">
                <a:solidFill>
                  <a:srgbClr val="7030A0"/>
                </a:solidFill>
                <a:latin typeface="Arial"/>
                <a:ea typeface="+mn-lt"/>
                <a:cs typeface="+mn-lt"/>
              </a:rPr>
              <a:t>verb-noun</a:t>
            </a:r>
            <a:r>
              <a:rPr lang="en-GB" sz="2800" b="1" dirty="0">
                <a:solidFill>
                  <a:schemeClr val="bg2">
                    <a:lumMod val="25000"/>
                  </a:schemeClr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800" i="1" dirty="0">
                <a:solidFill>
                  <a:schemeClr val="bg2">
                    <a:lumMod val="25000"/>
                  </a:schemeClr>
                </a:solidFill>
                <a:latin typeface="Arial"/>
                <a:ea typeface="+mn-lt"/>
                <a:cs typeface="+mn-lt"/>
              </a:rPr>
              <a:t>(dictionary form of an action / doing word)</a:t>
            </a:r>
          </a:p>
          <a:p>
            <a:pPr marL="75565"/>
            <a:endParaRPr lang="en-GB" sz="2800" i="1" dirty="0">
              <a:solidFill>
                <a:srgbClr val="3B3838"/>
              </a:solidFill>
              <a:latin typeface="Arial"/>
              <a:ea typeface="+mn-lt"/>
              <a:cs typeface="+mn-lt"/>
            </a:endParaRPr>
          </a:p>
          <a:p>
            <a:pPr marL="571500" indent="-571500">
              <a:buFont typeface="Arial"/>
              <a:buChar char="•"/>
            </a:pPr>
            <a:r>
              <a:rPr lang="en-GB" sz="3600" b="1" err="1">
                <a:latin typeface="Arial"/>
                <a:cs typeface="Calibri"/>
              </a:rPr>
              <a:t>bonyn</a:t>
            </a:r>
            <a:r>
              <a:rPr lang="en-GB" sz="3600" b="1" dirty="0">
                <a:latin typeface="Arial"/>
                <a:cs typeface="Calibri"/>
              </a:rPr>
              <a:t>  / </a:t>
            </a:r>
            <a:r>
              <a:rPr lang="en-GB" sz="3600" b="1" err="1">
                <a:latin typeface="Arial"/>
                <a:cs typeface="Calibri"/>
              </a:rPr>
              <a:t>bôn</a:t>
            </a:r>
            <a:r>
              <a:rPr lang="en-GB" sz="3600" b="1" dirty="0">
                <a:latin typeface="Arial"/>
                <a:cs typeface="Calibri"/>
              </a:rPr>
              <a:t> </a:t>
            </a:r>
            <a:endParaRPr lang="en-US" sz="3600">
              <a:latin typeface="Arial"/>
              <a:cs typeface="Calibri"/>
            </a:endParaRPr>
          </a:p>
          <a:p>
            <a:pPr marL="75565"/>
            <a:r>
              <a:rPr lang="en-GB" sz="3600" b="1" dirty="0">
                <a:solidFill>
                  <a:schemeClr val="bg2">
                    <a:lumMod val="25000"/>
                  </a:schemeClr>
                </a:solidFill>
                <a:latin typeface="Arial"/>
                <a:ea typeface="+mn-lt"/>
                <a:cs typeface="+mn-lt"/>
              </a:rPr>
              <a:t>    </a:t>
            </a:r>
            <a:r>
              <a:rPr lang="en-GB" sz="2800" b="1" dirty="0">
                <a:solidFill>
                  <a:srgbClr val="7030A0"/>
                </a:solidFill>
                <a:latin typeface="Arial"/>
                <a:ea typeface="+mn-lt"/>
                <a:cs typeface="+mn-lt"/>
              </a:rPr>
              <a:t>stem</a:t>
            </a:r>
            <a:r>
              <a:rPr lang="en-GB" sz="2800" b="1" dirty="0">
                <a:solidFill>
                  <a:schemeClr val="bg2">
                    <a:lumMod val="25000"/>
                  </a:schemeClr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800" i="1" dirty="0">
                <a:solidFill>
                  <a:schemeClr val="bg2">
                    <a:lumMod val="25000"/>
                  </a:schemeClr>
                </a:solidFill>
                <a:latin typeface="Arial"/>
                <a:ea typeface="+mn-lt"/>
                <a:cs typeface="+mn-lt"/>
              </a:rPr>
              <a:t>(the part we add the ending to)</a:t>
            </a:r>
          </a:p>
          <a:p>
            <a:pPr marL="75565"/>
            <a:endParaRPr lang="en-GB" sz="3600" dirty="0">
              <a:solidFill>
                <a:srgbClr val="3B3838"/>
              </a:solidFill>
              <a:latin typeface="Arial"/>
              <a:ea typeface="+mn-lt"/>
              <a:cs typeface="+mn-lt"/>
            </a:endParaRPr>
          </a:p>
          <a:p>
            <a:pPr marL="571500" indent="-571500">
              <a:buFont typeface="Arial"/>
              <a:buChar char="•"/>
            </a:pPr>
            <a:r>
              <a:rPr lang="en-GB" sz="3600" b="1" dirty="0" err="1">
                <a:latin typeface="Arial"/>
                <a:cs typeface="Calibri"/>
              </a:rPr>
              <a:t>terfyniad</a:t>
            </a:r>
            <a:endParaRPr lang="en-GB" sz="3600" dirty="0">
              <a:latin typeface="Arial"/>
              <a:cs typeface="Calibri"/>
            </a:endParaRPr>
          </a:p>
          <a:p>
            <a:pPr marL="75565"/>
            <a:r>
              <a:rPr lang="en-GB" sz="3600" b="1" dirty="0">
                <a:solidFill>
                  <a:schemeClr val="bg2">
                    <a:lumMod val="25000"/>
                  </a:schemeClr>
                </a:solidFill>
                <a:latin typeface="Arial"/>
                <a:ea typeface="+mn-lt"/>
                <a:cs typeface="+mn-lt"/>
              </a:rPr>
              <a:t>    </a:t>
            </a:r>
            <a:r>
              <a:rPr lang="en-GB" sz="2800" b="1" dirty="0">
                <a:solidFill>
                  <a:srgbClr val="7030A0"/>
                </a:solidFill>
                <a:latin typeface="Arial"/>
                <a:ea typeface="+mn-lt"/>
                <a:cs typeface="+mn-lt"/>
              </a:rPr>
              <a:t>ending</a:t>
            </a:r>
            <a:r>
              <a:rPr lang="en-GB" sz="2800" b="1" dirty="0">
                <a:solidFill>
                  <a:schemeClr val="bg2">
                    <a:lumMod val="25000"/>
                  </a:schemeClr>
                </a:solidFill>
                <a:latin typeface="Arial"/>
                <a:ea typeface="+mn-lt"/>
                <a:cs typeface="+mn-lt"/>
              </a:rPr>
              <a:t>  </a:t>
            </a:r>
            <a:r>
              <a:rPr lang="en-GB" sz="2800" i="1">
                <a:solidFill>
                  <a:schemeClr val="bg2">
                    <a:lumMod val="25000"/>
                  </a:schemeClr>
                </a:solidFill>
                <a:latin typeface="Arial"/>
                <a:ea typeface="+mn-lt"/>
                <a:cs typeface="+mn-lt"/>
              </a:rPr>
              <a:t>(the part that tells us when / who)</a:t>
            </a:r>
          </a:p>
        </p:txBody>
      </p:sp>
    </p:spTree>
    <p:extLst>
      <p:ext uri="{BB962C8B-B14F-4D97-AF65-F5344CB8AC3E}">
        <p14:creationId xmlns:p14="http://schemas.microsoft.com/office/powerpoint/2010/main" val="4176898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4">
            <a:extLst>
              <a:ext uri="{FF2B5EF4-FFF2-40B4-BE49-F238E27FC236}">
                <a16:creationId xmlns:a16="http://schemas.microsoft.com/office/drawing/2014/main" id="{40F65B8F-EA29-7BD4-F83D-FA5821BEA344}"/>
              </a:ext>
            </a:extLst>
          </p:cNvPr>
          <p:cNvSpPr txBox="1"/>
          <p:nvPr/>
        </p:nvSpPr>
        <p:spPr>
          <a:xfrm>
            <a:off x="531374" y="2094100"/>
            <a:ext cx="2652129" cy="230832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 err="1">
                <a:latin typeface="Arial"/>
                <a:cs typeface="Calibri"/>
              </a:rPr>
              <a:t>Bonyn</a:t>
            </a:r>
            <a:r>
              <a:rPr lang="en-GB" sz="4000" b="1" dirty="0">
                <a:latin typeface="Arial"/>
                <a:cs typeface="Calibri"/>
              </a:rPr>
              <a:t> </a:t>
            </a:r>
            <a:r>
              <a:rPr lang="en-GB" sz="4000" b="1" dirty="0" err="1">
                <a:latin typeface="Arial"/>
                <a:cs typeface="Calibri"/>
              </a:rPr>
              <a:t>Rheoliadd</a:t>
            </a:r>
            <a:endParaRPr lang="en-US" sz="4000" dirty="0" err="1">
              <a:latin typeface="Aptos" panose="020B0004020202020204"/>
              <a:cs typeface="Calibri"/>
            </a:endParaRPr>
          </a:p>
          <a:p>
            <a:pPr algn="ctr"/>
            <a:r>
              <a:rPr lang="en-GB" sz="3200" i="1" dirty="0">
                <a:latin typeface="Arial"/>
                <a:cs typeface="Calibri"/>
              </a:rPr>
              <a:t>Regular Stems</a:t>
            </a:r>
            <a:endParaRPr lang="en-US" sz="3200" i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786488-126F-DB31-3A4C-F44E39D7564D}"/>
              </a:ext>
            </a:extLst>
          </p:cNvPr>
          <p:cNvSpPr txBox="1"/>
          <p:nvPr/>
        </p:nvSpPr>
        <p:spPr>
          <a:xfrm>
            <a:off x="3700491" y="433472"/>
            <a:ext cx="8154766" cy="5632311"/>
          </a:xfrm>
          <a:prstGeom prst="rect">
            <a:avLst/>
          </a:prstGeom>
          <a:solidFill>
            <a:srgbClr val="FFF2CC"/>
          </a:solidFill>
          <a:ln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i="1" dirty="0">
                <a:latin typeface="Arial"/>
                <a:cs typeface="Arial"/>
              </a:rPr>
              <a:t>When a verb ends in a single vowel, you will lose that vowel to find the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bôn</a:t>
            </a:r>
            <a:r>
              <a:rPr lang="en-GB" i="1" dirty="0">
                <a:latin typeface="Arial"/>
                <a:cs typeface="Arial"/>
              </a:rPr>
              <a:t>:</a:t>
            </a:r>
            <a:endParaRPr lang="en-US" i="1"/>
          </a:p>
          <a:p>
            <a:endParaRPr lang="en-GB" dirty="0">
              <a:latin typeface="Arial"/>
              <a:cs typeface="Arial"/>
            </a:endParaRPr>
          </a:p>
          <a:p>
            <a:pPr lvl="1"/>
            <a:r>
              <a:rPr lang="en-GB" dirty="0" err="1">
                <a:latin typeface="Arial"/>
                <a:cs typeface="Arial"/>
              </a:rPr>
              <a:t>prynu</a:t>
            </a:r>
            <a:r>
              <a:rPr lang="en-GB" dirty="0">
                <a:latin typeface="Arial"/>
                <a:cs typeface="Arial"/>
              </a:rPr>
              <a:t>     &gt;     </a:t>
            </a:r>
            <a:r>
              <a:rPr lang="en-GB" b="1" dirty="0" err="1">
                <a:latin typeface="Arial"/>
                <a:cs typeface="Arial"/>
              </a:rPr>
              <a:t>Prynais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i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dirty="0">
                <a:latin typeface="Arial"/>
                <a:cs typeface="Arial"/>
              </a:rPr>
              <a:t>                     </a:t>
            </a:r>
            <a:r>
              <a:rPr lang="en-GB" dirty="0" err="1">
                <a:latin typeface="Arial"/>
                <a:cs typeface="Arial"/>
              </a:rPr>
              <a:t>golchi</a:t>
            </a:r>
            <a:r>
              <a:rPr lang="en-GB" dirty="0">
                <a:latin typeface="Arial"/>
                <a:cs typeface="Arial"/>
              </a:rPr>
              <a:t>     &gt;     </a:t>
            </a:r>
            <a:r>
              <a:rPr lang="en-GB" b="1" dirty="0" err="1">
                <a:latin typeface="Arial"/>
                <a:cs typeface="Arial"/>
              </a:rPr>
              <a:t>Golchais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dirty="0" err="1">
                <a:latin typeface="Arial"/>
                <a:cs typeface="Arial"/>
              </a:rPr>
              <a:t>i</a:t>
            </a:r>
            <a:endParaRPr lang="en-GB" b="1" dirty="0">
              <a:latin typeface="Arial"/>
              <a:cs typeface="Arial"/>
            </a:endParaRPr>
          </a:p>
          <a:p>
            <a:pPr lvl="1"/>
            <a:r>
              <a:rPr lang="en-GB" dirty="0" err="1">
                <a:latin typeface="Arial"/>
                <a:cs typeface="Arial"/>
              </a:rPr>
              <a:t>canu</a:t>
            </a:r>
            <a:r>
              <a:rPr lang="en-GB" dirty="0">
                <a:latin typeface="Arial"/>
                <a:cs typeface="Arial"/>
              </a:rPr>
              <a:t>      &gt;     </a:t>
            </a:r>
            <a:r>
              <a:rPr lang="en-GB" b="1" dirty="0" err="1">
                <a:latin typeface="Arial"/>
                <a:cs typeface="Arial"/>
              </a:rPr>
              <a:t>Canais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i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dirty="0">
                <a:latin typeface="Arial"/>
                <a:cs typeface="Arial"/>
              </a:rPr>
              <a:t>                      </a:t>
            </a:r>
            <a:r>
              <a:rPr lang="en-GB" dirty="0" err="1">
                <a:latin typeface="Arial"/>
                <a:cs typeface="Arial"/>
              </a:rPr>
              <a:t>bwyta</a:t>
            </a:r>
            <a:r>
              <a:rPr lang="en-GB" dirty="0">
                <a:latin typeface="Arial"/>
                <a:cs typeface="Arial"/>
              </a:rPr>
              <a:t>    </a:t>
            </a:r>
            <a:r>
              <a:rPr lang="en-GB" sz="1200" dirty="0">
                <a:latin typeface="Arial"/>
                <a:cs typeface="Arial"/>
              </a:rPr>
              <a:t>  </a:t>
            </a:r>
            <a:r>
              <a:rPr lang="en-GB" dirty="0">
                <a:latin typeface="Arial"/>
                <a:cs typeface="Arial"/>
              </a:rPr>
              <a:t>&gt;     </a:t>
            </a:r>
            <a:r>
              <a:rPr lang="en-GB" b="1" dirty="0" err="1">
                <a:latin typeface="Arial"/>
                <a:cs typeface="Arial"/>
              </a:rPr>
              <a:t>Bwytais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i</a:t>
            </a:r>
            <a:endParaRPr lang="en-GB" b="1" dirty="0">
              <a:latin typeface="Arial"/>
              <a:cs typeface="Arial"/>
            </a:endParaRPr>
          </a:p>
          <a:p>
            <a:pPr lvl="1"/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i="1" dirty="0">
                <a:latin typeface="Arial"/>
                <a:cs typeface="Arial"/>
              </a:rPr>
              <a:t>When a verb ends in</a:t>
            </a:r>
            <a:r>
              <a:rPr lang="en-GB" dirty="0">
                <a:latin typeface="Arial"/>
                <a:cs typeface="Arial"/>
              </a:rPr>
              <a:t> '</a:t>
            </a:r>
            <a:r>
              <a:rPr lang="en-GB" b="1" dirty="0">
                <a:latin typeface="Arial"/>
                <a:cs typeface="Arial"/>
              </a:rPr>
              <a:t>io</a:t>
            </a:r>
            <a:r>
              <a:rPr lang="en-GB" dirty="0">
                <a:latin typeface="Arial"/>
                <a:cs typeface="Arial"/>
              </a:rPr>
              <a:t>', </a:t>
            </a:r>
            <a:r>
              <a:rPr lang="en-GB" i="1" dirty="0">
                <a:latin typeface="Arial"/>
                <a:cs typeface="Arial"/>
              </a:rPr>
              <a:t>we once again lose the final vowel:</a:t>
            </a:r>
          </a:p>
          <a:p>
            <a:endParaRPr lang="en-GB" dirty="0">
              <a:latin typeface="Arial"/>
              <a:cs typeface="Arial"/>
            </a:endParaRPr>
          </a:p>
          <a:p>
            <a:pPr lvl="1"/>
            <a:r>
              <a:rPr lang="en-GB" dirty="0" err="1">
                <a:latin typeface="Arial"/>
                <a:cs typeface="Arial"/>
              </a:rPr>
              <a:t>gweithio</a:t>
            </a:r>
            <a:r>
              <a:rPr lang="en-GB" dirty="0">
                <a:latin typeface="Arial"/>
                <a:cs typeface="Arial"/>
              </a:rPr>
              <a:t>      &gt;      </a:t>
            </a:r>
            <a:r>
              <a:rPr lang="en-GB" b="1" dirty="0" err="1">
                <a:latin typeface="Arial"/>
                <a:cs typeface="Arial"/>
              </a:rPr>
              <a:t>Gweithiais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dirty="0" err="1">
                <a:latin typeface="Arial"/>
                <a:cs typeface="Arial"/>
              </a:rPr>
              <a:t>i</a:t>
            </a:r>
            <a:r>
              <a:rPr lang="en-GB" dirty="0">
                <a:latin typeface="Arial"/>
                <a:cs typeface="Arial"/>
              </a:rPr>
              <a:t>           </a:t>
            </a:r>
            <a:r>
              <a:rPr lang="en-GB" dirty="0" err="1">
                <a:latin typeface="Arial"/>
                <a:cs typeface="Arial"/>
              </a:rPr>
              <a:t>smwddio</a:t>
            </a:r>
            <a:r>
              <a:rPr lang="en-GB" dirty="0">
                <a:latin typeface="Arial"/>
                <a:cs typeface="Arial"/>
              </a:rPr>
              <a:t>      &gt;      </a:t>
            </a:r>
            <a:r>
              <a:rPr lang="en-GB" b="1" dirty="0" err="1">
                <a:latin typeface="Arial"/>
                <a:cs typeface="Arial"/>
              </a:rPr>
              <a:t>Smwddiais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dirty="0" err="1">
                <a:latin typeface="Arial"/>
                <a:cs typeface="Arial"/>
              </a:rPr>
              <a:t>i</a:t>
            </a:r>
            <a:endParaRPr lang="en-GB" b="1" dirty="0">
              <a:latin typeface="Arial"/>
              <a:cs typeface="Arial"/>
            </a:endParaRPr>
          </a:p>
          <a:p>
            <a:pPr lvl="1"/>
            <a:r>
              <a:rPr lang="en-GB" dirty="0" err="1">
                <a:latin typeface="Arial"/>
                <a:cs typeface="Arial"/>
              </a:rPr>
              <a:t>nofio</a:t>
            </a:r>
            <a:r>
              <a:rPr lang="en-GB" dirty="0">
                <a:latin typeface="Arial"/>
                <a:cs typeface="Arial"/>
              </a:rPr>
              <a:t>          </a:t>
            </a:r>
            <a:r>
              <a:rPr lang="en-GB" sz="1200" dirty="0">
                <a:latin typeface="Arial"/>
                <a:cs typeface="Arial"/>
              </a:rPr>
              <a:t>  </a:t>
            </a:r>
            <a:r>
              <a:rPr lang="en-GB" dirty="0">
                <a:latin typeface="Arial"/>
                <a:cs typeface="Arial"/>
              </a:rPr>
              <a:t>&gt;      </a:t>
            </a:r>
            <a:r>
              <a:rPr lang="en-GB" b="1" dirty="0" err="1">
                <a:latin typeface="Arial"/>
                <a:cs typeface="Arial"/>
              </a:rPr>
              <a:t>Nofiais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i</a:t>
            </a:r>
            <a:r>
              <a:rPr lang="en-GB" dirty="0">
                <a:latin typeface="Arial"/>
                <a:cs typeface="Arial"/>
              </a:rPr>
              <a:t>                 </a:t>
            </a:r>
            <a:r>
              <a:rPr lang="en-GB" dirty="0" err="1">
                <a:latin typeface="Arial"/>
                <a:cs typeface="Arial"/>
              </a:rPr>
              <a:t>gwylio</a:t>
            </a:r>
            <a:r>
              <a:rPr lang="en-GB" dirty="0">
                <a:latin typeface="Arial"/>
                <a:cs typeface="Arial"/>
              </a:rPr>
              <a:t>          &gt;      </a:t>
            </a:r>
            <a:r>
              <a:rPr lang="en-GB" b="1" dirty="0" err="1">
                <a:latin typeface="Arial"/>
                <a:cs typeface="Arial"/>
              </a:rPr>
              <a:t>Gwyliais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i</a:t>
            </a:r>
            <a:endParaRPr lang="en-GB" b="1" dirty="0">
              <a:latin typeface="Arial"/>
              <a:cs typeface="Arial"/>
            </a:endParaRPr>
          </a:p>
          <a:p>
            <a:pPr lvl="1"/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i="1" dirty="0">
                <a:latin typeface="Arial"/>
                <a:cs typeface="Arial"/>
              </a:rPr>
              <a:t>We always lose a final </a:t>
            </a:r>
            <a:r>
              <a:rPr lang="en-GB" dirty="0">
                <a:latin typeface="Arial"/>
                <a:cs typeface="Arial"/>
              </a:rPr>
              <a:t>'</a:t>
            </a:r>
            <a:r>
              <a:rPr lang="en-GB" b="1" dirty="0">
                <a:latin typeface="Arial"/>
                <a:cs typeface="Arial"/>
              </a:rPr>
              <a:t>ed</a:t>
            </a:r>
            <a:r>
              <a:rPr lang="en-GB" dirty="0">
                <a:latin typeface="Arial"/>
                <a:cs typeface="Arial"/>
              </a:rPr>
              <a:t>' </a:t>
            </a:r>
            <a:r>
              <a:rPr lang="en-GB" i="1" dirty="0">
                <a:latin typeface="Arial"/>
                <a:cs typeface="Arial"/>
              </a:rPr>
              <a:t>or </a:t>
            </a:r>
            <a:r>
              <a:rPr lang="en-GB" dirty="0">
                <a:latin typeface="Arial"/>
                <a:cs typeface="Arial"/>
              </a:rPr>
              <a:t>'</a:t>
            </a:r>
            <a:r>
              <a:rPr lang="en-GB" b="1" dirty="0" err="1">
                <a:latin typeface="Arial"/>
                <a:cs typeface="Arial"/>
              </a:rPr>
              <a:t>eg</a:t>
            </a:r>
            <a:r>
              <a:rPr lang="en-GB" dirty="0">
                <a:latin typeface="Arial"/>
                <a:cs typeface="Arial"/>
              </a:rPr>
              <a:t>' ('eds </a:t>
            </a:r>
            <a:r>
              <a:rPr lang="en-GB" i="1" dirty="0">
                <a:latin typeface="Arial"/>
                <a:cs typeface="Arial"/>
              </a:rPr>
              <a:t>will roll and </a:t>
            </a:r>
            <a:r>
              <a:rPr lang="en-GB" dirty="0">
                <a:latin typeface="Arial"/>
                <a:cs typeface="Arial"/>
              </a:rPr>
              <a:t>'</a:t>
            </a:r>
            <a:r>
              <a:rPr lang="en-GB" dirty="0" err="1">
                <a:latin typeface="Arial"/>
                <a:cs typeface="Arial"/>
              </a:rPr>
              <a:t>egs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i="1" dirty="0">
                <a:latin typeface="Arial"/>
                <a:cs typeface="Arial"/>
              </a:rPr>
              <a:t>will smash!</a:t>
            </a:r>
            <a:r>
              <a:rPr lang="en-GB" dirty="0">
                <a:latin typeface="Arial"/>
                <a:cs typeface="Arial"/>
              </a:rPr>
              <a:t>):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  <a:p>
            <a:pPr lvl="1"/>
            <a:r>
              <a:rPr lang="en-GB" dirty="0">
                <a:latin typeface="Arial"/>
                <a:cs typeface="Arial"/>
              </a:rPr>
              <a:t>cerdded     &gt;       </a:t>
            </a:r>
            <a:r>
              <a:rPr lang="en-GB" b="1" dirty="0" err="1">
                <a:latin typeface="Arial"/>
                <a:cs typeface="Arial"/>
              </a:rPr>
              <a:t>Cerddais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i</a:t>
            </a:r>
            <a:r>
              <a:rPr lang="en-GB" dirty="0">
                <a:latin typeface="Arial"/>
                <a:cs typeface="Arial"/>
              </a:rPr>
              <a:t>              </a:t>
            </a:r>
            <a:r>
              <a:rPr lang="en-GB" dirty="0" err="1">
                <a:latin typeface="Arial"/>
                <a:cs typeface="Arial"/>
              </a:rPr>
              <a:t>yfed</a:t>
            </a:r>
            <a:r>
              <a:rPr lang="en-GB" dirty="0">
                <a:latin typeface="Arial"/>
                <a:cs typeface="Arial"/>
              </a:rPr>
              <a:t>         &gt;      </a:t>
            </a:r>
            <a:r>
              <a:rPr lang="en-GB" b="1" dirty="0" err="1">
                <a:latin typeface="Arial"/>
                <a:cs typeface="Arial"/>
              </a:rPr>
              <a:t>Yfais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i</a:t>
            </a:r>
            <a:endParaRPr lang="en-GB" b="1" dirty="0">
              <a:latin typeface="Arial"/>
              <a:cs typeface="Arial"/>
            </a:endParaRPr>
          </a:p>
          <a:p>
            <a:pPr lvl="1"/>
            <a:r>
              <a:rPr lang="en-GB" dirty="0">
                <a:latin typeface="Arial"/>
                <a:cs typeface="Arial"/>
              </a:rPr>
              <a:t>clywed       &gt;       </a:t>
            </a:r>
            <a:r>
              <a:rPr lang="en-GB" b="1" dirty="0" err="1">
                <a:latin typeface="Arial"/>
                <a:cs typeface="Arial"/>
              </a:rPr>
              <a:t>Clywais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i</a:t>
            </a:r>
            <a:r>
              <a:rPr lang="en-GB" dirty="0">
                <a:latin typeface="Arial"/>
                <a:cs typeface="Arial"/>
              </a:rPr>
              <a:t>                </a:t>
            </a:r>
            <a:r>
              <a:rPr lang="en-GB" dirty="0" err="1">
                <a:latin typeface="Arial"/>
                <a:cs typeface="Arial"/>
              </a:rPr>
              <a:t>rhedeg</a:t>
            </a:r>
            <a:r>
              <a:rPr lang="en-GB" dirty="0">
                <a:latin typeface="Arial"/>
                <a:cs typeface="Arial"/>
              </a:rPr>
              <a:t>    </a:t>
            </a:r>
            <a:r>
              <a:rPr lang="en-GB" sz="1050" dirty="0">
                <a:latin typeface="Arial"/>
                <a:cs typeface="Arial"/>
              </a:rPr>
              <a:t> </a:t>
            </a:r>
            <a:r>
              <a:rPr lang="en-GB" dirty="0">
                <a:latin typeface="Arial"/>
                <a:cs typeface="Arial"/>
              </a:rPr>
              <a:t>&gt;      </a:t>
            </a:r>
            <a:r>
              <a:rPr lang="en-GB" b="1" dirty="0" err="1">
                <a:latin typeface="Arial"/>
                <a:cs typeface="Arial"/>
              </a:rPr>
              <a:t>Rhedais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i</a:t>
            </a:r>
            <a:endParaRPr lang="en-GB" b="1" dirty="0">
              <a:latin typeface="Arial"/>
              <a:cs typeface="Arial"/>
            </a:endParaRPr>
          </a:p>
          <a:p>
            <a:pPr lvl="1"/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i="1" dirty="0">
                <a:latin typeface="Arial"/>
                <a:cs typeface="Arial"/>
              </a:rPr>
              <a:t>With some verbs, we add the </a:t>
            </a:r>
            <a:r>
              <a:rPr lang="en-GB" err="1">
                <a:latin typeface="Arial"/>
                <a:cs typeface="Arial"/>
              </a:rPr>
              <a:t>bôn</a:t>
            </a:r>
            <a:r>
              <a:rPr lang="en-GB" i="1" dirty="0">
                <a:latin typeface="Arial"/>
                <a:cs typeface="Arial"/>
              </a:rPr>
              <a:t> to the end of the verb, without changing it at all (many of these end in a consonant):</a:t>
            </a:r>
          </a:p>
          <a:p>
            <a:pPr marL="285750" indent="-285750">
              <a:buFont typeface="Arial"/>
              <a:buChar char="•"/>
            </a:pPr>
            <a:endParaRPr lang="en-GB" i="1" dirty="0">
              <a:latin typeface="Arial"/>
              <a:cs typeface="Arial"/>
            </a:endParaRPr>
          </a:p>
          <a:p>
            <a:pPr lvl="1"/>
            <a:r>
              <a:rPr lang="en-GB" dirty="0" err="1">
                <a:latin typeface="Arial"/>
                <a:cs typeface="Arial"/>
              </a:rPr>
              <a:t>darllen</a:t>
            </a:r>
            <a:r>
              <a:rPr lang="en-GB" dirty="0">
                <a:latin typeface="Arial"/>
                <a:cs typeface="Arial"/>
              </a:rPr>
              <a:t>      &gt;      </a:t>
            </a:r>
            <a:r>
              <a:rPr lang="en-GB" b="1" dirty="0" err="1">
                <a:latin typeface="Arial"/>
                <a:cs typeface="Arial"/>
              </a:rPr>
              <a:t>Darllenais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dirty="0" err="1">
                <a:latin typeface="Arial"/>
                <a:cs typeface="Arial"/>
              </a:rPr>
              <a:t>i</a:t>
            </a:r>
            <a:r>
              <a:rPr lang="en-GB" b="1" dirty="0">
                <a:latin typeface="Arial"/>
                <a:cs typeface="Arial"/>
              </a:rPr>
              <a:t>  </a:t>
            </a:r>
            <a:r>
              <a:rPr lang="en-GB" dirty="0">
                <a:latin typeface="Arial"/>
                <a:cs typeface="Arial"/>
              </a:rPr>
              <a:t>            </a:t>
            </a:r>
            <a:r>
              <a:rPr lang="en-GB" dirty="0" err="1">
                <a:latin typeface="Arial"/>
                <a:cs typeface="Arial"/>
              </a:rPr>
              <a:t>edrych</a:t>
            </a:r>
            <a:r>
              <a:rPr lang="en-GB" dirty="0">
                <a:latin typeface="Arial"/>
                <a:cs typeface="Arial"/>
              </a:rPr>
              <a:t>       </a:t>
            </a:r>
            <a:r>
              <a:rPr lang="en-GB" sz="1050" dirty="0">
                <a:latin typeface="Arial"/>
                <a:cs typeface="Arial"/>
              </a:rPr>
              <a:t> </a:t>
            </a:r>
            <a:r>
              <a:rPr lang="en-GB" dirty="0">
                <a:latin typeface="Arial"/>
                <a:cs typeface="Arial"/>
              </a:rPr>
              <a:t>&gt;      </a:t>
            </a:r>
            <a:r>
              <a:rPr lang="en-GB" b="1" dirty="0" err="1">
                <a:latin typeface="Arial"/>
                <a:cs typeface="Arial"/>
              </a:rPr>
              <a:t>Edrychais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dirty="0" err="1">
                <a:latin typeface="Arial"/>
                <a:cs typeface="Arial"/>
              </a:rPr>
              <a:t>i</a:t>
            </a:r>
            <a:endParaRPr lang="en-GB" b="1" dirty="0">
              <a:latin typeface="Arial"/>
              <a:cs typeface="Arial"/>
            </a:endParaRPr>
          </a:p>
          <a:p>
            <a:pPr lvl="1"/>
            <a:r>
              <a:rPr lang="en-GB" err="1">
                <a:latin typeface="Arial"/>
                <a:cs typeface="Arial"/>
              </a:rPr>
              <a:t>deall</a:t>
            </a:r>
            <a:r>
              <a:rPr lang="en-GB" dirty="0">
                <a:latin typeface="Arial"/>
                <a:cs typeface="Arial"/>
              </a:rPr>
              <a:t>         &gt;      </a:t>
            </a:r>
            <a:r>
              <a:rPr lang="en-GB" b="1" err="1">
                <a:latin typeface="Arial"/>
                <a:cs typeface="Arial"/>
              </a:rPr>
              <a:t>Deallais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err="1">
                <a:latin typeface="Arial"/>
                <a:cs typeface="Arial"/>
              </a:rPr>
              <a:t>i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dirty="0">
                <a:latin typeface="Arial"/>
                <a:cs typeface="Arial"/>
              </a:rPr>
              <a:t>                </a:t>
            </a:r>
            <a:r>
              <a:rPr lang="en-GB" err="1">
                <a:latin typeface="Arial"/>
                <a:cs typeface="Arial"/>
              </a:rPr>
              <a:t>chwarae</a:t>
            </a:r>
            <a:r>
              <a:rPr lang="en-GB" dirty="0">
                <a:latin typeface="Arial"/>
                <a:cs typeface="Arial"/>
              </a:rPr>
              <a:t>     </a:t>
            </a:r>
            <a:r>
              <a:rPr lang="en-GB" sz="1050" dirty="0">
                <a:latin typeface="Arial"/>
                <a:cs typeface="Arial"/>
              </a:rPr>
              <a:t> </a:t>
            </a:r>
            <a:r>
              <a:rPr lang="en-GB">
                <a:latin typeface="Arial"/>
                <a:cs typeface="Arial"/>
              </a:rPr>
              <a:t>&gt;      </a:t>
            </a:r>
            <a:r>
              <a:rPr lang="en-GB" b="1" err="1">
                <a:latin typeface="Arial"/>
                <a:cs typeface="Arial"/>
              </a:rPr>
              <a:t>Chwaraeais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err="1">
                <a:latin typeface="Arial"/>
                <a:cs typeface="Arial"/>
              </a:rPr>
              <a:t>i</a:t>
            </a:r>
            <a:endParaRPr lang="en-GB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68634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237415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sz="4000" b="1" dirty="0">
                <a:latin typeface="Arial"/>
                <a:cs typeface="Arial"/>
              </a:rPr>
              <a:t>Ydych chi'n cofio?</a:t>
            </a:r>
            <a:endParaRPr lang="cy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40F65B8F-EA29-7BD4-F83D-FA5821BEA344}"/>
              </a:ext>
            </a:extLst>
          </p:cNvPr>
          <p:cNvSpPr txBox="1"/>
          <p:nvPr/>
        </p:nvSpPr>
        <p:spPr>
          <a:xfrm>
            <a:off x="586129" y="2230987"/>
            <a:ext cx="2779889" cy="230832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 err="1">
                <a:latin typeface="Arial"/>
                <a:cs typeface="Arial"/>
              </a:rPr>
              <a:t>Bonyn</a:t>
            </a:r>
            <a:r>
              <a:rPr lang="en-GB" sz="4000" b="1" dirty="0">
                <a:latin typeface="Arial"/>
                <a:cs typeface="Arial"/>
              </a:rPr>
              <a:t> </a:t>
            </a:r>
            <a:r>
              <a:rPr lang="en-GB" sz="4000" b="1" dirty="0" err="1">
                <a:latin typeface="Arial"/>
                <a:cs typeface="Arial"/>
              </a:rPr>
              <a:t>Afreoliadd</a:t>
            </a:r>
            <a:endParaRPr lang="en-GB" sz="4000" dirty="0" err="1">
              <a:latin typeface="Arial"/>
              <a:cs typeface="Arial"/>
            </a:endParaRPr>
          </a:p>
          <a:p>
            <a:pPr algn="ctr"/>
            <a:r>
              <a:rPr lang="en-GB" sz="3200" i="1" dirty="0">
                <a:latin typeface="Arial"/>
                <a:cs typeface="Calibri"/>
              </a:rPr>
              <a:t>Irregular Stems</a:t>
            </a:r>
            <a:endParaRPr lang="en-US" sz="3200" i="1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4DE23B8-42EB-877D-3A05-2DD9043947E8}"/>
              </a:ext>
            </a:extLst>
          </p:cNvPr>
          <p:cNvSpPr/>
          <p:nvPr/>
        </p:nvSpPr>
        <p:spPr>
          <a:xfrm>
            <a:off x="4386254" y="1100952"/>
            <a:ext cx="7078147" cy="4935054"/>
          </a:xfrm>
          <a:prstGeom prst="rect">
            <a:avLst/>
          </a:prstGeom>
          <a:solidFill>
            <a:srgbClr val="FFF2CC"/>
          </a:solidFill>
          <a:ln>
            <a:solidFill>
              <a:srgbClr val="7030A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solidFill>
                  <a:srgbClr val="002060"/>
                </a:solidFill>
              </a:rPr>
              <a:t>    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mwynhau</a:t>
            </a:r>
            <a:r>
              <a:rPr lang="en-US" sz="3200" b="1" dirty="0">
                <a:latin typeface="Arial"/>
                <a:cs typeface="Arial"/>
              </a:rPr>
              <a:t>    </a:t>
            </a:r>
            <a:r>
              <a:rPr lang="en-US" sz="3200" dirty="0">
                <a:latin typeface="Arial"/>
                <a:cs typeface="Arial"/>
              </a:rPr>
              <a:t> &gt;</a:t>
            </a:r>
            <a:r>
              <a:rPr lang="en-US" sz="3200" b="1" dirty="0">
                <a:latin typeface="Arial"/>
                <a:cs typeface="Arial"/>
              </a:rPr>
              <a:t>      </a:t>
            </a:r>
            <a:r>
              <a:rPr lang="en-US" sz="3200" b="1" dirty="0" err="1">
                <a:latin typeface="Arial"/>
                <a:cs typeface="Arial"/>
              </a:rPr>
              <a:t>mwynh</a:t>
            </a:r>
            <a:r>
              <a:rPr lang="en-US" sz="3200" b="1" u="sng" dirty="0" err="1">
                <a:latin typeface="Arial"/>
                <a:cs typeface="Arial"/>
              </a:rPr>
              <a:t>e</a:t>
            </a:r>
            <a:r>
              <a:rPr lang="en-US" sz="3200" b="1" dirty="0" err="1">
                <a:latin typeface="Arial"/>
                <a:cs typeface="Arial"/>
              </a:rPr>
              <a:t>u</a:t>
            </a:r>
            <a:r>
              <a:rPr lang="en-US" sz="3200" b="1" dirty="0">
                <a:latin typeface="Arial"/>
                <a:cs typeface="Arial"/>
              </a:rPr>
              <a:t>-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latin typeface="Arial"/>
                <a:cs typeface="Arial"/>
              </a:rPr>
              <a:t>    aros            </a:t>
            </a:r>
            <a:r>
              <a:rPr lang="en-US" sz="1400" dirty="0">
                <a:latin typeface="Arial"/>
                <a:cs typeface="Arial"/>
              </a:rPr>
              <a:t> </a:t>
            </a:r>
            <a:r>
              <a:rPr lang="en-US" sz="3200" dirty="0">
                <a:latin typeface="Arial"/>
                <a:cs typeface="Arial"/>
              </a:rPr>
              <a:t> &gt;      </a:t>
            </a:r>
            <a:r>
              <a:rPr lang="en-US" sz="3200" b="1" err="1">
                <a:latin typeface="Arial"/>
                <a:cs typeface="Arial"/>
              </a:rPr>
              <a:t>ar</a:t>
            </a:r>
            <a:r>
              <a:rPr lang="en-US" sz="3200" b="1" u="sng" err="1">
                <a:latin typeface="Arial"/>
                <a:cs typeface="Arial"/>
              </a:rPr>
              <a:t>h</a:t>
            </a:r>
            <a:r>
              <a:rPr lang="en-US" sz="3200" b="1" err="1">
                <a:latin typeface="Arial"/>
                <a:cs typeface="Arial"/>
              </a:rPr>
              <a:t>os</a:t>
            </a:r>
            <a:r>
              <a:rPr lang="en-US" sz="3200" b="1" dirty="0">
                <a:latin typeface="Arial"/>
                <a:cs typeface="Arial"/>
              </a:rPr>
              <a:t>-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latin typeface="Arial"/>
                <a:cs typeface="Arial"/>
              </a:rPr>
              <a:t>    </a:t>
            </a:r>
            <a:r>
              <a:rPr lang="en-US" sz="3200" err="1">
                <a:latin typeface="Arial"/>
                <a:cs typeface="Arial"/>
              </a:rPr>
              <a:t>cyrraedd</a:t>
            </a:r>
            <a:r>
              <a:rPr lang="en-US" sz="3200" b="1" dirty="0">
                <a:latin typeface="Arial"/>
                <a:cs typeface="Arial"/>
              </a:rPr>
              <a:t>      </a:t>
            </a:r>
            <a:r>
              <a:rPr lang="en-US" sz="1400" b="1" dirty="0">
                <a:latin typeface="Arial"/>
                <a:cs typeface="Arial"/>
              </a:rPr>
              <a:t> </a:t>
            </a:r>
            <a:r>
              <a:rPr lang="en-US" sz="3200" dirty="0">
                <a:latin typeface="Arial"/>
                <a:cs typeface="Arial"/>
              </a:rPr>
              <a:t>&gt;</a:t>
            </a:r>
            <a:r>
              <a:rPr lang="en-US" sz="3200" b="1" dirty="0">
                <a:latin typeface="Arial"/>
                <a:cs typeface="Arial"/>
              </a:rPr>
              <a:t>      </a:t>
            </a:r>
            <a:r>
              <a:rPr lang="en-US" sz="3200" b="1" err="1">
                <a:latin typeface="Arial"/>
                <a:cs typeface="Arial"/>
              </a:rPr>
              <a:t>cyr</a:t>
            </a:r>
            <a:r>
              <a:rPr lang="en-US" sz="3200" b="1" u="sng" err="1">
                <a:latin typeface="Arial"/>
                <a:cs typeface="Arial"/>
              </a:rPr>
              <a:t>h</a:t>
            </a:r>
            <a:r>
              <a:rPr lang="en-US" sz="3200" b="1" err="1">
                <a:latin typeface="Arial"/>
                <a:cs typeface="Arial"/>
              </a:rPr>
              <a:t>aedd</a:t>
            </a:r>
            <a:r>
              <a:rPr lang="en-US" sz="3200" b="1" dirty="0">
                <a:latin typeface="Arial"/>
                <a:cs typeface="Arial"/>
              </a:rPr>
              <a:t>-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latin typeface="Arial"/>
                <a:cs typeface="Arial"/>
              </a:rPr>
              <a:t>    </a:t>
            </a:r>
            <a:r>
              <a:rPr lang="en-US" sz="3200" err="1">
                <a:latin typeface="Arial"/>
                <a:cs typeface="Arial"/>
              </a:rPr>
              <a:t>dweud</a:t>
            </a:r>
            <a:r>
              <a:rPr lang="en-US" sz="3200" b="1" dirty="0">
                <a:latin typeface="Arial"/>
                <a:cs typeface="Arial"/>
              </a:rPr>
              <a:t>         </a:t>
            </a:r>
            <a:r>
              <a:rPr lang="en-US" sz="2400" b="1" dirty="0">
                <a:latin typeface="Arial"/>
                <a:cs typeface="Arial"/>
              </a:rPr>
              <a:t> </a:t>
            </a:r>
            <a:r>
              <a:rPr lang="en-US" sz="3200" dirty="0">
                <a:latin typeface="Arial"/>
                <a:cs typeface="Arial"/>
              </a:rPr>
              <a:t>&gt;</a:t>
            </a:r>
            <a:r>
              <a:rPr lang="en-US" sz="3200" b="1" dirty="0">
                <a:latin typeface="Arial"/>
                <a:cs typeface="Arial"/>
              </a:rPr>
              <a:t>      </a:t>
            </a:r>
            <a:r>
              <a:rPr lang="en-US" sz="3200" b="1" err="1">
                <a:latin typeface="Arial"/>
                <a:cs typeface="Arial"/>
              </a:rPr>
              <a:t>dywed</a:t>
            </a:r>
            <a:r>
              <a:rPr lang="en-US" sz="3200" b="1" dirty="0">
                <a:latin typeface="Arial"/>
                <a:cs typeface="Arial"/>
              </a:rPr>
              <a:t>- / </a:t>
            </a:r>
            <a:r>
              <a:rPr lang="en-US" sz="3200" b="1" err="1">
                <a:latin typeface="Arial"/>
                <a:cs typeface="Arial"/>
              </a:rPr>
              <a:t>dwed</a:t>
            </a:r>
            <a:r>
              <a:rPr lang="en-US" sz="3200" b="1" dirty="0">
                <a:latin typeface="Arial"/>
                <a:cs typeface="Arial"/>
              </a:rPr>
              <a:t>-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</a:pPr>
            <a:r>
              <a:rPr lang="en-US" sz="3200" dirty="0">
                <a:latin typeface="Arial"/>
                <a:cs typeface="Arial"/>
              </a:rPr>
              <a:t>    </a:t>
            </a:r>
            <a:r>
              <a:rPr lang="en-US" sz="3200" dirty="0" err="1">
                <a:latin typeface="Arial"/>
                <a:cs typeface="Arial"/>
              </a:rPr>
              <a:t>gwrando</a:t>
            </a:r>
            <a:r>
              <a:rPr lang="en-US" sz="3200" b="1" dirty="0">
                <a:latin typeface="Arial"/>
                <a:cs typeface="Arial"/>
              </a:rPr>
              <a:t>      </a:t>
            </a:r>
            <a:r>
              <a:rPr lang="en-US" sz="1600" b="1" dirty="0">
                <a:latin typeface="Arial"/>
                <a:cs typeface="Arial"/>
              </a:rPr>
              <a:t> </a:t>
            </a:r>
            <a:r>
              <a:rPr lang="en-US" sz="3200" dirty="0">
                <a:latin typeface="Arial"/>
                <a:cs typeface="Arial"/>
              </a:rPr>
              <a:t>&gt;</a:t>
            </a:r>
            <a:r>
              <a:rPr lang="en-US" sz="3200" b="1" dirty="0">
                <a:latin typeface="Arial"/>
                <a:cs typeface="Arial"/>
              </a:rPr>
              <a:t>      </a:t>
            </a:r>
            <a:r>
              <a:rPr lang="en-US" sz="3200" b="1" dirty="0" err="1">
                <a:latin typeface="Arial"/>
                <a:cs typeface="Arial"/>
              </a:rPr>
              <a:t>gwrandaw</a:t>
            </a:r>
            <a:r>
              <a:rPr lang="en-US" sz="3200" b="1" dirty="0">
                <a:latin typeface="Arial"/>
                <a:cs typeface="Arial"/>
              </a:rPr>
              <a:t>-</a:t>
            </a:r>
            <a:endParaRPr lang="en-US" sz="3200">
              <a:latin typeface="Arial"/>
              <a:cs typeface="Arial"/>
            </a:endParaRP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latin typeface="Arial"/>
                <a:cs typeface="Arial"/>
              </a:rPr>
              <a:t>    </a:t>
            </a:r>
            <a:r>
              <a:rPr lang="en-US" sz="3200" dirty="0" err="1">
                <a:latin typeface="Arial"/>
                <a:cs typeface="Arial"/>
              </a:rPr>
              <a:t>gadael</a:t>
            </a:r>
            <a:r>
              <a:rPr lang="en-US" sz="3200" b="1" dirty="0">
                <a:latin typeface="Arial"/>
                <a:cs typeface="Arial"/>
              </a:rPr>
              <a:t>         </a:t>
            </a:r>
            <a:r>
              <a:rPr lang="en-US" sz="1600" b="1" dirty="0">
                <a:latin typeface="Arial"/>
                <a:cs typeface="Arial"/>
              </a:rPr>
              <a:t> </a:t>
            </a:r>
            <a:r>
              <a:rPr lang="en-US" sz="3200" dirty="0">
                <a:latin typeface="Arial"/>
                <a:cs typeface="Arial"/>
              </a:rPr>
              <a:t>&gt;</a:t>
            </a:r>
            <a:r>
              <a:rPr lang="en-US" sz="3200" b="1" dirty="0">
                <a:latin typeface="Arial"/>
                <a:cs typeface="Arial"/>
              </a:rPr>
              <a:t>      </a:t>
            </a:r>
            <a:r>
              <a:rPr lang="en-US" sz="3200" b="1" dirty="0" err="1">
                <a:latin typeface="Arial"/>
                <a:cs typeface="Arial"/>
              </a:rPr>
              <a:t>gadaw</a:t>
            </a:r>
            <a:r>
              <a:rPr lang="en-US" sz="3200" b="1" dirty="0">
                <a:latin typeface="Arial"/>
                <a:cs typeface="Arial"/>
              </a:rPr>
              <a:t>-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latin typeface="Arial"/>
                <a:cs typeface="Arial"/>
              </a:rPr>
              <a:t>    </a:t>
            </a:r>
            <a:r>
              <a:rPr lang="en-US" sz="3200" err="1">
                <a:latin typeface="Arial"/>
                <a:cs typeface="Arial"/>
              </a:rPr>
              <a:t>meddwl</a:t>
            </a:r>
            <a:r>
              <a:rPr lang="en-US" sz="3200" dirty="0">
                <a:latin typeface="Arial"/>
                <a:cs typeface="Arial"/>
              </a:rPr>
              <a:t>        &gt;</a:t>
            </a:r>
            <a:r>
              <a:rPr lang="en-US" sz="3200" b="1" dirty="0">
                <a:latin typeface="Arial"/>
                <a:cs typeface="Arial"/>
              </a:rPr>
              <a:t>      </a:t>
            </a:r>
            <a:r>
              <a:rPr lang="en-US" sz="3200" b="1" err="1">
                <a:latin typeface="Arial"/>
                <a:cs typeface="Arial"/>
              </a:rPr>
              <a:t>meddyli</a:t>
            </a:r>
            <a:r>
              <a:rPr lang="en-US" sz="3200" b="1" dirty="0">
                <a:latin typeface="Arial"/>
                <a:cs typeface="Arial"/>
              </a:rPr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1674346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4">
            <a:extLst>
              <a:ext uri="{FF2B5EF4-FFF2-40B4-BE49-F238E27FC236}">
                <a16:creationId xmlns:a16="http://schemas.microsoft.com/office/drawing/2014/main" id="{40F65B8F-EA29-7BD4-F83D-FA5821BEA344}"/>
              </a:ext>
            </a:extLst>
          </p:cNvPr>
          <p:cNvSpPr txBox="1"/>
          <p:nvPr/>
        </p:nvSpPr>
        <p:spPr>
          <a:xfrm>
            <a:off x="1042417" y="2495634"/>
            <a:ext cx="3099290" cy="120032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 err="1">
                <a:latin typeface="Arial"/>
                <a:cs typeface="Arial"/>
              </a:rPr>
              <a:t>Terfyniadau</a:t>
            </a:r>
            <a:endParaRPr lang="en-GB" sz="4000" b="1">
              <a:latin typeface="Arial"/>
              <a:cs typeface="Arial"/>
            </a:endParaRPr>
          </a:p>
          <a:p>
            <a:pPr algn="ctr"/>
            <a:r>
              <a:rPr lang="en-GB" sz="3200" i="1" dirty="0">
                <a:latin typeface="Arial"/>
                <a:cs typeface="Calibri"/>
              </a:rPr>
              <a:t>Endings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08200D5-9389-A066-7E8B-7B80CBBE9016}"/>
              </a:ext>
            </a:extLst>
          </p:cNvPr>
          <p:cNvGraphicFramePr>
            <a:graphicFrameLocks noGrp="1"/>
          </p:cNvGraphicFramePr>
          <p:nvPr/>
        </p:nvGraphicFramePr>
        <p:xfrm>
          <a:off x="5469118" y="748112"/>
          <a:ext cx="5113936" cy="495242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45805">
                  <a:extLst>
                    <a:ext uri="{9D8B030D-6E8A-4147-A177-3AD203B41FA5}">
                      <a16:colId xmlns:a16="http://schemas.microsoft.com/office/drawing/2014/main" val="845263334"/>
                    </a:ext>
                  </a:extLst>
                </a:gridCol>
                <a:gridCol w="2568131">
                  <a:extLst>
                    <a:ext uri="{9D8B030D-6E8A-4147-A177-3AD203B41FA5}">
                      <a16:colId xmlns:a16="http://schemas.microsoft.com/office/drawing/2014/main" val="2434261784"/>
                    </a:ext>
                  </a:extLst>
                </a:gridCol>
              </a:tblGrid>
              <a:tr h="666179">
                <a:tc>
                  <a:txBody>
                    <a:bodyPr/>
                    <a:lstStyle/>
                    <a:p>
                      <a:pPr fontAlgn="base"/>
                      <a:r>
                        <a:rPr lang="en-US" sz="2800" b="1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Person</a:t>
                      </a:r>
                      <a:endParaRPr lang="en-US" b="1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800" b="1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Terfyniad</a:t>
                      </a:r>
                      <a:endParaRPr lang="en-US" b="1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1986786"/>
                  </a:ext>
                </a:extLst>
              </a:tr>
              <a:tr h="714375">
                <a:tc>
                  <a:txBody>
                    <a:bodyPr/>
                    <a:lstStyle/>
                    <a:p>
                      <a:pPr fontAlgn="base"/>
                      <a:r>
                        <a:rPr lang="en-US" sz="2800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1.  fi</a:t>
                      </a:r>
                      <a:endParaRPr lang="en-US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800" b="1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- ais </a:t>
                      </a:r>
                      <a:r>
                        <a:rPr lang="en-US" sz="2800" b="1" err="1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i</a:t>
                      </a:r>
                      <a:endParaRPr lang="en-US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7840423"/>
                  </a:ext>
                </a:extLst>
              </a:tr>
              <a:tr h="714375">
                <a:tc>
                  <a:txBody>
                    <a:bodyPr/>
                    <a:lstStyle/>
                    <a:p>
                      <a:pPr fontAlgn="base"/>
                      <a:r>
                        <a:rPr lang="en-US" sz="2800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2.  </a:t>
                      </a:r>
                      <a:r>
                        <a:rPr lang="en-US" sz="2800" err="1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ti</a:t>
                      </a:r>
                      <a:endParaRPr lang="en-US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800" b="1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- </a:t>
                      </a:r>
                      <a:r>
                        <a:rPr lang="en-US" sz="2800" b="1" err="1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aist</a:t>
                      </a:r>
                      <a:r>
                        <a:rPr lang="en-US" sz="2800" b="1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 </a:t>
                      </a:r>
                      <a:r>
                        <a:rPr lang="en-US" sz="2800" b="1" err="1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ti</a:t>
                      </a:r>
                      <a:endParaRPr lang="en-US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6941925"/>
                  </a:ext>
                </a:extLst>
              </a:tr>
              <a:tr h="714375">
                <a:tc>
                  <a:txBody>
                    <a:bodyPr/>
                    <a:lstStyle/>
                    <a:p>
                      <a:pPr fontAlgn="base"/>
                      <a:r>
                        <a:rPr lang="en-US" sz="2800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3.  </a:t>
                      </a:r>
                      <a:r>
                        <a:rPr lang="en-US" sz="2800" dirty="0" err="1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fe</a:t>
                      </a:r>
                      <a:r>
                        <a:rPr lang="en-US" sz="2800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/hi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800" b="1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- odd e/hi</a:t>
                      </a:r>
                      <a:endParaRPr lang="en-US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6653345"/>
                  </a:ext>
                </a:extLst>
              </a:tr>
              <a:tr h="714375">
                <a:tc>
                  <a:txBody>
                    <a:bodyPr/>
                    <a:lstStyle/>
                    <a:p>
                      <a:pPr fontAlgn="base"/>
                      <a:r>
                        <a:rPr lang="en-US" sz="2800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4.  </a:t>
                      </a:r>
                      <a:r>
                        <a:rPr lang="en-US" sz="2800" err="1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ni</a:t>
                      </a:r>
                      <a:endParaRPr lang="en-US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800" b="1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- on </a:t>
                      </a:r>
                      <a:r>
                        <a:rPr lang="en-US" sz="2800" b="1" err="1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ni</a:t>
                      </a:r>
                      <a:endParaRPr lang="en-US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1329797"/>
                  </a:ext>
                </a:extLst>
              </a:tr>
              <a:tr h="714375">
                <a:tc>
                  <a:txBody>
                    <a:bodyPr/>
                    <a:lstStyle/>
                    <a:p>
                      <a:pPr fontAlgn="base"/>
                      <a:r>
                        <a:rPr lang="en-US" sz="2800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5.  chi</a:t>
                      </a:r>
                      <a:endParaRPr lang="en-US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800" b="1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- </a:t>
                      </a:r>
                      <a:r>
                        <a:rPr lang="en-US" sz="2800" b="1" err="1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och</a:t>
                      </a:r>
                      <a:r>
                        <a:rPr lang="en-US" sz="2800" b="1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 chi</a:t>
                      </a:r>
                      <a:endParaRPr lang="en-US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0800593"/>
                  </a:ext>
                </a:extLst>
              </a:tr>
              <a:tr h="714375">
                <a:tc>
                  <a:txBody>
                    <a:bodyPr/>
                    <a:lstStyle/>
                    <a:p>
                      <a:pPr fontAlgn="base"/>
                      <a:r>
                        <a:rPr lang="en-US" sz="2800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6.  </a:t>
                      </a:r>
                      <a:r>
                        <a:rPr lang="en-US" sz="2800" err="1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nhw</a:t>
                      </a:r>
                      <a:endParaRPr lang="en-US" err="1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800" b="1" dirty="0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- on </a:t>
                      </a:r>
                      <a:r>
                        <a:rPr lang="en-US" sz="2800" b="1" err="1">
                          <a:solidFill>
                            <a:schemeClr val="tx1"/>
                          </a:solidFill>
                          <a:effectLst/>
                          <a:highlight>
                            <a:srgbClr val="FFFFFF"/>
                          </a:highlight>
                          <a:latin typeface="Arial"/>
                        </a:rPr>
                        <a:t>nhw</a:t>
                      </a:r>
                      <a:endParaRPr lang="en-US" err="1">
                        <a:solidFill>
                          <a:schemeClr val="tx1"/>
                        </a:solidFill>
                        <a:effectLst/>
                        <a:highlight>
                          <a:srgbClr val="FFFFFF"/>
                        </a:highlight>
                        <a:latin typeface="Arial"/>
                      </a:endParaRPr>
                    </a:p>
                  </a:txBody>
                  <a:tcPr anchor="ctr">
                    <a:lnL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249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45128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3814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666324"/>
            <a:ext cx="7631996" cy="423341"/>
          </a:xfrm>
        </p:spPr>
        <p:txBody>
          <a:bodyPr>
            <a:noAutofit/>
          </a:bodyPr>
          <a:lstStyle/>
          <a:p>
            <a:pPr algn="ctr"/>
            <a:r>
              <a:rPr lang="cy-GB" sz="4000" b="1" dirty="0">
                <a:latin typeface="Arial"/>
                <a:cs typeface="Arial"/>
              </a:rPr>
              <a:t>Yr Amser Gorffennol Cryno</a:t>
            </a:r>
            <a:br>
              <a:rPr lang="cy-GB" sz="4000" b="1" dirty="0">
                <a:latin typeface="Arial"/>
                <a:cs typeface="Arial"/>
              </a:rPr>
            </a:br>
            <a:r>
              <a:rPr lang="cy-GB" sz="3600" i="1" err="1">
                <a:latin typeface="Arial"/>
                <a:cs typeface="Arial"/>
              </a:rPr>
              <a:t>Short</a:t>
            </a:r>
            <a:r>
              <a:rPr lang="cy-GB" sz="3600" i="1" dirty="0">
                <a:latin typeface="Arial"/>
                <a:cs typeface="Arial"/>
              </a:rPr>
              <a:t> Past </a:t>
            </a:r>
            <a:r>
              <a:rPr lang="cy-GB" sz="3600" i="1" err="1">
                <a:latin typeface="Arial"/>
                <a:cs typeface="Arial"/>
              </a:rPr>
              <a:t>Tense</a:t>
            </a:r>
            <a:endParaRPr lang="cy-GB" sz="3600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340E561-0A4B-720B-E905-4377694EE518}"/>
              </a:ext>
            </a:extLst>
          </p:cNvPr>
          <p:cNvSpPr txBox="1">
            <a:spLocks/>
          </p:cNvSpPr>
          <p:nvPr/>
        </p:nvSpPr>
        <p:spPr>
          <a:xfrm>
            <a:off x="364644" y="1712822"/>
            <a:ext cx="3838700" cy="4031330"/>
          </a:xfrm>
          <a:prstGeom prst="rect">
            <a:avLst/>
          </a:prstGeom>
          <a:solidFill>
            <a:srgbClr val="FFF2CC"/>
          </a:solidFill>
          <a:ln>
            <a:solidFill>
              <a:srgbClr val="7030A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3600" dirty="0">
                <a:latin typeface="Arial"/>
                <a:cs typeface="Calibri"/>
              </a:rPr>
              <a:t>Darllen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ais i</a:t>
            </a:r>
          </a:p>
          <a:p>
            <a:r>
              <a:rPr lang="cy-GB" sz="3600" dirty="0">
                <a:solidFill>
                  <a:srgbClr val="002060"/>
                </a:solidFill>
                <a:latin typeface="Arial"/>
                <a:cs typeface="Calibri"/>
              </a:rPr>
              <a:t>  </a:t>
            </a:r>
            <a:r>
              <a:rPr lang="cy-GB" sz="3600" dirty="0">
                <a:latin typeface="Arial"/>
                <a:cs typeface="Calibri"/>
              </a:rPr>
              <a:t>Darllen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aist ti</a:t>
            </a:r>
            <a:endParaRPr lang="cy-GB">
              <a:solidFill>
                <a:srgbClr val="7030A0"/>
              </a:solidFill>
              <a:ea typeface="Calibri"/>
              <a:cs typeface="Calibri"/>
            </a:endParaRPr>
          </a:p>
          <a:p>
            <a:r>
              <a:rPr lang="cy-GB" sz="3600" dirty="0">
                <a:latin typeface="Arial"/>
                <a:cs typeface="Calibri"/>
              </a:rPr>
              <a:t>  Darllen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odd e</a:t>
            </a:r>
          </a:p>
          <a:p>
            <a:r>
              <a:rPr lang="cy-GB" sz="3600" dirty="0">
                <a:latin typeface="Arial"/>
                <a:cs typeface="Calibri"/>
              </a:rPr>
              <a:t>  Darllen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odd hi</a:t>
            </a:r>
          </a:p>
          <a:p>
            <a:r>
              <a:rPr lang="cy-GB" sz="3600" dirty="0">
                <a:latin typeface="Arial"/>
                <a:cs typeface="Calibri"/>
              </a:rPr>
              <a:t>  Darllen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on ni</a:t>
            </a:r>
          </a:p>
          <a:p>
            <a:r>
              <a:rPr lang="cy-GB" sz="3600" dirty="0">
                <a:latin typeface="Arial"/>
                <a:cs typeface="Calibri"/>
              </a:rPr>
              <a:t>  Darllen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och chi</a:t>
            </a:r>
          </a:p>
          <a:p>
            <a:r>
              <a:rPr lang="cy-GB" sz="3600" dirty="0">
                <a:solidFill>
                  <a:srgbClr val="000000"/>
                </a:solidFill>
                <a:latin typeface="Arial"/>
                <a:cs typeface="Calibri"/>
              </a:rPr>
              <a:t>  </a:t>
            </a:r>
            <a:r>
              <a:rPr lang="cy-GB" sz="3600" dirty="0">
                <a:latin typeface="Arial"/>
                <a:cs typeface="Calibri"/>
              </a:rPr>
              <a:t>Darllen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on nhw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BFB6794-B2E6-6DDC-C8CC-22E4C5498D1E}"/>
              </a:ext>
            </a:extLst>
          </p:cNvPr>
          <p:cNvSpPr txBox="1">
            <a:spLocks/>
          </p:cNvSpPr>
          <p:nvPr/>
        </p:nvSpPr>
        <p:spPr>
          <a:xfrm>
            <a:off x="4484173" y="1712822"/>
            <a:ext cx="3229100" cy="4031330"/>
          </a:xfrm>
          <a:prstGeom prst="rect">
            <a:avLst/>
          </a:prstGeom>
          <a:solidFill>
            <a:srgbClr val="FFF2CC"/>
          </a:solidFill>
          <a:ln>
            <a:solidFill>
              <a:srgbClr val="7030A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3600" err="1">
                <a:latin typeface="Arial"/>
                <a:cs typeface="Calibri"/>
              </a:rPr>
              <a:t>Bwyt</a:t>
            </a:r>
            <a:r>
              <a:rPr lang="cy-GB" sz="3600" b="1" err="1">
                <a:solidFill>
                  <a:srgbClr val="7030A0"/>
                </a:solidFill>
                <a:latin typeface="Arial"/>
                <a:cs typeface="Calibri"/>
              </a:rPr>
              <a:t>ais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 i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latin typeface="Arial"/>
                <a:cs typeface="Calibri"/>
              </a:rPr>
              <a:t>  </a:t>
            </a:r>
            <a:r>
              <a:rPr lang="cy-GB" sz="3600" err="1">
                <a:latin typeface="Arial"/>
                <a:cs typeface="Calibri"/>
              </a:rPr>
              <a:t>Bwyt</a:t>
            </a:r>
            <a:r>
              <a:rPr lang="cy-GB" sz="3600" b="1" err="1">
                <a:solidFill>
                  <a:srgbClr val="7030A0"/>
                </a:solidFill>
                <a:latin typeface="Arial"/>
                <a:cs typeface="Calibri"/>
              </a:rPr>
              <a:t>aist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 ti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latin typeface="Arial"/>
                <a:cs typeface="Calibri"/>
              </a:rPr>
              <a:t>  Bwyt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odd e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latin typeface="Arial"/>
                <a:cs typeface="Calibri"/>
              </a:rPr>
              <a:t>  Bwyt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odd hi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latin typeface="Arial"/>
                <a:cs typeface="Calibri"/>
              </a:rPr>
              <a:t>  Bwyt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on ni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latin typeface="Arial"/>
                <a:cs typeface="Calibri"/>
              </a:rPr>
              <a:t>  </a:t>
            </a:r>
            <a:r>
              <a:rPr lang="cy-GB" sz="3600" err="1">
                <a:latin typeface="Arial"/>
                <a:cs typeface="Calibri"/>
              </a:rPr>
              <a:t>Bwyt</a:t>
            </a:r>
            <a:r>
              <a:rPr lang="cy-GB" sz="3600" b="1" err="1">
                <a:solidFill>
                  <a:srgbClr val="7030A0"/>
                </a:solidFill>
                <a:latin typeface="Arial"/>
                <a:cs typeface="Calibri"/>
              </a:rPr>
              <a:t>och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 chi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solidFill>
                  <a:srgbClr val="000000"/>
                </a:solidFill>
                <a:latin typeface="Arial"/>
                <a:cs typeface="Calibri"/>
              </a:rPr>
              <a:t>  </a:t>
            </a:r>
            <a:r>
              <a:rPr lang="cy-GB" sz="3600" dirty="0">
                <a:latin typeface="Arial"/>
                <a:cs typeface="Calibri"/>
              </a:rPr>
              <a:t>Bwyt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on nhw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300B921-06BC-2E57-A76E-CF9794C72479}"/>
              </a:ext>
            </a:extLst>
          </p:cNvPr>
          <p:cNvSpPr txBox="1">
            <a:spLocks/>
          </p:cNvSpPr>
          <p:nvPr/>
        </p:nvSpPr>
        <p:spPr>
          <a:xfrm>
            <a:off x="7994103" y="1712822"/>
            <a:ext cx="3847825" cy="4031330"/>
          </a:xfrm>
          <a:prstGeom prst="rect">
            <a:avLst/>
          </a:prstGeom>
          <a:solidFill>
            <a:srgbClr val="FFF2CC"/>
          </a:solidFill>
          <a:ln>
            <a:solidFill>
              <a:srgbClr val="7030A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3600" dirty="0">
                <a:latin typeface="Arial"/>
                <a:cs typeface="Calibri"/>
              </a:rPr>
              <a:t>Gweithi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ais i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latin typeface="Arial"/>
                <a:cs typeface="Calibri"/>
              </a:rPr>
              <a:t>  Gweithi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aist ti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latin typeface="Arial"/>
                <a:cs typeface="Calibri"/>
              </a:rPr>
              <a:t>  Gweithi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odd e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latin typeface="Arial"/>
                <a:cs typeface="Calibri"/>
              </a:rPr>
              <a:t>  Gweithi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odd hi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latin typeface="Arial"/>
                <a:cs typeface="Calibri"/>
              </a:rPr>
              <a:t>  Gweithi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on ni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latin typeface="Arial"/>
                <a:cs typeface="Calibri"/>
              </a:rPr>
              <a:t>  Gweithi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och chi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  <a:p>
            <a:r>
              <a:rPr lang="cy-GB" sz="3600" dirty="0">
                <a:solidFill>
                  <a:srgbClr val="000000"/>
                </a:solidFill>
                <a:latin typeface="Arial"/>
                <a:cs typeface="Calibri"/>
              </a:rPr>
              <a:t>  </a:t>
            </a:r>
            <a:r>
              <a:rPr lang="cy-GB" sz="3600" dirty="0">
                <a:latin typeface="Arial"/>
                <a:cs typeface="Calibri"/>
              </a:rPr>
              <a:t>Gweithi</a:t>
            </a:r>
            <a:r>
              <a:rPr lang="cy-GB" sz="3600" b="1" dirty="0">
                <a:solidFill>
                  <a:srgbClr val="7030A0"/>
                </a:solidFill>
                <a:latin typeface="Arial"/>
                <a:cs typeface="Calibri"/>
              </a:rPr>
              <a:t>on nhw</a:t>
            </a:r>
            <a:endParaRPr lang="cy-GB" sz="3600" b="1">
              <a:solidFill>
                <a:srgbClr val="7030A0"/>
              </a:solidFill>
              <a:latin typeface="Arial"/>
              <a:ea typeface="Calibri"/>
              <a:cs typeface="Calibri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281051F-F35C-F089-367E-19F3CB6632B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54308" y="151886"/>
            <a:ext cx="1178762" cy="1188287"/>
          </a:xfrm>
          <a:prstGeom prst="rect">
            <a:avLst/>
          </a:prstGeom>
        </p:spPr>
      </p:pic>
      <p:pic>
        <p:nvPicPr>
          <p:cNvPr id="3" name="Audio Recording 8 Aug 2024 at 15:02:50">
            <a:hlinkClick r:id="" action="ppaction://media"/>
            <a:extLst>
              <a:ext uri="{FF2B5EF4-FFF2-40B4-BE49-F238E27FC236}">
                <a16:creationId xmlns:a16="http://schemas.microsoft.com/office/drawing/2014/main" id="{A4B287A0-0543-7492-82A8-FDC2A859C0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71321" y="933773"/>
            <a:ext cx="812800" cy="812800"/>
          </a:xfrm>
          <a:prstGeom prst="rect">
            <a:avLst/>
          </a:prstGeom>
        </p:spPr>
      </p:pic>
      <p:pic>
        <p:nvPicPr>
          <p:cNvPr id="5" name="Audio Recording 8 Aug 2024 at 15:03:23">
            <a:hlinkClick r:id="" action="ppaction://media"/>
            <a:extLst>
              <a:ext uri="{FF2B5EF4-FFF2-40B4-BE49-F238E27FC236}">
                <a16:creationId xmlns:a16="http://schemas.microsoft.com/office/drawing/2014/main" id="{E0A63862-21C3-8E73-B4BF-CE8F68F7C78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5624325"/>
            <a:ext cx="812800" cy="812800"/>
          </a:xfrm>
          <a:prstGeom prst="rect">
            <a:avLst/>
          </a:prstGeom>
        </p:spPr>
      </p:pic>
      <p:pic>
        <p:nvPicPr>
          <p:cNvPr id="7" name="Audio Recording 8 Aug 2024 at 15:05:48">
            <a:hlinkClick r:id="" action="ppaction://media"/>
            <a:extLst>
              <a:ext uri="{FF2B5EF4-FFF2-40B4-BE49-F238E27FC236}">
                <a16:creationId xmlns:a16="http://schemas.microsoft.com/office/drawing/2014/main" id="{5B719A39-6B9F-9A41-0B8C-79D84B7CFB7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511615" y="92411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174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70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52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DB40CA0D-1315-E426-1ECF-32DC7943D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8731"/>
            <a:ext cx="10515600" cy="849493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latin typeface="Arial"/>
                <a:cs typeface="Arial"/>
              </a:rPr>
              <a:t>Gofyn Cwestiynau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D292A6-42DF-4BC4-6444-0A7634DAFEA4}"/>
              </a:ext>
            </a:extLst>
          </p:cNvPr>
          <p:cNvSpPr txBox="1"/>
          <p:nvPr/>
        </p:nvSpPr>
        <p:spPr>
          <a:xfrm>
            <a:off x="2712172" y="5226316"/>
            <a:ext cx="6763091" cy="830997"/>
          </a:xfrm>
          <a:prstGeom prst="rect">
            <a:avLst/>
          </a:prstGeom>
          <a:solidFill>
            <a:srgbClr val="FFF2CC"/>
          </a:solidFill>
          <a:ln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2400" b="1" dirty="0">
                <a:latin typeface="Arial"/>
                <a:cs typeface="Segoe UI"/>
              </a:rPr>
              <a:t>Mae treiglad meddal ar ddechrau’r cwestiwn.</a:t>
            </a:r>
            <a:endParaRPr lang="en-US" sz="2400" dirty="0">
              <a:latin typeface="Arial"/>
              <a:cs typeface="Segoe UI"/>
            </a:endParaRPr>
          </a:p>
          <a:p>
            <a:pPr algn="ctr"/>
            <a:r>
              <a:rPr lang="cy-GB" sz="2400" i="1" dirty="0">
                <a:latin typeface="Arial"/>
                <a:cs typeface="Segoe UI"/>
              </a:rPr>
              <a:t> </a:t>
            </a:r>
            <a:r>
              <a:rPr lang="cy-GB" sz="2000" i="1" dirty="0" err="1">
                <a:latin typeface="Arial"/>
                <a:cs typeface="Segoe UI"/>
              </a:rPr>
              <a:t>There</a:t>
            </a:r>
            <a:r>
              <a:rPr lang="cy-GB" sz="2000" i="1" dirty="0">
                <a:latin typeface="Arial"/>
                <a:cs typeface="Segoe UI"/>
              </a:rPr>
              <a:t> is a </a:t>
            </a:r>
            <a:r>
              <a:rPr lang="cy-GB" sz="2000" i="1" dirty="0" err="1">
                <a:latin typeface="Arial"/>
                <a:cs typeface="Segoe UI"/>
              </a:rPr>
              <a:t>soft</a:t>
            </a:r>
            <a:r>
              <a:rPr lang="cy-GB" sz="2000" i="1" dirty="0">
                <a:latin typeface="Arial"/>
                <a:cs typeface="Segoe UI"/>
              </a:rPr>
              <a:t> </a:t>
            </a:r>
            <a:r>
              <a:rPr lang="cy-GB" sz="2000" i="1" dirty="0" err="1">
                <a:latin typeface="Arial"/>
                <a:cs typeface="Segoe UI"/>
              </a:rPr>
              <a:t>mutation</a:t>
            </a:r>
            <a:r>
              <a:rPr lang="cy-GB" sz="2000" i="1" dirty="0">
                <a:latin typeface="Arial"/>
                <a:cs typeface="Segoe UI"/>
              </a:rPr>
              <a:t> at the </a:t>
            </a:r>
            <a:r>
              <a:rPr lang="cy-GB" sz="2000" i="1" dirty="0" err="1">
                <a:latin typeface="Arial"/>
                <a:cs typeface="Segoe UI"/>
              </a:rPr>
              <a:t>start</a:t>
            </a:r>
            <a:r>
              <a:rPr lang="cy-GB" sz="2000" i="1" dirty="0">
                <a:latin typeface="Arial"/>
                <a:cs typeface="Segoe UI"/>
              </a:rPr>
              <a:t> of the </a:t>
            </a:r>
            <a:r>
              <a:rPr lang="cy-GB" sz="2000" i="1" dirty="0" err="1">
                <a:latin typeface="Arial"/>
                <a:cs typeface="Segoe UI"/>
              </a:rPr>
              <a:t>question</a:t>
            </a:r>
            <a:r>
              <a:rPr lang="cy-GB" sz="2000" i="1" dirty="0">
                <a:latin typeface="Arial"/>
                <a:cs typeface="Segoe UI"/>
              </a:rPr>
              <a:t>.</a:t>
            </a:r>
            <a:r>
              <a:rPr lang="en-US" sz="2000" dirty="0">
                <a:latin typeface="Arial"/>
                <a:cs typeface="Segoe UI"/>
              </a:rPr>
              <a:t>​</a:t>
            </a:r>
            <a:endParaRPr lang="en-US" sz="2000">
              <a:latin typeface="Arial"/>
              <a:ea typeface="Calibri"/>
              <a:cs typeface="Segoe U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5CB5C5-D25C-55AE-11F7-F16B9C0DD8E0}"/>
              </a:ext>
            </a:extLst>
          </p:cNvPr>
          <p:cNvSpPr txBox="1"/>
          <p:nvPr/>
        </p:nvSpPr>
        <p:spPr>
          <a:xfrm>
            <a:off x="145279" y="1268931"/>
            <a:ext cx="6452816" cy="36944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u="sng" dirty="0" err="1">
                <a:solidFill>
                  <a:srgbClr val="C00000"/>
                </a:solidFill>
                <a:latin typeface="Arial"/>
                <a:cs typeface="Segoe UI"/>
              </a:rPr>
              <a:t>Dd</a:t>
            </a:r>
            <a:r>
              <a:rPr lang="en-GB" sz="3200" dirty="0" err="1">
                <a:latin typeface="Arial"/>
                <a:cs typeface="Segoe UI"/>
              </a:rPr>
              <a:t>arllenaist</a:t>
            </a:r>
            <a:r>
              <a:rPr lang="en-GB" sz="3200" dirty="0">
                <a:latin typeface="Arial"/>
                <a:cs typeface="Segoe UI"/>
              </a:rPr>
              <a:t> </a:t>
            </a:r>
            <a:r>
              <a:rPr lang="en-GB" sz="3200" dirty="0" err="1">
                <a:latin typeface="Arial"/>
                <a:cs typeface="Segoe UI"/>
              </a:rPr>
              <a:t>ti</a:t>
            </a:r>
            <a:r>
              <a:rPr lang="en-GB" sz="3200" dirty="0">
                <a:latin typeface="Arial"/>
                <a:cs typeface="Segoe UI"/>
              </a:rPr>
              <a:t> </a:t>
            </a:r>
            <a:r>
              <a:rPr lang="en-GB" sz="3200" b="1" u="sng" dirty="0" err="1">
                <a:solidFill>
                  <a:srgbClr val="C00000"/>
                </a:solidFill>
                <a:latin typeface="Arial"/>
                <a:cs typeface="Segoe UI"/>
              </a:rPr>
              <a:t>l</a:t>
            </a:r>
            <a:r>
              <a:rPr lang="en-GB" sz="3200" dirty="0" err="1">
                <a:latin typeface="Arial"/>
                <a:cs typeface="Segoe UI"/>
              </a:rPr>
              <a:t>yfr</a:t>
            </a:r>
            <a:r>
              <a:rPr lang="en-GB" sz="3200" dirty="0">
                <a:latin typeface="Arial"/>
                <a:cs typeface="Segoe UI"/>
              </a:rPr>
              <a:t> </a:t>
            </a:r>
            <a:r>
              <a:rPr lang="en-GB" sz="3200" dirty="0" err="1">
                <a:latin typeface="Arial"/>
                <a:cs typeface="Segoe UI"/>
              </a:rPr>
              <a:t>neithiwr</a:t>
            </a:r>
            <a:r>
              <a:rPr lang="en-GB" sz="3200" dirty="0">
                <a:latin typeface="Arial"/>
                <a:cs typeface="Segoe UI"/>
              </a:rPr>
              <a:t>?​</a:t>
            </a:r>
            <a:endParaRPr lang="en-US" sz="3200" dirty="0"/>
          </a:p>
          <a:p>
            <a:pPr>
              <a:lnSpc>
                <a:spcPct val="150000"/>
              </a:lnSpc>
            </a:pPr>
            <a:r>
              <a:rPr lang="en-GB" sz="3200" b="1" u="sng" dirty="0" err="1">
                <a:solidFill>
                  <a:srgbClr val="C00000"/>
                </a:solidFill>
                <a:latin typeface="Arial"/>
                <a:cs typeface="Segoe UI"/>
              </a:rPr>
              <a:t>G</a:t>
            </a:r>
            <a:r>
              <a:rPr lang="en-GB" sz="3200" dirty="0" err="1">
                <a:solidFill>
                  <a:srgbClr val="000000"/>
                </a:solidFill>
                <a:latin typeface="Arial"/>
                <a:cs typeface="Segoe UI"/>
              </a:rPr>
              <a:t>erddodd</a:t>
            </a:r>
            <a:r>
              <a:rPr lang="en-GB" sz="3200" dirty="0">
                <a:solidFill>
                  <a:srgbClr val="000000"/>
                </a:solidFill>
                <a:latin typeface="Arial"/>
                <a:cs typeface="Segoe UI"/>
              </a:rPr>
              <a:t> e</a:t>
            </a:r>
            <a:r>
              <a:rPr lang="en-GB" sz="3200" dirty="0">
                <a:latin typeface="Arial"/>
                <a:cs typeface="Segoe UI"/>
              </a:rPr>
              <a:t> </a:t>
            </a:r>
            <a:r>
              <a:rPr lang="en-GB" sz="3200" dirty="0" err="1">
                <a:latin typeface="Arial"/>
                <a:cs typeface="Segoe UI"/>
              </a:rPr>
              <a:t>i'r</a:t>
            </a:r>
            <a:r>
              <a:rPr lang="en-GB" sz="3200" dirty="0">
                <a:latin typeface="Arial"/>
                <a:cs typeface="Segoe UI"/>
              </a:rPr>
              <a:t> </a:t>
            </a:r>
            <a:r>
              <a:rPr lang="en-GB" sz="3200" dirty="0" err="1">
                <a:latin typeface="Arial"/>
                <a:cs typeface="Segoe UI"/>
              </a:rPr>
              <a:t>ysgol</a:t>
            </a:r>
            <a:r>
              <a:rPr lang="en-GB" sz="3200" dirty="0">
                <a:latin typeface="Arial"/>
                <a:cs typeface="Segoe UI"/>
              </a:rPr>
              <a:t> bore 'ma?</a:t>
            </a:r>
            <a:r>
              <a:rPr lang="en-US" sz="3200" dirty="0">
                <a:latin typeface="Arial"/>
                <a:cs typeface="Segoe UI"/>
              </a:rPr>
              <a:t>​</a:t>
            </a:r>
          </a:p>
          <a:p>
            <a:pPr>
              <a:lnSpc>
                <a:spcPct val="150000"/>
              </a:lnSpc>
            </a:pPr>
            <a:r>
              <a:rPr lang="en-GB" sz="3200" b="1" u="sng" dirty="0" err="1">
                <a:solidFill>
                  <a:srgbClr val="C00000"/>
                </a:solidFill>
                <a:latin typeface="Arial"/>
                <a:cs typeface="Segoe UI"/>
              </a:rPr>
              <a:t>F</a:t>
            </a:r>
            <a:r>
              <a:rPr lang="en-GB" sz="3200" dirty="0" err="1">
                <a:solidFill>
                  <a:srgbClr val="000000"/>
                </a:solidFill>
                <a:latin typeface="Arial"/>
                <a:cs typeface="Segoe UI"/>
              </a:rPr>
              <a:t>wytodd</a:t>
            </a:r>
            <a:r>
              <a:rPr lang="en-GB" sz="3200" dirty="0">
                <a:solidFill>
                  <a:srgbClr val="000000"/>
                </a:solidFill>
                <a:latin typeface="Arial"/>
                <a:cs typeface="Segoe UI"/>
              </a:rPr>
              <a:t> hi </a:t>
            </a:r>
            <a:r>
              <a:rPr lang="en-GB" sz="3200" b="1" u="sng" dirty="0" err="1">
                <a:solidFill>
                  <a:srgbClr val="C00000"/>
                </a:solidFill>
                <a:latin typeface="Arial"/>
                <a:cs typeface="Segoe UI"/>
              </a:rPr>
              <a:t>f</a:t>
            </a:r>
            <a:r>
              <a:rPr lang="en-GB" sz="3200" dirty="0" err="1">
                <a:solidFill>
                  <a:srgbClr val="000000"/>
                </a:solidFill>
                <a:latin typeface="Arial"/>
                <a:cs typeface="Segoe UI"/>
              </a:rPr>
              <a:t>rechdan</a:t>
            </a:r>
            <a:r>
              <a:rPr lang="en-GB" sz="3200" dirty="0">
                <a:solidFill>
                  <a:srgbClr val="000000"/>
                </a:solidFill>
                <a:latin typeface="Arial"/>
                <a:cs typeface="Segoe UI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"/>
                <a:cs typeface="Segoe UI"/>
              </a:rPr>
              <a:t>amser</a:t>
            </a:r>
            <a:r>
              <a:rPr lang="en-GB" sz="3200" dirty="0">
                <a:solidFill>
                  <a:srgbClr val="000000"/>
                </a:solidFill>
                <a:latin typeface="Arial"/>
                <a:cs typeface="Segoe UI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"/>
                <a:cs typeface="Segoe UI"/>
              </a:rPr>
              <a:t>cinio</a:t>
            </a:r>
            <a:r>
              <a:rPr lang="en-GB" sz="3200" dirty="0">
                <a:solidFill>
                  <a:srgbClr val="000000"/>
                </a:solidFill>
                <a:latin typeface="Arial"/>
                <a:cs typeface="Segoe UI"/>
              </a:rPr>
              <a:t>?</a:t>
            </a:r>
            <a:r>
              <a:rPr lang="en-US" sz="3200" dirty="0">
                <a:latin typeface="Arial"/>
                <a:cs typeface="Segoe UI"/>
              </a:rPr>
              <a:t>​</a:t>
            </a:r>
          </a:p>
          <a:p>
            <a:pPr>
              <a:lnSpc>
                <a:spcPct val="150000"/>
              </a:lnSpc>
            </a:pPr>
            <a:r>
              <a:rPr lang="en-US" sz="3200" b="1" u="sng" dirty="0" err="1">
                <a:solidFill>
                  <a:srgbClr val="C00000"/>
                </a:solidFill>
                <a:latin typeface="Arial"/>
                <a:cs typeface="Segoe UI"/>
              </a:rPr>
              <a:t>B</a:t>
            </a:r>
            <a:r>
              <a:rPr lang="en-US" sz="3200" dirty="0" err="1">
                <a:solidFill>
                  <a:srgbClr val="000000"/>
                </a:solidFill>
                <a:latin typeface="Arial"/>
                <a:cs typeface="Segoe UI"/>
              </a:rPr>
              <a:t>rynoch</a:t>
            </a:r>
            <a:r>
              <a:rPr lang="en-US" sz="3200" dirty="0">
                <a:solidFill>
                  <a:srgbClr val="000000"/>
                </a:solidFill>
                <a:latin typeface="Arial"/>
                <a:cs typeface="Segoe UI"/>
              </a:rPr>
              <a:t> chi </a:t>
            </a:r>
            <a:r>
              <a:rPr lang="en-US" sz="3200" b="1" u="sng" dirty="0" err="1">
                <a:solidFill>
                  <a:srgbClr val="C00000"/>
                </a:solidFill>
                <a:latin typeface="Arial"/>
                <a:cs typeface="Segoe UI"/>
              </a:rPr>
              <a:t>f</a:t>
            </a:r>
            <a:r>
              <a:rPr lang="en-US" sz="3200" dirty="0" err="1">
                <a:solidFill>
                  <a:srgbClr val="000000"/>
                </a:solidFill>
                <a:latin typeface="Arial"/>
                <a:cs typeface="Segoe UI"/>
              </a:rPr>
              <a:t>wyd</a:t>
            </a:r>
            <a:r>
              <a:rPr lang="en-US" sz="3200" dirty="0">
                <a:solidFill>
                  <a:srgbClr val="000000"/>
                </a:solidFill>
                <a:latin typeface="Arial"/>
                <a:cs typeface="Segoe UI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rial"/>
                <a:cs typeface="Segoe UI"/>
              </a:rPr>
              <a:t>yn</a:t>
            </a:r>
            <a:r>
              <a:rPr lang="en-US" sz="3200" dirty="0">
                <a:solidFill>
                  <a:srgbClr val="000000"/>
                </a:solidFill>
                <a:latin typeface="Arial"/>
                <a:cs typeface="Segoe UI"/>
              </a:rPr>
              <a:t> y </a:t>
            </a:r>
            <a:r>
              <a:rPr lang="en-US" sz="3200" dirty="0" err="1">
                <a:solidFill>
                  <a:srgbClr val="000000"/>
                </a:solidFill>
                <a:latin typeface="Arial"/>
                <a:cs typeface="Segoe UI"/>
              </a:rPr>
              <a:t>ffreutur</a:t>
            </a:r>
            <a:r>
              <a:rPr lang="en-US" sz="3200" dirty="0">
                <a:solidFill>
                  <a:srgbClr val="000000"/>
                </a:solidFill>
                <a:latin typeface="Arial"/>
                <a:cs typeface="Segoe UI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200" b="1" u="sng" dirty="0" err="1">
                <a:solidFill>
                  <a:srgbClr val="C00000"/>
                </a:solidFill>
                <a:latin typeface="Arial"/>
                <a:cs typeface="Segoe UI"/>
              </a:rPr>
              <a:t>W</a:t>
            </a:r>
            <a:r>
              <a:rPr lang="en-GB" sz="3200" dirty="0" err="1">
                <a:solidFill>
                  <a:srgbClr val="000000"/>
                </a:solidFill>
                <a:latin typeface="Arial"/>
                <a:cs typeface="Segoe UI"/>
              </a:rPr>
              <a:t>eithion</a:t>
            </a:r>
            <a:r>
              <a:rPr lang="en-GB" sz="3200" dirty="0">
                <a:solidFill>
                  <a:srgbClr val="000000"/>
                </a:solidFill>
                <a:latin typeface="Arial"/>
                <a:cs typeface="Segoe UI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"/>
                <a:cs typeface="Segoe UI"/>
              </a:rPr>
              <a:t>nhw'n</a:t>
            </a:r>
            <a:r>
              <a:rPr lang="en-GB" sz="3200" dirty="0">
                <a:solidFill>
                  <a:srgbClr val="000000"/>
                </a:solidFill>
                <a:latin typeface="Arial"/>
                <a:cs typeface="Segoe UI"/>
              </a:rPr>
              <a:t> </a:t>
            </a:r>
            <a:r>
              <a:rPr lang="en-GB" sz="3200" b="1" u="sng" dirty="0" err="1">
                <a:solidFill>
                  <a:srgbClr val="C00000"/>
                </a:solidFill>
                <a:latin typeface="Arial"/>
                <a:cs typeface="Segoe UI"/>
              </a:rPr>
              <a:t>g</a:t>
            </a:r>
            <a:r>
              <a:rPr lang="en-GB" sz="3200" dirty="0" err="1">
                <a:solidFill>
                  <a:srgbClr val="000000"/>
                </a:solidFill>
                <a:latin typeface="Arial"/>
                <a:cs typeface="Segoe UI"/>
              </a:rPr>
              <a:t>aled</a:t>
            </a:r>
            <a:r>
              <a:rPr lang="en-GB" sz="3200" dirty="0">
                <a:solidFill>
                  <a:srgbClr val="000000"/>
                </a:solidFill>
                <a:latin typeface="Arial"/>
                <a:cs typeface="Segoe UI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Arial"/>
                <a:cs typeface="Segoe UI"/>
              </a:rPr>
              <a:t>heddiw</a:t>
            </a:r>
            <a:r>
              <a:rPr lang="en-GB" sz="3200" dirty="0">
                <a:solidFill>
                  <a:srgbClr val="000000"/>
                </a:solidFill>
                <a:latin typeface="Arial"/>
                <a:cs typeface="Segoe UI"/>
              </a:rPr>
              <a:t>?</a:t>
            </a:r>
            <a:r>
              <a:rPr lang="en-US" sz="3200" dirty="0">
                <a:latin typeface="Arial"/>
                <a:cs typeface="Segoe UI"/>
              </a:rPr>
              <a:t>​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2CFB3AA5-0ABE-D4AC-1C22-251384CA2BEB}"/>
              </a:ext>
            </a:extLst>
          </p:cNvPr>
          <p:cNvSpPr txBox="1"/>
          <p:nvPr/>
        </p:nvSpPr>
        <p:spPr>
          <a:xfrm>
            <a:off x="7322019" y="2382560"/>
            <a:ext cx="2022266" cy="104644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B050"/>
                </a:solidFill>
                <a:latin typeface="Arial"/>
                <a:cs typeface="Arial"/>
              </a:rPr>
              <a:t>Do</a:t>
            </a: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13" name="TextBox 4">
            <a:extLst>
              <a:ext uri="{FF2B5EF4-FFF2-40B4-BE49-F238E27FC236}">
                <a16:creationId xmlns:a16="http://schemas.microsoft.com/office/drawing/2014/main" id="{BF75552D-D992-9C48-7C9D-C95429B380A9}"/>
              </a:ext>
            </a:extLst>
          </p:cNvPr>
          <p:cNvSpPr txBox="1"/>
          <p:nvPr/>
        </p:nvSpPr>
        <p:spPr>
          <a:xfrm>
            <a:off x="7303416" y="3391202"/>
            <a:ext cx="2022266" cy="104644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 err="1">
                <a:solidFill>
                  <a:srgbClr val="FF0000"/>
                </a:solidFill>
                <a:latin typeface="Arial"/>
                <a:cs typeface="Arial"/>
              </a:rPr>
              <a:t>Naddo</a:t>
            </a:r>
            <a:endParaRPr lang="en-US" sz="4400" b="1" dirty="0">
              <a:solidFill>
                <a:srgbClr val="FF0000"/>
              </a:solidFill>
              <a:latin typeface="Arial"/>
              <a:cs typeface="Arial"/>
            </a:endParaRPr>
          </a:p>
          <a:p>
            <a:pPr algn="l"/>
            <a:endParaRPr lang="en-GB" dirty="0">
              <a:cs typeface="Calibri"/>
            </a:endParaRPr>
          </a:p>
        </p:txBody>
      </p:sp>
      <p:pic>
        <p:nvPicPr>
          <p:cNvPr id="6" name="Picture 5" descr="A black silhouette of a person speaking&#10;&#10;Description automatically generated">
            <a:extLst>
              <a:ext uri="{FF2B5EF4-FFF2-40B4-BE49-F238E27FC236}">
                <a16:creationId xmlns:a16="http://schemas.microsoft.com/office/drawing/2014/main" id="{6108338F-7350-0627-F0DB-70195150E821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32182" y="183542"/>
            <a:ext cx="1214539" cy="118033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2" name="Audio Recording 4 Sep 2024 at 13:45:06">
            <a:hlinkClick r:id="" action="ppaction://media"/>
            <a:extLst>
              <a:ext uri="{FF2B5EF4-FFF2-40B4-BE49-F238E27FC236}">
                <a16:creationId xmlns:a16="http://schemas.microsoft.com/office/drawing/2014/main" id="{F82E0398-74EF-6B4F-AEEB-1BBC8B11D3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233035" y="1195497"/>
            <a:ext cx="812800" cy="812800"/>
          </a:xfrm>
          <a:prstGeom prst="rect">
            <a:avLst/>
          </a:prstGeom>
        </p:spPr>
      </p:pic>
      <p:pic>
        <p:nvPicPr>
          <p:cNvPr id="7" name="Audio Recording 4 Sep 2024 at 13:45:25">
            <a:hlinkClick r:id="" action="ppaction://media"/>
            <a:extLst>
              <a:ext uri="{FF2B5EF4-FFF2-40B4-BE49-F238E27FC236}">
                <a16:creationId xmlns:a16="http://schemas.microsoft.com/office/drawing/2014/main" id="{E6BB1EF4-43EF-07DC-D7B8-43FA4031039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803898" y="1895046"/>
            <a:ext cx="812800" cy="812800"/>
          </a:xfrm>
          <a:prstGeom prst="rect">
            <a:avLst/>
          </a:prstGeom>
        </p:spPr>
      </p:pic>
      <p:pic>
        <p:nvPicPr>
          <p:cNvPr id="15" name="Audio Recording 4 Sep 2024 at 13:45:33">
            <a:hlinkClick r:id="" action="ppaction://media"/>
            <a:extLst>
              <a:ext uri="{FF2B5EF4-FFF2-40B4-BE49-F238E27FC236}">
                <a16:creationId xmlns:a16="http://schemas.microsoft.com/office/drawing/2014/main" id="{4AB24B58-4614-4661-2E79-672C0EAF3895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6313068" y="2716809"/>
            <a:ext cx="812800" cy="812800"/>
          </a:xfrm>
          <a:prstGeom prst="rect">
            <a:avLst/>
          </a:prstGeom>
        </p:spPr>
      </p:pic>
      <p:pic>
        <p:nvPicPr>
          <p:cNvPr id="16" name="Audio Recording 4 Sep 2024 at 13:45:42">
            <a:hlinkClick r:id="" action="ppaction://media"/>
            <a:extLst>
              <a:ext uri="{FF2B5EF4-FFF2-40B4-BE49-F238E27FC236}">
                <a16:creationId xmlns:a16="http://schemas.microsoft.com/office/drawing/2014/main" id="{6DC182D1-BB7A-6B25-F932-E0F44B8A71B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845982" y="3429193"/>
            <a:ext cx="812800" cy="812800"/>
          </a:xfrm>
          <a:prstGeom prst="rect">
            <a:avLst/>
          </a:prstGeom>
        </p:spPr>
      </p:pic>
      <p:pic>
        <p:nvPicPr>
          <p:cNvPr id="18" name="Audio Recording 4 Sep 2024 at 13:45:58">
            <a:hlinkClick r:id="" action="ppaction://media"/>
            <a:extLst>
              <a:ext uri="{FF2B5EF4-FFF2-40B4-BE49-F238E27FC236}">
                <a16:creationId xmlns:a16="http://schemas.microsoft.com/office/drawing/2014/main" id="{A0BBB4F7-ED08-D0C4-4632-CF448CBE23B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794597" y="4413516"/>
            <a:ext cx="812800" cy="812800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1150147-3E0C-567C-7CB3-7FF4BFB5E5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1772994"/>
              </p:ext>
            </p:extLst>
          </p:nvPr>
        </p:nvGraphicFramePr>
        <p:xfrm>
          <a:off x="9664849" y="2306844"/>
          <a:ext cx="2022267" cy="37504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7303">
                  <a:extLst>
                    <a:ext uri="{9D8B030D-6E8A-4147-A177-3AD203B41FA5}">
                      <a16:colId xmlns:a16="http://schemas.microsoft.com/office/drawing/2014/main" val="2543568299"/>
                    </a:ext>
                  </a:extLst>
                </a:gridCol>
                <a:gridCol w="1014964">
                  <a:extLst>
                    <a:ext uri="{9D8B030D-6E8A-4147-A177-3AD203B41FA5}">
                      <a16:colId xmlns:a16="http://schemas.microsoft.com/office/drawing/2014/main" val="2858374308"/>
                    </a:ext>
                  </a:extLst>
                </a:gridCol>
              </a:tblGrid>
              <a:tr h="411637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p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6681955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t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177698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0129270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f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9791115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highlight>
                            <a:srgbClr val="FFFF00"/>
                          </a:highlight>
                        </a:rPr>
                        <a:t>d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  <a:highlight>
                            <a:srgbClr val="FFFF00"/>
                          </a:highlight>
                        </a:rPr>
                        <a:t>dd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18059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/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0640778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/>
                        <a:t>ll</a:t>
                      </a:r>
                      <a:endParaRPr lang="en-US" sz="1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5757135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m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f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4127423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rh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27007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597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77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96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84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320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C3108-30B4-AA43-9F03-519D6E6ED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7642" y="92158"/>
            <a:ext cx="7892143" cy="785512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latin typeface="Arial"/>
                <a:cs typeface="Arial"/>
              </a:rPr>
              <a:t>Y Negyddol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32FEAD2-6891-A2AD-1F44-3B443A9112B5}"/>
              </a:ext>
            </a:extLst>
          </p:cNvPr>
          <p:cNvSpPr txBox="1">
            <a:spLocks/>
          </p:cNvSpPr>
          <p:nvPr/>
        </p:nvSpPr>
        <p:spPr>
          <a:xfrm>
            <a:off x="1323123" y="1123534"/>
            <a:ext cx="9551092" cy="4830760"/>
          </a:xfrm>
          <a:prstGeom prst="rect">
            <a:avLst/>
          </a:prstGeom>
          <a:solidFill>
            <a:srgbClr val="FFF2CC"/>
          </a:solidFill>
          <a:ln w="28575">
            <a:solidFill>
              <a:srgbClr val="7030A0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Calibri"/>
              </a:rPr>
              <a:t>   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i="1" dirty="0">
                <a:latin typeface="Arial"/>
                <a:ea typeface="Calibri"/>
                <a:cs typeface="Calibri"/>
              </a:rPr>
              <a:t>Verbs starting with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b="1" dirty="0">
                <a:latin typeface="Arial"/>
                <a:ea typeface="Calibri"/>
                <a:cs typeface="Calibri"/>
              </a:rPr>
              <a:t>b</a:t>
            </a:r>
            <a:r>
              <a:rPr lang="en-US" sz="2400" dirty="0">
                <a:latin typeface="Arial"/>
                <a:ea typeface="Calibri"/>
                <a:cs typeface="Calibri"/>
              </a:rPr>
              <a:t>, </a:t>
            </a:r>
            <a:r>
              <a:rPr lang="en-US" sz="2400" b="1" dirty="0">
                <a:latin typeface="Arial"/>
                <a:ea typeface="Calibri"/>
                <a:cs typeface="Calibri"/>
              </a:rPr>
              <a:t>d</a:t>
            </a:r>
            <a:r>
              <a:rPr lang="en-US" sz="2400" dirty="0">
                <a:latin typeface="Arial"/>
                <a:ea typeface="Calibri"/>
                <a:cs typeface="Calibri"/>
              </a:rPr>
              <a:t>, </a:t>
            </a:r>
            <a:r>
              <a:rPr lang="en-US" sz="2400" b="1" dirty="0">
                <a:latin typeface="Arial"/>
                <a:ea typeface="Calibri"/>
                <a:cs typeface="Calibri"/>
              </a:rPr>
              <a:t>g</a:t>
            </a:r>
            <a:r>
              <a:rPr lang="en-US" sz="2400" dirty="0">
                <a:latin typeface="Arial"/>
                <a:ea typeface="Calibri"/>
                <a:cs typeface="Calibri"/>
              </a:rPr>
              <a:t>, </a:t>
            </a:r>
            <a:r>
              <a:rPr lang="en-US" sz="2400" b="1" dirty="0" err="1">
                <a:latin typeface="Arial"/>
                <a:ea typeface="Calibri"/>
                <a:cs typeface="Calibri"/>
              </a:rPr>
              <a:t>ll</a:t>
            </a:r>
            <a:r>
              <a:rPr lang="en-US" sz="2400" dirty="0">
                <a:latin typeface="Arial"/>
                <a:ea typeface="Calibri"/>
                <a:cs typeface="Calibri"/>
              </a:rPr>
              <a:t>, </a:t>
            </a:r>
            <a:r>
              <a:rPr lang="en-US" sz="2400" b="1" dirty="0">
                <a:latin typeface="Arial"/>
                <a:ea typeface="Calibri"/>
                <a:cs typeface="Calibri"/>
              </a:rPr>
              <a:t>m</a:t>
            </a:r>
            <a:r>
              <a:rPr lang="en-US" sz="2400" dirty="0">
                <a:latin typeface="Arial"/>
                <a:ea typeface="Calibri"/>
                <a:cs typeface="Calibri"/>
              </a:rPr>
              <a:t>, </a:t>
            </a:r>
            <a:r>
              <a:rPr lang="en-US" sz="2400" i="1" dirty="0">
                <a:latin typeface="Arial"/>
                <a:ea typeface="Calibri"/>
                <a:cs typeface="Calibri"/>
              </a:rPr>
              <a:t>and</a:t>
            </a:r>
            <a:r>
              <a:rPr lang="en-US" sz="2400" dirty="0">
                <a:latin typeface="Arial"/>
                <a:ea typeface="Calibri"/>
                <a:cs typeface="Calibri"/>
              </a:rPr>
              <a:t> </a:t>
            </a:r>
            <a:r>
              <a:rPr lang="en-US" sz="2400" b="1" dirty="0">
                <a:latin typeface="Arial"/>
                <a:ea typeface="Calibri"/>
                <a:cs typeface="Calibri"/>
              </a:rPr>
              <a:t>rh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i="1" dirty="0">
                <a:latin typeface="Arial"/>
                <a:ea typeface="Calibri"/>
                <a:cs typeface="Calibri"/>
              </a:rPr>
              <a:t>take a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b="1" dirty="0" err="1">
                <a:latin typeface="Arial"/>
                <a:ea typeface="Calibri"/>
                <a:cs typeface="Calibri"/>
              </a:rPr>
              <a:t>treiglad</a:t>
            </a:r>
            <a:r>
              <a:rPr lang="en-US" sz="2400" b="1" dirty="0">
                <a:latin typeface="Arial"/>
                <a:ea typeface="Calibri"/>
                <a:cs typeface="Calibri"/>
              </a:rPr>
              <a:t> </a:t>
            </a:r>
            <a:r>
              <a:rPr lang="en-US" sz="2400" b="1" dirty="0" err="1">
                <a:latin typeface="Arial"/>
                <a:ea typeface="Calibri"/>
                <a:cs typeface="Calibri"/>
              </a:rPr>
              <a:t>meddal</a:t>
            </a:r>
            <a:r>
              <a:rPr lang="en-US" sz="2400" dirty="0">
                <a:latin typeface="Arial"/>
                <a:ea typeface="Calibri"/>
                <a:cs typeface="Calibri"/>
              </a:rPr>
              <a:t>,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e.e.</a:t>
            </a:r>
            <a:endParaRPr lang="en-US" sz="2400" dirty="0">
              <a:latin typeface="Arial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Arial"/>
              <a:ea typeface="Calibri"/>
              <a:cs typeface="Calibri"/>
            </a:endParaRP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b="1" u="sng" dirty="0" err="1">
                <a:solidFill>
                  <a:srgbClr val="C00000"/>
                </a:solidFill>
                <a:latin typeface="Arial"/>
                <a:ea typeface="Calibri"/>
                <a:cs typeface="Calibri"/>
              </a:rPr>
              <a:t>Dd</a:t>
            </a:r>
            <a:r>
              <a:rPr lang="en-US" sz="2400" dirty="0" err="1">
                <a:latin typeface="Arial"/>
                <a:ea typeface="Calibri"/>
                <a:cs typeface="Calibri"/>
              </a:rPr>
              <a:t>arllenais</a:t>
            </a:r>
            <a:r>
              <a:rPr lang="en-US" sz="2400" dirty="0">
                <a:latin typeface="Arial"/>
                <a:ea typeface="Calibri"/>
                <a:cs typeface="Calibri"/>
              </a:rPr>
              <a:t> </a:t>
            </a:r>
            <a:r>
              <a:rPr lang="en-US" sz="2400" dirty="0" err="1">
                <a:latin typeface="Arial"/>
                <a:ea typeface="Calibri"/>
                <a:cs typeface="Calibri"/>
              </a:rPr>
              <a:t>i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ddim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llyfr</a:t>
            </a:r>
            <a:r>
              <a:rPr lang="en-US" sz="2400" dirty="0">
                <a:latin typeface="Arial"/>
                <a:ea typeface="Calibri"/>
                <a:cs typeface="Calibri"/>
              </a:rPr>
              <a:t>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Arial"/>
              <a:ea typeface="Calibri"/>
              <a:cs typeface="Calibri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i="1" dirty="0">
                <a:latin typeface="Arial"/>
                <a:ea typeface="Calibri"/>
                <a:cs typeface="Calibri"/>
              </a:rPr>
              <a:t>Verbs starting with </a:t>
            </a:r>
            <a:r>
              <a:rPr lang="en-US" sz="2400" b="1" dirty="0">
                <a:latin typeface="Arial"/>
                <a:ea typeface="Calibri"/>
                <a:cs typeface="Calibri"/>
              </a:rPr>
              <a:t>p</a:t>
            </a:r>
            <a:r>
              <a:rPr lang="en-US" sz="2400" i="1" dirty="0">
                <a:latin typeface="Arial"/>
                <a:ea typeface="Calibri"/>
                <a:cs typeface="Calibri"/>
              </a:rPr>
              <a:t>, </a:t>
            </a:r>
            <a:r>
              <a:rPr lang="en-US" sz="2400" b="1" dirty="0">
                <a:latin typeface="Arial"/>
                <a:ea typeface="Calibri"/>
                <a:cs typeface="Calibri"/>
              </a:rPr>
              <a:t>t</a:t>
            </a:r>
            <a:r>
              <a:rPr lang="en-US" sz="2400" i="1" dirty="0">
                <a:latin typeface="Arial"/>
                <a:ea typeface="Calibri"/>
                <a:cs typeface="Calibri"/>
              </a:rPr>
              <a:t> and </a:t>
            </a:r>
            <a:r>
              <a:rPr lang="en-US" sz="2400" b="1" dirty="0">
                <a:latin typeface="Arial"/>
                <a:ea typeface="Calibri"/>
                <a:cs typeface="Calibri"/>
              </a:rPr>
              <a:t>c</a:t>
            </a:r>
            <a:r>
              <a:rPr lang="en-US" sz="2400" i="1" dirty="0">
                <a:latin typeface="Arial"/>
                <a:ea typeface="Calibri"/>
                <a:cs typeface="Calibri"/>
              </a:rPr>
              <a:t> take a </a:t>
            </a:r>
            <a:r>
              <a:rPr lang="en-US" sz="2400" b="1" dirty="0" err="1">
                <a:latin typeface="Arial"/>
                <a:ea typeface="Calibri"/>
                <a:cs typeface="Calibri"/>
              </a:rPr>
              <a:t>treiglad</a:t>
            </a:r>
            <a:r>
              <a:rPr lang="en-US" sz="2400" b="1" dirty="0">
                <a:latin typeface="Arial"/>
                <a:ea typeface="Calibri"/>
                <a:cs typeface="Calibri"/>
              </a:rPr>
              <a:t> </a:t>
            </a:r>
            <a:r>
              <a:rPr lang="en-US" sz="2400" b="1" dirty="0" err="1">
                <a:latin typeface="Arial"/>
                <a:ea typeface="Calibri"/>
                <a:cs typeface="Calibri"/>
              </a:rPr>
              <a:t>llaes</a:t>
            </a:r>
            <a:r>
              <a:rPr lang="en-US" sz="2400" dirty="0">
                <a:latin typeface="Arial"/>
                <a:ea typeface="Calibri"/>
                <a:cs typeface="Calibri"/>
              </a:rPr>
              <a:t>,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e.e.</a:t>
            </a:r>
            <a:endParaRPr lang="en-US" sz="2400" dirty="0">
              <a:latin typeface="Arial"/>
              <a:ea typeface="Calibri"/>
              <a:cs typeface="Calibri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defRPr/>
            </a:pPr>
            <a:endParaRPr lang="en-US" sz="2400" dirty="0">
              <a:latin typeface="Arial"/>
              <a:ea typeface="Calibri"/>
              <a:cs typeface="Calibri"/>
            </a:endParaRP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b="1" u="sng" dirty="0" err="1">
                <a:solidFill>
                  <a:srgbClr val="C00000"/>
                </a:solidFill>
                <a:latin typeface="Arial"/>
                <a:ea typeface="Calibri"/>
                <a:cs typeface="Calibri"/>
              </a:rPr>
              <a:t>Ch</a:t>
            </a:r>
            <a:r>
              <a:rPr lang="en-US" sz="2400" dirty="0" err="1">
                <a:latin typeface="Arial"/>
                <a:ea typeface="Calibri"/>
                <a:cs typeface="Calibri"/>
              </a:rPr>
              <a:t>erddon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nhw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ddim</a:t>
            </a:r>
            <a:r>
              <a:rPr lang="en-US" sz="2400" dirty="0">
                <a:latin typeface="Arial"/>
                <a:ea typeface="Calibri"/>
                <a:cs typeface="Calibri"/>
              </a:rPr>
              <a:t> </a:t>
            </a:r>
            <a:r>
              <a:rPr lang="en-US" sz="2400" dirty="0" err="1">
                <a:latin typeface="Arial"/>
                <a:ea typeface="Calibri"/>
                <a:cs typeface="Calibri"/>
              </a:rPr>
              <a:t>i'r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ysgol</a:t>
            </a:r>
            <a:r>
              <a:rPr lang="en-US" sz="2400" dirty="0">
                <a:latin typeface="Arial"/>
                <a:ea typeface="Calibri"/>
                <a:cs typeface="Calibri"/>
              </a:rPr>
              <a:t>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b="1" u="sng" dirty="0" err="1">
                <a:solidFill>
                  <a:srgbClr val="C00000"/>
                </a:solidFill>
                <a:latin typeface="Arial"/>
                <a:ea typeface="Calibri"/>
                <a:cs typeface="Calibri"/>
              </a:rPr>
              <a:t>Ph</a:t>
            </a:r>
            <a:r>
              <a:rPr lang="en-US" sz="2400" dirty="0" err="1">
                <a:latin typeface="Arial"/>
                <a:ea typeface="Calibri"/>
                <a:cs typeface="Calibri"/>
              </a:rPr>
              <a:t>rynais</a:t>
            </a:r>
            <a:r>
              <a:rPr lang="en-US" sz="2400" dirty="0">
                <a:latin typeface="Arial"/>
                <a:ea typeface="Calibri"/>
                <a:cs typeface="Calibri"/>
              </a:rPr>
              <a:t> </a:t>
            </a:r>
            <a:r>
              <a:rPr lang="en-US" sz="2400" dirty="0" err="1">
                <a:latin typeface="Arial"/>
                <a:ea typeface="Calibri"/>
                <a:cs typeface="Calibri"/>
              </a:rPr>
              <a:t>i</a:t>
            </a:r>
            <a:r>
              <a:rPr lang="en-US" sz="2400" dirty="0">
                <a:latin typeface="Arial"/>
                <a:ea typeface="Calibri"/>
                <a:cs typeface="Calibri"/>
              </a:rPr>
              <a:t> </a:t>
            </a:r>
            <a:r>
              <a:rPr lang="en-US" sz="2400" dirty="0" err="1">
                <a:latin typeface="Arial"/>
                <a:ea typeface="Calibri"/>
                <a:cs typeface="Calibri"/>
              </a:rPr>
              <a:t>ddim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creision</a:t>
            </a:r>
            <a:r>
              <a:rPr lang="en-US" sz="2400" dirty="0">
                <a:latin typeface="Arial"/>
                <a:ea typeface="Calibri"/>
                <a:cs typeface="Calibri"/>
              </a:rPr>
              <a:t>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Arial"/>
              <a:ea typeface="Calibri"/>
              <a:cs typeface="Calibri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i="1" dirty="0">
                <a:latin typeface="Arial"/>
                <a:ea typeface="Calibri"/>
                <a:cs typeface="Calibri"/>
              </a:rPr>
              <a:t>There is never a mutation after </a:t>
            </a:r>
            <a:r>
              <a:rPr lang="en-US" sz="2400" b="1" dirty="0" err="1">
                <a:latin typeface="Arial"/>
                <a:ea typeface="Calibri"/>
                <a:cs typeface="Calibri"/>
              </a:rPr>
              <a:t>ddim</a:t>
            </a:r>
            <a:r>
              <a:rPr lang="en-US" sz="2400" dirty="0">
                <a:latin typeface="Arial"/>
                <a:ea typeface="Calibri"/>
                <a:cs typeface="Calibri"/>
              </a:rPr>
              <a:t>.</a:t>
            </a:r>
            <a:endParaRPr lang="en-US" sz="3200" dirty="0">
              <a:latin typeface="Arial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32793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C3108-30B4-AA43-9F03-519D6E6ED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7642" y="92158"/>
            <a:ext cx="7892143" cy="785512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latin typeface="Arial"/>
                <a:cs typeface="Arial"/>
              </a:rPr>
              <a:t>Y Negyddol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F454FD-FBEA-F0A3-E29F-766DB9485BB5}"/>
              </a:ext>
            </a:extLst>
          </p:cNvPr>
          <p:cNvSpPr txBox="1"/>
          <p:nvPr/>
        </p:nvSpPr>
        <p:spPr>
          <a:xfrm>
            <a:off x="362292" y="1124292"/>
            <a:ext cx="11586049" cy="4975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cy-GB" sz="3600" b="1" dirty="0">
                <a:solidFill>
                  <a:srgbClr val="C00000"/>
                </a:solidFill>
                <a:latin typeface="Arial"/>
                <a:cs typeface="Segoe UI"/>
              </a:rPr>
              <a:t>Dd</a:t>
            </a:r>
            <a:r>
              <a:rPr lang="cy-GB" sz="3600" dirty="0">
                <a:latin typeface="Arial"/>
                <a:cs typeface="Segoe UI"/>
              </a:rPr>
              <a:t>arllenais i ddim llyfr.</a:t>
            </a:r>
            <a:r>
              <a:rPr lang="en-US" sz="3600" dirty="0">
                <a:latin typeface="Arial"/>
                <a:cs typeface="Segoe UI"/>
              </a:rPr>
              <a:t>​                 </a:t>
            </a:r>
            <a:r>
              <a:rPr lang="en-US" sz="2800" i="1" dirty="0">
                <a:latin typeface="Arial"/>
                <a:cs typeface="Segoe UI"/>
              </a:rPr>
              <a:t>I didn't read a book.</a:t>
            </a:r>
            <a:endParaRPr lang="en-US" sz="28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3600" b="1" dirty="0" err="1">
                <a:solidFill>
                  <a:srgbClr val="C00000"/>
                </a:solidFill>
                <a:latin typeface="Arial"/>
                <a:cs typeface="Arial"/>
              </a:rPr>
              <a:t>Ph</a:t>
            </a:r>
            <a:r>
              <a:rPr lang="en-US" sz="3600" dirty="0" err="1">
                <a:latin typeface="Arial"/>
                <a:cs typeface="Arial"/>
              </a:rPr>
              <a:t>rynaist</a:t>
            </a:r>
            <a:r>
              <a:rPr lang="en-US" sz="3600" dirty="0">
                <a:latin typeface="Arial"/>
                <a:cs typeface="Arial"/>
              </a:rPr>
              <a:t> </a:t>
            </a:r>
            <a:r>
              <a:rPr lang="en-US" sz="3600" dirty="0" err="1">
                <a:latin typeface="Arial"/>
                <a:cs typeface="Arial"/>
              </a:rPr>
              <a:t>ti</a:t>
            </a:r>
            <a:r>
              <a:rPr lang="en-US" sz="3600" dirty="0">
                <a:latin typeface="Arial"/>
                <a:cs typeface="Arial"/>
              </a:rPr>
              <a:t> </a:t>
            </a:r>
            <a:r>
              <a:rPr lang="en-US" sz="3600" dirty="0" err="1">
                <a:latin typeface="Arial"/>
                <a:cs typeface="Arial"/>
              </a:rPr>
              <a:t>ddim</a:t>
            </a:r>
            <a:r>
              <a:rPr lang="en-US" sz="3600" dirty="0">
                <a:latin typeface="Arial"/>
                <a:cs typeface="Arial"/>
              </a:rPr>
              <a:t> </a:t>
            </a:r>
            <a:r>
              <a:rPr lang="en-US" sz="3600" dirty="0" err="1">
                <a:latin typeface="Arial"/>
                <a:cs typeface="Arial"/>
              </a:rPr>
              <a:t>brechdan</a:t>
            </a:r>
            <a:r>
              <a:rPr lang="en-US" sz="3600" dirty="0">
                <a:latin typeface="Arial"/>
                <a:cs typeface="Arial"/>
              </a:rPr>
              <a:t>.         </a:t>
            </a:r>
            <a:r>
              <a:rPr lang="en-US" sz="2800" i="1" dirty="0">
                <a:latin typeface="Arial"/>
                <a:cs typeface="Arial"/>
              </a:rPr>
              <a:t>You didn't buy a sandwich.</a:t>
            </a:r>
            <a:endParaRPr lang="cy-GB" sz="28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cy-GB" sz="3600" b="1" dirty="0">
                <a:solidFill>
                  <a:srgbClr val="C00000"/>
                </a:solidFill>
                <a:latin typeface="Arial"/>
                <a:cs typeface="Segoe UI"/>
              </a:rPr>
              <a:t>F</a:t>
            </a:r>
            <a:r>
              <a:rPr lang="cy-GB" sz="3600" dirty="0">
                <a:latin typeface="Arial"/>
                <a:cs typeface="Segoe UI"/>
              </a:rPr>
              <a:t>wytodd e ddim cinio.</a:t>
            </a:r>
            <a:r>
              <a:rPr lang="en-US" sz="3600" dirty="0">
                <a:latin typeface="Arial"/>
                <a:cs typeface="Segoe UI"/>
              </a:rPr>
              <a:t>​                  </a:t>
            </a:r>
            <a:r>
              <a:rPr lang="en-US" sz="2800" i="1" dirty="0">
                <a:latin typeface="Arial"/>
                <a:cs typeface="Segoe UI"/>
              </a:rPr>
              <a:t>He didn't eat lunch.</a:t>
            </a:r>
            <a:endParaRPr lang="en-US" sz="2800" dirty="0">
              <a:latin typeface="Arial"/>
              <a:ea typeface="Calibri"/>
              <a:cs typeface="Segoe UI"/>
            </a:endParaRPr>
          </a:p>
          <a:p>
            <a:pPr>
              <a:lnSpc>
                <a:spcPct val="150000"/>
              </a:lnSpc>
            </a:pPr>
            <a:r>
              <a:rPr lang="en-US" sz="3600" b="1" u="sng" dirty="0" err="1">
                <a:solidFill>
                  <a:srgbClr val="C00000"/>
                </a:solidFill>
                <a:latin typeface="Arial"/>
                <a:cs typeface="Segoe UI"/>
              </a:rPr>
              <a:t>Ch</a:t>
            </a:r>
            <a:r>
              <a:rPr lang="en-US" sz="3600" dirty="0" err="1">
                <a:solidFill>
                  <a:srgbClr val="000000"/>
                </a:solidFill>
                <a:latin typeface="Arial"/>
                <a:cs typeface="Segoe UI"/>
              </a:rPr>
              <a:t>erddodd</a:t>
            </a:r>
            <a:r>
              <a:rPr lang="en-US" sz="3600" dirty="0">
                <a:solidFill>
                  <a:srgbClr val="000000"/>
                </a:solidFill>
                <a:latin typeface="Arial"/>
                <a:cs typeface="Segoe UI"/>
              </a:rPr>
              <a:t> hi </a:t>
            </a:r>
            <a:r>
              <a:rPr lang="en-US" sz="3600" dirty="0" err="1">
                <a:solidFill>
                  <a:srgbClr val="000000"/>
                </a:solidFill>
                <a:latin typeface="Arial"/>
                <a:cs typeface="Segoe UI"/>
              </a:rPr>
              <a:t>ddim</a:t>
            </a:r>
            <a:r>
              <a:rPr lang="en-US" sz="3600" dirty="0">
                <a:solidFill>
                  <a:srgbClr val="000000"/>
                </a:solidFill>
                <a:latin typeface="Arial"/>
                <a:cs typeface="Segoe UI"/>
              </a:rPr>
              <a:t> </a:t>
            </a:r>
            <a:r>
              <a:rPr lang="en-US" sz="3600" dirty="0" err="1">
                <a:solidFill>
                  <a:srgbClr val="000000"/>
                </a:solidFill>
                <a:latin typeface="Arial"/>
                <a:cs typeface="Segoe UI"/>
              </a:rPr>
              <a:t>i'r</a:t>
            </a:r>
            <a:r>
              <a:rPr lang="en-US" sz="3600" dirty="0">
                <a:solidFill>
                  <a:srgbClr val="000000"/>
                </a:solidFill>
                <a:latin typeface="Arial"/>
                <a:cs typeface="Segoe UI"/>
              </a:rPr>
              <a:t> </a:t>
            </a:r>
            <a:r>
              <a:rPr lang="en-US" sz="3600" dirty="0" err="1">
                <a:solidFill>
                  <a:srgbClr val="000000"/>
                </a:solidFill>
                <a:latin typeface="Arial"/>
                <a:cs typeface="Segoe UI"/>
              </a:rPr>
              <a:t>ysgol</a:t>
            </a:r>
            <a:r>
              <a:rPr lang="en-US" sz="3600" dirty="0">
                <a:solidFill>
                  <a:srgbClr val="000000"/>
                </a:solidFill>
                <a:latin typeface="Arial"/>
                <a:cs typeface="Segoe UI"/>
              </a:rPr>
              <a:t>.          </a:t>
            </a:r>
            <a:r>
              <a:rPr lang="en-US" sz="2800" i="1" dirty="0">
                <a:solidFill>
                  <a:srgbClr val="000000"/>
                </a:solidFill>
                <a:latin typeface="Arial"/>
                <a:cs typeface="Segoe UI"/>
              </a:rPr>
              <a:t>She didn't walk to school.</a:t>
            </a:r>
          </a:p>
          <a:p>
            <a:pPr>
              <a:lnSpc>
                <a:spcPct val="150000"/>
              </a:lnSpc>
            </a:pPr>
            <a:r>
              <a:rPr lang="cy-GB" sz="3600" b="1" dirty="0">
                <a:solidFill>
                  <a:srgbClr val="C00000"/>
                </a:solidFill>
                <a:latin typeface="Arial"/>
                <a:cs typeface="Segoe UI"/>
              </a:rPr>
              <a:t>_</a:t>
            </a:r>
            <a:r>
              <a:rPr lang="cy-GB" sz="3600" dirty="0">
                <a:latin typeface="Arial"/>
                <a:cs typeface="Segoe UI"/>
              </a:rPr>
              <a:t>Weithion ni ddim.</a:t>
            </a:r>
            <a:r>
              <a:rPr lang="en-US" sz="3600" dirty="0">
                <a:latin typeface="Arial"/>
                <a:cs typeface="Segoe UI"/>
              </a:rPr>
              <a:t>​                       </a:t>
            </a:r>
            <a:r>
              <a:rPr lang="en-US" sz="2800" i="1" dirty="0">
                <a:latin typeface="Arial"/>
                <a:cs typeface="Segoe UI"/>
              </a:rPr>
              <a:t>We didn't work.</a:t>
            </a:r>
          </a:p>
          <a:p>
            <a:pPr>
              <a:lnSpc>
                <a:spcPct val="150000"/>
              </a:lnSpc>
            </a:pPr>
            <a:r>
              <a:rPr lang="en-US" sz="3600" b="1" u="sng" dirty="0">
                <a:solidFill>
                  <a:srgbClr val="C00000"/>
                </a:solidFill>
                <a:latin typeface="Arial"/>
                <a:ea typeface="Calibri"/>
                <a:cs typeface="Segoe UI"/>
              </a:rPr>
              <a:t>R</a:t>
            </a:r>
            <a:r>
              <a:rPr lang="en-US" sz="3600" dirty="0">
                <a:latin typeface="Arial"/>
                <a:ea typeface="Calibri"/>
                <a:cs typeface="Segoe UI"/>
              </a:rPr>
              <a:t>edon </a:t>
            </a:r>
            <a:r>
              <a:rPr lang="en-US" sz="3600" dirty="0" err="1">
                <a:latin typeface="Arial"/>
                <a:ea typeface="Calibri"/>
                <a:cs typeface="Segoe UI"/>
              </a:rPr>
              <a:t>nhw</a:t>
            </a:r>
            <a:r>
              <a:rPr lang="en-US" sz="3600" dirty="0">
                <a:latin typeface="Arial"/>
                <a:ea typeface="Calibri"/>
                <a:cs typeface="Segoe UI"/>
              </a:rPr>
              <a:t> </a:t>
            </a:r>
            <a:r>
              <a:rPr lang="en-US" sz="3600" dirty="0" err="1">
                <a:latin typeface="Arial"/>
                <a:ea typeface="Calibri"/>
                <a:cs typeface="Segoe UI"/>
              </a:rPr>
              <a:t>ddim</a:t>
            </a:r>
            <a:r>
              <a:rPr lang="en-US" sz="3600" dirty="0">
                <a:latin typeface="Arial"/>
                <a:ea typeface="Calibri"/>
                <a:cs typeface="Segoe UI"/>
              </a:rPr>
              <a:t> </a:t>
            </a:r>
            <a:r>
              <a:rPr lang="en-US" sz="3600" dirty="0" err="1">
                <a:latin typeface="Arial"/>
                <a:ea typeface="Calibri"/>
                <a:cs typeface="Segoe UI"/>
              </a:rPr>
              <a:t>yn</a:t>
            </a:r>
            <a:r>
              <a:rPr lang="en-US" sz="3600" dirty="0">
                <a:latin typeface="Arial"/>
                <a:ea typeface="Calibri"/>
                <a:cs typeface="Segoe UI"/>
              </a:rPr>
              <a:t> y </a:t>
            </a:r>
            <a:r>
              <a:rPr lang="en-US" sz="3600" dirty="0" err="1">
                <a:latin typeface="Arial"/>
                <a:ea typeface="Calibri"/>
                <a:cs typeface="Segoe UI"/>
              </a:rPr>
              <a:t>coridor</a:t>
            </a:r>
            <a:r>
              <a:rPr lang="en-US" sz="3600" dirty="0">
                <a:latin typeface="Arial"/>
                <a:ea typeface="Calibri"/>
                <a:cs typeface="Segoe UI"/>
              </a:rPr>
              <a:t>.     </a:t>
            </a:r>
            <a:r>
              <a:rPr lang="en-US" sz="2800" i="1" dirty="0">
                <a:latin typeface="Arial"/>
                <a:ea typeface="Calibri"/>
                <a:cs typeface="Segoe UI"/>
              </a:rPr>
              <a:t>They didn't run in the corridor.</a:t>
            </a:r>
            <a:endParaRPr lang="en-US" sz="2000" i="1" dirty="0">
              <a:latin typeface="Arial"/>
              <a:ea typeface="Calibri"/>
              <a:cs typeface="Segoe UI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C3D4A5C-1C4F-1D06-D233-DF602AB164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943548" y="158704"/>
            <a:ext cx="1114139" cy="111413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Audio Recording 8 Aug 2024 at 15:18:57">
            <a:hlinkClick r:id="" action="ppaction://media"/>
            <a:extLst>
              <a:ext uri="{FF2B5EF4-FFF2-40B4-BE49-F238E27FC236}">
                <a16:creationId xmlns:a16="http://schemas.microsoft.com/office/drawing/2014/main" id="{41AA7BC1-EDAF-0D92-85AE-A64D96F6C2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04200" y="9774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64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9272837-7879-D636-E00B-5AE1F99BF974}"/>
              </a:ext>
            </a:extLst>
          </p:cNvPr>
          <p:cNvSpPr txBox="1"/>
          <p:nvPr/>
        </p:nvSpPr>
        <p:spPr>
          <a:xfrm>
            <a:off x="2045993" y="143274"/>
            <a:ext cx="8100012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600" b="1" dirty="0">
                <a:latin typeface="Arial"/>
                <a:cs typeface="Arial"/>
              </a:rPr>
              <a:t>Short Form Perfect Tense</a:t>
            </a:r>
            <a:r>
              <a:rPr lang="en-GB" sz="1600" b="1" dirty="0">
                <a:latin typeface="Arial"/>
                <a:cs typeface="Arial"/>
              </a:rPr>
              <a:t> </a:t>
            </a:r>
            <a:r>
              <a:rPr lang="en-GB" sz="1600" dirty="0">
                <a:latin typeface="Arial"/>
                <a:cs typeface="Arial"/>
              </a:rPr>
              <a:t> –  e.g. </a:t>
            </a:r>
            <a:r>
              <a:rPr lang="en-GB" sz="1600" i="1" dirty="0">
                <a:latin typeface="Arial"/>
                <a:cs typeface="Arial"/>
              </a:rPr>
              <a:t>I went, You played, He slept….</a:t>
            </a:r>
            <a:r>
              <a:rPr lang="en-GB" sz="1600" dirty="0">
                <a:latin typeface="Arial"/>
                <a:cs typeface="Arial"/>
              </a:rPr>
              <a:t> </a:t>
            </a:r>
          </a:p>
          <a:p>
            <a:endParaRPr lang="en-GB" sz="1200" dirty="0">
              <a:latin typeface="Arial"/>
              <a:cs typeface="Arial"/>
            </a:endParaRPr>
          </a:p>
          <a:p>
            <a:endParaRPr lang="en-GB">
              <a:latin typeface="Segoe UI"/>
              <a:cs typeface="Segoe UI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5EF1E0F-DEC1-A7F0-41A7-5F87EEA492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60"/>
          <a:stretch/>
        </p:blipFill>
        <p:spPr>
          <a:xfrm>
            <a:off x="602299" y="884632"/>
            <a:ext cx="10987401" cy="5253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762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BG">
            <a:extLst>
              <a:ext uri="{FF2B5EF4-FFF2-40B4-BE49-F238E27FC236}">
                <a16:creationId xmlns:a16="http://schemas.microsoft.com/office/drawing/2014/main" id="{D40854B3-7181-4797-8793-E6FF00A29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Tekhnologic Logo">
            <a:extLst>
              <a:ext uri="{FF2B5EF4-FFF2-40B4-BE49-F238E27FC236}">
                <a16:creationId xmlns:a16="http://schemas.microsoft.com/office/drawing/2014/main" id="{C5D662CC-1BE3-434A-87C6-6DCBC37C88A8}"/>
              </a:ext>
            </a:extLst>
          </p:cNvPr>
          <p:cNvGrpSpPr/>
          <p:nvPr/>
        </p:nvGrpSpPr>
        <p:grpSpPr>
          <a:xfrm>
            <a:off x="5685616" y="6661025"/>
            <a:ext cx="820768" cy="180000"/>
            <a:chOff x="5464435" y="6630924"/>
            <a:chExt cx="820768" cy="180000"/>
          </a:xfrm>
        </p:grpSpPr>
        <p:pic>
          <p:nvPicPr>
            <p:cNvPr id="26" name="Image">
              <a:extLst>
                <a:ext uri="{FF2B5EF4-FFF2-40B4-BE49-F238E27FC236}">
                  <a16:creationId xmlns:a16="http://schemas.microsoft.com/office/drawing/2014/main" id="{B6C46ED3-364F-42FD-9E9B-2627FCCB1D4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7" name="Text">
              <a:extLst>
                <a:ext uri="{FF2B5EF4-FFF2-40B4-BE49-F238E27FC236}">
                  <a16:creationId xmlns:a16="http://schemas.microsoft.com/office/drawing/2014/main" id="{8C8A5E28-D2DF-40B5-802B-38576B3EE85E}"/>
                </a:ext>
              </a:extLst>
            </p:cNvPr>
            <p:cNvSpPr/>
            <p:nvPr/>
          </p:nvSpPr>
          <p:spPr>
            <a:xfrm>
              <a:off x="5624766" y="6651674"/>
              <a:ext cx="660437" cy="138499"/>
            </a:xfrm>
            <a:prstGeom prst="rect">
              <a:avLst/>
            </a:prstGeom>
            <a:noFill/>
          </p:spPr>
          <p:txBody>
            <a:bodyPr wrap="none" lIns="0" tIns="0" rIns="0" bIns="0">
              <a:spAutoFit/>
            </a:bodyPr>
            <a:lstStyle/>
            <a:p>
              <a:pPr algn="ctr"/>
              <a:r>
                <a:rPr lang="en-US" sz="900" b="1" cap="none" spc="0" dirty="0">
                  <a:ln w="0"/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28" name="Spinner BG">
            <a:extLst>
              <a:ext uri="{FF2B5EF4-FFF2-40B4-BE49-F238E27FC236}">
                <a16:creationId xmlns:a16="http://schemas.microsoft.com/office/drawing/2014/main" id="{E7247EFC-DA6F-4517-958E-60940FA8DC84}"/>
              </a:ext>
            </a:extLst>
          </p:cNvPr>
          <p:cNvSpPr/>
          <p:nvPr/>
        </p:nvSpPr>
        <p:spPr>
          <a:xfrm>
            <a:off x="2856000" y="189000"/>
            <a:ext cx="6480000" cy="6480000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Anchor">
            <a:extLst>
              <a:ext uri="{FF2B5EF4-FFF2-40B4-BE49-F238E27FC236}">
                <a16:creationId xmlns:a16="http://schemas.microsoft.com/office/drawing/2014/main" id="{B316AF16-047B-4F82-AB9C-1224E1DDA737}"/>
              </a:ext>
            </a:extLst>
          </p:cNvPr>
          <p:cNvSpPr/>
          <p:nvPr/>
        </p:nvSpPr>
        <p:spPr>
          <a:xfrm>
            <a:off x="5196000" y="2529000"/>
            <a:ext cx="1800000" cy="1800000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1" name="Spinning Wheel 8">
            <a:extLst>
              <a:ext uri="{FF2B5EF4-FFF2-40B4-BE49-F238E27FC236}">
                <a16:creationId xmlns:a16="http://schemas.microsoft.com/office/drawing/2014/main" id="{E921064C-EBBA-4E80-AB6A-A190838B5F84}"/>
              </a:ext>
            </a:extLst>
          </p:cNvPr>
          <p:cNvGrpSpPr/>
          <p:nvPr/>
        </p:nvGrpSpPr>
        <p:grpSpPr>
          <a:xfrm>
            <a:off x="2815164" y="143576"/>
            <a:ext cx="6566993" cy="6572859"/>
            <a:chOff x="2815164" y="143576"/>
            <a:chExt cx="6566993" cy="6572859"/>
          </a:xfrm>
        </p:grpSpPr>
        <p:sp>
          <p:nvSpPr>
            <p:cNvPr id="32" name="Segment 8">
              <a:extLst>
                <a:ext uri="{FF2B5EF4-FFF2-40B4-BE49-F238E27FC236}">
                  <a16:creationId xmlns:a16="http://schemas.microsoft.com/office/drawing/2014/main" id="{D20BC89B-AB14-4202-B21D-9F98D737CFDE}"/>
                </a:ext>
              </a:extLst>
            </p:cNvPr>
            <p:cNvSpPr/>
            <p:nvPr/>
          </p:nvSpPr>
          <p:spPr>
            <a:xfrm rot="2700000">
              <a:off x="4336406" y="283644"/>
              <a:ext cx="2449781" cy="2169646"/>
            </a:xfrm>
            <a:custGeom>
              <a:avLst/>
              <a:gdLst>
                <a:gd name="connsiteX0" fmla="*/ 896254 w 2449781"/>
                <a:gd name="connsiteY0" fmla="*/ 0 h 2169646"/>
                <a:gd name="connsiteX1" fmla="*/ 2449781 w 2449781"/>
                <a:gd name="connsiteY1" fmla="*/ 1553527 h 2169646"/>
                <a:gd name="connsiteX2" fmla="*/ 2197019 w 2449781"/>
                <a:gd name="connsiteY2" fmla="*/ 2163747 h 2169646"/>
                <a:gd name="connsiteX3" fmla="*/ 2197585 w 2449781"/>
                <a:gd name="connsiteY3" fmla="*/ 2169646 h 2169646"/>
                <a:gd name="connsiteX4" fmla="*/ 282 w 2449781"/>
                <a:gd name="connsiteY4" fmla="*/ 2169646 h 2169646"/>
                <a:gd name="connsiteX5" fmla="*/ 0 w 2449781"/>
                <a:gd name="connsiteY5" fmla="*/ 2163747 h 2169646"/>
                <a:gd name="connsiteX6" fmla="*/ 896254 w 2449781"/>
                <a:gd name="connsiteY6" fmla="*/ 0 h 2169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49781" h="2169646">
                  <a:moveTo>
                    <a:pt x="896254" y="0"/>
                  </a:moveTo>
                  <a:lnTo>
                    <a:pt x="2449781" y="1553527"/>
                  </a:lnTo>
                  <a:cubicBezTo>
                    <a:pt x="2281273" y="1722035"/>
                    <a:pt x="2197020" y="1942891"/>
                    <a:pt x="2197019" y="2163747"/>
                  </a:cubicBezTo>
                  <a:lnTo>
                    <a:pt x="2197585" y="2169646"/>
                  </a:lnTo>
                  <a:lnTo>
                    <a:pt x="282" y="2169646"/>
                  </a:lnTo>
                  <a:lnTo>
                    <a:pt x="0" y="2163747"/>
                  </a:lnTo>
                  <a:cubicBezTo>
                    <a:pt x="1" y="1380625"/>
                    <a:pt x="298752" y="597502"/>
                    <a:pt x="896254" y="0"/>
                  </a:cubicBezTo>
                  <a:close/>
                </a:path>
              </a:pathLst>
            </a:custGeom>
            <a:solidFill>
              <a:srgbClr val="FFFF00"/>
            </a:solidFill>
            <a:ln w="635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Segment 7">
              <a:extLst>
                <a:ext uri="{FF2B5EF4-FFF2-40B4-BE49-F238E27FC236}">
                  <a16:creationId xmlns:a16="http://schemas.microsoft.com/office/drawing/2014/main" id="{33F905B7-1DEB-4661-98A9-311BA29BA9EA}"/>
                </a:ext>
              </a:extLst>
            </p:cNvPr>
            <p:cNvSpPr/>
            <p:nvPr/>
          </p:nvSpPr>
          <p:spPr>
            <a:xfrm rot="2700000">
              <a:off x="2805840" y="1822658"/>
              <a:ext cx="2448722" cy="2153595"/>
            </a:xfrm>
            <a:custGeom>
              <a:avLst/>
              <a:gdLst>
                <a:gd name="connsiteX0" fmla="*/ 0 w 2448722"/>
                <a:gd name="connsiteY0" fmla="*/ 0 h 2153595"/>
                <a:gd name="connsiteX1" fmla="*/ 2197476 w 2448722"/>
                <a:gd name="connsiteY1" fmla="*/ 0 h 2153595"/>
                <a:gd name="connsiteX2" fmla="*/ 2212363 w 2448722"/>
                <a:gd name="connsiteY2" fmla="*/ 155325 h 2153595"/>
                <a:gd name="connsiteX3" fmla="*/ 2390086 w 2448722"/>
                <a:gd name="connsiteY3" fmla="*/ 535179 h 2153595"/>
                <a:gd name="connsiteX4" fmla="*/ 2448722 w 2448722"/>
                <a:gd name="connsiteY4" fmla="*/ 600051 h 2153595"/>
                <a:gd name="connsiteX5" fmla="*/ 895179 w 2448722"/>
                <a:gd name="connsiteY5" fmla="*/ 2153595 h 2153595"/>
                <a:gd name="connsiteX6" fmla="*/ 787270 w 2448722"/>
                <a:gd name="connsiteY6" fmla="*/ 2040086 h 2153595"/>
                <a:gd name="connsiteX7" fmla="*/ 13551 w 2448722"/>
                <a:gd name="connsiteY7" fmla="*/ 283810 h 2153595"/>
                <a:gd name="connsiteX8" fmla="*/ 0 w 2448722"/>
                <a:gd name="connsiteY8" fmla="*/ 0 h 2153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48722" h="2153595">
                  <a:moveTo>
                    <a:pt x="0" y="0"/>
                  </a:moveTo>
                  <a:lnTo>
                    <a:pt x="2197476" y="0"/>
                  </a:lnTo>
                  <a:lnTo>
                    <a:pt x="2212363" y="155325"/>
                  </a:lnTo>
                  <a:cubicBezTo>
                    <a:pt x="2238693" y="291316"/>
                    <a:pt x="2297933" y="422193"/>
                    <a:pt x="2390086" y="535179"/>
                  </a:cubicBezTo>
                  <a:lnTo>
                    <a:pt x="2448722" y="600051"/>
                  </a:lnTo>
                  <a:lnTo>
                    <a:pt x="895179" y="2153595"/>
                  </a:lnTo>
                  <a:lnTo>
                    <a:pt x="787270" y="2040086"/>
                  </a:lnTo>
                  <a:cubicBezTo>
                    <a:pt x="332141" y="1536353"/>
                    <a:pt x="74235" y="917740"/>
                    <a:pt x="13551" y="28381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7030A0"/>
            </a:solidFill>
            <a:ln w="635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Segment 6">
              <a:extLst>
                <a:ext uri="{FF2B5EF4-FFF2-40B4-BE49-F238E27FC236}">
                  <a16:creationId xmlns:a16="http://schemas.microsoft.com/office/drawing/2014/main" id="{FE539E03-1C95-4FAD-94E2-4E0EA4D283E2}"/>
                </a:ext>
              </a:extLst>
            </p:cNvPr>
            <p:cNvSpPr/>
            <p:nvPr/>
          </p:nvSpPr>
          <p:spPr>
            <a:xfrm rot="2700000">
              <a:off x="2950172" y="2744681"/>
              <a:ext cx="2177951" cy="2447968"/>
            </a:xfrm>
            <a:custGeom>
              <a:avLst/>
              <a:gdLst>
                <a:gd name="connsiteX0" fmla="*/ 0 w 2177951"/>
                <a:gd name="connsiteY0" fmla="*/ 1553575 h 2447968"/>
                <a:gd name="connsiteX1" fmla="*/ 1553575 w 2177951"/>
                <a:gd name="connsiteY1" fmla="*/ 0 h 2447968"/>
                <a:gd name="connsiteX2" fmla="*/ 1617112 w 2177951"/>
                <a:gd name="connsiteY2" fmla="*/ 57429 h 2447968"/>
                <a:gd name="connsiteX3" fmla="*/ 2161790 w 2177951"/>
                <a:gd name="connsiteY3" fmla="*/ 250949 h 2447968"/>
                <a:gd name="connsiteX4" fmla="*/ 2177951 w 2177951"/>
                <a:gd name="connsiteY4" fmla="*/ 249400 h 2447968"/>
                <a:gd name="connsiteX5" fmla="*/ 2177951 w 2177951"/>
                <a:gd name="connsiteY5" fmla="*/ 2447197 h 2447968"/>
                <a:gd name="connsiteX6" fmla="*/ 2161790 w 2177951"/>
                <a:gd name="connsiteY6" fmla="*/ 2447968 h 2447968"/>
                <a:gd name="connsiteX7" fmla="*/ 112205 w 2177951"/>
                <a:gd name="connsiteY7" fmla="*/ 1660245 h 2447968"/>
                <a:gd name="connsiteX8" fmla="*/ 0 w 2177951"/>
                <a:gd name="connsiteY8" fmla="*/ 1553575 h 244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7951" h="2447968">
                  <a:moveTo>
                    <a:pt x="0" y="1553575"/>
                  </a:moveTo>
                  <a:lnTo>
                    <a:pt x="1553575" y="0"/>
                  </a:lnTo>
                  <a:lnTo>
                    <a:pt x="1617112" y="57429"/>
                  </a:lnTo>
                  <a:cubicBezTo>
                    <a:pt x="1775291" y="186442"/>
                    <a:pt x="1968540" y="250949"/>
                    <a:pt x="2161790" y="250949"/>
                  </a:cubicBezTo>
                  <a:lnTo>
                    <a:pt x="2177951" y="249400"/>
                  </a:lnTo>
                  <a:lnTo>
                    <a:pt x="2177951" y="2447197"/>
                  </a:lnTo>
                  <a:lnTo>
                    <a:pt x="2161790" y="2447968"/>
                  </a:lnTo>
                  <a:cubicBezTo>
                    <a:pt x="1427612" y="2447968"/>
                    <a:pt x="693435" y="2185394"/>
                    <a:pt x="112205" y="1660245"/>
                  </a:cubicBezTo>
                  <a:lnTo>
                    <a:pt x="0" y="1553575"/>
                  </a:lnTo>
                  <a:close/>
                </a:path>
              </a:pathLst>
            </a:custGeom>
            <a:solidFill>
              <a:srgbClr val="FFC000"/>
            </a:solidFill>
            <a:ln w="63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Segment 5">
              <a:extLst>
                <a:ext uri="{FF2B5EF4-FFF2-40B4-BE49-F238E27FC236}">
                  <a16:creationId xmlns:a16="http://schemas.microsoft.com/office/drawing/2014/main" id="{1929078E-1E45-4548-A344-70624D576E9C}"/>
                </a:ext>
              </a:extLst>
            </p:cNvPr>
            <p:cNvSpPr/>
            <p:nvPr/>
          </p:nvSpPr>
          <p:spPr>
            <a:xfrm rot="2700000">
              <a:off x="4498473" y="4274424"/>
              <a:ext cx="2142680" cy="2447628"/>
            </a:xfrm>
            <a:custGeom>
              <a:avLst/>
              <a:gdLst>
                <a:gd name="connsiteX0" fmla="*/ 0 w 2142680"/>
                <a:gd name="connsiteY0" fmla="*/ 249658 h 2447628"/>
                <a:gd name="connsiteX1" fmla="*/ 145062 w 2142680"/>
                <a:gd name="connsiteY1" fmla="*/ 235754 h 2447628"/>
                <a:gd name="connsiteX2" fmla="*/ 524917 w 2142680"/>
                <a:gd name="connsiteY2" fmla="*/ 58032 h 2447628"/>
                <a:gd name="connsiteX3" fmla="*/ 589120 w 2142680"/>
                <a:gd name="connsiteY3" fmla="*/ 0 h 2447628"/>
                <a:gd name="connsiteX4" fmla="*/ 2142680 w 2142680"/>
                <a:gd name="connsiteY4" fmla="*/ 1553559 h 2447628"/>
                <a:gd name="connsiteX5" fmla="*/ 2029824 w 2142680"/>
                <a:gd name="connsiteY5" fmla="*/ 1660848 h 2447628"/>
                <a:gd name="connsiteX6" fmla="*/ 273547 w 2142680"/>
                <a:gd name="connsiteY6" fmla="*/ 2434567 h 2447628"/>
                <a:gd name="connsiteX7" fmla="*/ 0 w 2142680"/>
                <a:gd name="connsiteY7" fmla="*/ 2447628 h 2447628"/>
                <a:gd name="connsiteX8" fmla="*/ 0 w 2142680"/>
                <a:gd name="connsiteY8" fmla="*/ 249658 h 2447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2680" h="2447628">
                  <a:moveTo>
                    <a:pt x="0" y="249658"/>
                  </a:moveTo>
                  <a:lnTo>
                    <a:pt x="145062" y="235754"/>
                  </a:lnTo>
                  <a:cubicBezTo>
                    <a:pt x="281053" y="209425"/>
                    <a:pt x="411931" y="150184"/>
                    <a:pt x="524917" y="58032"/>
                  </a:cubicBezTo>
                  <a:lnTo>
                    <a:pt x="589120" y="0"/>
                  </a:lnTo>
                  <a:lnTo>
                    <a:pt x="2142680" y="1553559"/>
                  </a:lnTo>
                  <a:lnTo>
                    <a:pt x="2029824" y="1660848"/>
                  </a:lnTo>
                  <a:cubicBezTo>
                    <a:pt x="1526090" y="2115977"/>
                    <a:pt x="907477" y="2373883"/>
                    <a:pt x="273547" y="2434567"/>
                  </a:cubicBezTo>
                  <a:lnTo>
                    <a:pt x="0" y="2447628"/>
                  </a:lnTo>
                  <a:lnTo>
                    <a:pt x="0" y="249658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Segment 4">
              <a:extLst>
                <a:ext uri="{FF2B5EF4-FFF2-40B4-BE49-F238E27FC236}">
                  <a16:creationId xmlns:a16="http://schemas.microsoft.com/office/drawing/2014/main" id="{21180D1E-FED8-4EAE-9B9B-263A0B6C9DA2}"/>
                </a:ext>
              </a:extLst>
            </p:cNvPr>
            <p:cNvSpPr/>
            <p:nvPr/>
          </p:nvSpPr>
          <p:spPr>
            <a:xfrm rot="2700000">
              <a:off x="5404598" y="4411870"/>
              <a:ext cx="2448487" cy="2160643"/>
            </a:xfrm>
            <a:custGeom>
              <a:avLst/>
              <a:gdLst>
                <a:gd name="connsiteX0" fmla="*/ 251381 w 2448487"/>
                <a:gd name="connsiteY0" fmla="*/ 0 h 2160643"/>
                <a:gd name="connsiteX1" fmla="*/ 2448487 w 2448487"/>
                <a:gd name="connsiteY1" fmla="*/ 1 h 2160643"/>
                <a:gd name="connsiteX2" fmla="*/ 2434569 w 2448487"/>
                <a:gd name="connsiteY2" fmla="*/ 291509 h 2160643"/>
                <a:gd name="connsiteX3" fmla="*/ 1660850 w 2448487"/>
                <a:gd name="connsiteY3" fmla="*/ 2047785 h 2160643"/>
                <a:gd name="connsiteX4" fmla="*/ 1553559 w 2448487"/>
                <a:gd name="connsiteY4" fmla="*/ 2160643 h 2160643"/>
                <a:gd name="connsiteX5" fmla="*/ 0 w 2448487"/>
                <a:gd name="connsiteY5" fmla="*/ 607083 h 2160643"/>
                <a:gd name="connsiteX6" fmla="*/ 58034 w 2448487"/>
                <a:gd name="connsiteY6" fmla="*/ 542878 h 2160643"/>
                <a:gd name="connsiteX7" fmla="*/ 235756 w 2448487"/>
                <a:gd name="connsiteY7" fmla="*/ 163024 h 2160643"/>
                <a:gd name="connsiteX8" fmla="*/ 251381 w 2448487"/>
                <a:gd name="connsiteY8" fmla="*/ 0 h 2160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48487" h="2160643">
                  <a:moveTo>
                    <a:pt x="251381" y="0"/>
                  </a:moveTo>
                  <a:lnTo>
                    <a:pt x="2448487" y="1"/>
                  </a:lnTo>
                  <a:lnTo>
                    <a:pt x="2434569" y="291509"/>
                  </a:lnTo>
                  <a:cubicBezTo>
                    <a:pt x="2373884" y="925439"/>
                    <a:pt x="2115979" y="1544052"/>
                    <a:pt x="1660850" y="2047785"/>
                  </a:cubicBezTo>
                  <a:lnTo>
                    <a:pt x="1553559" y="2160643"/>
                  </a:lnTo>
                  <a:lnTo>
                    <a:pt x="0" y="607083"/>
                  </a:lnTo>
                  <a:lnTo>
                    <a:pt x="58034" y="542878"/>
                  </a:lnTo>
                  <a:cubicBezTo>
                    <a:pt x="150186" y="429893"/>
                    <a:pt x="209427" y="299015"/>
                    <a:pt x="235756" y="163024"/>
                  </a:cubicBezTo>
                  <a:lnTo>
                    <a:pt x="251381" y="0"/>
                  </a:lnTo>
                  <a:close/>
                </a:path>
              </a:pathLst>
            </a:custGeom>
            <a:solidFill>
              <a:srgbClr val="00B0F0"/>
            </a:solidFill>
            <a:ln w="63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Segment 3">
              <a:extLst>
                <a:ext uri="{FF2B5EF4-FFF2-40B4-BE49-F238E27FC236}">
                  <a16:creationId xmlns:a16="http://schemas.microsoft.com/office/drawing/2014/main" id="{F5BB40EF-1594-42AB-954D-75E904090D19}"/>
                </a:ext>
              </a:extLst>
            </p:cNvPr>
            <p:cNvSpPr/>
            <p:nvPr/>
          </p:nvSpPr>
          <p:spPr>
            <a:xfrm rot="2700000">
              <a:off x="6933676" y="2878448"/>
              <a:ext cx="2451031" cy="2163188"/>
            </a:xfrm>
            <a:custGeom>
              <a:avLst/>
              <a:gdLst>
                <a:gd name="connsiteX0" fmla="*/ 0 w 2451031"/>
                <a:gd name="connsiteY0" fmla="*/ 1553560 h 2163188"/>
                <a:gd name="connsiteX1" fmla="*/ 1553559 w 2451031"/>
                <a:gd name="connsiteY1" fmla="*/ 0 h 2163188"/>
                <a:gd name="connsiteX2" fmla="*/ 1554863 w 2451031"/>
                <a:gd name="connsiteY2" fmla="*/ 1240 h 2163188"/>
                <a:gd name="connsiteX3" fmla="*/ 2437113 w 2451031"/>
                <a:gd name="connsiteY3" fmla="*/ 1871678 h 2163188"/>
                <a:gd name="connsiteX4" fmla="*/ 2451031 w 2451031"/>
                <a:gd name="connsiteY4" fmla="*/ 2163188 h 2163188"/>
                <a:gd name="connsiteX5" fmla="*/ 253925 w 2451031"/>
                <a:gd name="connsiteY5" fmla="*/ 2163188 h 2163188"/>
                <a:gd name="connsiteX6" fmla="*/ 238300 w 2451031"/>
                <a:gd name="connsiteY6" fmla="*/ 2000163 h 2163188"/>
                <a:gd name="connsiteX7" fmla="*/ 1336 w 2451031"/>
                <a:gd name="connsiteY7" fmla="*/ 1554767 h 2163188"/>
                <a:gd name="connsiteX8" fmla="*/ 0 w 2451031"/>
                <a:gd name="connsiteY8" fmla="*/ 1553560 h 216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031" h="2163188">
                  <a:moveTo>
                    <a:pt x="0" y="1553560"/>
                  </a:moveTo>
                  <a:lnTo>
                    <a:pt x="1553559" y="0"/>
                  </a:lnTo>
                  <a:lnTo>
                    <a:pt x="1554863" y="1240"/>
                  </a:lnTo>
                  <a:cubicBezTo>
                    <a:pt x="2077678" y="524055"/>
                    <a:pt x="2371761" y="1188984"/>
                    <a:pt x="2437113" y="1871678"/>
                  </a:cubicBezTo>
                  <a:lnTo>
                    <a:pt x="2451031" y="2163188"/>
                  </a:lnTo>
                  <a:lnTo>
                    <a:pt x="253925" y="2163188"/>
                  </a:lnTo>
                  <a:lnTo>
                    <a:pt x="238300" y="2000163"/>
                  </a:lnTo>
                  <a:cubicBezTo>
                    <a:pt x="206705" y="1836975"/>
                    <a:pt x="127717" y="1681148"/>
                    <a:pt x="1336" y="1554767"/>
                  </a:cubicBezTo>
                  <a:lnTo>
                    <a:pt x="0" y="1553560"/>
                  </a:lnTo>
                  <a:close/>
                </a:path>
              </a:pathLst>
            </a:custGeom>
            <a:solidFill>
              <a:srgbClr val="FF3399"/>
            </a:solidFill>
            <a:ln w="6350"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Segment 2">
              <a:extLst>
                <a:ext uri="{FF2B5EF4-FFF2-40B4-BE49-F238E27FC236}">
                  <a16:creationId xmlns:a16="http://schemas.microsoft.com/office/drawing/2014/main" id="{6970B667-AB1B-4963-AAF4-E765CDEC26EB}"/>
                </a:ext>
              </a:extLst>
            </p:cNvPr>
            <p:cNvSpPr/>
            <p:nvPr/>
          </p:nvSpPr>
          <p:spPr>
            <a:xfrm rot="2700000">
              <a:off x="7080107" y="1671349"/>
              <a:ext cx="2158032" cy="2446069"/>
            </a:xfrm>
            <a:custGeom>
              <a:avLst/>
              <a:gdLst>
                <a:gd name="connsiteX0" fmla="*/ 0 w 2158032"/>
                <a:gd name="connsiteY0" fmla="*/ 0 h 2446069"/>
                <a:gd name="connsiteX1" fmla="*/ 291508 w 2158032"/>
                <a:gd name="connsiteY1" fmla="*/ 13918 h 2446069"/>
                <a:gd name="connsiteX2" fmla="*/ 2047785 w 2158032"/>
                <a:gd name="connsiteY2" fmla="*/ 787637 h 2446069"/>
                <a:gd name="connsiteX3" fmla="*/ 2158032 w 2158032"/>
                <a:gd name="connsiteY3" fmla="*/ 892446 h 2446069"/>
                <a:gd name="connsiteX4" fmla="*/ 604409 w 2158032"/>
                <a:gd name="connsiteY4" fmla="*/ 2446069 h 2446069"/>
                <a:gd name="connsiteX5" fmla="*/ 542878 w 2158032"/>
                <a:gd name="connsiteY5" fmla="*/ 2390453 h 2446069"/>
                <a:gd name="connsiteX6" fmla="*/ 163023 w 2158032"/>
                <a:gd name="connsiteY6" fmla="*/ 2212731 h 2446069"/>
                <a:gd name="connsiteX7" fmla="*/ 0 w 2158032"/>
                <a:gd name="connsiteY7" fmla="*/ 2197105 h 2446069"/>
                <a:gd name="connsiteX8" fmla="*/ 0 w 2158032"/>
                <a:gd name="connsiteY8" fmla="*/ 0 h 2446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8032" h="2446069">
                  <a:moveTo>
                    <a:pt x="0" y="0"/>
                  </a:moveTo>
                  <a:lnTo>
                    <a:pt x="291508" y="13918"/>
                  </a:lnTo>
                  <a:cubicBezTo>
                    <a:pt x="925438" y="74602"/>
                    <a:pt x="1544052" y="332508"/>
                    <a:pt x="2047785" y="787637"/>
                  </a:cubicBezTo>
                  <a:lnTo>
                    <a:pt x="2158032" y="892446"/>
                  </a:lnTo>
                  <a:lnTo>
                    <a:pt x="604409" y="2446069"/>
                  </a:lnTo>
                  <a:lnTo>
                    <a:pt x="542878" y="2390453"/>
                  </a:lnTo>
                  <a:cubicBezTo>
                    <a:pt x="429892" y="2298301"/>
                    <a:pt x="299014" y="2239060"/>
                    <a:pt x="163023" y="2212731"/>
                  </a:cubicBezTo>
                  <a:lnTo>
                    <a:pt x="0" y="2197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050"/>
            </a:solidFill>
            <a:ln w="63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Segment 1">
              <a:extLst>
                <a:ext uri="{FF2B5EF4-FFF2-40B4-BE49-F238E27FC236}">
                  <a16:creationId xmlns:a16="http://schemas.microsoft.com/office/drawing/2014/main" id="{6AC31196-611C-45F8-9AAB-64E751271C66}"/>
                </a:ext>
              </a:extLst>
            </p:cNvPr>
            <p:cNvSpPr/>
            <p:nvPr/>
          </p:nvSpPr>
          <p:spPr>
            <a:xfrm rot="2700000">
              <a:off x="5550063" y="142205"/>
              <a:ext cx="2159337" cy="2447277"/>
            </a:xfrm>
            <a:custGeom>
              <a:avLst/>
              <a:gdLst>
                <a:gd name="connsiteX0" fmla="*/ 0 w 2159337"/>
                <a:gd name="connsiteY0" fmla="*/ 893686 h 2447277"/>
                <a:gd name="connsiteX1" fmla="*/ 111552 w 2159337"/>
                <a:gd name="connsiteY1" fmla="*/ 787637 h 2447277"/>
                <a:gd name="connsiteX2" fmla="*/ 1867828 w 2159337"/>
                <a:gd name="connsiteY2" fmla="*/ 13918 h 2447277"/>
                <a:gd name="connsiteX3" fmla="*/ 2159337 w 2159337"/>
                <a:gd name="connsiteY3" fmla="*/ 0 h 2447277"/>
                <a:gd name="connsiteX4" fmla="*/ 2159337 w 2159337"/>
                <a:gd name="connsiteY4" fmla="*/ 2197105 h 2447277"/>
                <a:gd name="connsiteX5" fmla="*/ 1996313 w 2159337"/>
                <a:gd name="connsiteY5" fmla="*/ 2212731 h 2447277"/>
                <a:gd name="connsiteX6" fmla="*/ 1616459 w 2159337"/>
                <a:gd name="connsiteY6" fmla="*/ 2390453 h 2447277"/>
                <a:gd name="connsiteX7" fmla="*/ 1553591 w 2159337"/>
                <a:gd name="connsiteY7" fmla="*/ 2447277 h 2447277"/>
                <a:gd name="connsiteX8" fmla="*/ 0 w 2159337"/>
                <a:gd name="connsiteY8" fmla="*/ 893686 h 2447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9337" h="2447277">
                  <a:moveTo>
                    <a:pt x="0" y="893686"/>
                  </a:moveTo>
                  <a:lnTo>
                    <a:pt x="111552" y="787637"/>
                  </a:lnTo>
                  <a:cubicBezTo>
                    <a:pt x="615285" y="332508"/>
                    <a:pt x="1233898" y="74602"/>
                    <a:pt x="1867828" y="13918"/>
                  </a:cubicBezTo>
                  <a:lnTo>
                    <a:pt x="2159337" y="0"/>
                  </a:lnTo>
                  <a:lnTo>
                    <a:pt x="2159337" y="2197105"/>
                  </a:lnTo>
                  <a:lnTo>
                    <a:pt x="1996313" y="2212731"/>
                  </a:lnTo>
                  <a:cubicBezTo>
                    <a:pt x="1860322" y="2239060"/>
                    <a:pt x="1729444" y="2298301"/>
                    <a:pt x="1616459" y="2390453"/>
                  </a:cubicBezTo>
                  <a:lnTo>
                    <a:pt x="1553591" y="2447277"/>
                  </a:lnTo>
                  <a:lnTo>
                    <a:pt x="0" y="893686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Segment 8 Text">
              <a:extLst>
                <a:ext uri="{FF2B5EF4-FFF2-40B4-BE49-F238E27FC236}">
                  <a16:creationId xmlns:a16="http://schemas.microsoft.com/office/drawing/2014/main" id="{38E89541-5CDE-4327-83D8-57D2940845E0}"/>
                </a:ext>
              </a:extLst>
            </p:cNvPr>
            <p:cNvSpPr/>
            <p:nvPr/>
          </p:nvSpPr>
          <p:spPr>
            <a:xfrm rot="14832960">
              <a:off x="4276441" y="1226701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1" name="Segment 7 Text">
              <a:extLst>
                <a:ext uri="{FF2B5EF4-FFF2-40B4-BE49-F238E27FC236}">
                  <a16:creationId xmlns:a16="http://schemas.microsoft.com/office/drawing/2014/main" id="{03846760-DDAD-454B-BD73-1BDCE93E0255}"/>
                </a:ext>
              </a:extLst>
            </p:cNvPr>
            <p:cNvSpPr/>
            <p:nvPr/>
          </p:nvSpPr>
          <p:spPr>
            <a:xfrm rot="12040397">
              <a:off x="3190845" y="2296719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2" name="Segment 6 Text">
              <a:extLst>
                <a:ext uri="{FF2B5EF4-FFF2-40B4-BE49-F238E27FC236}">
                  <a16:creationId xmlns:a16="http://schemas.microsoft.com/office/drawing/2014/main" id="{696CFC48-119A-4B20-9B4E-A1F6C7F15525}"/>
                </a:ext>
              </a:extLst>
            </p:cNvPr>
            <p:cNvSpPr/>
            <p:nvPr/>
          </p:nvSpPr>
          <p:spPr>
            <a:xfrm rot="9272001">
              <a:off x="3255932" y="3815630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3" name="Segment 5 Text">
              <a:extLst>
                <a:ext uri="{FF2B5EF4-FFF2-40B4-BE49-F238E27FC236}">
                  <a16:creationId xmlns:a16="http://schemas.microsoft.com/office/drawing/2014/main" id="{3C4264AC-7BD2-4091-B6B1-2E05EA921A47}"/>
                </a:ext>
              </a:extLst>
            </p:cNvPr>
            <p:cNvSpPr/>
            <p:nvPr/>
          </p:nvSpPr>
          <p:spPr>
            <a:xfrm rot="6885915">
              <a:off x="4248349" y="4806505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0" name="Segment 4 Text">
              <a:extLst>
                <a:ext uri="{FF2B5EF4-FFF2-40B4-BE49-F238E27FC236}">
                  <a16:creationId xmlns:a16="http://schemas.microsoft.com/office/drawing/2014/main" id="{FDE67F57-E493-4F0E-A4CB-8589AEF36208}"/>
                </a:ext>
              </a:extLst>
            </p:cNvPr>
            <p:cNvSpPr/>
            <p:nvPr/>
          </p:nvSpPr>
          <p:spPr>
            <a:xfrm rot="4023253">
              <a:off x="5776442" y="4808983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1" name="Segment 3 Text">
              <a:extLst>
                <a:ext uri="{FF2B5EF4-FFF2-40B4-BE49-F238E27FC236}">
                  <a16:creationId xmlns:a16="http://schemas.microsoft.com/office/drawing/2014/main" id="{97AEC5D1-1E94-4E28-877D-B501EFB3F7BC}"/>
                </a:ext>
              </a:extLst>
            </p:cNvPr>
            <p:cNvSpPr/>
            <p:nvPr/>
          </p:nvSpPr>
          <p:spPr>
            <a:xfrm rot="1130371">
              <a:off x="6840010" y="371912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2" name="Segment 2 Text">
              <a:extLst>
                <a:ext uri="{FF2B5EF4-FFF2-40B4-BE49-F238E27FC236}">
                  <a16:creationId xmlns:a16="http://schemas.microsoft.com/office/drawing/2014/main" id="{9931ED56-B927-49A1-9E88-4C39D7FA065C}"/>
                </a:ext>
              </a:extLst>
            </p:cNvPr>
            <p:cNvSpPr/>
            <p:nvPr/>
          </p:nvSpPr>
          <p:spPr>
            <a:xfrm rot="20520957">
              <a:off x="6824007" y="233091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5" name="Segment 1 Text">
              <a:extLst>
                <a:ext uri="{FF2B5EF4-FFF2-40B4-BE49-F238E27FC236}">
                  <a16:creationId xmlns:a16="http://schemas.microsoft.com/office/drawing/2014/main" id="{33DA8D27-CF9A-4A9C-9DF7-5BAB6D52717F}"/>
                </a:ext>
              </a:extLst>
            </p:cNvPr>
            <p:cNvSpPr/>
            <p:nvPr/>
          </p:nvSpPr>
          <p:spPr>
            <a:xfrm rot="17752461">
              <a:off x="5861225" y="124048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</p:grpSp>
      <p:grpSp>
        <p:nvGrpSpPr>
          <p:cNvPr id="67" name="Spin Button">
            <a:extLst>
              <a:ext uri="{FF2B5EF4-FFF2-40B4-BE49-F238E27FC236}">
                <a16:creationId xmlns:a16="http://schemas.microsoft.com/office/drawing/2014/main" id="{1972FA71-9F7D-4B81-B488-7F26645D57CD}"/>
              </a:ext>
            </a:extLst>
          </p:cNvPr>
          <p:cNvGrpSpPr/>
          <p:nvPr/>
        </p:nvGrpSpPr>
        <p:grpSpPr>
          <a:xfrm>
            <a:off x="5196000" y="2529000"/>
            <a:ext cx="1800000" cy="1800000"/>
            <a:chOff x="5196000" y="2529000"/>
            <a:chExt cx="1800000" cy="1800000"/>
          </a:xfrm>
        </p:grpSpPr>
        <p:sp>
          <p:nvSpPr>
            <p:cNvPr id="51" name="Spin Button">
              <a:extLst>
                <a:ext uri="{FF2B5EF4-FFF2-40B4-BE49-F238E27FC236}">
                  <a16:creationId xmlns:a16="http://schemas.microsoft.com/office/drawing/2014/main" id="{B7650D7D-7FCB-4A79-BFAA-6C32C5E3579F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rmAutofit/>
            </a:bodyPr>
            <a:lstStyle/>
            <a:p>
              <a:pPr algn="ctr"/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63" name="Arrow: Curved Down 62">
              <a:extLst>
                <a:ext uri="{FF2B5EF4-FFF2-40B4-BE49-F238E27FC236}">
                  <a16:creationId xmlns:a16="http://schemas.microsoft.com/office/drawing/2014/main" id="{B210A41A-0C7E-475B-831B-931895C7011C}"/>
                </a:ext>
              </a:extLst>
            </p:cNvPr>
            <p:cNvSpPr/>
            <p:nvPr/>
          </p:nvSpPr>
          <p:spPr>
            <a:xfrm>
              <a:off x="5392462" y="2664749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64" name="Arrow: Curved Down 63">
              <a:extLst>
                <a:ext uri="{FF2B5EF4-FFF2-40B4-BE49-F238E27FC236}">
                  <a16:creationId xmlns:a16="http://schemas.microsoft.com/office/drawing/2014/main" id="{1CA3CB84-AD33-4099-80E9-01351CE5DBB5}"/>
                </a:ext>
              </a:extLst>
            </p:cNvPr>
            <p:cNvSpPr/>
            <p:nvPr/>
          </p:nvSpPr>
          <p:spPr>
            <a:xfrm flipH="1" flipV="1">
              <a:off x="5384979" y="3672555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48" name="Marker">
            <a:extLst>
              <a:ext uri="{FF2B5EF4-FFF2-40B4-BE49-F238E27FC236}">
                <a16:creationId xmlns:a16="http://schemas.microsoft.com/office/drawing/2014/main" id="{6F381C54-25EF-445D-B869-A54C62C08DBE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D3C2BF-0DDA-5942-A9A7-352D8B55727E}"/>
              </a:ext>
            </a:extLst>
          </p:cNvPr>
          <p:cNvSpPr txBox="1"/>
          <p:nvPr/>
        </p:nvSpPr>
        <p:spPr>
          <a:xfrm>
            <a:off x="336878" y="2572425"/>
            <a:ext cx="209778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Newidiwch y geiriau i wneud gêm i ymarfer berfau’r gorffennol.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6AECE05-0331-4941-B884-302F7F3D5D6A}"/>
              </a:ext>
            </a:extLst>
          </p:cNvPr>
          <p:cNvSpPr txBox="1"/>
          <p:nvPr/>
        </p:nvSpPr>
        <p:spPr>
          <a:xfrm>
            <a:off x="9621551" y="2458051"/>
            <a:ext cx="209778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Change the words to create a game to practice using past tense verbs. </a:t>
            </a:r>
          </a:p>
        </p:txBody>
      </p:sp>
    </p:spTree>
    <p:extLst>
      <p:ext uri="{BB962C8B-B14F-4D97-AF65-F5344CB8AC3E}">
        <p14:creationId xmlns:p14="http://schemas.microsoft.com/office/powerpoint/2010/main" val="47179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C9667-1A22-2148-AEEF-9DE0109064D0}"/>
              </a:ext>
            </a:extLst>
          </p:cNvPr>
          <p:cNvSpPr>
            <a:spLocks noGrp="1"/>
          </p:cNvSpPr>
          <p:nvPr/>
        </p:nvSpPr>
        <p:spPr>
          <a:xfrm>
            <a:off x="646447" y="159290"/>
            <a:ext cx="11023600" cy="949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500" b="1" dirty="0">
                <a:latin typeface="Arial"/>
                <a:ea typeface="Calibri Light" panose="020F0302020204030204"/>
                <a:cs typeface="Arial"/>
              </a:rPr>
              <a:t>Tasg Ddarllen a Deall</a:t>
            </a:r>
          </a:p>
        </p:txBody>
      </p:sp>
      <p:pic>
        <p:nvPicPr>
          <p:cNvPr id="5" name="Picture 4" descr="A black and white pictogram of a person reading a book&#10;&#10;Description automatically generated">
            <a:extLst>
              <a:ext uri="{FF2B5EF4-FFF2-40B4-BE49-F238E27FC236}">
                <a16:creationId xmlns:a16="http://schemas.microsoft.com/office/drawing/2014/main" id="{A40E9AB1-E465-E4A5-46FA-1AF26A3469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08211" y="282011"/>
            <a:ext cx="1565205" cy="143823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ECCD6207-E083-F5A0-CD2E-26340134A931}"/>
              </a:ext>
            </a:extLst>
          </p:cNvPr>
          <p:cNvGraphicFramePr>
            <a:graphicFrameLocks noGrp="1"/>
          </p:cNvGraphicFramePr>
          <p:nvPr/>
        </p:nvGraphicFramePr>
        <p:xfrm>
          <a:off x="646822" y="1387644"/>
          <a:ext cx="9249686" cy="4629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3000">
                  <a:extLst>
                    <a:ext uri="{9D8B030D-6E8A-4147-A177-3AD203B41FA5}">
                      <a16:colId xmlns:a16="http://schemas.microsoft.com/office/drawing/2014/main" val="1129037688"/>
                    </a:ext>
                  </a:extLst>
                </a:gridCol>
                <a:gridCol w="7926686">
                  <a:extLst>
                    <a:ext uri="{9D8B030D-6E8A-4147-A177-3AD203B41FA5}">
                      <a16:colId xmlns:a16="http://schemas.microsoft.com/office/drawing/2014/main" val="1141330238"/>
                    </a:ext>
                  </a:extLst>
                </a:gridCol>
              </a:tblGrid>
              <a:tr h="505689"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Bethan: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Beth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wnest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ti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amser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cinio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?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6840657"/>
                  </a:ext>
                </a:extLst>
              </a:tr>
              <a:tr h="547831"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Sara: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Cerddais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i'r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ffreutur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bwytais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ham a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sglodion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.</a:t>
                      </a:r>
                      <a:endParaRPr lang="en-US" sz="2400" b="1" i="0" dirty="0" err="1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5454428"/>
                  </a:ext>
                </a:extLst>
              </a:tr>
              <a:tr h="533783"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Bethan: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Beth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wnest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ti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wedyn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?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3499500"/>
                  </a:ext>
                </a:extLst>
              </a:tr>
              <a:tr h="491643"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Sara: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Yfais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gwpanaid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o de.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015442"/>
                  </a:ext>
                </a:extLst>
              </a:tr>
              <a:tr h="491643"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Bethan: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wedyn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?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3224974"/>
                  </a:ext>
                </a:extLst>
              </a:tr>
              <a:tr h="618065"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Sara:</a:t>
                      </a: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0000"/>
                        </a:lnSpc>
                      </a:pP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Siaradais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â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ffrindiau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yna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darllenais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gylchgrawn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6433591"/>
                  </a:ext>
                </a:extLst>
              </a:tr>
              <a:tr h="61806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buNone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Bethan:</a:t>
                      </a:r>
                    </a:p>
                  </a:txBody>
                  <a:tcPr>
                    <a:lnL w="28575">
                      <a:solidFill>
                        <a:srgbClr val="7030A0"/>
                      </a:solidFill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buNone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Beth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wnest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ti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wedyn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?</a:t>
                      </a:r>
                    </a:p>
                  </a:txBody>
                  <a:tcPr>
                    <a:lnL w="0">
                      <a:noFill/>
                    </a:lnL>
                    <a:lnR w="28575">
                      <a:solidFill>
                        <a:srgbClr val="7030A0"/>
                      </a:solidFill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0340121"/>
                  </a:ext>
                </a:extLst>
              </a:tr>
              <a:tr h="61806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buNone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Sara:</a:t>
                      </a:r>
                    </a:p>
                  </a:txBody>
                  <a:tcPr>
                    <a:lnL w="28575">
                      <a:solidFill>
                        <a:srgbClr val="7030A0"/>
                      </a:solidFill>
                    </a:lnL>
                    <a:lnR w="0">
                      <a:noFill/>
                    </a:lnR>
                    <a:lnT w="0">
                      <a:noFill/>
                    </a:lnT>
                    <a:lnB w="28575">
                      <a:solidFill>
                        <a:srgbClr val="7030A0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buNone/>
                      </a:pP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Cerddais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i'r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ystafell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agorais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i'r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ffeil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ddechrau'r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.</a:t>
                      </a:r>
                      <a:endParaRPr lang="en-US" sz="2400" b="1" i="0" dirty="0" err="1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0">
                      <a:noFill/>
                    </a:lnL>
                    <a:lnR w="28575">
                      <a:solidFill>
                        <a:srgbClr val="7030A0"/>
                      </a:solidFill>
                    </a:lnR>
                    <a:lnT w="0">
                      <a:noFill/>
                    </a:lnT>
                    <a:lnB w="28575">
                      <a:solidFill>
                        <a:srgbClr val="7030A0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85316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08970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C9667-1A22-2148-AEEF-9DE0109064D0}"/>
              </a:ext>
            </a:extLst>
          </p:cNvPr>
          <p:cNvSpPr>
            <a:spLocks noGrp="1"/>
          </p:cNvSpPr>
          <p:nvPr/>
        </p:nvSpPr>
        <p:spPr>
          <a:xfrm>
            <a:off x="646447" y="159290"/>
            <a:ext cx="11023600" cy="949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500" b="1" dirty="0">
                <a:latin typeface="Arial"/>
                <a:ea typeface="Calibri Light" panose="020F0302020204030204"/>
                <a:cs typeface="Arial"/>
              </a:rPr>
              <a:t>Tasg Ddarllen a Deall</a:t>
            </a:r>
          </a:p>
        </p:txBody>
      </p:sp>
      <p:pic>
        <p:nvPicPr>
          <p:cNvPr id="5" name="Picture 4" descr="A black and white pictogram of a person reading a book&#10;&#10;Description automatically generated">
            <a:extLst>
              <a:ext uri="{FF2B5EF4-FFF2-40B4-BE49-F238E27FC236}">
                <a16:creationId xmlns:a16="http://schemas.microsoft.com/office/drawing/2014/main" id="{A40E9AB1-E465-E4A5-46FA-1AF26A3469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08211" y="282011"/>
            <a:ext cx="1565205" cy="143823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70C50A-0A74-2416-8B1B-08103F91AEC4}"/>
              </a:ext>
            </a:extLst>
          </p:cNvPr>
          <p:cNvSpPr txBox="1"/>
          <p:nvPr/>
        </p:nvSpPr>
        <p:spPr>
          <a:xfrm>
            <a:off x="1190832" y="1843619"/>
            <a:ext cx="8896709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3200" dirty="0">
                <a:latin typeface="Arial"/>
                <a:cs typeface="Arial"/>
              </a:rPr>
              <a:t> Beth </a:t>
            </a:r>
            <a:r>
              <a:rPr lang="en-GB" sz="3200" dirty="0" err="1">
                <a:latin typeface="Arial"/>
                <a:cs typeface="Arial"/>
              </a:rPr>
              <a:t>wnaeth</a:t>
            </a:r>
            <a:r>
              <a:rPr lang="en-GB" sz="3200" dirty="0">
                <a:latin typeface="Arial"/>
                <a:cs typeface="Arial"/>
              </a:rPr>
              <a:t> Sara </a:t>
            </a:r>
            <a:r>
              <a:rPr lang="en-GB" sz="3200" dirty="0" err="1">
                <a:latin typeface="Arial"/>
                <a:cs typeface="Arial"/>
              </a:rPr>
              <a:t>amser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cinio</a:t>
            </a:r>
            <a:r>
              <a:rPr lang="en-GB" sz="3200" dirty="0">
                <a:latin typeface="Arial"/>
                <a:cs typeface="Arial"/>
              </a:rPr>
              <a:t>?</a:t>
            </a:r>
            <a:endParaRPr lang="en-US" sz="3200"/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3200" dirty="0">
                <a:latin typeface="Arial"/>
                <a:cs typeface="Arial"/>
              </a:rPr>
              <a:t> Beth </a:t>
            </a:r>
            <a:r>
              <a:rPr lang="en-GB" sz="3200" err="1">
                <a:latin typeface="Arial"/>
                <a:cs typeface="Arial"/>
              </a:rPr>
              <a:t>wnaeth</a:t>
            </a:r>
            <a:r>
              <a:rPr lang="en-GB" sz="3200" dirty="0">
                <a:latin typeface="Arial"/>
                <a:cs typeface="Arial"/>
              </a:rPr>
              <a:t> hi </a:t>
            </a:r>
            <a:r>
              <a:rPr lang="en-GB" sz="3200" err="1">
                <a:latin typeface="Arial"/>
                <a:cs typeface="Arial"/>
              </a:rPr>
              <a:t>wedyn</a:t>
            </a:r>
            <a:r>
              <a:rPr lang="en-GB" sz="3200" dirty="0">
                <a:latin typeface="Arial"/>
                <a:cs typeface="Arial"/>
              </a:rPr>
              <a:t>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3200" dirty="0">
                <a:latin typeface="Arial"/>
                <a:cs typeface="Arial"/>
              </a:rPr>
              <a:t> </a:t>
            </a:r>
            <a:r>
              <a:rPr lang="en-GB" sz="3200" err="1">
                <a:latin typeface="Arial"/>
                <a:cs typeface="Arial"/>
              </a:rPr>
              <a:t>Ddarllenodd</a:t>
            </a:r>
            <a:r>
              <a:rPr lang="en-GB" sz="3200" dirty="0">
                <a:latin typeface="Arial"/>
                <a:cs typeface="Arial"/>
              </a:rPr>
              <a:t> Sara </a:t>
            </a:r>
            <a:r>
              <a:rPr lang="en-GB" sz="3200" err="1">
                <a:latin typeface="Arial"/>
                <a:cs typeface="Arial"/>
              </a:rPr>
              <a:t>lyfr</a:t>
            </a:r>
            <a:r>
              <a:rPr lang="en-GB" sz="3200" dirty="0">
                <a:latin typeface="Arial"/>
                <a:cs typeface="Arial"/>
              </a:rPr>
              <a:t>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3200" dirty="0">
                <a:latin typeface="Arial"/>
                <a:cs typeface="Arial"/>
              </a:rPr>
              <a:t> Sut </a:t>
            </a:r>
            <a:r>
              <a:rPr lang="en-GB" sz="3200" err="1">
                <a:latin typeface="Arial"/>
                <a:cs typeface="Arial"/>
              </a:rPr>
              <a:t>aeth</a:t>
            </a:r>
            <a:r>
              <a:rPr lang="en-GB" sz="3200" dirty="0">
                <a:latin typeface="Arial"/>
                <a:cs typeface="Arial"/>
              </a:rPr>
              <a:t> hi </a:t>
            </a:r>
            <a:r>
              <a:rPr lang="en-GB" sz="3200" err="1">
                <a:latin typeface="Arial"/>
                <a:cs typeface="Arial"/>
              </a:rPr>
              <a:t>i'r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err="1">
                <a:latin typeface="Arial"/>
                <a:cs typeface="Arial"/>
              </a:rPr>
              <a:t>ystafell</a:t>
            </a:r>
            <a:r>
              <a:rPr lang="en-GB" sz="3200" dirty="0">
                <a:latin typeface="Arial"/>
                <a:cs typeface="Arial"/>
              </a:rPr>
              <a:t> Cymraeg?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3200" dirty="0">
                <a:latin typeface="Arial"/>
                <a:cs typeface="Arial"/>
              </a:rPr>
              <a:t> Beth </a:t>
            </a:r>
            <a:r>
              <a:rPr lang="en-GB" sz="3200" dirty="0" err="1">
                <a:latin typeface="Arial"/>
                <a:cs typeface="Arial"/>
              </a:rPr>
              <a:t>wnaeth</a:t>
            </a:r>
            <a:r>
              <a:rPr lang="en-GB" sz="3200" dirty="0">
                <a:latin typeface="Arial"/>
                <a:cs typeface="Arial"/>
              </a:rPr>
              <a:t> hi </a:t>
            </a:r>
            <a:r>
              <a:rPr lang="en-GB" sz="3200" dirty="0" err="1">
                <a:latin typeface="Arial"/>
                <a:cs typeface="Arial"/>
              </a:rPr>
              <a:t>yn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yr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ystafell</a:t>
            </a:r>
            <a:r>
              <a:rPr lang="en-GB" sz="3200" dirty="0">
                <a:latin typeface="Arial"/>
                <a:cs typeface="Arial"/>
              </a:rPr>
              <a:t> Cymraeg?</a:t>
            </a:r>
          </a:p>
          <a:p>
            <a:pPr marL="342900" indent="-342900">
              <a:buAutoNum type="arabicPeriod"/>
            </a:pP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577457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394218" y="366287"/>
            <a:ext cx="8140699" cy="1046885"/>
          </a:xfrm>
          <a:prstGeom prst="round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EF2397-2F43-EA4F-A0B8-B6A4D1A40691}"/>
              </a:ext>
            </a:extLst>
          </p:cNvPr>
          <p:cNvSpPr/>
          <p:nvPr/>
        </p:nvSpPr>
        <p:spPr>
          <a:xfrm>
            <a:off x="1515522" y="431165"/>
            <a:ext cx="5898089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Yr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Amherffaith</a:t>
            </a:r>
            <a:endParaRPr lang="en-GB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1DA9C9-9B43-F242-AD86-F72DF410CBAA}"/>
              </a:ext>
            </a:extLst>
          </p:cNvPr>
          <p:cNvSpPr/>
          <p:nvPr/>
        </p:nvSpPr>
        <p:spPr>
          <a:xfrm>
            <a:off x="695000" y="1666034"/>
            <a:ext cx="7539134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Segoe Print" panose="02000800000000000000" pitchFamily="2" charset="0"/>
              </a:rPr>
              <a:t>The conditional tense – ‘was’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0CDC259-51FC-354F-A8F8-1A4BF09E338F}"/>
              </a:ext>
            </a:extLst>
          </p:cNvPr>
          <p:cNvGraphicFramePr>
            <a:graphicFrameLocks noGrp="1"/>
          </p:cNvGraphicFramePr>
          <p:nvPr/>
        </p:nvGraphicFramePr>
        <p:xfrm>
          <a:off x="695000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Roeddwn 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Roeddet ti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e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Roeddech chi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nhw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17F3E57-A100-7944-B5F3-6561672BE722}"/>
              </a:ext>
            </a:extLst>
          </p:cNvPr>
          <p:cNvGraphicFramePr>
            <a:graphicFrameLocks noGrp="1"/>
          </p:cNvGraphicFramePr>
          <p:nvPr/>
        </p:nvGraphicFramePr>
        <p:xfrm>
          <a:off x="4605633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I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She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We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They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12" name="Oval Callout 11">
            <a:extLst>
              <a:ext uri="{FF2B5EF4-FFF2-40B4-BE49-F238E27FC236}">
                <a16:creationId xmlns:a16="http://schemas.microsoft.com/office/drawing/2014/main" id="{66D77759-2841-C345-BD8E-5119092B6883}"/>
              </a:ext>
            </a:extLst>
          </p:cNvPr>
          <p:cNvSpPr/>
          <p:nvPr/>
        </p:nvSpPr>
        <p:spPr>
          <a:xfrm>
            <a:off x="6660262" y="-2115079"/>
            <a:ext cx="2617006" cy="1411130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5EB8FA2B-46BE-5F49-828D-7783E75DA8B5}"/>
              </a:ext>
            </a:extLst>
          </p:cNvPr>
          <p:cNvSpPr/>
          <p:nvPr/>
        </p:nvSpPr>
        <p:spPr>
          <a:xfrm>
            <a:off x="8896979" y="235927"/>
            <a:ext cx="2986061" cy="2545056"/>
          </a:xfrm>
          <a:prstGeom prst="wedgeRoundRectCallout">
            <a:avLst>
              <a:gd name="adj1" fmla="val 39479"/>
              <a:gd name="adj2" fmla="val 150114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Defnyddiwch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rhain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siarad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am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roeddech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chi’n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wneud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Pryd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allwch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chi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hwn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3ED09F01-817E-1B48-8C0B-7961D32CD458}"/>
              </a:ext>
            </a:extLst>
          </p:cNvPr>
          <p:cNvSpPr/>
          <p:nvPr/>
        </p:nvSpPr>
        <p:spPr>
          <a:xfrm>
            <a:off x="8366976" y="3145707"/>
            <a:ext cx="2464253" cy="2545055"/>
          </a:xfrm>
          <a:prstGeom prst="wedgeRoundRectCallout">
            <a:avLst>
              <a:gd name="adj1" fmla="val 71468"/>
              <a:gd name="adj2" fmla="val 37073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Use these patterns to say what you </a:t>
            </a:r>
            <a:r>
              <a:rPr lang="en-US" sz="2000" b="1" u="sng" dirty="0">
                <a:solidFill>
                  <a:schemeClr val="tx1"/>
                </a:solidFill>
                <a:latin typeface="Segoe Print" panose="02000800000000000000" pitchFamily="2" charset="0"/>
              </a:rPr>
              <a:t>used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to do. </a:t>
            </a:r>
          </a:p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Think when you could use this in the classroom?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D545A7-CD62-F2C6-D298-7223D577C8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621200" y="5280598"/>
            <a:ext cx="1411130" cy="141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5911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2A10B7-382E-1896-AAA3-B88908D253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3257" y="0"/>
            <a:ext cx="9585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4907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041451" y="1961203"/>
          <a:ext cx="9965093" cy="43662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213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920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16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Cadarnhaol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Positive</a:t>
                      </a: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Cwestiwn</a:t>
                      </a:r>
                      <a:r>
                        <a:rPr lang="en-US" sz="2000" dirty="0"/>
                        <a:t> / Question</a:t>
                      </a:r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Negyddol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Negative</a:t>
                      </a: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e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9335792-A55C-D840-B978-28D3E8B71580}"/>
              </a:ext>
            </a:extLst>
          </p:cNvPr>
          <p:cNvGraphicFramePr>
            <a:graphicFrameLocks noGrp="1"/>
          </p:cNvGraphicFramePr>
          <p:nvPr/>
        </p:nvGraphicFramePr>
        <p:xfrm>
          <a:off x="185455" y="2266003"/>
          <a:ext cx="1685875" cy="36323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5875">
                  <a:extLst>
                    <a:ext uri="{9D8B030D-6E8A-4147-A177-3AD203B41FA5}">
                      <a16:colId xmlns:a16="http://schemas.microsoft.com/office/drawing/2014/main" val="2043829294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Person</a:t>
                      </a: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408189799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Fi / Me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Ti</a:t>
                      </a:r>
                      <a:r>
                        <a:rPr lang="en-US" sz="2000" b="1" dirty="0"/>
                        <a:t> / You (s.)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Fe / Him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Hi / Her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Ni / Us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Chi / You (pl.)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Nhw</a:t>
                      </a:r>
                      <a:r>
                        <a:rPr lang="en-US" sz="2000" b="1" dirty="0"/>
                        <a:t> / Them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5914755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D7A511D-C026-87B9-9AFE-7E166880C7A5}"/>
              </a:ext>
            </a:extLst>
          </p:cNvPr>
          <p:cNvGraphicFramePr>
            <a:graphicFrameLocks noGrp="1"/>
          </p:cNvGraphicFramePr>
          <p:nvPr/>
        </p:nvGraphicFramePr>
        <p:xfrm>
          <a:off x="4052741" y="2749703"/>
          <a:ext cx="1454924" cy="3471447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454924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I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You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He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She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We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You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They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5565602-7890-CBBE-3519-800751EE5C1F}"/>
              </a:ext>
            </a:extLst>
          </p:cNvPr>
          <p:cNvSpPr txBox="1"/>
          <p:nvPr/>
        </p:nvSpPr>
        <p:spPr>
          <a:xfrm>
            <a:off x="2162542" y="296880"/>
            <a:ext cx="786691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Yr </a:t>
            </a:r>
            <a:r>
              <a:rPr lang="en-US" sz="3600" dirty="0" err="1">
                <a:latin typeface="Tw Cen MT" panose="020B0602020104020603" pitchFamily="34" charset="0"/>
              </a:rPr>
              <a:t>amherffaith</a:t>
            </a:r>
            <a:r>
              <a:rPr lang="en-US" sz="3600" dirty="0">
                <a:latin typeface="Tw Cen MT" panose="020B0602020104020603" pitchFamily="34" charset="0"/>
              </a:rPr>
              <a:t> / The imperfect tense</a:t>
            </a:r>
          </a:p>
          <a:p>
            <a:pPr algn="ctr"/>
            <a:r>
              <a:rPr lang="en-US" sz="3600" dirty="0">
                <a:latin typeface="Tw Cen MT" panose="020B0602020104020603" pitchFamily="34" charset="0"/>
              </a:rPr>
              <a:t>= was / were</a:t>
            </a:r>
          </a:p>
        </p:txBody>
      </p:sp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D2E59C-BE1D-7B40-928E-E9077707C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00" y="228600"/>
            <a:ext cx="108458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2885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B56C4D9F-088F-9B67-D9E8-37DF0A1DFF68}"/>
              </a:ext>
            </a:extLst>
          </p:cNvPr>
          <p:cNvSpPr/>
          <p:nvPr/>
        </p:nvSpPr>
        <p:spPr>
          <a:xfrm>
            <a:off x="1762049" y="1149659"/>
            <a:ext cx="8667902" cy="5411461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Roeddwn i’n hwyr.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Roedden nhw’n hapus.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e’n darllen.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Roeddet ti’n chwarae. / Roeddech chi’n chwarae.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y plant yn gweithio.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Roedden ni’n cerdded yn y parc.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hi’n mynd i’r siop.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Roeddwn i’n gwneud cacen.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fy chwaer fach yn chwarae gyda’r trên.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Roedden nhw’n siarad yn y wers.   </a:t>
            </a:r>
            <a:endParaRPr lang="cy-GB" sz="26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1DD9E3-DF11-BD98-2E20-1C3A0A0B4EDD}"/>
              </a:ext>
            </a:extLst>
          </p:cNvPr>
          <p:cNvSpPr txBox="1"/>
          <p:nvPr/>
        </p:nvSpPr>
        <p:spPr>
          <a:xfrm>
            <a:off x="2162542" y="296880"/>
            <a:ext cx="786691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CYFIEITHU / TRANSLATION</a:t>
            </a:r>
          </a:p>
        </p:txBody>
      </p:sp>
    </p:spTree>
    <p:extLst>
      <p:ext uri="{BB962C8B-B14F-4D97-AF65-F5344CB8AC3E}">
        <p14:creationId xmlns:p14="http://schemas.microsoft.com/office/powerpoint/2010/main" val="37414979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60BC30D-C91F-B443-E313-16F59A1F0EDD}"/>
              </a:ext>
            </a:extLst>
          </p:cNvPr>
          <p:cNvSpPr/>
          <p:nvPr/>
        </p:nvSpPr>
        <p:spPr>
          <a:xfrm>
            <a:off x="624954" y="659555"/>
            <a:ext cx="8080227" cy="4125806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roedd y tywydd ddoe?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roedd y gêm bêl-droed nos Sadwrn?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Faint o’r gloch oedd y larwm bore ’ma?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roeddet ti’n wneud neithiwr?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roedden ni’n fwyta ddoe?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E861139-1EEB-AF00-0138-66814C7FE936}"/>
              </a:ext>
            </a:extLst>
          </p:cNvPr>
          <p:cNvSpPr/>
          <p:nvPr/>
        </p:nvSpPr>
        <p:spPr>
          <a:xfrm>
            <a:off x="1400885" y="922782"/>
            <a:ext cx="6658593" cy="46520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Atebwch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rhain</a:t>
            </a:r>
            <a:r>
              <a:rPr lang="en-US" sz="3000" dirty="0">
                <a:latin typeface="Segoe Print" panose="02000800000000000000" pitchFamily="2" charset="0"/>
              </a:rPr>
              <a:t> / Answer these: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pic>
        <p:nvPicPr>
          <p:cNvPr id="10" name="Picture 9" descr="mage result for speech bubble logo no background">
            <a:extLst>
              <a:ext uri="{FF2B5EF4-FFF2-40B4-BE49-F238E27FC236}">
                <a16:creationId xmlns:a16="http://schemas.microsoft.com/office/drawing/2014/main" id="{D1DABE2A-A4F7-F017-FA62-2D352881AFD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1097" y="141250"/>
            <a:ext cx="2757876" cy="2137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8BEDC5D-920D-C692-5617-3C95C141CC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3169" y="335398"/>
            <a:ext cx="1173892" cy="10525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624FE6A-140E-DCCE-3969-6FF4435339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1768" y="507155"/>
            <a:ext cx="1173892" cy="10525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0050641-E8D0-30B1-A66B-D0DC95E9A2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4168" y="659555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4239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60BC30D-C91F-B443-E313-16F59A1F0EDD}"/>
              </a:ext>
            </a:extLst>
          </p:cNvPr>
          <p:cNvSpPr/>
          <p:nvPr/>
        </p:nvSpPr>
        <p:spPr>
          <a:xfrm>
            <a:off x="624954" y="659555"/>
            <a:ext cx="8080227" cy="3235112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endParaRPr lang="cy-GB" sz="2600" dirty="0">
              <a:latin typeface="American Typewriter" panose="02090604020004020304" pitchFamily="18" charset="77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514350" indent="-514350">
              <a:spcAft>
                <a:spcPts val="0"/>
              </a:spcAft>
              <a:buAutoNum type="arabicPeriod"/>
            </a:pPr>
            <a:endParaRPr lang="cy-GB" sz="2600" dirty="0">
              <a:effectLst/>
              <a:latin typeface="American Typewriter" panose="02090604020004020304" pitchFamily="18" charset="77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roedd y tywydd ddoe?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roedd y gêm bêl-droed nos Sadwrn?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Faint o’r gloch oedd y larwm bore ’ma?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roeddet ti’n wneud neithiwr?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roedden ni’n fwyta ddoe?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E861139-1EEB-AF00-0138-66814C7FE936}"/>
              </a:ext>
            </a:extLst>
          </p:cNvPr>
          <p:cNvSpPr/>
          <p:nvPr/>
        </p:nvSpPr>
        <p:spPr>
          <a:xfrm>
            <a:off x="1400886" y="922782"/>
            <a:ext cx="3877000" cy="68092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Atebwch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rhain</a:t>
            </a:r>
            <a:r>
              <a:rPr lang="en-US" sz="3000" dirty="0">
                <a:latin typeface="Segoe Print" panose="02000800000000000000" pitchFamily="2" charset="0"/>
              </a:rPr>
              <a:t>: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CA4CE79-8109-B56E-6140-2FD7BDA50C3F}"/>
              </a:ext>
            </a:extLst>
          </p:cNvPr>
          <p:cNvGraphicFramePr>
            <a:graphicFrameLocks noGrp="1"/>
          </p:cNvGraphicFramePr>
          <p:nvPr/>
        </p:nvGraphicFramePr>
        <p:xfrm>
          <a:off x="332947" y="4472178"/>
          <a:ext cx="4082514" cy="14630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02914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1" dirty="0">
                          <a:latin typeface="Segoe Print" panose="02000800000000000000" pitchFamily="2" charset="0"/>
                        </a:rPr>
                        <a:t>Sut?</a:t>
                      </a:r>
                      <a:endParaRPr lang="en-US" sz="18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0" i="1" dirty="0">
                          <a:latin typeface="Segoe Print" panose="02000800000000000000" pitchFamily="2" charset="0"/>
                        </a:rPr>
                        <a:t>How?</a:t>
                      </a:r>
                      <a:endParaRPr lang="en-US" sz="18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Ble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Where?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Faint </a:t>
                      </a: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o’r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gloch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At what time?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3064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Beth?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What?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96026"/>
                  </a:ext>
                </a:extLst>
              </a:tr>
            </a:tbl>
          </a:graphicData>
        </a:graphic>
      </p:graphicFrame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96F4C604-959C-CA22-7F46-034C6191F66C}"/>
              </a:ext>
            </a:extLst>
          </p:cNvPr>
          <p:cNvSpPr txBox="1">
            <a:spLocks/>
          </p:cNvSpPr>
          <p:nvPr/>
        </p:nvSpPr>
        <p:spPr>
          <a:xfrm>
            <a:off x="4741334" y="4217921"/>
            <a:ext cx="7117719" cy="217481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hi’n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y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gêm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y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larwm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am…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… /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Doeddwn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i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ddim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ni’n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.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bwyta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Picture 8" descr="mage result for speech bubble logo no background">
            <a:extLst>
              <a:ext uri="{FF2B5EF4-FFF2-40B4-BE49-F238E27FC236}">
                <a16:creationId xmlns:a16="http://schemas.microsoft.com/office/drawing/2014/main" id="{EE07EC2E-E979-3D55-6865-55C0CBDEED7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189" y="261257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D4681B-8B37-C886-CAFF-2652E1834B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2181" y="465260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350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wasn’t running.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Was she in the school?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Were we absent?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the class today.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</a:t>
              </a:r>
              <a:r>
                <a:rPr lang="en-US" altLang="cy-GB" sz="1600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Mrs</a:t>
              </a: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 Jones’ class.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didn’t like coffee.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didn’t like water.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quiet.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 were sad. 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was working.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He was cold.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happy.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0493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D92D7AC-E13C-3C45-BFD9-ADFEDF3B92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69" t="13619" r="8159" b="41276"/>
          <a:stretch/>
        </p:blipFill>
        <p:spPr>
          <a:xfrm>
            <a:off x="585913" y="1663545"/>
            <a:ext cx="11020171" cy="42448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F6414B5-0ED1-3A48-9DB8-C4AFC7AD5B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3" t="61723" r="3553"/>
          <a:stretch/>
        </p:blipFill>
        <p:spPr>
          <a:xfrm>
            <a:off x="1841239" y="-4030824"/>
            <a:ext cx="8509520" cy="26250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69E435-3F18-7344-A56E-A0A5E50DF8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2335" r="96109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90755"/>
            <a:ext cx="9330273" cy="226499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592BD3F-03CF-FCEE-D149-AD2AD0C9D0EB}"/>
              </a:ext>
            </a:extLst>
          </p:cNvPr>
          <p:cNvSpPr/>
          <p:nvPr/>
        </p:nvSpPr>
        <p:spPr>
          <a:xfrm>
            <a:off x="962543" y="969176"/>
            <a:ext cx="4710264" cy="623248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When I was a child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8B69950-92AC-9B22-6A30-07336648A5D5}"/>
              </a:ext>
            </a:extLst>
          </p:cNvPr>
          <p:cNvGraphicFramePr>
            <a:graphicFrameLocks noGrp="1"/>
          </p:cNvGraphicFramePr>
          <p:nvPr/>
        </p:nvGraphicFramePr>
        <p:xfrm>
          <a:off x="962543" y="3785948"/>
          <a:ext cx="3051140" cy="152727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46759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583547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400" b="1" dirty="0">
                          <a:latin typeface="Segoe Print" panose="02000800000000000000" pitchFamily="2" charset="0"/>
                        </a:rPr>
                        <a:t>pwll nofio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400" b="0" i="1" dirty="0">
                          <a:latin typeface="Segoe Print" panose="02000800000000000000" pitchFamily="2" charset="0"/>
                        </a:rPr>
                        <a:t>swimming pool</a:t>
                      </a:r>
                      <a:endParaRPr lang="en-US" sz="14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yn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yr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haf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in the summer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bob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nos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every night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3064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yn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y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môr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in the sea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96026"/>
                  </a:ext>
                </a:extLst>
              </a:tr>
              <a:tr h="3064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gallu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be able to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86395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57957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2555543-EB3A-3349-A2ED-E095C0D2EBD6}"/>
              </a:ext>
            </a:extLst>
          </p:cNvPr>
          <p:cNvSpPr/>
          <p:nvPr/>
        </p:nvSpPr>
        <p:spPr>
          <a:xfrm>
            <a:off x="933144" y="1903445"/>
            <a:ext cx="9853044" cy="3928567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y-GB" sz="3000" b="1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Siaradwch gyda’ch partner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Ble oeddet chi’n byw?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oeddet ti’n teithio i’r ysgol?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oeddet ti’n wneud ar ddydd Sadwrn?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Ble oeddet ti’n chwarae?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doeddet ti ddim yn hoffi?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5" name="Picture 4" descr="mage result for speech bubble logo no background">
            <a:extLst>
              <a:ext uri="{FF2B5EF4-FFF2-40B4-BE49-F238E27FC236}">
                <a16:creationId xmlns:a16="http://schemas.microsoft.com/office/drawing/2014/main" id="{F7878475-EF29-5E45-BBEA-CD443461708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189" y="261257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439404-A426-3E43-8D0D-7645E57719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375" b="89286" l="2381" r="9457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0854" y="-1"/>
            <a:ext cx="10364498" cy="221109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651FAFC-0042-9345-AC1B-EE818774BA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04502" y="263026"/>
            <a:ext cx="1173892" cy="10525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3EECC7-EA74-DD45-92BE-8E3A168643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56902" y="415426"/>
            <a:ext cx="1173892" cy="10525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6F6F74-B0A9-2D40-AFC1-975AD62E85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09302" y="567826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6061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2555543-EB3A-3349-A2ED-E095C0D2EBD6}"/>
              </a:ext>
            </a:extLst>
          </p:cNvPr>
          <p:cNvSpPr/>
          <p:nvPr/>
        </p:nvSpPr>
        <p:spPr>
          <a:xfrm>
            <a:off x="764707" y="1083565"/>
            <a:ext cx="8080227" cy="3107902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y-GB" sz="2600" b="1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Trafodwch gyda’ch partner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Ble oeddet ti’n byw?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Sut oeddet ti’n teithio i’r ysgol?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oeddet ti’n wneud ar ddydd Sadwrn?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oeddet ti’n chwarae?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doeddet ti ddim yn hoffi?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5" name="Picture 4" descr="mage result for speech bubble logo no background">
            <a:extLst>
              <a:ext uri="{FF2B5EF4-FFF2-40B4-BE49-F238E27FC236}">
                <a16:creationId xmlns:a16="http://schemas.microsoft.com/office/drawing/2014/main" id="{F7878475-EF29-5E45-BBEA-CD443461708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177" y="111270"/>
            <a:ext cx="2757876" cy="1949836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A73A583-2753-6743-9E4C-3F9214D4445F}"/>
              </a:ext>
            </a:extLst>
          </p:cNvPr>
          <p:cNvGraphicFramePr>
            <a:graphicFrameLocks noGrp="1"/>
          </p:cNvGraphicFramePr>
          <p:nvPr/>
        </p:nvGraphicFramePr>
        <p:xfrm>
          <a:off x="764707" y="4525764"/>
          <a:ext cx="1738038" cy="1634211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3599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902045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400" b="1" dirty="0">
                          <a:latin typeface="Segoe Print" panose="02000800000000000000" pitchFamily="2" charset="0"/>
                        </a:rPr>
                        <a:t> Ble?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400" b="0" i="1" dirty="0">
                          <a:latin typeface="Segoe Print" panose="02000800000000000000" pitchFamily="2" charset="0"/>
                        </a:rPr>
                        <a:t>Where? </a:t>
                      </a:r>
                      <a:endParaRPr lang="en-US" sz="14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Sut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How?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Beth?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What?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26439404-A426-3E43-8D0D-7645E57719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375" b="89286" l="2381" r="9457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0854" y="-167951"/>
            <a:ext cx="8747446" cy="1866122"/>
          </a:xfrm>
          <a:prstGeom prst="rect">
            <a:avLst/>
          </a:prstGeom>
        </p:spPr>
      </p:pic>
      <p:sp>
        <p:nvSpPr>
          <p:cNvPr id="10" name="Content Placeholder 8">
            <a:extLst>
              <a:ext uri="{FF2B5EF4-FFF2-40B4-BE49-F238E27FC236}">
                <a16:creationId xmlns:a16="http://schemas.microsoft.com/office/drawing/2014/main" id="{C4DC01C5-8E6D-ED46-ADD7-675B22FBF456}"/>
              </a:ext>
            </a:extLst>
          </p:cNvPr>
          <p:cNvSpPr txBox="1">
            <a:spLocks/>
          </p:cNvSpPr>
          <p:nvPr/>
        </p:nvSpPr>
        <p:spPr>
          <a:xfrm>
            <a:off x="6293828" y="4300994"/>
            <a:ext cx="5614697" cy="228397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byw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teithio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chwarae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Doeddwn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i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ddim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hoffi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BDAF234-BF77-2E45-9FA8-FFD9405612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3169" y="335398"/>
            <a:ext cx="1173892" cy="1052590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2EC279E-046D-1E43-AD56-D1AA8F77A449}"/>
              </a:ext>
            </a:extLst>
          </p:cNvPr>
          <p:cNvGraphicFramePr>
            <a:graphicFrameLocks noGrp="1"/>
          </p:cNvGraphicFramePr>
          <p:nvPr/>
        </p:nvGraphicFramePr>
        <p:xfrm>
          <a:off x="2949291" y="4798133"/>
          <a:ext cx="2747173" cy="1089474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30143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445740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544737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latin typeface="Segoe Print" panose="02000800000000000000" pitchFamily="2" charset="0"/>
                        </a:rPr>
                        <a:t>teithio i’r ysgol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dirty="0">
                          <a:latin typeface="Segoe Print" panose="02000800000000000000" pitchFamily="2" charset="0"/>
                        </a:rPr>
                        <a:t>travel to school</a:t>
                      </a:r>
                      <a:endParaRPr lang="en-US" sz="14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ar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y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penwythnos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at the weekend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64391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EF9C-6C98-9B43-8B39-745A427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2897D-2F8E-C14E-B8FB-550F6A2B8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/>
          <a:stretch>
            <a:fillRect/>
          </a:stretch>
        </p:blipFill>
        <p:spPr/>
      </p:pic>
      <p:pic>
        <p:nvPicPr>
          <p:cNvPr id="6" name="Picture 5" descr="Diagram&#10;&#10;Description automatically generated with low confidence">
            <a:extLst>
              <a:ext uri="{FF2B5EF4-FFF2-40B4-BE49-F238E27FC236}">
                <a16:creationId xmlns:a16="http://schemas.microsoft.com/office/drawing/2014/main" id="{2EF43EFA-EB1B-82D4-A257-68293E60C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66" y="268013"/>
            <a:ext cx="12158134" cy="6949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4023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EF9C-6C98-9B43-8B39-745A427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2897D-2F8E-C14E-B8FB-550F6A2B8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/>
          <a:stretch>
            <a:fillRect/>
          </a:stretch>
        </p:blipFill>
        <p:spPr/>
      </p:pic>
      <p:pic>
        <p:nvPicPr>
          <p:cNvPr id="6" name="Picture 5" descr="Diagram&#10;&#10;Description automatically generated with low confidence">
            <a:extLst>
              <a:ext uri="{FF2B5EF4-FFF2-40B4-BE49-F238E27FC236}">
                <a16:creationId xmlns:a16="http://schemas.microsoft.com/office/drawing/2014/main" id="{2EF43EFA-EB1B-82D4-A257-68293E60C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66" y="268013"/>
            <a:ext cx="12158134" cy="6949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2688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172AC3B2-99BC-ACB3-AAE4-17A3190F2F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483" y="404535"/>
            <a:ext cx="11739034" cy="669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8656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enry VIII - Wikipedia">
            <a:extLst>
              <a:ext uri="{FF2B5EF4-FFF2-40B4-BE49-F238E27FC236}">
                <a16:creationId xmlns:a16="http://schemas.microsoft.com/office/drawing/2014/main" id="{D0F8CA4F-85FC-7100-A9BD-52172E1513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497" y="355600"/>
            <a:ext cx="3197979" cy="562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92981A8F-07D6-1E97-B193-A5C9F126DD54}"/>
              </a:ext>
            </a:extLst>
          </p:cNvPr>
          <p:cNvSpPr/>
          <p:nvPr/>
        </p:nvSpPr>
        <p:spPr>
          <a:xfrm rot="10800000">
            <a:off x="265152" y="344818"/>
            <a:ext cx="3450961" cy="3073400"/>
          </a:xfrm>
          <a:prstGeom prst="wedgeRoundRectCallout">
            <a:avLst>
              <a:gd name="adj1" fmla="val -102278"/>
              <a:gd name="adj2" fmla="val 1375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1A3A0FA7-E9A7-791C-1AE1-6F357F1E2612}"/>
              </a:ext>
            </a:extLst>
          </p:cNvPr>
          <p:cNvSpPr/>
          <p:nvPr/>
        </p:nvSpPr>
        <p:spPr>
          <a:xfrm>
            <a:off x="7651987" y="355601"/>
            <a:ext cx="4190808" cy="3073400"/>
          </a:xfrm>
          <a:prstGeom prst="wedgeRoundRectCallout">
            <a:avLst>
              <a:gd name="adj1" fmla="val -83361"/>
              <a:gd name="adj2" fmla="val -1758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199372" y="577315"/>
            <a:ext cx="3096039" cy="2608406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Harri’r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Wythfed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7A2A999-6322-4D6C-CFF4-142E02378CEB}"/>
              </a:ext>
            </a:extLst>
          </p:cNvPr>
          <p:cNvSpPr/>
          <p:nvPr/>
        </p:nvSpPr>
        <p:spPr>
          <a:xfrm>
            <a:off x="618263" y="588098"/>
            <a:ext cx="2744737" cy="2608406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endParaRPr lang="en-GB" sz="5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519151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Listen rounded icon Royalty Free Vector Image - VectorStock">
            <a:extLst>
              <a:ext uri="{FF2B5EF4-FFF2-40B4-BE49-F238E27FC236}">
                <a16:creationId xmlns:a16="http://schemas.microsoft.com/office/drawing/2014/main" id="{F4816115-9FB5-CADD-C5AD-7A59A5623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91"/>
          <a:stretch/>
        </p:blipFill>
        <p:spPr bwMode="auto">
          <a:xfrm>
            <a:off x="10324374" y="352279"/>
            <a:ext cx="1351847" cy="1355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81FFC282-1F87-F6FF-9440-C633F47660A4}"/>
              </a:ext>
            </a:extLst>
          </p:cNvPr>
          <p:cNvSpPr/>
          <p:nvPr/>
        </p:nvSpPr>
        <p:spPr>
          <a:xfrm rot="10800000">
            <a:off x="314796" y="1539253"/>
            <a:ext cx="4070969" cy="670872"/>
          </a:xfrm>
          <a:prstGeom prst="wedgeRoundRectCallout">
            <a:avLst>
              <a:gd name="adj1" fmla="val -62830"/>
              <a:gd name="adj2" fmla="val -594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5E8568-8F6A-B120-FF6C-7D5332EB5985}"/>
              </a:ext>
            </a:extLst>
          </p:cNvPr>
          <p:cNvSpPr/>
          <p:nvPr/>
        </p:nvSpPr>
        <p:spPr>
          <a:xfrm>
            <a:off x="436956" y="1588240"/>
            <a:ext cx="3586695" cy="561692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03C9CB-B1C7-CA21-7CFC-3197F93CCD83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Ymarfer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Gwrando</a:t>
            </a:r>
            <a:endParaRPr lang="en-US" sz="3600" dirty="0">
              <a:latin typeface="Tw Cen MT" panose="020B0602020104020603" pitchFamily="34" charset="0"/>
            </a:endParaRP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F2727DCB-AC7B-A51A-6B92-59E6A77F14E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10" t="36380" r="64548" b="5814"/>
          <a:stretch/>
        </p:blipFill>
        <p:spPr>
          <a:xfrm>
            <a:off x="314796" y="2678534"/>
            <a:ext cx="4070969" cy="3958485"/>
          </a:xfrm>
          <a:prstGeom prst="rect">
            <a:avLst/>
          </a:prstGeom>
        </p:spPr>
      </p:pic>
      <p:pic>
        <p:nvPicPr>
          <p:cNvPr id="9" name="Audio Recording 11 Dec 2022 at 18:52:11">
            <a:hlinkClick r:id="" action="ppaction://media"/>
            <a:extLst>
              <a:ext uri="{FF2B5EF4-FFF2-40B4-BE49-F238E27FC236}">
                <a16:creationId xmlns:a16="http://schemas.microsoft.com/office/drawing/2014/main" id="{E7C993DD-FC85-0C3E-D986-5854BABCE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46419" y="2423717"/>
            <a:ext cx="2234059" cy="2234059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" name="Audio Recording 11 Dec 2022 at 18:56:27">
            <a:hlinkClick r:id="" action="ppaction://media"/>
            <a:extLst>
              <a:ext uri="{FF2B5EF4-FFF2-40B4-BE49-F238E27FC236}">
                <a16:creationId xmlns:a16="http://schemas.microsoft.com/office/drawing/2014/main" id="{EEE71AE4-770A-4F7A-FC04-A3AA2702326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63340" y="2423717"/>
            <a:ext cx="2159817" cy="2159817"/>
          </a:xfrm>
          <a:prstGeom prst="rect">
            <a:avLst/>
          </a:prstGeom>
          <a:solidFill>
            <a:srgbClr val="92D050"/>
          </a:solidFill>
        </p:spPr>
      </p:pic>
    </p:spTree>
    <p:extLst>
      <p:ext uri="{BB962C8B-B14F-4D97-AF65-F5344CB8AC3E}">
        <p14:creationId xmlns:p14="http://schemas.microsoft.com/office/powerpoint/2010/main" val="23717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2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43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 descr="Timeline&#10;&#10;Description automatically generated">
            <a:extLst>
              <a:ext uri="{FF2B5EF4-FFF2-40B4-BE49-F238E27FC236}">
                <a16:creationId xmlns:a16="http://schemas.microsoft.com/office/drawing/2014/main" id="{9DED3090-7E47-C476-0685-B93F2AFD27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1" b="4471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05350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CAE5148-0E5A-A875-23FA-ABE99FB9DF50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Nawr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eich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tro</a:t>
            </a:r>
            <a:r>
              <a:rPr lang="en-US" sz="3600" dirty="0">
                <a:latin typeface="Tw Cen MT" panose="020B0602020104020603" pitchFamily="34" charset="0"/>
              </a:rPr>
              <a:t> chi!</a:t>
            </a: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A002E7D1-22FD-6017-9202-79825CD5F3D0}"/>
              </a:ext>
            </a:extLst>
          </p:cNvPr>
          <p:cNvSpPr/>
          <p:nvPr/>
        </p:nvSpPr>
        <p:spPr>
          <a:xfrm>
            <a:off x="672937" y="1453200"/>
            <a:ext cx="9591203" cy="2545055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Dewiswch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berson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enwog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Ysgrifennwch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ohonyn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nhw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gan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patrymau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Recordiwch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hunain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darllen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dyfais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gwmpas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gwrando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7BC6E460-8D35-1BCB-864B-CC6B10BCA895}"/>
              </a:ext>
            </a:extLst>
          </p:cNvPr>
          <p:cNvSpPr/>
          <p:nvPr/>
        </p:nvSpPr>
        <p:spPr>
          <a:xfrm>
            <a:off x="1837709" y="4132272"/>
            <a:ext cx="9591203" cy="2545055"/>
          </a:xfrm>
          <a:prstGeom prst="wedgeRoundRectCallout">
            <a:avLst>
              <a:gd name="adj1" fmla="val -63706"/>
              <a:gd name="adj2" fmla="val 4669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Choose a famous person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Write a description of them using the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 pattern.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Record yourself reading the description on your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Go around the class listening to the descriptions.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Guess!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3876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2EBB159C-26AC-41B0-FDAE-DA8E5D1C3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899" y="0"/>
            <a:ext cx="12209899" cy="684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96276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5303CCCA-9934-2808-D88D-562D28EC85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78984"/>
            <a:ext cx="12462933" cy="684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7944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AB8370-D783-CF7D-996F-E7CFD9A2C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://welshrepublic.com/wp-content/uploads/2011/01/owain-glyndwr.jpg">
            <a:extLst>
              <a:ext uri="{FF2B5EF4-FFF2-40B4-BE49-F238E27FC236}">
                <a16:creationId xmlns:a16="http://schemas.microsoft.com/office/drawing/2014/main" id="{6F7BFF22-85FF-3C20-D73B-180C7F789C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105050" y="1887622"/>
            <a:ext cx="1878705" cy="1432605"/>
          </a:xfrm>
          <a:prstGeom prst="rect">
            <a:avLst/>
          </a:prstGeom>
          <a:noFill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2331DD3-1D6B-12FA-F585-A71ED0FB17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86280" y="3505929"/>
            <a:ext cx="1916247" cy="12725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76976F0-B158-7802-05BE-B74EAD73A9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7468" y="470587"/>
            <a:ext cx="1907517" cy="127250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CE912E5-FDD8-CFBD-2312-1EDB0735CC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61894" y="4922964"/>
            <a:ext cx="1903092" cy="1432605"/>
          </a:xfrm>
          <a:prstGeom prst="rect">
            <a:avLst/>
          </a:prstGeom>
        </p:spPr>
      </p:pic>
      <p:sp>
        <p:nvSpPr>
          <p:cNvPr id="3" name="Title 6">
            <a:extLst>
              <a:ext uri="{FF2B5EF4-FFF2-40B4-BE49-F238E27FC236}">
                <a16:creationId xmlns:a16="http://schemas.microsoft.com/office/drawing/2014/main" id="{7157F234-6555-F7BE-24A1-2804DB8A4476}"/>
              </a:ext>
            </a:extLst>
          </p:cNvPr>
          <p:cNvSpPr txBox="1">
            <a:spLocks/>
          </p:cNvSpPr>
          <p:nvPr/>
        </p:nvSpPr>
        <p:spPr>
          <a:xfrm>
            <a:off x="-1174966" y="-740043"/>
            <a:ext cx="11964987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 err="1">
                <a:latin typeface="Segoe Print" panose="02000800000000000000" pitchFamily="2" charset="0"/>
              </a:rPr>
              <a:t>Gwersi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hanes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yn</a:t>
            </a:r>
            <a:r>
              <a:rPr lang="en-US" sz="4000" b="1" cap="none" dirty="0">
                <a:latin typeface="Segoe Print" panose="02000800000000000000" pitchFamily="2" charset="0"/>
              </a:rPr>
              <a:t> yr </a:t>
            </a:r>
            <a:r>
              <a:rPr lang="en-US" sz="4000" b="1" cap="none" dirty="0" err="1">
                <a:latin typeface="Segoe Print" panose="02000800000000000000" pitchFamily="2" charset="0"/>
              </a:rPr>
              <a:t>ysgol</a:t>
            </a:r>
            <a:r>
              <a:rPr lang="en-US" sz="4000" b="1" cap="none" dirty="0">
                <a:latin typeface="Segoe Print" panose="02000800000000000000" pitchFamily="2" charset="0"/>
              </a:rPr>
              <a:t> </a:t>
            </a:r>
            <a:r>
              <a:rPr lang="en-US" sz="4000" b="1" cap="none" dirty="0" err="1">
                <a:latin typeface="Segoe Print" panose="02000800000000000000" pitchFamily="2" charset="0"/>
              </a:rPr>
              <a:t>gynradd</a:t>
            </a:r>
            <a:endParaRPr lang="en-US" sz="4000" b="1" cap="none" dirty="0">
              <a:latin typeface="Segoe Print" panose="02000800000000000000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84AE22-868B-C530-0134-D69ECDE7044F}"/>
              </a:ext>
            </a:extLst>
          </p:cNvPr>
          <p:cNvSpPr txBox="1"/>
          <p:nvPr/>
        </p:nvSpPr>
        <p:spPr>
          <a:xfrm>
            <a:off x="498764" y="1822699"/>
            <a:ext cx="8873835" cy="42473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>
                <a:latin typeface="Tw Cen MT" panose="020B0602020104020603" pitchFamily="34" charset="0"/>
              </a:rPr>
              <a:t>Pa </a:t>
            </a:r>
            <a:r>
              <a:rPr lang="en-US" sz="3000" dirty="0" err="1">
                <a:latin typeface="Tw Cen MT" panose="020B0602020104020603" pitchFamily="34" charset="0"/>
              </a:rPr>
              <a:t>gyfnodau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mewn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hanes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sy’n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cael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eu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hastudio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yn</a:t>
            </a:r>
            <a:r>
              <a:rPr lang="en-US" sz="3000" dirty="0">
                <a:latin typeface="Tw Cen MT" panose="020B0602020104020603" pitchFamily="34" charset="0"/>
              </a:rPr>
              <a:t> yr </a:t>
            </a:r>
            <a:r>
              <a:rPr lang="en-US" sz="3000" dirty="0" err="1">
                <a:latin typeface="Tw Cen MT" panose="020B0602020104020603" pitchFamily="34" charset="0"/>
              </a:rPr>
              <a:t>ysgol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gynradd</a:t>
            </a:r>
            <a:r>
              <a:rPr lang="en-US" sz="3000" dirty="0">
                <a:latin typeface="Tw Cen MT" panose="020B0602020104020603" pitchFamily="34" charset="0"/>
              </a:rPr>
              <a:t>? / </a:t>
            </a:r>
            <a:r>
              <a:rPr lang="en-US" sz="3000" i="1" dirty="0">
                <a:latin typeface="Tw Cen MT" panose="020B0602020104020603" pitchFamily="34" charset="0"/>
              </a:rPr>
              <a:t>Which themes or eras in history are studied in primary schools?</a:t>
            </a:r>
          </a:p>
          <a:p>
            <a:endParaRPr lang="en-US" sz="3000" i="1" dirty="0">
              <a:latin typeface="Tw Cen MT" panose="020B0602020104020603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>
                <a:latin typeface="Tw Cen MT" panose="020B0602020104020603" pitchFamily="34" charset="0"/>
              </a:rPr>
              <a:t>Pa </a:t>
            </a:r>
            <a:r>
              <a:rPr lang="en-US" sz="3000" dirty="0" err="1">
                <a:latin typeface="Tw Cen MT" panose="020B0602020104020603" pitchFamily="34" charset="0"/>
              </a:rPr>
              <a:t>weithgareddau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mae’r</a:t>
            </a:r>
            <a:r>
              <a:rPr lang="en-US" sz="3000" dirty="0">
                <a:latin typeface="Tw Cen MT" panose="020B0602020104020603" pitchFamily="34" charset="0"/>
              </a:rPr>
              <a:t> plant </a:t>
            </a:r>
            <a:r>
              <a:rPr lang="en-US" sz="3000" dirty="0" err="1">
                <a:latin typeface="Tw Cen MT" panose="020B0602020104020603" pitchFamily="34" charset="0"/>
              </a:rPr>
              <a:t>yn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wneud</a:t>
            </a:r>
            <a:r>
              <a:rPr lang="en-US" sz="3000" dirty="0">
                <a:latin typeface="Tw Cen MT" panose="020B0602020104020603" pitchFamily="34" charset="0"/>
              </a:rPr>
              <a:t>? / </a:t>
            </a:r>
            <a:r>
              <a:rPr lang="en-US" sz="3000" i="1" dirty="0">
                <a:latin typeface="Tw Cen MT" panose="020B0602020104020603" pitchFamily="34" charset="0"/>
              </a:rPr>
              <a:t>Which activities do the learners do?</a:t>
            </a:r>
          </a:p>
          <a:p>
            <a:endParaRPr lang="en-US" sz="3000" i="1" dirty="0">
              <a:latin typeface="Tw Cen MT" panose="020B0602020104020603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>
                <a:latin typeface="Tw Cen MT" panose="020B0602020104020603" pitchFamily="34" charset="0"/>
              </a:rPr>
              <a:t>Pa </a:t>
            </a:r>
            <a:r>
              <a:rPr lang="en-US" sz="3000" dirty="0" err="1">
                <a:latin typeface="Tw Cen MT" panose="020B0602020104020603" pitchFamily="34" charset="0"/>
              </a:rPr>
              <a:t>adnoddau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sy’n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cael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eu</a:t>
            </a:r>
            <a:r>
              <a:rPr lang="en-US" sz="3000" dirty="0">
                <a:latin typeface="Tw Cen MT" panose="020B0602020104020603" pitchFamily="34" charset="0"/>
              </a:rPr>
              <a:t> </a:t>
            </a:r>
            <a:r>
              <a:rPr lang="en-US" sz="3000" dirty="0" err="1">
                <a:latin typeface="Tw Cen MT" panose="020B0602020104020603" pitchFamily="34" charset="0"/>
              </a:rPr>
              <a:t>defnyddio</a:t>
            </a:r>
            <a:r>
              <a:rPr lang="en-US" sz="3000" dirty="0">
                <a:latin typeface="Tw Cen MT" panose="020B0602020104020603" pitchFamily="34" charset="0"/>
              </a:rPr>
              <a:t>? / </a:t>
            </a:r>
            <a:r>
              <a:rPr lang="en-US" sz="3000" i="1" dirty="0">
                <a:latin typeface="Tw Cen MT" panose="020B0602020104020603" pitchFamily="34" charset="0"/>
              </a:rPr>
              <a:t>Which resources are used?</a:t>
            </a:r>
          </a:p>
        </p:txBody>
      </p:sp>
    </p:spTree>
    <p:extLst>
      <p:ext uri="{BB962C8B-B14F-4D97-AF65-F5344CB8AC3E}">
        <p14:creationId xmlns:p14="http://schemas.microsoft.com/office/powerpoint/2010/main" val="61091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0234CB8B-4885-9573-CB01-5100DCDC94EE}"/>
              </a:ext>
            </a:extLst>
          </p:cNvPr>
          <p:cNvSpPr txBox="1"/>
          <p:nvPr/>
        </p:nvSpPr>
        <p:spPr>
          <a:xfrm>
            <a:off x="227015" y="1578939"/>
            <a:ext cx="9744829" cy="480847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sz="3000" i="1" dirty="0">
              <a:latin typeface="Tw Cen MT" panose="020B0602020104020603" pitchFamily="34" charset="0"/>
            </a:endParaRPr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1A564178-61AD-A30E-5D78-5BDE32B500FE}"/>
              </a:ext>
            </a:extLst>
          </p:cNvPr>
          <p:cNvSpPr txBox="1">
            <a:spLocks/>
          </p:cNvSpPr>
          <p:nvPr/>
        </p:nvSpPr>
        <p:spPr>
          <a:xfrm>
            <a:off x="227015" y="-685447"/>
            <a:ext cx="11964987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cap="none" dirty="0" err="1">
                <a:latin typeface="Segoe Print" panose="02000800000000000000" pitchFamily="2" charset="0"/>
              </a:rPr>
              <a:t>Defnyddio</a:t>
            </a:r>
            <a:r>
              <a:rPr lang="en-US" sz="3600" b="1" cap="none" dirty="0">
                <a:latin typeface="Segoe Print" panose="02000800000000000000" pitchFamily="2" charset="0"/>
              </a:rPr>
              <a:t> ‘</a:t>
            </a:r>
            <a:r>
              <a:rPr lang="en-US" sz="3600" b="1" cap="none" dirty="0" err="1">
                <a:latin typeface="Segoe Print" panose="02000800000000000000" pitchFamily="2" charset="0"/>
              </a:rPr>
              <a:t>roedd</a:t>
            </a:r>
            <a:r>
              <a:rPr lang="en-US" sz="3600" b="1" cap="none" dirty="0">
                <a:latin typeface="Segoe Print" panose="02000800000000000000" pitchFamily="2" charset="0"/>
              </a:rPr>
              <a:t>’ </a:t>
            </a:r>
            <a:r>
              <a:rPr lang="en-US" sz="3600" b="1" cap="none" dirty="0" err="1">
                <a:latin typeface="Segoe Print" panose="02000800000000000000" pitchFamily="2" charset="0"/>
              </a:rPr>
              <a:t>mewn</a:t>
            </a:r>
            <a:r>
              <a:rPr lang="en-US" sz="3600" b="1" cap="none" dirty="0">
                <a:latin typeface="Segoe Print" panose="02000800000000000000" pitchFamily="2" charset="0"/>
              </a:rPr>
              <a:t> </a:t>
            </a:r>
            <a:r>
              <a:rPr lang="en-US" sz="3600" b="1" cap="none" dirty="0" err="1">
                <a:latin typeface="Segoe Print" panose="02000800000000000000" pitchFamily="2" charset="0"/>
              </a:rPr>
              <a:t>gwersi</a:t>
            </a:r>
            <a:r>
              <a:rPr lang="en-US" sz="3600" b="1" cap="none" dirty="0">
                <a:latin typeface="Segoe Print" panose="02000800000000000000" pitchFamily="2" charset="0"/>
              </a:rPr>
              <a:t> </a:t>
            </a:r>
            <a:r>
              <a:rPr lang="en-US" sz="3600" b="1" cap="none" dirty="0" err="1">
                <a:latin typeface="Segoe Print" panose="02000800000000000000" pitchFamily="2" charset="0"/>
              </a:rPr>
              <a:t>hanes</a:t>
            </a:r>
            <a:endParaRPr lang="en-US" sz="3600" b="1" cap="none" dirty="0">
              <a:latin typeface="Segoe Print" panose="02000800000000000000" pitchFamily="2" charset="0"/>
            </a:endParaRPr>
          </a:p>
        </p:txBody>
      </p:sp>
      <p:pic>
        <p:nvPicPr>
          <p:cNvPr id="5" name="Picture 2" descr="http://welshrepublic.com/wp-content/uploads/2011/01/owain-glyndwr.jpg">
            <a:extLst>
              <a:ext uri="{FF2B5EF4-FFF2-40B4-BE49-F238E27FC236}">
                <a16:creationId xmlns:a16="http://schemas.microsoft.com/office/drawing/2014/main" id="{4A59796A-78AC-231D-F3EB-E7EA5670AE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105050" y="1887622"/>
            <a:ext cx="1878705" cy="1432605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566C9D0-E707-0060-0B95-498B186F85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86280" y="3505929"/>
            <a:ext cx="1916247" cy="127250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14E7C5-C548-6C9D-A6F3-B14DB89F93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7468" y="470587"/>
            <a:ext cx="1907517" cy="12725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725D56E-2ADF-3A54-0F03-3783A2AD97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61894" y="4922964"/>
            <a:ext cx="1903092" cy="1432605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EA7271C-B478-E820-8202-915056D2A8DA}"/>
              </a:ext>
            </a:extLst>
          </p:cNvPr>
          <p:cNvSpPr txBox="1">
            <a:spLocks/>
          </p:cNvSpPr>
          <p:nvPr/>
        </p:nvSpPr>
        <p:spPr>
          <a:xfrm>
            <a:off x="394854" y="1752274"/>
            <a:ext cx="11436927" cy="4779818"/>
          </a:xfr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Roedd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y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Celtiaid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yn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byw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mewn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bryngaerau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hillforts)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</a:p>
          <a:p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Roedd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y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Rhufeiniaid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(Romans)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adeiladu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ffyrdd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(roads)</a:t>
            </a:r>
          </a:p>
          <a:p>
            <a:endParaRPr lang="en-US" sz="2600" dirty="0">
              <a:solidFill>
                <a:schemeClr val="tx2">
                  <a:lumMod val="75000"/>
                </a:schemeClr>
              </a:solidFill>
              <a:latin typeface="Tw Cen MT" panose="020B0602020104020603" pitchFamily="34" charset="77"/>
              <a:cs typeface="Tempus Sans ITC" panose="020F0502020204030204" pitchFamily="34" charset="0"/>
            </a:endParaRPr>
          </a:p>
          <a:p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Roedd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y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Llychlynwyr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Vikings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)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yn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teithio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travel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)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ar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longau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ships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).</a:t>
            </a:r>
          </a:p>
          <a:p>
            <a:endParaRPr lang="en-US" sz="2600" dirty="0">
              <a:solidFill>
                <a:schemeClr val="tx2">
                  <a:lumMod val="75000"/>
                </a:schemeClr>
              </a:solidFill>
              <a:latin typeface="Tw Cen MT" panose="020B0602020104020603" pitchFamily="34" charset="77"/>
              <a:cs typeface="Tempus Sans ITC" panose="020F0502020204030204" pitchFamily="34" charset="0"/>
            </a:endParaRPr>
          </a:p>
          <a:p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Roedd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Harri Tudur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yn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cau’r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abatai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abbeys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</a:p>
          <a:p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Roedd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Fictoria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yn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</a:t>
            </a:r>
            <a:r>
              <a:rPr lang="en-US" sz="2600" u="sng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frenhines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 (</a:t>
            </a:r>
            <a:r>
              <a:rPr lang="en-US" sz="2600" i="1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queen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) am 61 </a:t>
            </a:r>
            <a:r>
              <a:rPr lang="en-US" sz="2600" dirty="0" err="1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mlynedd</a:t>
            </a:r>
            <a:r>
              <a:rPr lang="en-US" sz="2600" dirty="0">
                <a:solidFill>
                  <a:schemeClr val="tx2">
                    <a:lumMod val="75000"/>
                  </a:schemeClr>
                </a:solidFill>
                <a:latin typeface="Tw Cen MT" panose="020B0602020104020603" pitchFamily="34" charset="77"/>
                <a:cs typeface="Tempus Sans ITC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04175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able&#10;&#10;Description automatically generated">
            <a:extLst>
              <a:ext uri="{FF2B5EF4-FFF2-40B4-BE49-F238E27FC236}">
                <a16:creationId xmlns:a16="http://schemas.microsoft.com/office/drawing/2014/main" id="{21D28C23-FABF-4644-9881-47EC29B2C3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1650" y="558800"/>
            <a:ext cx="8648700" cy="5740400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1F0C168-655E-A547-9C3C-A996108C71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462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996"/>
    </mc:Choice>
    <mc:Fallback xmlns="">
      <p:transition spd="slow" advTm="217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39462036-FE0D-8BDB-47E4-BD6A3E583F36}"/>
              </a:ext>
            </a:extLst>
          </p:cNvPr>
          <p:cNvSpPr txBox="1">
            <a:spLocks/>
          </p:cNvSpPr>
          <p:nvPr/>
        </p:nvSpPr>
        <p:spPr>
          <a:xfrm>
            <a:off x="478970" y="-647347"/>
            <a:ext cx="11964987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cap="none" dirty="0" err="1">
                <a:latin typeface="Segoe Print" panose="02000800000000000000" pitchFamily="2" charset="0"/>
              </a:rPr>
              <a:t>Cyfnodau</a:t>
            </a:r>
            <a:r>
              <a:rPr lang="en-US" sz="3600" b="1" cap="none" dirty="0">
                <a:latin typeface="Segoe Print" panose="02000800000000000000" pitchFamily="2" charset="0"/>
              </a:rPr>
              <a:t> </a:t>
            </a:r>
            <a:r>
              <a:rPr lang="en-US" sz="3600" b="1" cap="none" dirty="0" err="1">
                <a:latin typeface="Segoe Print" panose="02000800000000000000" pitchFamily="2" charset="0"/>
              </a:rPr>
              <a:t>hanes</a:t>
            </a:r>
            <a:r>
              <a:rPr lang="en-US" sz="3600" b="1" cap="none" dirty="0">
                <a:latin typeface="Segoe Print" panose="02000800000000000000" pitchFamily="2" charset="0"/>
              </a:rPr>
              <a:t>/ </a:t>
            </a:r>
          </a:p>
          <a:p>
            <a:r>
              <a:rPr lang="en-US" sz="3600" b="1" cap="none" dirty="0">
                <a:latin typeface="Segoe Print" panose="02000800000000000000" pitchFamily="2" charset="0"/>
              </a:rPr>
              <a:t>History periods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EFC6CD1-B8D6-2B78-CF14-532D41A765E6}"/>
              </a:ext>
            </a:extLst>
          </p:cNvPr>
          <p:cNvGraphicFramePr>
            <a:graphicFrameLocks noGrp="1"/>
          </p:cNvGraphicFramePr>
          <p:nvPr/>
        </p:nvGraphicFramePr>
        <p:xfrm>
          <a:off x="478970" y="1711171"/>
          <a:ext cx="5173685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8853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2685152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 err="1"/>
                        <a:t>Pryd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roedd</a:t>
                      </a:r>
                      <a:r>
                        <a:rPr lang="en-US" sz="2400" b="1" dirty="0"/>
                        <a:t>…?</a:t>
                      </a:r>
                      <a:endParaRPr lang="cy-GB" sz="24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/>
                        <a:t>When was…?</a:t>
                      </a:r>
                      <a:endParaRPr lang="en-US" sz="2400" b="1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/>
                        <a:t>o … tan…</a:t>
                      </a:r>
                      <a:endParaRPr lang="en-US" sz="24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/>
                        <a:t>from … to …</a:t>
                      </a:r>
                      <a:endParaRPr lang="en-US" sz="2400" b="1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 err="1"/>
                        <a:t>rhwng</a:t>
                      </a:r>
                      <a:r>
                        <a:rPr lang="en-US" sz="2400" b="1" dirty="0"/>
                        <a:t> … a …</a:t>
                      </a:r>
                      <a:endParaRPr lang="en-US" sz="24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400" b="1" dirty="0"/>
                        <a:t>between … and …</a:t>
                      </a:r>
                      <a:endParaRPr lang="en-US" sz="2400" b="1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</a:tbl>
          </a:graphicData>
        </a:graphic>
      </p:graphicFrame>
      <p:sp>
        <p:nvSpPr>
          <p:cNvPr id="4" name="Rounded Rectangular Callout 3">
            <a:extLst>
              <a:ext uri="{FF2B5EF4-FFF2-40B4-BE49-F238E27FC236}">
                <a16:creationId xmlns:a16="http://schemas.microsoft.com/office/drawing/2014/main" id="{9873012E-7C79-835E-7C4C-0B09DE5CAE5B}"/>
              </a:ext>
            </a:extLst>
          </p:cNvPr>
          <p:cNvSpPr/>
          <p:nvPr/>
        </p:nvSpPr>
        <p:spPr>
          <a:xfrm>
            <a:off x="6209508" y="349210"/>
            <a:ext cx="4925291" cy="1361961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Oes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Tuduriaid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/ Tudor Age</a:t>
            </a:r>
          </a:p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</a:rPr>
              <a:t>1485 - 16</a:t>
            </a:r>
            <a:r>
              <a:rPr lang="en-US" sz="3600" b="1" i="0" dirty="0">
                <a:solidFill>
                  <a:srgbClr val="FF0000"/>
                </a:solidFill>
                <a:effectLst/>
              </a:rPr>
              <a:t>03</a:t>
            </a:r>
          </a:p>
        </p:txBody>
      </p:sp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6DFF0AFD-1AEB-5B47-5F0A-B606BBF00FF2}"/>
              </a:ext>
            </a:extLst>
          </p:cNvPr>
          <p:cNvSpPr/>
          <p:nvPr/>
        </p:nvSpPr>
        <p:spPr>
          <a:xfrm>
            <a:off x="6209508" y="2267986"/>
            <a:ext cx="4925291" cy="1371600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Oes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Fictoria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/ Victorian Age</a:t>
            </a:r>
          </a:p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</a:rPr>
              <a:t>1837 - </a:t>
            </a:r>
            <a:r>
              <a:rPr lang="cy-GB" sz="3600" b="1" i="0" dirty="0">
                <a:solidFill>
                  <a:srgbClr val="FF0000"/>
                </a:solidFill>
                <a:effectLst/>
              </a:rPr>
              <a:t>1901</a:t>
            </a:r>
            <a:endParaRPr lang="en-US" sz="3600" b="1" dirty="0">
              <a:solidFill>
                <a:srgbClr val="FF0000"/>
              </a:solidFill>
            </a:endParaRPr>
          </a:p>
        </p:txBody>
      </p:sp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A4E07855-BCC5-767C-1A4D-44541B4993B3}"/>
              </a:ext>
            </a:extLst>
          </p:cNvPr>
          <p:cNvSpPr/>
          <p:nvPr/>
        </p:nvSpPr>
        <p:spPr>
          <a:xfrm>
            <a:off x="6209507" y="4023083"/>
            <a:ext cx="4925291" cy="1622509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Y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Rhyfel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Byd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Cyntaf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/ </a:t>
            </a:r>
          </a:p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The First World War</a:t>
            </a:r>
          </a:p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</a:rPr>
              <a:t>1914 </a:t>
            </a:r>
            <a:r>
              <a:rPr lang="en-GB" sz="3600" b="1" dirty="0">
                <a:solidFill>
                  <a:srgbClr val="FF0000"/>
                </a:solidFill>
              </a:rPr>
              <a:t>-</a:t>
            </a:r>
            <a:r>
              <a:rPr lang="en-GB" sz="3600" b="1" i="0" dirty="0">
                <a:solidFill>
                  <a:srgbClr val="FF0000"/>
                </a:solidFill>
                <a:effectLst/>
              </a:rPr>
              <a:t> </a:t>
            </a:r>
            <a:r>
              <a:rPr lang="cy-GB" sz="3600" b="1" i="0" dirty="0">
                <a:solidFill>
                  <a:srgbClr val="FF0000"/>
                </a:solidFill>
                <a:effectLst/>
              </a:rPr>
              <a:t>1918</a:t>
            </a:r>
            <a:endParaRPr lang="en-US" sz="3600" b="1" dirty="0">
              <a:solidFill>
                <a:srgbClr val="FF0000"/>
              </a:solidFill>
            </a:endParaRP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58D51270-DC75-397C-1CAB-7491C61C1103}"/>
              </a:ext>
            </a:extLst>
          </p:cNvPr>
          <p:cNvSpPr/>
          <p:nvPr/>
        </p:nvSpPr>
        <p:spPr>
          <a:xfrm>
            <a:off x="333496" y="4023082"/>
            <a:ext cx="4925291" cy="1622509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Yr Ail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Ryfel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500" dirty="0" err="1">
                <a:solidFill>
                  <a:schemeClr val="tx1"/>
                </a:solidFill>
                <a:latin typeface="Segoe Print" panose="02000800000000000000" pitchFamily="2" charset="0"/>
              </a:rPr>
              <a:t>Byd</a:t>
            </a:r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/ </a:t>
            </a:r>
          </a:p>
          <a:p>
            <a:pPr algn="ctr"/>
            <a:r>
              <a:rPr lang="en-US" sz="2500" dirty="0">
                <a:solidFill>
                  <a:schemeClr val="tx1"/>
                </a:solidFill>
                <a:latin typeface="Segoe Print" panose="02000800000000000000" pitchFamily="2" charset="0"/>
              </a:rPr>
              <a:t>The Second World War</a:t>
            </a:r>
          </a:p>
          <a:p>
            <a:pPr algn="ctr"/>
            <a:r>
              <a:rPr lang="en-GB" sz="3600" b="1" i="0" dirty="0">
                <a:solidFill>
                  <a:srgbClr val="FF0000"/>
                </a:solidFill>
                <a:effectLst/>
              </a:rPr>
              <a:t>1939 </a:t>
            </a:r>
            <a:r>
              <a:rPr lang="en-GB" sz="3600" b="1" dirty="0">
                <a:solidFill>
                  <a:srgbClr val="FF0000"/>
                </a:solidFill>
              </a:rPr>
              <a:t>-</a:t>
            </a:r>
            <a:r>
              <a:rPr lang="en-GB" sz="3600" b="1" i="0" dirty="0">
                <a:solidFill>
                  <a:srgbClr val="FF0000"/>
                </a:solidFill>
                <a:effectLst/>
              </a:rPr>
              <a:t> </a:t>
            </a:r>
            <a:r>
              <a:rPr lang="cy-GB" sz="3600" b="1" i="0" dirty="0">
                <a:solidFill>
                  <a:srgbClr val="FF0000"/>
                </a:solidFill>
                <a:effectLst/>
              </a:rPr>
              <a:t>1945</a:t>
            </a:r>
            <a:endParaRPr lang="en-US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50765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able&#10;&#10;Description automatically generated">
            <a:extLst>
              <a:ext uri="{FF2B5EF4-FFF2-40B4-BE49-F238E27FC236}">
                <a16:creationId xmlns:a16="http://schemas.microsoft.com/office/drawing/2014/main" id="{B40695C2-151A-BB46-9AF6-C986879492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084" b="5476"/>
          <a:stretch/>
        </p:blipFill>
        <p:spPr>
          <a:xfrm>
            <a:off x="783233" y="1947185"/>
            <a:ext cx="10585338" cy="4066852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53BE8F2-B0D4-A54D-AC6F-08E4D514B6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E02FA95-E16F-5161-BC52-601CD718A8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777061"/>
            <a:ext cx="4890796" cy="878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Yr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Ail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Ryfel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Byd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b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</a:br>
            <a:r>
              <a:rPr lang="en-GB" sz="2800" b="1" i="1" dirty="0">
                <a:solidFill>
                  <a:srgbClr val="002060"/>
                </a:solidFill>
                <a:latin typeface="Segoe Print" panose="02000800000000000000" pitchFamily="2" charset="0"/>
              </a:rPr>
              <a:t>The Second World War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43A4436F-BCEA-9B69-8EDF-724BC7DDDDC4}"/>
              </a:ext>
            </a:extLst>
          </p:cNvPr>
          <p:cNvSpPr txBox="1">
            <a:spLocks/>
          </p:cNvSpPr>
          <p:nvPr/>
        </p:nvSpPr>
        <p:spPr>
          <a:xfrm>
            <a:off x="6272504" y="787981"/>
            <a:ext cx="4890796" cy="878702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Cymharu</a:t>
            </a:r>
            <a:b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</a:br>
            <a:r>
              <a:rPr lang="en-GB" sz="2800" b="1" i="1" dirty="0">
                <a:solidFill>
                  <a:srgbClr val="002060"/>
                </a:solidFill>
                <a:latin typeface="Segoe Print" panose="02000800000000000000" pitchFamily="2" charset="0"/>
              </a:rPr>
              <a:t>Comparison</a:t>
            </a:r>
          </a:p>
        </p:txBody>
      </p:sp>
    </p:spTree>
    <p:extLst>
      <p:ext uri="{BB962C8B-B14F-4D97-AF65-F5344CB8AC3E}">
        <p14:creationId xmlns:p14="http://schemas.microsoft.com/office/powerpoint/2010/main" val="1137633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346"/>
    </mc:Choice>
    <mc:Fallback xmlns="">
      <p:transition spd="slow" advTm="823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A572AE-5A50-68AA-FEF4-6A68F2C69F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875" y="970385"/>
            <a:ext cx="4457473" cy="2544924"/>
          </a:xfrm>
          <a:prstGeom prst="rect">
            <a:avLst/>
          </a:prstGeom>
        </p:spPr>
      </p:pic>
      <p:pic>
        <p:nvPicPr>
          <p:cNvPr id="4" name="Picture 3" descr="Diagram, venn diagram&#10;&#10;Description automatically generated">
            <a:extLst>
              <a:ext uri="{FF2B5EF4-FFF2-40B4-BE49-F238E27FC236}">
                <a16:creationId xmlns:a16="http://schemas.microsoft.com/office/drawing/2014/main" id="{6B0E27F4-07EA-E721-5965-D1C4D69685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2760" y="970385"/>
            <a:ext cx="6067592" cy="5728218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9D20813-FC66-D63D-7EE5-790AA0622DE5}"/>
              </a:ext>
            </a:extLst>
          </p:cNvPr>
          <p:cNvGraphicFramePr>
            <a:graphicFrameLocks noGrp="1"/>
          </p:cNvGraphicFramePr>
          <p:nvPr/>
        </p:nvGraphicFramePr>
        <p:xfrm>
          <a:off x="563583" y="3815243"/>
          <a:ext cx="4606059" cy="288336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432181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2173878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offer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ysgrifennu</a:t>
                      </a:r>
                      <a:endParaRPr lang="cy-GB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writing equipment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gemau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amser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chwarae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playtime games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gwersi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lessons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byrddau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tables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9868114"/>
                  </a:ext>
                </a:extLst>
              </a:tr>
              <a:tr h="37656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gwisg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ysgol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school uniform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274138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toiledau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toilets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7686813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cosbau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punishments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921568"/>
                  </a:ext>
                </a:extLst>
              </a:tr>
            </a:tbl>
          </a:graphicData>
        </a:graphic>
      </p:graphicFrame>
      <p:sp>
        <p:nvSpPr>
          <p:cNvPr id="7" name="Title 3">
            <a:extLst>
              <a:ext uri="{FF2B5EF4-FFF2-40B4-BE49-F238E27FC236}">
                <a16:creationId xmlns:a16="http://schemas.microsoft.com/office/drawing/2014/main" id="{A8671E41-7741-4D97-0A21-3EFF76EE64B4}"/>
              </a:ext>
            </a:extLst>
          </p:cNvPr>
          <p:cNvSpPr txBox="1">
            <a:spLocks/>
          </p:cNvSpPr>
          <p:nvPr/>
        </p:nvSpPr>
        <p:spPr>
          <a:xfrm>
            <a:off x="791964" y="91683"/>
            <a:ext cx="4890796" cy="95564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Oes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Fictoria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solidFill>
                  <a:srgbClr val="002060"/>
                </a:solidFill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660E4009-BD47-CEA4-3752-6B00600F2CA3}"/>
              </a:ext>
            </a:extLst>
          </p:cNvPr>
          <p:cNvSpPr txBox="1">
            <a:spLocks/>
          </p:cNvSpPr>
          <p:nvPr/>
        </p:nvSpPr>
        <p:spPr>
          <a:xfrm>
            <a:off x="6226268" y="102603"/>
            <a:ext cx="4890796" cy="878702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Cymharu</a:t>
            </a:r>
            <a:b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</a:br>
            <a:r>
              <a:rPr lang="en-GB" sz="2800" b="1" i="1" dirty="0">
                <a:solidFill>
                  <a:srgbClr val="002060"/>
                </a:solidFill>
                <a:latin typeface="Segoe Print" panose="02000800000000000000" pitchFamily="2" charset="0"/>
              </a:rPr>
              <a:t>Comparison</a:t>
            </a:r>
          </a:p>
        </p:txBody>
      </p:sp>
    </p:spTree>
    <p:extLst>
      <p:ext uri="{BB962C8B-B14F-4D97-AF65-F5344CB8AC3E}">
        <p14:creationId xmlns:p14="http://schemas.microsoft.com/office/powerpoint/2010/main" val="74575627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CAE95C8-AD77-BA4A-A3E9-48FD1230A5C5}"/>
              </a:ext>
            </a:extLst>
          </p:cNvPr>
          <p:cNvSpPr txBox="1"/>
          <p:nvPr/>
        </p:nvSpPr>
        <p:spPr>
          <a:xfrm>
            <a:off x="1116368" y="215066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Oes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Fictoria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solidFill>
                  <a:srgbClr val="002060"/>
                </a:solidFill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Online Media 3" descr="Ysgol Oes Fictoria Victorian School in Wales">
            <a:hlinkClick r:id="" action="ppaction://media"/>
            <a:extLst>
              <a:ext uri="{FF2B5EF4-FFF2-40B4-BE49-F238E27FC236}">
                <a16:creationId xmlns:a16="http://schemas.microsoft.com/office/drawing/2014/main" id="{CF9D85FE-A6CB-B940-B0CB-4D7E93ECA66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4231" y="1127276"/>
            <a:ext cx="9143538" cy="5143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46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6425" y="2439012"/>
            <a:ext cx="900797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Segoe Print" panose="02000800000000000000" pitchFamily="2" charset="0"/>
              </a:rPr>
              <a:t>1. </a:t>
            </a:r>
            <a:r>
              <a:rPr lang="en-US" dirty="0">
                <a:latin typeface="American Typewriter" panose="02090604020004020304" pitchFamily="18" charset="77"/>
              </a:rPr>
              <a:t>Sut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teimlo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2.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wisgo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3.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ddysgu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4.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chwarae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amser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egwyl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5. Beth </a:t>
            </a:r>
            <a:r>
              <a:rPr lang="en-US" dirty="0" err="1">
                <a:latin typeface="American Typewriter" panose="02090604020004020304" pitchFamily="18" charset="77"/>
              </a:rPr>
              <a:t>oedd</a:t>
            </a:r>
            <a:r>
              <a:rPr lang="en-US" dirty="0">
                <a:latin typeface="American Typewriter" panose="02090604020004020304" pitchFamily="18" charset="77"/>
              </a:rPr>
              <a:t> y “Welsh Not”?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2526" y="867965"/>
            <a:ext cx="2922848" cy="19498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741ABD-4247-9D81-759B-3673E110B0C8}"/>
              </a:ext>
            </a:extLst>
          </p:cNvPr>
          <p:cNvSpPr txBox="1"/>
          <p:nvPr/>
        </p:nvSpPr>
        <p:spPr>
          <a:xfrm>
            <a:off x="648128" y="1098048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latin typeface="Segoe Print" panose="02000800000000000000" pitchFamily="2" charset="0"/>
              </a:rPr>
              <a:t>Oes</a:t>
            </a:r>
            <a:r>
              <a:rPr lang="en-GB" sz="2800" b="1" dirty="0"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latin typeface="Segoe Print" panose="02000800000000000000" pitchFamily="2" charset="0"/>
              </a:rPr>
              <a:t>Fictoria</a:t>
            </a:r>
            <a:endParaRPr lang="en-GB" sz="2800" b="1" dirty="0"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11" name="Picture 10" descr="mage result for speech bubble logo no background">
            <a:extLst>
              <a:ext uri="{FF2B5EF4-FFF2-40B4-BE49-F238E27FC236}">
                <a16:creationId xmlns:a16="http://schemas.microsoft.com/office/drawing/2014/main" id="{71D69D51-A734-C353-3961-15B5B808D8D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177" y="111270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D743EA4-F2BF-B30E-4576-90EED26307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12784" y="211473"/>
            <a:ext cx="1173892" cy="10525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74E1E6-7BDC-A697-8706-723A781D63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65184" y="363873"/>
            <a:ext cx="1173892" cy="10525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BFECC3-72C4-77CE-E782-9880825A6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7584" y="516273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70363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3201" y="1621605"/>
            <a:ext cx="900797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Segoe Print" panose="02000800000000000000" pitchFamily="2" charset="0"/>
              </a:rPr>
              <a:t>1. </a:t>
            </a:r>
            <a:r>
              <a:rPr lang="en-US" dirty="0">
                <a:latin typeface="American Typewriter" panose="02090604020004020304" pitchFamily="18" charset="77"/>
              </a:rPr>
              <a:t>Sut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teimlo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2.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wisgo</a:t>
            </a:r>
            <a:r>
              <a:rPr lang="en-US" dirty="0">
                <a:latin typeface="American Typewriter" panose="02090604020004020304" pitchFamily="18" charset="77"/>
              </a:rPr>
              <a:t>? 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3.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ddysgu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4. Beth </a:t>
            </a:r>
            <a:r>
              <a:rPr lang="en-US" dirty="0" err="1">
                <a:latin typeface="American Typewriter" panose="02090604020004020304" pitchFamily="18" charset="77"/>
              </a:rPr>
              <a:t>roedden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nhw’n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chwarae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amser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  <a:r>
              <a:rPr lang="en-US" dirty="0" err="1">
                <a:latin typeface="American Typewriter" panose="02090604020004020304" pitchFamily="18" charset="77"/>
              </a:rPr>
              <a:t>egwyl</a:t>
            </a:r>
            <a:r>
              <a:rPr lang="en-US" dirty="0">
                <a:latin typeface="American Typewriter" panose="02090604020004020304" pitchFamily="18" charset="77"/>
              </a:rPr>
              <a:t>?</a:t>
            </a:r>
          </a:p>
          <a:p>
            <a:pPr marL="0" indent="0">
              <a:buNone/>
            </a:pPr>
            <a:r>
              <a:rPr lang="en-US" dirty="0">
                <a:latin typeface="American Typewriter" panose="02090604020004020304" pitchFamily="18" charset="77"/>
              </a:rPr>
              <a:t>5. Beth </a:t>
            </a:r>
            <a:r>
              <a:rPr lang="en-US" dirty="0" err="1">
                <a:latin typeface="American Typewriter" panose="02090604020004020304" pitchFamily="18" charset="77"/>
              </a:rPr>
              <a:t>oedd</a:t>
            </a:r>
            <a:r>
              <a:rPr lang="en-US" dirty="0">
                <a:latin typeface="American Typewriter" panose="02090604020004020304" pitchFamily="18" charset="77"/>
              </a:rPr>
              <a:t> y “Welsh Not”?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644" y="646686"/>
            <a:ext cx="2922848" cy="19498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741ABD-4247-9D81-759B-3673E110B0C8}"/>
              </a:ext>
            </a:extLst>
          </p:cNvPr>
          <p:cNvSpPr txBox="1"/>
          <p:nvPr/>
        </p:nvSpPr>
        <p:spPr>
          <a:xfrm>
            <a:off x="229330" y="260754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>
                <a:latin typeface="Segoe Print" panose="02000800000000000000" pitchFamily="2" charset="0"/>
              </a:rPr>
              <a:t>Ysgol </a:t>
            </a:r>
            <a:r>
              <a:rPr lang="en-GB" sz="2800" b="1" dirty="0" err="1">
                <a:latin typeface="Segoe Print" panose="02000800000000000000" pitchFamily="2" charset="0"/>
              </a:rPr>
              <a:t>Oes</a:t>
            </a:r>
            <a:r>
              <a:rPr lang="en-GB" sz="2800" b="1" dirty="0"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latin typeface="Segoe Print" panose="02000800000000000000" pitchFamily="2" charset="0"/>
              </a:rPr>
              <a:t>Fictoria</a:t>
            </a:r>
            <a:endParaRPr lang="en-GB" sz="2800" b="1" dirty="0"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latin typeface="Segoe Print" panose="02000800000000000000" pitchFamily="2" charset="0"/>
                <a:ea typeface="+mj-ea"/>
                <a:cs typeface="+mj-cs"/>
              </a:rPr>
              <a:t>Victorian Era School</a:t>
            </a:r>
            <a:endParaRPr lang="en-US" sz="2800" kern="12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B892CDC-32A8-2A7B-889C-CF930F61365A}"/>
              </a:ext>
            </a:extLst>
          </p:cNvPr>
          <p:cNvGraphicFramePr>
            <a:graphicFrameLocks noGrp="1"/>
          </p:cNvGraphicFramePr>
          <p:nvPr/>
        </p:nvGraphicFramePr>
        <p:xfrm>
          <a:off x="7648698" y="3797274"/>
          <a:ext cx="4210355" cy="2729075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02517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2185182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Oes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endParaRPr lang="cy-GB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Victorian Era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Llechen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(b) a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sialc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Slate &amp; chalk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Cosb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Punishment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Rhifyddeg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Arithmetic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9868114"/>
                  </a:ext>
                </a:extLst>
              </a:tr>
              <a:tr h="58687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Frenhines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Fictoria</a:t>
                      </a:r>
                      <a:endParaRPr lang="en-US" sz="1800" b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Queen Victoria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274138"/>
                  </a:ext>
                </a:extLst>
              </a:tr>
              <a:tr h="4177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Cansen</a:t>
                      </a:r>
                      <a:r>
                        <a:rPr lang="en-US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Cane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7686813"/>
                  </a:ext>
                </a:extLst>
              </a:tr>
            </a:tbl>
          </a:graphicData>
        </a:graphic>
      </p:graphicFrame>
      <p:pic>
        <p:nvPicPr>
          <p:cNvPr id="11" name="Picture 10" descr="mage result for speech bubble logo no background">
            <a:extLst>
              <a:ext uri="{FF2B5EF4-FFF2-40B4-BE49-F238E27FC236}">
                <a16:creationId xmlns:a16="http://schemas.microsoft.com/office/drawing/2014/main" id="{71D69D51-A734-C353-3961-15B5B808D8D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177" y="111270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D743EA4-F2BF-B30E-4576-90EED26307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3169" y="335398"/>
            <a:ext cx="1173892" cy="1052590"/>
          </a:xfrm>
          <a:prstGeom prst="rect">
            <a:avLst/>
          </a:prstGeom>
        </p:spPr>
      </p:pic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16F552C9-ACA3-72BE-7ADA-7BF24CD6E2E5}"/>
              </a:ext>
            </a:extLst>
          </p:cNvPr>
          <p:cNvSpPr txBox="1">
            <a:spLocks/>
          </p:cNvSpPr>
          <p:nvPr/>
        </p:nvSpPr>
        <p:spPr>
          <a:xfrm>
            <a:off x="332947" y="4462732"/>
            <a:ext cx="5614697" cy="228397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teimlo’n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gwisgo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...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dysgu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nhw’n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chwarae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y “Welsh Not”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1103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182B803-A5DE-0841-A6B0-B5918E5D1474}"/>
              </a:ext>
            </a:extLst>
          </p:cNvPr>
          <p:cNvSpPr txBox="1"/>
          <p:nvPr/>
        </p:nvSpPr>
        <p:spPr>
          <a:xfrm>
            <a:off x="2496234" y="1730401"/>
            <a:ext cx="695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https://www.s4c.cymru/clic/programme/802851998</a:t>
            </a:r>
            <a:endParaRPr lang="en-US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53150100-65CA-464E-A453-E93C63C890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081" y="2582689"/>
            <a:ext cx="10255837" cy="40197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460358-15F2-FC73-4C20-E0651A68CC04}"/>
              </a:ext>
            </a:extLst>
          </p:cNvPr>
          <p:cNvSpPr txBox="1"/>
          <p:nvPr/>
        </p:nvSpPr>
        <p:spPr>
          <a:xfrm>
            <a:off x="719818" y="744087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Cliciwch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i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wylio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rhagor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solidFill>
                  <a:srgbClr val="002060"/>
                </a:solidFill>
                <a:latin typeface="Segoe Print" panose="02000800000000000000" pitchFamily="2" charset="0"/>
                <a:ea typeface="+mj-ea"/>
                <a:cs typeface="+mj-cs"/>
              </a:rPr>
              <a:t>Click to watch more of the programme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3712487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182B803-A5DE-0841-A6B0-B5918E5D1474}"/>
              </a:ext>
            </a:extLst>
          </p:cNvPr>
          <p:cNvSpPr txBox="1"/>
          <p:nvPr/>
        </p:nvSpPr>
        <p:spPr>
          <a:xfrm>
            <a:off x="2496234" y="1730401"/>
            <a:ext cx="695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https://www.s4c.cymru/clic/programme/802851998</a:t>
            </a:r>
            <a:endParaRPr lang="en-US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53150100-65CA-464E-A453-E93C63C890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081" y="2582689"/>
            <a:ext cx="10255837" cy="40197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460358-15F2-FC73-4C20-E0651A68CC04}"/>
              </a:ext>
            </a:extLst>
          </p:cNvPr>
          <p:cNvSpPr txBox="1"/>
          <p:nvPr/>
        </p:nvSpPr>
        <p:spPr>
          <a:xfrm>
            <a:off x="719818" y="744087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Cliciwch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i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wylio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rhagor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1" kern="1200" dirty="0">
                <a:solidFill>
                  <a:srgbClr val="002060"/>
                </a:solidFill>
                <a:latin typeface="Segoe Print" panose="02000800000000000000" pitchFamily="2" charset="0"/>
                <a:ea typeface="+mj-ea"/>
                <a:cs typeface="+mj-cs"/>
              </a:rPr>
              <a:t>Click to watch more of the programme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60071819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14DB-1E2F-5C42-A4C8-D9B13D562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4159"/>
            <a:ext cx="10515600" cy="1094014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Munud i </a:t>
            </a:r>
            <a:r>
              <a:rPr lang="cy-GB" b="1" u="sng" dirty="0">
                <a:solidFill>
                  <a:srgbClr val="C00000"/>
                </a:solidFill>
                <a:latin typeface="Arial"/>
                <a:cs typeface="Arial"/>
              </a:rPr>
              <a:t>f</a:t>
            </a:r>
            <a:r>
              <a:rPr lang="cy-GB" b="1" dirty="0">
                <a:latin typeface="Arial"/>
                <a:cs typeface="Arial"/>
              </a:rPr>
              <a:t>eddwl ...</a:t>
            </a:r>
            <a:br>
              <a:rPr lang="cy-GB" i="1" dirty="0"/>
            </a:br>
            <a:endParaRPr lang="cy-GB" i="1" dirty="0">
              <a:ea typeface="Calibri Light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6CC028-8F1C-174B-8E07-6F98087BD77C}"/>
              </a:ext>
            </a:extLst>
          </p:cNvPr>
          <p:cNvSpPr txBox="1"/>
          <p:nvPr/>
        </p:nvSpPr>
        <p:spPr>
          <a:xfrm>
            <a:off x="840058" y="1164502"/>
            <a:ext cx="10673443" cy="954107"/>
          </a:xfrm>
          <a:prstGeom prst="rect">
            <a:avLst/>
          </a:prstGeom>
          <a:solidFill>
            <a:schemeClr val="bg2"/>
          </a:solidFill>
          <a:ln w="28575">
            <a:solidFill>
              <a:srgbClr val="7030A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 b="1" dirty="0">
                <a:latin typeface="Arial"/>
                <a:cs typeface="Arial"/>
              </a:rPr>
              <a:t>Pa </a:t>
            </a:r>
            <a:r>
              <a:rPr lang="cy-GB" sz="2800" b="1" u="sng" dirty="0">
                <a:solidFill>
                  <a:srgbClr val="C00000"/>
                </a:solidFill>
                <a:latin typeface="Arial"/>
                <a:cs typeface="Arial"/>
              </a:rPr>
              <a:t>d</a:t>
            </a:r>
            <a:r>
              <a:rPr lang="cy-GB" sz="2800" b="1" dirty="0">
                <a:latin typeface="Arial"/>
                <a:cs typeface="Arial"/>
              </a:rPr>
              <a:t>echnegau caffael iaith a </a:t>
            </a:r>
            <a:r>
              <a:rPr lang="cy-GB" sz="2800" b="1" u="sng" dirty="0">
                <a:solidFill>
                  <a:srgbClr val="C00000"/>
                </a:solidFill>
                <a:latin typeface="Arial"/>
                <a:cs typeface="Arial"/>
              </a:rPr>
              <a:t>dd</a:t>
            </a:r>
            <a:r>
              <a:rPr lang="cy-GB" sz="2800" b="1" dirty="0">
                <a:latin typeface="Arial"/>
                <a:cs typeface="Arial"/>
              </a:rPr>
              <a:t>efnyddiwyd yn y </a:t>
            </a:r>
            <a:r>
              <a:rPr lang="cy-GB" sz="2800" b="1" u="sng" dirty="0">
                <a:solidFill>
                  <a:srgbClr val="C00000"/>
                </a:solidFill>
                <a:latin typeface="Arial"/>
                <a:cs typeface="Arial"/>
              </a:rPr>
              <a:t>dd</a:t>
            </a:r>
            <a:r>
              <a:rPr lang="cy-GB" sz="2800" b="1" dirty="0">
                <a:latin typeface="Arial"/>
                <a:cs typeface="Arial"/>
              </a:rPr>
              <a:t>arlith hon?</a:t>
            </a:r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800" i="1" dirty="0">
                <a:latin typeface="Arial"/>
                <a:cs typeface="Arial"/>
              </a:rPr>
              <a:t>Which language acquisition techniques were used in this lecture?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ABD5AA-D1BE-2D4B-804F-24144935EF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2135" y="2589688"/>
            <a:ext cx="1194177" cy="119417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60953D-5A86-7744-81BB-D81103DCE7A4}"/>
              </a:ext>
            </a:extLst>
          </p:cNvPr>
          <p:cNvSpPr txBox="1"/>
          <p:nvPr/>
        </p:nvSpPr>
        <p:spPr>
          <a:xfrm>
            <a:off x="656954" y="3785562"/>
            <a:ext cx="155613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Drilio </a:t>
            </a:r>
            <a:endParaRPr lang="cy-GB" sz="2400" dirty="0">
              <a:latin typeface="Arial"/>
              <a:ea typeface="Calibri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3855AB-2A27-8047-9C9B-86FE380543F4}"/>
              </a:ext>
            </a:extLst>
          </p:cNvPr>
          <p:cNvSpPr txBox="1"/>
          <p:nvPr/>
        </p:nvSpPr>
        <p:spPr>
          <a:xfrm>
            <a:off x="4054252" y="3819517"/>
            <a:ext cx="2116847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ea typeface="Calibri"/>
                <a:cs typeface="Calibri"/>
              </a:rPr>
              <a:t>Gwaith pâr </a:t>
            </a:r>
          </a:p>
        </p:txBody>
      </p:sp>
      <p:pic>
        <p:nvPicPr>
          <p:cNvPr id="12" name="Picture 11" descr="A purple square with black border&#10;&#10;Description automatically generated">
            <a:extLst>
              <a:ext uri="{FF2B5EF4-FFF2-40B4-BE49-F238E27FC236}">
                <a16:creationId xmlns:a16="http://schemas.microsoft.com/office/drawing/2014/main" id="{08ECE79B-CE4C-0C10-4D91-28CE8DCF37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393499"/>
            <a:ext cx="12192000" cy="466361"/>
          </a:xfrm>
          <a:prstGeom prst="rect">
            <a:avLst/>
          </a:prstGeom>
        </p:spPr>
      </p:pic>
      <p:pic>
        <p:nvPicPr>
          <p:cNvPr id="21" name="Picture 20" descr="A white board with blue trim&#10;&#10;Description automatically generated">
            <a:extLst>
              <a:ext uri="{FF2B5EF4-FFF2-40B4-BE49-F238E27FC236}">
                <a16:creationId xmlns:a16="http://schemas.microsoft.com/office/drawing/2014/main" id="{09957EDD-37E0-B2DA-E7BA-DDDFAA85F93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123705" y="2577730"/>
            <a:ext cx="1386715" cy="124097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5640364-C008-C201-085E-9C7F5ECA69A9}"/>
              </a:ext>
            </a:extLst>
          </p:cNvPr>
          <p:cNvSpPr txBox="1"/>
          <p:nvPr/>
        </p:nvSpPr>
        <p:spPr>
          <a:xfrm>
            <a:off x="9796673" y="3856015"/>
            <a:ext cx="210530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Gwaith ar y byrddau gwyn</a:t>
            </a:r>
          </a:p>
        </p:txBody>
      </p:sp>
      <p:pic>
        <p:nvPicPr>
          <p:cNvPr id="25" name="Picture 24" descr="A hand holding a pen&#10;&#10;Description automatically generated">
            <a:extLst>
              <a:ext uri="{FF2B5EF4-FFF2-40B4-BE49-F238E27FC236}">
                <a16:creationId xmlns:a16="http://schemas.microsoft.com/office/drawing/2014/main" id="{F35DF0B4-3282-9C6C-5088-D0AB79945D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7428" y="2582467"/>
            <a:ext cx="1398117" cy="123028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AA6066CB-7566-B372-569E-B162C47AA4F6}"/>
              </a:ext>
            </a:extLst>
          </p:cNvPr>
          <p:cNvSpPr txBox="1"/>
          <p:nvPr/>
        </p:nvSpPr>
        <p:spPr>
          <a:xfrm>
            <a:off x="7833453" y="3860512"/>
            <a:ext cx="210823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Tasg ysgrifennu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2F3868BB-218A-96FE-5426-CE570ECD8F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610" y="2588384"/>
            <a:ext cx="1279843" cy="122018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B3E7240-24AF-2D26-D975-43BDBF865C8D}"/>
              </a:ext>
            </a:extLst>
          </p:cNvPr>
          <p:cNvSpPr txBox="1"/>
          <p:nvPr/>
        </p:nvSpPr>
        <p:spPr>
          <a:xfrm>
            <a:off x="6028380" y="3857774"/>
            <a:ext cx="173408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Tasg wrando</a:t>
            </a:r>
          </a:p>
        </p:txBody>
      </p:sp>
      <p:pic>
        <p:nvPicPr>
          <p:cNvPr id="22" name="Picture 21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15E25856-EF35-7865-9DE8-6BBF4A5DED5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4467945" y="2593936"/>
            <a:ext cx="1287743" cy="121666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9" name="Picture 8" descr="A black and white image of people&#10;&#10;Description automatically generated">
            <a:extLst>
              <a:ext uri="{FF2B5EF4-FFF2-40B4-BE49-F238E27FC236}">
                <a16:creationId xmlns:a16="http://schemas.microsoft.com/office/drawing/2014/main" id="{D0CAEE63-63E2-6A61-60F5-90DD15D4D99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5590" y="4607321"/>
            <a:ext cx="1194291" cy="115309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719D979-3119-30F7-0AEA-481DCA3512D5}"/>
              </a:ext>
            </a:extLst>
          </p:cNvPr>
          <p:cNvSpPr txBox="1"/>
          <p:nvPr/>
        </p:nvSpPr>
        <p:spPr>
          <a:xfrm>
            <a:off x="615259" y="5755752"/>
            <a:ext cx="1638262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Gr</a:t>
            </a:r>
            <a:r>
              <a:rPr lang="cy-GB" sz="2400" dirty="0">
                <a:latin typeface="Arial"/>
                <a:ea typeface="+mn-lt"/>
                <a:cs typeface="+mn-lt"/>
              </a:rPr>
              <a:t>ŵ</a:t>
            </a:r>
            <a:r>
              <a:rPr lang="cy-GB" sz="2400" dirty="0">
                <a:latin typeface="Arial"/>
                <a:cs typeface="Arial"/>
              </a:rPr>
              <a:t>p o dri</a:t>
            </a:r>
          </a:p>
        </p:txBody>
      </p:sp>
      <p:pic>
        <p:nvPicPr>
          <p:cNvPr id="14" name="Picture 13" descr="A black silhouette of a person speaking&#10;&#10;Description automatically generated">
            <a:extLst>
              <a:ext uri="{FF2B5EF4-FFF2-40B4-BE49-F238E27FC236}">
                <a16:creationId xmlns:a16="http://schemas.microsoft.com/office/drawing/2014/main" id="{C9BC54D9-7BFB-DBDA-33DB-6206ED24529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14447" y="2592739"/>
            <a:ext cx="1219102" cy="118946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83C5481-3F7F-8E1F-2531-A51DC047937C}"/>
              </a:ext>
            </a:extLst>
          </p:cNvPr>
          <p:cNvSpPr txBox="1"/>
          <p:nvPr/>
        </p:nvSpPr>
        <p:spPr>
          <a:xfrm>
            <a:off x="1969802" y="3813515"/>
            <a:ext cx="2343076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Ymarfer ar lafar (yn unigol) </a:t>
            </a:r>
            <a:endParaRPr lang="en-US" sz="2400">
              <a:latin typeface="Arial"/>
              <a:cs typeface="Calibri"/>
            </a:endParaRPr>
          </a:p>
        </p:txBody>
      </p:sp>
      <p:pic>
        <p:nvPicPr>
          <p:cNvPr id="10" name="Picture 9" descr="A pair of yellow cubes&#10;&#10;Description automatically generated">
            <a:extLst>
              <a:ext uri="{FF2B5EF4-FFF2-40B4-BE49-F238E27FC236}">
                <a16:creationId xmlns:a16="http://schemas.microsoft.com/office/drawing/2014/main" id="{001F692C-A8F9-C76B-9B50-B15616F5EF6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180400" y="4774763"/>
            <a:ext cx="1276350" cy="1328368"/>
          </a:xfrm>
          <a:prstGeom prst="rect">
            <a:avLst/>
          </a:prstGeom>
        </p:spPr>
      </p:pic>
      <p:pic>
        <p:nvPicPr>
          <p:cNvPr id="7" name="Picture 6" descr="A black and white pictogram of a person reading a book&#10;&#10;Description automatically generated">
            <a:extLst>
              <a:ext uri="{FF2B5EF4-FFF2-40B4-BE49-F238E27FC236}">
                <a16:creationId xmlns:a16="http://schemas.microsoft.com/office/drawing/2014/main" id="{743DE7D5-4A7E-D36A-6AFA-C32B3980E59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66057" y="4625867"/>
            <a:ext cx="1295738" cy="114251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1980EC1-2305-8F15-DEFE-6E1F036A4EA0}"/>
              </a:ext>
            </a:extLst>
          </p:cNvPr>
          <p:cNvSpPr txBox="1"/>
          <p:nvPr/>
        </p:nvSpPr>
        <p:spPr>
          <a:xfrm>
            <a:off x="3780708" y="5757756"/>
            <a:ext cx="2655783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Tasg ddarllen</a:t>
            </a:r>
          </a:p>
        </p:txBody>
      </p:sp>
    </p:spTree>
    <p:extLst>
      <p:ext uri="{BB962C8B-B14F-4D97-AF65-F5344CB8AC3E}">
        <p14:creationId xmlns:p14="http://schemas.microsoft.com/office/powerpoint/2010/main" val="347309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23" grpId="0"/>
      <p:bldP spid="27" grpId="0"/>
      <p:bldP spid="29" grpId="0"/>
      <p:bldP spid="11" grpId="0"/>
      <p:bldP spid="17" grpId="0"/>
      <p:bldP spid="15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2" name="Rounded Rectangular Callout 1">
            <a:extLst>
              <a:ext uri="{FF2B5EF4-FFF2-40B4-BE49-F238E27FC236}">
                <a16:creationId xmlns:a16="http://schemas.microsoft.com/office/drawing/2014/main" id="{F5AD0C08-7527-8CB6-3DEA-281C3E3A9F9D}"/>
              </a:ext>
            </a:extLst>
          </p:cNvPr>
          <p:cNvSpPr/>
          <p:nvPr/>
        </p:nvSpPr>
        <p:spPr>
          <a:xfrm>
            <a:off x="867560" y="849617"/>
            <a:ext cx="7548307" cy="2266116"/>
          </a:xfrm>
          <a:prstGeom prst="wedgeRoundRectCallout">
            <a:avLst>
              <a:gd name="adj1" fmla="val -44674"/>
              <a:gd name="adj2" fmla="val 8404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55B22D68-AB67-095B-4550-A10DC40B70B8}"/>
              </a:ext>
            </a:extLst>
          </p:cNvPr>
          <p:cNvSpPr txBox="1">
            <a:spLocks/>
          </p:cNvSpPr>
          <p:nvPr/>
        </p:nvSpPr>
        <p:spPr>
          <a:xfrm>
            <a:off x="1554970" y="1215612"/>
            <a:ext cx="6596818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Da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iawn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bawb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!</a:t>
            </a:r>
          </a:p>
          <a:p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Wela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i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chi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wythnos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nesaf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41518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2370</TotalTime>
  <Words>2049</Words>
  <Application>Microsoft Macintosh PowerPoint</Application>
  <PresentationFormat>Widescreen</PresentationFormat>
  <Paragraphs>489</Paragraphs>
  <Slides>49</Slides>
  <Notes>10</Notes>
  <HiddenSlides>0</HiddenSlides>
  <MMClips>14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49</vt:i4>
      </vt:variant>
    </vt:vector>
  </HeadingPairs>
  <TitlesOfParts>
    <vt:vector size="67" baseType="lpstr">
      <vt:lpstr>MS Mincho</vt:lpstr>
      <vt:lpstr>American Typewriter</vt:lpstr>
      <vt:lpstr>Aptos</vt:lpstr>
      <vt:lpstr>Arial</vt:lpstr>
      <vt:lpstr>Calibri</vt:lpstr>
      <vt:lpstr>Calibri Light</vt:lpstr>
      <vt:lpstr>Cavolini</vt:lpstr>
      <vt:lpstr>Century Gothic</vt:lpstr>
      <vt:lpstr>Ink Free</vt:lpstr>
      <vt:lpstr>MV Boli</vt:lpstr>
      <vt:lpstr>Segoe Print</vt:lpstr>
      <vt:lpstr>Segoe UI</vt:lpstr>
      <vt:lpstr>Times New Roman</vt:lpstr>
      <vt:lpstr>Tw Cen MT</vt:lpstr>
      <vt:lpstr>office theme</vt:lpstr>
      <vt:lpstr>Office Theme</vt:lpstr>
      <vt:lpstr>Office Theme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Y Gorffennol Rheolaidd The Regular Past Tense</vt:lpstr>
      <vt:lpstr>PowerPoint Presentation</vt:lpstr>
      <vt:lpstr>Ydych chi'n cofio?</vt:lpstr>
      <vt:lpstr>PowerPoint Presentation</vt:lpstr>
      <vt:lpstr>Yr Amser Gorffennol Cryno Short Past Tense</vt:lpstr>
      <vt:lpstr>Gofyn Cwestiynau</vt:lpstr>
      <vt:lpstr>Y Negyddol</vt:lpstr>
      <vt:lpstr>Y Negyddol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Yr Ail Ryfel Byd  The Second World War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Munud i feddwl ...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302</cp:revision>
  <dcterms:created xsi:type="dcterms:W3CDTF">2023-10-02T11:32:54Z</dcterms:created>
  <dcterms:modified xsi:type="dcterms:W3CDTF">2026-01-22T09:11:49Z</dcterms:modified>
</cp:coreProperties>
</file>