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14"/>
  </p:notesMasterIdLst>
  <p:sldIdLst>
    <p:sldId id="263" r:id="rId2"/>
    <p:sldId id="268" r:id="rId3"/>
    <p:sldId id="257" r:id="rId4"/>
    <p:sldId id="258" r:id="rId5"/>
    <p:sldId id="265" r:id="rId6"/>
    <p:sldId id="256" r:id="rId7"/>
    <p:sldId id="261" r:id="rId8"/>
    <p:sldId id="262" r:id="rId9"/>
    <p:sldId id="259" r:id="rId10"/>
    <p:sldId id="260"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D830BD-982D-4F40-850D-4E1017B0EA90}" type="doc">
      <dgm:prSet loTypeId="urn:microsoft.com/office/officeart/2005/8/layout/process2" loCatId="process" qsTypeId="urn:microsoft.com/office/officeart/2005/8/quickstyle/simple2" qsCatId="simple" csTypeId="urn:microsoft.com/office/officeart/2005/8/colors/colorful1" csCatId="colorful" phldr="1"/>
      <dgm:spPr/>
      <dgm:t>
        <a:bodyPr/>
        <a:lstStyle/>
        <a:p>
          <a:endParaRPr lang="en-US"/>
        </a:p>
      </dgm:t>
    </dgm:pt>
    <dgm:pt modelId="{B6DBF957-F4B0-4319-8944-F86F24D8CA6E}">
      <dgm:prSet custT="1"/>
      <dgm:spPr/>
      <dgm:t>
        <a:bodyPr/>
        <a:lstStyle/>
        <a:p>
          <a:r>
            <a:rPr lang="en-US" sz="2000" b="1">
              <a:latin typeface="Arial" panose="020B0604020202020204" pitchFamily="34" charset="0"/>
              <a:cs typeface="Arial" panose="020B0604020202020204" pitchFamily="34" charset="0"/>
            </a:rPr>
            <a:t>Introduction &amp; Case Overview:</a:t>
          </a:r>
          <a:r>
            <a:rPr lang="en-US" sz="2000">
              <a:latin typeface="Arial" panose="020B0604020202020204" pitchFamily="34" charset="0"/>
              <a:cs typeface="Arial" panose="020B0604020202020204" pitchFamily="34" charset="0"/>
            </a:rPr>
            <a:t> </a:t>
          </a:r>
        </a:p>
      </dgm:t>
    </dgm:pt>
    <dgm:pt modelId="{B26A2499-166B-48BC-8BCD-89DE79C1F7CF}" type="parTrans" cxnId="{1D4D8EDD-1618-4637-9CE0-BB911B7CEABF}">
      <dgm:prSet/>
      <dgm:spPr/>
      <dgm:t>
        <a:bodyPr/>
        <a:lstStyle/>
        <a:p>
          <a:endParaRPr lang="en-US"/>
        </a:p>
      </dgm:t>
    </dgm:pt>
    <dgm:pt modelId="{3EB2049F-073F-476B-9482-510AD43D2DB1}" type="sibTrans" cxnId="{1D4D8EDD-1618-4637-9CE0-BB911B7CEABF}">
      <dgm:prSet/>
      <dgm:spPr/>
      <dgm:t>
        <a:bodyPr/>
        <a:lstStyle/>
        <a:p>
          <a:endParaRPr lang="en-US"/>
        </a:p>
      </dgm:t>
    </dgm:pt>
    <dgm:pt modelId="{07A4F858-0B72-455B-B8C0-DBF8CB361307}">
      <dgm:prSet custT="1"/>
      <dgm:spPr/>
      <dgm:t>
        <a:bodyPr anchor="t"/>
        <a:lstStyle/>
        <a:p>
          <a:r>
            <a:rPr lang="en-US" sz="1200">
              <a:latin typeface="Arial" panose="020B0604020202020204" pitchFamily="34" charset="0"/>
              <a:cs typeface="Arial" panose="020B0604020202020204" pitchFamily="34" charset="0"/>
            </a:rPr>
            <a:t>According to (White, et al, 2018) family means where a group of people live together who are related by blood, marriage, or adoption. So, it's suggested that family is not always about blood relation, it also about people who lives together care, support, and respect each other, children who are depended on has right to feel safe and comfortable when they are with their family. </a:t>
          </a:r>
        </a:p>
      </dgm:t>
    </dgm:pt>
    <dgm:pt modelId="{43CDD6FE-5BF6-4EA9-81DB-6C6B69A22D04}" type="parTrans" cxnId="{00A0F9B1-AECF-4EF1-83EE-53203AE8CA0D}">
      <dgm:prSet/>
      <dgm:spPr/>
      <dgm:t>
        <a:bodyPr/>
        <a:lstStyle/>
        <a:p>
          <a:endParaRPr lang="en-US"/>
        </a:p>
      </dgm:t>
    </dgm:pt>
    <dgm:pt modelId="{662B79BA-FDAF-4FEF-B52E-CA99BE7E1A06}" type="sibTrans" cxnId="{00A0F9B1-AECF-4EF1-83EE-53203AE8CA0D}">
      <dgm:prSet/>
      <dgm:spPr/>
      <dgm:t>
        <a:bodyPr/>
        <a:lstStyle/>
        <a:p>
          <a:endParaRPr lang="en-US"/>
        </a:p>
      </dgm:t>
    </dgm:pt>
    <dgm:pt modelId="{51C0F3AD-7307-4795-AB82-066C1B58F7CB}">
      <dgm:prSet custT="1"/>
      <dgm:spPr/>
      <dgm:t>
        <a:bodyPr anchor="ctr"/>
        <a:lstStyle/>
        <a:p>
          <a:r>
            <a:rPr lang="en-US" sz="1600">
              <a:latin typeface="Arial" panose="020B0604020202020204" pitchFamily="34" charset="0"/>
              <a:cs typeface="Arial" panose="020B0604020202020204" pitchFamily="34" charset="0"/>
            </a:rPr>
            <a:t>In our case study the issues raised around anti-social behavior, children were verbally and emotionally abused by their father, mother is possible on alcoholism. Anti-social behavior team got involved so that, the family can get all the supports as required. </a:t>
          </a:r>
        </a:p>
      </dgm:t>
    </dgm:pt>
    <dgm:pt modelId="{5E3D3230-5C85-4D8D-AC74-6A0956F9FDAF}" type="parTrans" cxnId="{5C9CA467-41B5-4C36-87D7-1A7E446E6E4D}">
      <dgm:prSet/>
      <dgm:spPr/>
      <dgm:t>
        <a:bodyPr/>
        <a:lstStyle/>
        <a:p>
          <a:endParaRPr lang="en-US"/>
        </a:p>
      </dgm:t>
    </dgm:pt>
    <dgm:pt modelId="{9AFC02C3-2616-45C9-B202-7A673F0A578D}" type="sibTrans" cxnId="{5C9CA467-41B5-4C36-87D7-1A7E446E6E4D}">
      <dgm:prSet/>
      <dgm:spPr/>
      <dgm:t>
        <a:bodyPr/>
        <a:lstStyle/>
        <a:p>
          <a:endParaRPr lang="en-US"/>
        </a:p>
      </dgm:t>
    </dgm:pt>
    <dgm:pt modelId="{20C31B3C-52B9-FB4E-906A-B6BE7233A3FB}">
      <dgm:prSet custT="1"/>
      <dgm:spPr/>
      <dgm:t>
        <a:bodyPr/>
        <a:lstStyle/>
        <a:p>
          <a:r>
            <a:rPr lang="en-US" sz="1800">
              <a:latin typeface="Arial" panose="020B0604020202020204" pitchFamily="34" charset="0"/>
              <a:cs typeface="Arial" panose="020B0604020202020204" pitchFamily="34" charset="0"/>
            </a:rPr>
            <a:t>Unfortunately, domestic violence, child abuse, verbal, and emotional abuse all these happens within the family. </a:t>
          </a:r>
        </a:p>
      </dgm:t>
    </dgm:pt>
    <dgm:pt modelId="{1F34B497-9FB0-6D47-9F47-51D238524B15}" type="parTrans" cxnId="{E6A711F9-520C-8E42-98E7-29D4F8D2B549}">
      <dgm:prSet/>
      <dgm:spPr/>
      <dgm:t>
        <a:bodyPr/>
        <a:lstStyle/>
        <a:p>
          <a:endParaRPr lang="en-US"/>
        </a:p>
      </dgm:t>
    </dgm:pt>
    <dgm:pt modelId="{87596969-9158-1648-9392-1B73734A992B}" type="sibTrans" cxnId="{E6A711F9-520C-8E42-98E7-29D4F8D2B549}">
      <dgm:prSet/>
      <dgm:spPr/>
      <dgm:t>
        <a:bodyPr/>
        <a:lstStyle/>
        <a:p>
          <a:endParaRPr lang="en-US"/>
        </a:p>
      </dgm:t>
    </dgm:pt>
    <dgm:pt modelId="{19C85128-1AA7-2545-9EDD-EA534ECD26A3}" type="pres">
      <dgm:prSet presAssocID="{39D830BD-982D-4F40-850D-4E1017B0EA90}" presName="linearFlow" presStyleCnt="0">
        <dgm:presLayoutVars>
          <dgm:resizeHandles val="exact"/>
        </dgm:presLayoutVars>
      </dgm:prSet>
      <dgm:spPr/>
    </dgm:pt>
    <dgm:pt modelId="{D86385CB-DB18-C643-9AD3-C305F4210982}" type="pres">
      <dgm:prSet presAssocID="{B6DBF957-F4B0-4319-8944-F86F24D8CA6E}" presName="node" presStyleLbl="node1" presStyleIdx="0" presStyleCnt="4">
        <dgm:presLayoutVars>
          <dgm:bulletEnabled val="1"/>
        </dgm:presLayoutVars>
      </dgm:prSet>
      <dgm:spPr/>
    </dgm:pt>
    <dgm:pt modelId="{C4981560-CE14-A24D-8D9C-526D2B93FEB9}" type="pres">
      <dgm:prSet presAssocID="{3EB2049F-073F-476B-9482-510AD43D2DB1}" presName="sibTrans" presStyleLbl="sibTrans2D1" presStyleIdx="0" presStyleCnt="3"/>
      <dgm:spPr/>
    </dgm:pt>
    <dgm:pt modelId="{61793A9B-961A-5942-B535-1D2C0CD01757}" type="pres">
      <dgm:prSet presAssocID="{3EB2049F-073F-476B-9482-510AD43D2DB1}" presName="connectorText" presStyleLbl="sibTrans2D1" presStyleIdx="0" presStyleCnt="3"/>
      <dgm:spPr/>
    </dgm:pt>
    <dgm:pt modelId="{409D359A-9C1C-0F42-8996-93827EA36216}" type="pres">
      <dgm:prSet presAssocID="{07A4F858-0B72-455B-B8C0-DBF8CB361307}" presName="node" presStyleLbl="node1" presStyleIdx="1" presStyleCnt="4">
        <dgm:presLayoutVars>
          <dgm:bulletEnabled val="1"/>
        </dgm:presLayoutVars>
      </dgm:prSet>
      <dgm:spPr/>
    </dgm:pt>
    <dgm:pt modelId="{22C31CB2-FE2C-0148-9CFC-CC70A8D03579}" type="pres">
      <dgm:prSet presAssocID="{662B79BA-FDAF-4FEF-B52E-CA99BE7E1A06}" presName="sibTrans" presStyleLbl="sibTrans2D1" presStyleIdx="1" presStyleCnt="3"/>
      <dgm:spPr/>
    </dgm:pt>
    <dgm:pt modelId="{08132083-2C91-1D42-B518-B4012D28B311}" type="pres">
      <dgm:prSet presAssocID="{662B79BA-FDAF-4FEF-B52E-CA99BE7E1A06}" presName="connectorText" presStyleLbl="sibTrans2D1" presStyleIdx="1" presStyleCnt="3"/>
      <dgm:spPr/>
    </dgm:pt>
    <dgm:pt modelId="{8145D4C3-D369-CC4E-A78C-F3330689C9AF}" type="pres">
      <dgm:prSet presAssocID="{20C31B3C-52B9-FB4E-906A-B6BE7233A3FB}" presName="node" presStyleLbl="node1" presStyleIdx="2" presStyleCnt="4">
        <dgm:presLayoutVars>
          <dgm:bulletEnabled val="1"/>
        </dgm:presLayoutVars>
      </dgm:prSet>
      <dgm:spPr/>
    </dgm:pt>
    <dgm:pt modelId="{005BE876-E4C4-594F-A873-FB78DAEEAC45}" type="pres">
      <dgm:prSet presAssocID="{87596969-9158-1648-9392-1B73734A992B}" presName="sibTrans" presStyleLbl="sibTrans2D1" presStyleIdx="2" presStyleCnt="3"/>
      <dgm:spPr/>
    </dgm:pt>
    <dgm:pt modelId="{907AF598-AAAE-7941-B221-5DC50080D9C5}" type="pres">
      <dgm:prSet presAssocID="{87596969-9158-1648-9392-1B73734A992B}" presName="connectorText" presStyleLbl="sibTrans2D1" presStyleIdx="2" presStyleCnt="3"/>
      <dgm:spPr/>
    </dgm:pt>
    <dgm:pt modelId="{4F54B83D-18DF-B849-9164-474CF55FA057}" type="pres">
      <dgm:prSet presAssocID="{51C0F3AD-7307-4795-AB82-066C1B58F7CB}" presName="node" presStyleLbl="node1" presStyleIdx="3" presStyleCnt="4">
        <dgm:presLayoutVars>
          <dgm:bulletEnabled val="1"/>
        </dgm:presLayoutVars>
      </dgm:prSet>
      <dgm:spPr/>
    </dgm:pt>
  </dgm:ptLst>
  <dgm:cxnLst>
    <dgm:cxn modelId="{59867E14-44C2-3142-8150-3FD00610B7C8}" type="presOf" srcId="{87596969-9158-1648-9392-1B73734A992B}" destId="{907AF598-AAAE-7941-B221-5DC50080D9C5}" srcOrd="1" destOrd="0" presId="urn:microsoft.com/office/officeart/2005/8/layout/process2"/>
    <dgm:cxn modelId="{B0CC3E1C-BD05-F04B-9231-829D9A5F50A2}" type="presOf" srcId="{3EB2049F-073F-476B-9482-510AD43D2DB1}" destId="{C4981560-CE14-A24D-8D9C-526D2B93FEB9}" srcOrd="0" destOrd="0" presId="urn:microsoft.com/office/officeart/2005/8/layout/process2"/>
    <dgm:cxn modelId="{060C513D-CBA1-A14E-A7B2-CAB463249B19}" type="presOf" srcId="{07A4F858-0B72-455B-B8C0-DBF8CB361307}" destId="{409D359A-9C1C-0F42-8996-93827EA36216}" srcOrd="0" destOrd="0" presId="urn:microsoft.com/office/officeart/2005/8/layout/process2"/>
    <dgm:cxn modelId="{62134C5F-ECF5-6243-93D9-A0BA13F30557}" type="presOf" srcId="{20C31B3C-52B9-FB4E-906A-B6BE7233A3FB}" destId="{8145D4C3-D369-CC4E-A78C-F3330689C9AF}" srcOrd="0" destOrd="0" presId="urn:microsoft.com/office/officeart/2005/8/layout/process2"/>
    <dgm:cxn modelId="{D297F562-6E97-8F42-84DD-25C55E2722E8}" type="presOf" srcId="{3EB2049F-073F-476B-9482-510AD43D2DB1}" destId="{61793A9B-961A-5942-B535-1D2C0CD01757}" srcOrd="1" destOrd="0" presId="urn:microsoft.com/office/officeart/2005/8/layout/process2"/>
    <dgm:cxn modelId="{B3D17A63-2167-D84F-8734-C7091EE0226C}" type="presOf" srcId="{662B79BA-FDAF-4FEF-B52E-CA99BE7E1A06}" destId="{08132083-2C91-1D42-B518-B4012D28B311}" srcOrd="1" destOrd="0" presId="urn:microsoft.com/office/officeart/2005/8/layout/process2"/>
    <dgm:cxn modelId="{5C9CA467-41B5-4C36-87D7-1A7E446E6E4D}" srcId="{39D830BD-982D-4F40-850D-4E1017B0EA90}" destId="{51C0F3AD-7307-4795-AB82-066C1B58F7CB}" srcOrd="3" destOrd="0" parTransId="{5E3D3230-5C85-4D8D-AC74-6A0956F9FDAF}" sibTransId="{9AFC02C3-2616-45C9-B202-7A673F0A578D}"/>
    <dgm:cxn modelId="{B1ED5792-EB0A-FA46-A5CC-6C781C3BAA25}" type="presOf" srcId="{51C0F3AD-7307-4795-AB82-066C1B58F7CB}" destId="{4F54B83D-18DF-B849-9164-474CF55FA057}" srcOrd="0" destOrd="0" presId="urn:microsoft.com/office/officeart/2005/8/layout/process2"/>
    <dgm:cxn modelId="{69E720AF-F502-1343-9E93-20799B8ACA07}" type="presOf" srcId="{39D830BD-982D-4F40-850D-4E1017B0EA90}" destId="{19C85128-1AA7-2545-9EDD-EA534ECD26A3}" srcOrd="0" destOrd="0" presId="urn:microsoft.com/office/officeart/2005/8/layout/process2"/>
    <dgm:cxn modelId="{00A0F9B1-AECF-4EF1-83EE-53203AE8CA0D}" srcId="{39D830BD-982D-4F40-850D-4E1017B0EA90}" destId="{07A4F858-0B72-455B-B8C0-DBF8CB361307}" srcOrd="1" destOrd="0" parTransId="{43CDD6FE-5BF6-4EA9-81DB-6C6B69A22D04}" sibTransId="{662B79BA-FDAF-4FEF-B52E-CA99BE7E1A06}"/>
    <dgm:cxn modelId="{3666A8C2-D906-424F-A892-D715F36E4D03}" type="presOf" srcId="{662B79BA-FDAF-4FEF-B52E-CA99BE7E1A06}" destId="{22C31CB2-FE2C-0148-9CFC-CC70A8D03579}" srcOrd="0" destOrd="0" presId="urn:microsoft.com/office/officeart/2005/8/layout/process2"/>
    <dgm:cxn modelId="{06833AC4-BA94-F54E-B5B7-AD54EB0BA7CB}" type="presOf" srcId="{87596969-9158-1648-9392-1B73734A992B}" destId="{005BE876-E4C4-594F-A873-FB78DAEEAC45}" srcOrd="0" destOrd="0" presId="urn:microsoft.com/office/officeart/2005/8/layout/process2"/>
    <dgm:cxn modelId="{1D4D8EDD-1618-4637-9CE0-BB911B7CEABF}" srcId="{39D830BD-982D-4F40-850D-4E1017B0EA90}" destId="{B6DBF957-F4B0-4319-8944-F86F24D8CA6E}" srcOrd="0" destOrd="0" parTransId="{B26A2499-166B-48BC-8BCD-89DE79C1F7CF}" sibTransId="{3EB2049F-073F-476B-9482-510AD43D2DB1}"/>
    <dgm:cxn modelId="{7B6A98F3-B29F-0B4B-AAEC-ED35B038CEA6}" type="presOf" srcId="{B6DBF957-F4B0-4319-8944-F86F24D8CA6E}" destId="{D86385CB-DB18-C643-9AD3-C305F4210982}" srcOrd="0" destOrd="0" presId="urn:microsoft.com/office/officeart/2005/8/layout/process2"/>
    <dgm:cxn modelId="{E6A711F9-520C-8E42-98E7-29D4F8D2B549}" srcId="{39D830BD-982D-4F40-850D-4E1017B0EA90}" destId="{20C31B3C-52B9-FB4E-906A-B6BE7233A3FB}" srcOrd="2" destOrd="0" parTransId="{1F34B497-9FB0-6D47-9F47-51D238524B15}" sibTransId="{87596969-9158-1648-9392-1B73734A992B}"/>
    <dgm:cxn modelId="{F1527FCC-C23B-A840-9AF6-7394168D7464}" type="presParOf" srcId="{19C85128-1AA7-2545-9EDD-EA534ECD26A3}" destId="{D86385CB-DB18-C643-9AD3-C305F4210982}" srcOrd="0" destOrd="0" presId="urn:microsoft.com/office/officeart/2005/8/layout/process2"/>
    <dgm:cxn modelId="{3F37E564-62FA-A540-A2ED-2C7F655CC840}" type="presParOf" srcId="{19C85128-1AA7-2545-9EDD-EA534ECD26A3}" destId="{C4981560-CE14-A24D-8D9C-526D2B93FEB9}" srcOrd="1" destOrd="0" presId="urn:microsoft.com/office/officeart/2005/8/layout/process2"/>
    <dgm:cxn modelId="{AADE4D24-E9E4-1B46-8E4D-7287218917F6}" type="presParOf" srcId="{C4981560-CE14-A24D-8D9C-526D2B93FEB9}" destId="{61793A9B-961A-5942-B535-1D2C0CD01757}" srcOrd="0" destOrd="0" presId="urn:microsoft.com/office/officeart/2005/8/layout/process2"/>
    <dgm:cxn modelId="{77B55F70-A7DA-B54B-A4E5-3C5B90A7F21C}" type="presParOf" srcId="{19C85128-1AA7-2545-9EDD-EA534ECD26A3}" destId="{409D359A-9C1C-0F42-8996-93827EA36216}" srcOrd="2" destOrd="0" presId="urn:microsoft.com/office/officeart/2005/8/layout/process2"/>
    <dgm:cxn modelId="{F23BF130-84E2-4745-96A8-0DAECAB3DC2B}" type="presParOf" srcId="{19C85128-1AA7-2545-9EDD-EA534ECD26A3}" destId="{22C31CB2-FE2C-0148-9CFC-CC70A8D03579}" srcOrd="3" destOrd="0" presId="urn:microsoft.com/office/officeart/2005/8/layout/process2"/>
    <dgm:cxn modelId="{7D1EE601-3EC5-F94B-BE0E-1F6459BC8B26}" type="presParOf" srcId="{22C31CB2-FE2C-0148-9CFC-CC70A8D03579}" destId="{08132083-2C91-1D42-B518-B4012D28B311}" srcOrd="0" destOrd="0" presId="urn:microsoft.com/office/officeart/2005/8/layout/process2"/>
    <dgm:cxn modelId="{D094BD88-B707-554A-BC12-7BB2A75ADA5D}" type="presParOf" srcId="{19C85128-1AA7-2545-9EDD-EA534ECD26A3}" destId="{8145D4C3-D369-CC4E-A78C-F3330689C9AF}" srcOrd="4" destOrd="0" presId="urn:microsoft.com/office/officeart/2005/8/layout/process2"/>
    <dgm:cxn modelId="{5EE4668D-BD1C-BB46-916F-D6F2842CFD0A}" type="presParOf" srcId="{19C85128-1AA7-2545-9EDD-EA534ECD26A3}" destId="{005BE876-E4C4-594F-A873-FB78DAEEAC45}" srcOrd="5" destOrd="0" presId="urn:microsoft.com/office/officeart/2005/8/layout/process2"/>
    <dgm:cxn modelId="{A0636532-8451-0444-9BF3-CF13DD6F0A66}" type="presParOf" srcId="{005BE876-E4C4-594F-A873-FB78DAEEAC45}" destId="{907AF598-AAAE-7941-B221-5DC50080D9C5}" srcOrd="0" destOrd="0" presId="urn:microsoft.com/office/officeart/2005/8/layout/process2"/>
    <dgm:cxn modelId="{E525FCEF-C878-BF4B-8060-7D34FAA64B70}" type="presParOf" srcId="{19C85128-1AA7-2545-9EDD-EA534ECD26A3}" destId="{4F54B83D-18DF-B849-9164-474CF55FA057}" srcOrd="6"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4AFE94-2AE6-4FDD-9D9E-95D81D70FA89}"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E12822C3-019A-4806-9BF8-2E45B45406F8}">
      <dgm:prSet/>
      <dgm:spPr/>
      <dgm:t>
        <a:bodyPr/>
        <a:lstStyle/>
        <a:p>
          <a:r>
            <a:rPr lang="en-GB"/>
            <a:t>Children may be targeted to physical abuse when living in domestic violence.</a:t>
          </a:r>
          <a:endParaRPr lang="en-US"/>
        </a:p>
      </dgm:t>
    </dgm:pt>
    <dgm:pt modelId="{3A4C19B0-5FD5-4415-8B29-FFFD8F61FB4F}" type="parTrans" cxnId="{3C6C118B-3711-4C77-8A24-5F8B968FBF05}">
      <dgm:prSet/>
      <dgm:spPr/>
      <dgm:t>
        <a:bodyPr/>
        <a:lstStyle/>
        <a:p>
          <a:endParaRPr lang="en-US"/>
        </a:p>
      </dgm:t>
    </dgm:pt>
    <dgm:pt modelId="{1BEE6A78-B59A-4FE1-A6F8-A47EB3B8E966}" type="sibTrans" cxnId="{3C6C118B-3711-4C77-8A24-5F8B968FBF05}">
      <dgm:prSet/>
      <dgm:spPr/>
      <dgm:t>
        <a:bodyPr/>
        <a:lstStyle/>
        <a:p>
          <a:endParaRPr lang="en-US"/>
        </a:p>
      </dgm:t>
    </dgm:pt>
    <dgm:pt modelId="{01B07D74-AA5E-4751-9ED9-589DFD9DA054}">
      <dgm:prSet/>
      <dgm:spPr/>
      <dgm:t>
        <a:bodyPr/>
        <a:lstStyle/>
        <a:p>
          <a:r>
            <a:rPr lang="en-GB"/>
            <a:t>Children can be aggressive and antisocial who experience violence at home.(Abrahams,1994)</a:t>
          </a:r>
          <a:endParaRPr lang="en-US"/>
        </a:p>
      </dgm:t>
    </dgm:pt>
    <dgm:pt modelId="{6D6DA962-D96D-4E98-B0F0-22AC07561A05}" type="parTrans" cxnId="{4824E75E-20D4-4265-826B-0EB9F589E18F}">
      <dgm:prSet/>
      <dgm:spPr/>
      <dgm:t>
        <a:bodyPr/>
        <a:lstStyle/>
        <a:p>
          <a:endParaRPr lang="en-US"/>
        </a:p>
      </dgm:t>
    </dgm:pt>
    <dgm:pt modelId="{5D778614-402A-4BA5-B873-029DA2ADAF1A}" type="sibTrans" cxnId="{4824E75E-20D4-4265-826B-0EB9F589E18F}">
      <dgm:prSet/>
      <dgm:spPr/>
      <dgm:t>
        <a:bodyPr/>
        <a:lstStyle/>
        <a:p>
          <a:endParaRPr lang="en-US"/>
        </a:p>
      </dgm:t>
    </dgm:pt>
    <dgm:pt modelId="{FC221D30-C16A-4DD4-A217-95251CF6B38E}">
      <dgm:prSet/>
      <dgm:spPr/>
      <dgm:t>
        <a:bodyPr/>
        <a:lstStyle/>
        <a:p>
          <a:r>
            <a:rPr lang="en-GB"/>
            <a:t>Children cognitive abilities  are affected by  what happens at home. It affects younger children in particular. (Rossman, 1998)</a:t>
          </a:r>
          <a:endParaRPr lang="en-US"/>
        </a:p>
      </dgm:t>
    </dgm:pt>
    <dgm:pt modelId="{B7AC8450-380F-4573-AA80-CEA294998CC5}" type="parTrans" cxnId="{3B928369-A7DC-41FC-84B2-18B1556C1BA4}">
      <dgm:prSet/>
      <dgm:spPr/>
      <dgm:t>
        <a:bodyPr/>
        <a:lstStyle/>
        <a:p>
          <a:endParaRPr lang="en-US"/>
        </a:p>
      </dgm:t>
    </dgm:pt>
    <dgm:pt modelId="{1CE82327-EDDB-4127-9DE1-B4D673BFA038}" type="sibTrans" cxnId="{3B928369-A7DC-41FC-84B2-18B1556C1BA4}">
      <dgm:prSet/>
      <dgm:spPr/>
      <dgm:t>
        <a:bodyPr/>
        <a:lstStyle/>
        <a:p>
          <a:endParaRPr lang="en-US"/>
        </a:p>
      </dgm:t>
    </dgm:pt>
    <dgm:pt modelId="{FDD32539-C0AF-504B-A214-705BCEDF05B2}" type="pres">
      <dgm:prSet presAssocID="{7E4AFE94-2AE6-4FDD-9D9E-95D81D70FA89}" presName="outerComposite" presStyleCnt="0">
        <dgm:presLayoutVars>
          <dgm:chMax val="5"/>
          <dgm:dir/>
          <dgm:resizeHandles val="exact"/>
        </dgm:presLayoutVars>
      </dgm:prSet>
      <dgm:spPr/>
    </dgm:pt>
    <dgm:pt modelId="{02CAD5CD-FDA5-A342-8C52-7FB80E90B1A6}" type="pres">
      <dgm:prSet presAssocID="{7E4AFE94-2AE6-4FDD-9D9E-95D81D70FA89}" presName="dummyMaxCanvas" presStyleCnt="0">
        <dgm:presLayoutVars/>
      </dgm:prSet>
      <dgm:spPr/>
    </dgm:pt>
    <dgm:pt modelId="{AA3D32BA-E674-3642-8890-29716D20353D}" type="pres">
      <dgm:prSet presAssocID="{7E4AFE94-2AE6-4FDD-9D9E-95D81D70FA89}" presName="ThreeNodes_1" presStyleLbl="node1" presStyleIdx="0" presStyleCnt="3">
        <dgm:presLayoutVars>
          <dgm:bulletEnabled val="1"/>
        </dgm:presLayoutVars>
      </dgm:prSet>
      <dgm:spPr/>
    </dgm:pt>
    <dgm:pt modelId="{F31F3717-0031-4348-87C2-9A4C96BC7D24}" type="pres">
      <dgm:prSet presAssocID="{7E4AFE94-2AE6-4FDD-9D9E-95D81D70FA89}" presName="ThreeNodes_2" presStyleLbl="node1" presStyleIdx="1" presStyleCnt="3">
        <dgm:presLayoutVars>
          <dgm:bulletEnabled val="1"/>
        </dgm:presLayoutVars>
      </dgm:prSet>
      <dgm:spPr/>
    </dgm:pt>
    <dgm:pt modelId="{35EB7BDA-C280-0E40-A63B-0E8F883BF689}" type="pres">
      <dgm:prSet presAssocID="{7E4AFE94-2AE6-4FDD-9D9E-95D81D70FA89}" presName="ThreeNodes_3" presStyleLbl="node1" presStyleIdx="2" presStyleCnt="3">
        <dgm:presLayoutVars>
          <dgm:bulletEnabled val="1"/>
        </dgm:presLayoutVars>
      </dgm:prSet>
      <dgm:spPr/>
    </dgm:pt>
    <dgm:pt modelId="{4F9CF3F6-8CC5-0449-812D-DD1F35E0D8C0}" type="pres">
      <dgm:prSet presAssocID="{7E4AFE94-2AE6-4FDD-9D9E-95D81D70FA89}" presName="ThreeConn_1-2" presStyleLbl="fgAccFollowNode1" presStyleIdx="0" presStyleCnt="2">
        <dgm:presLayoutVars>
          <dgm:bulletEnabled val="1"/>
        </dgm:presLayoutVars>
      </dgm:prSet>
      <dgm:spPr/>
    </dgm:pt>
    <dgm:pt modelId="{73CBFD5A-9304-8B4C-AD87-167BAE7D3022}" type="pres">
      <dgm:prSet presAssocID="{7E4AFE94-2AE6-4FDD-9D9E-95D81D70FA89}" presName="ThreeConn_2-3" presStyleLbl="fgAccFollowNode1" presStyleIdx="1" presStyleCnt="2">
        <dgm:presLayoutVars>
          <dgm:bulletEnabled val="1"/>
        </dgm:presLayoutVars>
      </dgm:prSet>
      <dgm:spPr/>
    </dgm:pt>
    <dgm:pt modelId="{11441A13-6A7A-8745-9539-62DB942D7A74}" type="pres">
      <dgm:prSet presAssocID="{7E4AFE94-2AE6-4FDD-9D9E-95D81D70FA89}" presName="ThreeNodes_1_text" presStyleLbl="node1" presStyleIdx="2" presStyleCnt="3">
        <dgm:presLayoutVars>
          <dgm:bulletEnabled val="1"/>
        </dgm:presLayoutVars>
      </dgm:prSet>
      <dgm:spPr/>
    </dgm:pt>
    <dgm:pt modelId="{7D44715C-1AE4-1E49-96A6-815BBC23C71C}" type="pres">
      <dgm:prSet presAssocID="{7E4AFE94-2AE6-4FDD-9D9E-95D81D70FA89}" presName="ThreeNodes_2_text" presStyleLbl="node1" presStyleIdx="2" presStyleCnt="3">
        <dgm:presLayoutVars>
          <dgm:bulletEnabled val="1"/>
        </dgm:presLayoutVars>
      </dgm:prSet>
      <dgm:spPr/>
    </dgm:pt>
    <dgm:pt modelId="{3C3D507C-2CBC-8248-B7A1-ACD48C70457C}" type="pres">
      <dgm:prSet presAssocID="{7E4AFE94-2AE6-4FDD-9D9E-95D81D70FA89}" presName="ThreeNodes_3_text" presStyleLbl="node1" presStyleIdx="2" presStyleCnt="3">
        <dgm:presLayoutVars>
          <dgm:bulletEnabled val="1"/>
        </dgm:presLayoutVars>
      </dgm:prSet>
      <dgm:spPr/>
    </dgm:pt>
  </dgm:ptLst>
  <dgm:cxnLst>
    <dgm:cxn modelId="{2A2AFD09-3967-DB4C-8E9B-68854B5C07D7}" type="presOf" srcId="{1BEE6A78-B59A-4FE1-A6F8-A47EB3B8E966}" destId="{4F9CF3F6-8CC5-0449-812D-DD1F35E0D8C0}" srcOrd="0" destOrd="0" presId="urn:microsoft.com/office/officeart/2005/8/layout/vProcess5"/>
    <dgm:cxn modelId="{58594553-2BC6-174D-B71C-A54ECA0C82B2}" type="presOf" srcId="{E12822C3-019A-4806-9BF8-2E45B45406F8}" destId="{11441A13-6A7A-8745-9539-62DB942D7A74}" srcOrd="1" destOrd="0" presId="urn:microsoft.com/office/officeart/2005/8/layout/vProcess5"/>
    <dgm:cxn modelId="{4824E75E-20D4-4265-826B-0EB9F589E18F}" srcId="{7E4AFE94-2AE6-4FDD-9D9E-95D81D70FA89}" destId="{01B07D74-AA5E-4751-9ED9-589DFD9DA054}" srcOrd="1" destOrd="0" parTransId="{6D6DA962-D96D-4E98-B0F0-22AC07561A05}" sibTransId="{5D778614-402A-4BA5-B873-029DA2ADAF1A}"/>
    <dgm:cxn modelId="{3B928369-A7DC-41FC-84B2-18B1556C1BA4}" srcId="{7E4AFE94-2AE6-4FDD-9D9E-95D81D70FA89}" destId="{FC221D30-C16A-4DD4-A217-95251CF6B38E}" srcOrd="2" destOrd="0" parTransId="{B7AC8450-380F-4573-AA80-CEA294998CC5}" sibTransId="{1CE82327-EDDB-4127-9DE1-B4D673BFA038}"/>
    <dgm:cxn modelId="{3C6C118B-3711-4C77-8A24-5F8B968FBF05}" srcId="{7E4AFE94-2AE6-4FDD-9D9E-95D81D70FA89}" destId="{E12822C3-019A-4806-9BF8-2E45B45406F8}" srcOrd="0" destOrd="0" parTransId="{3A4C19B0-5FD5-4415-8B29-FFFD8F61FB4F}" sibTransId="{1BEE6A78-B59A-4FE1-A6F8-A47EB3B8E966}"/>
    <dgm:cxn modelId="{72824C8C-D38F-E547-959A-B8A7B3653810}" type="presOf" srcId="{FC221D30-C16A-4DD4-A217-95251CF6B38E}" destId="{3C3D507C-2CBC-8248-B7A1-ACD48C70457C}" srcOrd="1" destOrd="0" presId="urn:microsoft.com/office/officeart/2005/8/layout/vProcess5"/>
    <dgm:cxn modelId="{576A1BAF-B078-D64F-880F-39EDF70B95BF}" type="presOf" srcId="{5D778614-402A-4BA5-B873-029DA2ADAF1A}" destId="{73CBFD5A-9304-8B4C-AD87-167BAE7D3022}" srcOrd="0" destOrd="0" presId="urn:microsoft.com/office/officeart/2005/8/layout/vProcess5"/>
    <dgm:cxn modelId="{EEF9EBBB-5289-AF43-BB53-50C97F5A4EC0}" type="presOf" srcId="{FC221D30-C16A-4DD4-A217-95251CF6B38E}" destId="{35EB7BDA-C280-0E40-A63B-0E8F883BF689}" srcOrd="0" destOrd="0" presId="urn:microsoft.com/office/officeart/2005/8/layout/vProcess5"/>
    <dgm:cxn modelId="{99ED96CF-0D35-3B47-9D15-CE0230EA1A07}" type="presOf" srcId="{E12822C3-019A-4806-9BF8-2E45B45406F8}" destId="{AA3D32BA-E674-3642-8890-29716D20353D}" srcOrd="0" destOrd="0" presId="urn:microsoft.com/office/officeart/2005/8/layout/vProcess5"/>
    <dgm:cxn modelId="{B071D6E7-77B3-0C43-BBD3-2D068C65B191}" type="presOf" srcId="{01B07D74-AA5E-4751-9ED9-589DFD9DA054}" destId="{F31F3717-0031-4348-87C2-9A4C96BC7D24}" srcOrd="0" destOrd="0" presId="urn:microsoft.com/office/officeart/2005/8/layout/vProcess5"/>
    <dgm:cxn modelId="{1AF566F1-DE2B-154D-8EE7-607D784E8EBB}" type="presOf" srcId="{7E4AFE94-2AE6-4FDD-9D9E-95D81D70FA89}" destId="{FDD32539-C0AF-504B-A214-705BCEDF05B2}" srcOrd="0" destOrd="0" presId="urn:microsoft.com/office/officeart/2005/8/layout/vProcess5"/>
    <dgm:cxn modelId="{3F3ADEF5-2933-AE4F-8B85-B3F2DC036100}" type="presOf" srcId="{01B07D74-AA5E-4751-9ED9-589DFD9DA054}" destId="{7D44715C-1AE4-1E49-96A6-815BBC23C71C}" srcOrd="1" destOrd="0" presId="urn:microsoft.com/office/officeart/2005/8/layout/vProcess5"/>
    <dgm:cxn modelId="{5C12EEB7-216B-DF45-891A-A63CFA48F8DC}" type="presParOf" srcId="{FDD32539-C0AF-504B-A214-705BCEDF05B2}" destId="{02CAD5CD-FDA5-A342-8C52-7FB80E90B1A6}" srcOrd="0" destOrd="0" presId="urn:microsoft.com/office/officeart/2005/8/layout/vProcess5"/>
    <dgm:cxn modelId="{E8F49AAC-8B23-484F-8E0B-97C774AF3A3A}" type="presParOf" srcId="{FDD32539-C0AF-504B-A214-705BCEDF05B2}" destId="{AA3D32BA-E674-3642-8890-29716D20353D}" srcOrd="1" destOrd="0" presId="urn:microsoft.com/office/officeart/2005/8/layout/vProcess5"/>
    <dgm:cxn modelId="{12BCF27D-8DA0-AC4B-9D7E-DE1E42C5E5FB}" type="presParOf" srcId="{FDD32539-C0AF-504B-A214-705BCEDF05B2}" destId="{F31F3717-0031-4348-87C2-9A4C96BC7D24}" srcOrd="2" destOrd="0" presId="urn:microsoft.com/office/officeart/2005/8/layout/vProcess5"/>
    <dgm:cxn modelId="{D7F0598D-DC79-144C-A7CE-EBB812388FD5}" type="presParOf" srcId="{FDD32539-C0AF-504B-A214-705BCEDF05B2}" destId="{35EB7BDA-C280-0E40-A63B-0E8F883BF689}" srcOrd="3" destOrd="0" presId="urn:microsoft.com/office/officeart/2005/8/layout/vProcess5"/>
    <dgm:cxn modelId="{9E22E73B-D9C1-2943-8F12-6A1C1620C145}" type="presParOf" srcId="{FDD32539-C0AF-504B-A214-705BCEDF05B2}" destId="{4F9CF3F6-8CC5-0449-812D-DD1F35E0D8C0}" srcOrd="4" destOrd="0" presId="urn:microsoft.com/office/officeart/2005/8/layout/vProcess5"/>
    <dgm:cxn modelId="{4415F33C-D045-294D-917C-B0CD22752535}" type="presParOf" srcId="{FDD32539-C0AF-504B-A214-705BCEDF05B2}" destId="{73CBFD5A-9304-8B4C-AD87-167BAE7D3022}" srcOrd="5" destOrd="0" presId="urn:microsoft.com/office/officeart/2005/8/layout/vProcess5"/>
    <dgm:cxn modelId="{B14712F0-13FD-7543-B792-82EAD247A477}" type="presParOf" srcId="{FDD32539-C0AF-504B-A214-705BCEDF05B2}" destId="{11441A13-6A7A-8745-9539-62DB942D7A74}" srcOrd="6" destOrd="0" presId="urn:microsoft.com/office/officeart/2005/8/layout/vProcess5"/>
    <dgm:cxn modelId="{F8B778FD-D58B-694D-9AB5-72B6CB1F6750}" type="presParOf" srcId="{FDD32539-C0AF-504B-A214-705BCEDF05B2}" destId="{7D44715C-1AE4-1E49-96A6-815BBC23C71C}" srcOrd="7" destOrd="0" presId="urn:microsoft.com/office/officeart/2005/8/layout/vProcess5"/>
    <dgm:cxn modelId="{158D495F-DA58-2949-8623-78F180888C27}" type="presParOf" srcId="{FDD32539-C0AF-504B-A214-705BCEDF05B2}" destId="{3C3D507C-2CBC-8248-B7A1-ACD48C70457C}"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94B530E-D72B-F442-8FED-EEA024F95893}" type="doc">
      <dgm:prSet loTypeId="urn:microsoft.com/office/officeart/2005/8/layout/process1" loCatId="" qsTypeId="urn:microsoft.com/office/officeart/2005/8/quickstyle/simple1" qsCatId="simple" csTypeId="urn:microsoft.com/office/officeart/2005/8/colors/accent1_2" csCatId="accent1" phldr="1"/>
      <dgm:spPr/>
      <dgm:t>
        <a:bodyPr/>
        <a:lstStyle/>
        <a:p>
          <a:endParaRPr lang="en-GB"/>
        </a:p>
      </dgm:t>
    </dgm:pt>
    <dgm:pt modelId="{C7BF3883-404C-B745-9AB8-A90B0D21399F}">
      <dgm:prSet phldrT="[Text]"/>
      <dgm:spPr/>
      <dgm:t>
        <a:bodyPr/>
        <a:lstStyle/>
        <a:p>
          <a:r>
            <a:rPr lang="en-GB"/>
            <a:t>rent in arears, financial issues</a:t>
          </a:r>
        </a:p>
      </dgm:t>
    </dgm:pt>
    <dgm:pt modelId="{D4C7CD4D-ADF8-DF42-B4DF-E6539C742317}" type="parTrans" cxnId="{0DB2F8F8-E2E6-B541-BE8B-86A6D28EA9C7}">
      <dgm:prSet/>
      <dgm:spPr/>
      <dgm:t>
        <a:bodyPr/>
        <a:lstStyle/>
        <a:p>
          <a:endParaRPr lang="en-GB"/>
        </a:p>
      </dgm:t>
    </dgm:pt>
    <dgm:pt modelId="{F232895F-8540-5647-870F-442775375C27}" type="sibTrans" cxnId="{0DB2F8F8-E2E6-B541-BE8B-86A6D28EA9C7}">
      <dgm:prSet/>
      <dgm:spPr/>
      <dgm:t>
        <a:bodyPr/>
        <a:lstStyle/>
        <a:p>
          <a:endParaRPr lang="en-GB"/>
        </a:p>
      </dgm:t>
    </dgm:pt>
    <dgm:pt modelId="{5C17E2B1-EB27-804B-94D6-3D5BD8A12C64}">
      <dgm:prSet phldrT="[Text]"/>
      <dgm:spPr/>
      <dgm:t>
        <a:bodyPr/>
        <a:lstStyle/>
        <a:p>
          <a:r>
            <a:rPr lang="en-GB"/>
            <a:t>Relationship breakdown,</a:t>
          </a:r>
        </a:p>
        <a:p>
          <a:r>
            <a:rPr lang="en-GB"/>
            <a:t>mother is alcoholic</a:t>
          </a:r>
        </a:p>
      </dgm:t>
    </dgm:pt>
    <dgm:pt modelId="{581BA896-9F9D-294A-8D0B-6FD968328E86}" type="parTrans" cxnId="{61261EAC-8ED0-4C4C-9CFE-A16E2A531385}">
      <dgm:prSet/>
      <dgm:spPr/>
      <dgm:t>
        <a:bodyPr/>
        <a:lstStyle/>
        <a:p>
          <a:endParaRPr lang="en-GB"/>
        </a:p>
      </dgm:t>
    </dgm:pt>
    <dgm:pt modelId="{44469EF0-AB18-A343-873F-6FC343A918F2}" type="sibTrans" cxnId="{61261EAC-8ED0-4C4C-9CFE-A16E2A531385}">
      <dgm:prSet/>
      <dgm:spPr/>
      <dgm:t>
        <a:bodyPr/>
        <a:lstStyle/>
        <a:p>
          <a:endParaRPr lang="en-GB"/>
        </a:p>
      </dgm:t>
    </dgm:pt>
    <dgm:pt modelId="{64014D25-09B4-3B42-9CE5-6CF76A15DDE5}">
      <dgm:prSet phldrT="[Text]"/>
      <dgm:spPr/>
      <dgm:t>
        <a:bodyPr/>
        <a:lstStyle/>
        <a:p>
          <a:r>
            <a:rPr lang="en-GB"/>
            <a:t>School absenteeism,</a:t>
          </a:r>
        </a:p>
        <a:p>
          <a:r>
            <a:rPr lang="en-GB"/>
            <a:t>anti social behaviour</a:t>
          </a:r>
        </a:p>
      </dgm:t>
    </dgm:pt>
    <dgm:pt modelId="{DE9D83C1-BB1F-F04D-990E-D5CD5A629CC7}" type="parTrans" cxnId="{68356648-CC1F-6B44-BC8A-B091E075492A}">
      <dgm:prSet/>
      <dgm:spPr/>
      <dgm:t>
        <a:bodyPr/>
        <a:lstStyle/>
        <a:p>
          <a:endParaRPr lang="en-GB"/>
        </a:p>
      </dgm:t>
    </dgm:pt>
    <dgm:pt modelId="{CD24C557-53E7-B140-9E91-973C184C067F}" type="sibTrans" cxnId="{68356648-CC1F-6B44-BC8A-B091E075492A}">
      <dgm:prSet/>
      <dgm:spPr/>
      <dgm:t>
        <a:bodyPr/>
        <a:lstStyle/>
        <a:p>
          <a:endParaRPr lang="en-GB"/>
        </a:p>
      </dgm:t>
    </dgm:pt>
    <dgm:pt modelId="{3C621EEF-8EFF-4E4E-869B-856CA7EC0422}" type="pres">
      <dgm:prSet presAssocID="{C94B530E-D72B-F442-8FED-EEA024F95893}" presName="Name0" presStyleCnt="0">
        <dgm:presLayoutVars>
          <dgm:dir/>
          <dgm:resizeHandles val="exact"/>
        </dgm:presLayoutVars>
      </dgm:prSet>
      <dgm:spPr/>
    </dgm:pt>
    <dgm:pt modelId="{1606DB8B-E35A-C545-A363-D1694DFBFD13}" type="pres">
      <dgm:prSet presAssocID="{C7BF3883-404C-B745-9AB8-A90B0D21399F}" presName="node" presStyleLbl="node1" presStyleIdx="0" presStyleCnt="3" custScaleY="161662">
        <dgm:presLayoutVars>
          <dgm:bulletEnabled val="1"/>
        </dgm:presLayoutVars>
      </dgm:prSet>
      <dgm:spPr/>
    </dgm:pt>
    <dgm:pt modelId="{8EAE660E-9B2D-8F4F-8FF8-0C96217B9638}" type="pres">
      <dgm:prSet presAssocID="{F232895F-8540-5647-870F-442775375C27}" presName="sibTrans" presStyleLbl="sibTrans2D1" presStyleIdx="0" presStyleCnt="2"/>
      <dgm:spPr/>
    </dgm:pt>
    <dgm:pt modelId="{27193659-82AF-C244-B397-C765368406C1}" type="pres">
      <dgm:prSet presAssocID="{F232895F-8540-5647-870F-442775375C27}" presName="connectorText" presStyleLbl="sibTrans2D1" presStyleIdx="0" presStyleCnt="2"/>
      <dgm:spPr/>
    </dgm:pt>
    <dgm:pt modelId="{63E1DBAE-54E8-F347-9F79-7139869FFDF9}" type="pres">
      <dgm:prSet presAssocID="{5C17E2B1-EB27-804B-94D6-3D5BD8A12C64}" presName="node" presStyleLbl="node1" presStyleIdx="1" presStyleCnt="3" custScaleY="166835">
        <dgm:presLayoutVars>
          <dgm:bulletEnabled val="1"/>
        </dgm:presLayoutVars>
      </dgm:prSet>
      <dgm:spPr/>
    </dgm:pt>
    <dgm:pt modelId="{3458F59E-F992-124A-AEA6-623403B4478D}" type="pres">
      <dgm:prSet presAssocID="{44469EF0-AB18-A343-873F-6FC343A918F2}" presName="sibTrans" presStyleLbl="sibTrans2D1" presStyleIdx="1" presStyleCnt="2"/>
      <dgm:spPr/>
    </dgm:pt>
    <dgm:pt modelId="{1F5B3971-B33F-F843-81E9-3A4E6AF0D63D}" type="pres">
      <dgm:prSet presAssocID="{44469EF0-AB18-A343-873F-6FC343A918F2}" presName="connectorText" presStyleLbl="sibTrans2D1" presStyleIdx="1" presStyleCnt="2"/>
      <dgm:spPr/>
    </dgm:pt>
    <dgm:pt modelId="{11286D7E-A94E-CE40-BDB7-7D8B92A56A1E}" type="pres">
      <dgm:prSet presAssocID="{64014D25-09B4-3B42-9CE5-6CF76A15DDE5}" presName="node" presStyleLbl="node1" presStyleIdx="2" presStyleCnt="3" custScaleX="92788" custScaleY="161662">
        <dgm:presLayoutVars>
          <dgm:bulletEnabled val="1"/>
        </dgm:presLayoutVars>
      </dgm:prSet>
      <dgm:spPr/>
    </dgm:pt>
  </dgm:ptLst>
  <dgm:cxnLst>
    <dgm:cxn modelId="{1354B608-B562-4841-8005-9CEAA939AB54}" type="presOf" srcId="{64014D25-09B4-3B42-9CE5-6CF76A15DDE5}" destId="{11286D7E-A94E-CE40-BDB7-7D8B92A56A1E}" srcOrd="0" destOrd="0" presId="urn:microsoft.com/office/officeart/2005/8/layout/process1"/>
    <dgm:cxn modelId="{D3B4630D-46AA-3D4C-8B59-5D588EFE8096}" type="presOf" srcId="{F232895F-8540-5647-870F-442775375C27}" destId="{8EAE660E-9B2D-8F4F-8FF8-0C96217B9638}" srcOrd="0" destOrd="0" presId="urn:microsoft.com/office/officeart/2005/8/layout/process1"/>
    <dgm:cxn modelId="{BB32BC36-3A73-3244-95D1-402A2E69763B}" type="presOf" srcId="{5C17E2B1-EB27-804B-94D6-3D5BD8A12C64}" destId="{63E1DBAE-54E8-F347-9F79-7139869FFDF9}" srcOrd="0" destOrd="0" presId="urn:microsoft.com/office/officeart/2005/8/layout/process1"/>
    <dgm:cxn modelId="{68356648-CC1F-6B44-BC8A-B091E075492A}" srcId="{C94B530E-D72B-F442-8FED-EEA024F95893}" destId="{64014D25-09B4-3B42-9CE5-6CF76A15DDE5}" srcOrd="2" destOrd="0" parTransId="{DE9D83C1-BB1F-F04D-990E-D5CD5A629CC7}" sibTransId="{CD24C557-53E7-B140-9E91-973C184C067F}"/>
    <dgm:cxn modelId="{53FD6656-E4DC-F54C-939D-EF05F05A2FB2}" type="presOf" srcId="{44469EF0-AB18-A343-873F-6FC343A918F2}" destId="{3458F59E-F992-124A-AEA6-623403B4478D}" srcOrd="0" destOrd="0" presId="urn:microsoft.com/office/officeart/2005/8/layout/process1"/>
    <dgm:cxn modelId="{39132175-FC92-354E-9744-7F63CA78C5BD}" type="presOf" srcId="{44469EF0-AB18-A343-873F-6FC343A918F2}" destId="{1F5B3971-B33F-F843-81E9-3A4E6AF0D63D}" srcOrd="1" destOrd="0" presId="urn:microsoft.com/office/officeart/2005/8/layout/process1"/>
    <dgm:cxn modelId="{972A3A8A-286C-274E-9E60-6F57A1499D93}" type="presOf" srcId="{C94B530E-D72B-F442-8FED-EEA024F95893}" destId="{3C621EEF-8EFF-4E4E-869B-856CA7EC0422}" srcOrd="0" destOrd="0" presId="urn:microsoft.com/office/officeart/2005/8/layout/process1"/>
    <dgm:cxn modelId="{61261EAC-8ED0-4C4C-9CFE-A16E2A531385}" srcId="{C94B530E-D72B-F442-8FED-EEA024F95893}" destId="{5C17E2B1-EB27-804B-94D6-3D5BD8A12C64}" srcOrd="1" destOrd="0" parTransId="{581BA896-9F9D-294A-8D0B-6FD968328E86}" sibTransId="{44469EF0-AB18-A343-873F-6FC343A918F2}"/>
    <dgm:cxn modelId="{61D988C1-36CC-DB49-A9FB-28CE7809E8A2}" type="presOf" srcId="{C7BF3883-404C-B745-9AB8-A90B0D21399F}" destId="{1606DB8B-E35A-C545-A363-D1694DFBFD13}" srcOrd="0" destOrd="0" presId="urn:microsoft.com/office/officeart/2005/8/layout/process1"/>
    <dgm:cxn modelId="{C5F98BF2-E7AE-5C4E-AAD6-90CEADF301C7}" type="presOf" srcId="{F232895F-8540-5647-870F-442775375C27}" destId="{27193659-82AF-C244-B397-C765368406C1}" srcOrd="1" destOrd="0" presId="urn:microsoft.com/office/officeart/2005/8/layout/process1"/>
    <dgm:cxn modelId="{0DB2F8F8-E2E6-B541-BE8B-86A6D28EA9C7}" srcId="{C94B530E-D72B-F442-8FED-EEA024F95893}" destId="{C7BF3883-404C-B745-9AB8-A90B0D21399F}" srcOrd="0" destOrd="0" parTransId="{D4C7CD4D-ADF8-DF42-B4DF-E6539C742317}" sibTransId="{F232895F-8540-5647-870F-442775375C27}"/>
    <dgm:cxn modelId="{32D8F79F-7E20-0941-9515-C36B8FC3D645}" type="presParOf" srcId="{3C621EEF-8EFF-4E4E-869B-856CA7EC0422}" destId="{1606DB8B-E35A-C545-A363-D1694DFBFD13}" srcOrd="0" destOrd="0" presId="urn:microsoft.com/office/officeart/2005/8/layout/process1"/>
    <dgm:cxn modelId="{F1B3BE2C-FEFF-3F4B-B839-C2A0432C2301}" type="presParOf" srcId="{3C621EEF-8EFF-4E4E-869B-856CA7EC0422}" destId="{8EAE660E-9B2D-8F4F-8FF8-0C96217B9638}" srcOrd="1" destOrd="0" presId="urn:microsoft.com/office/officeart/2005/8/layout/process1"/>
    <dgm:cxn modelId="{77366EA6-01AD-C045-85E3-148A7D02E8D3}" type="presParOf" srcId="{8EAE660E-9B2D-8F4F-8FF8-0C96217B9638}" destId="{27193659-82AF-C244-B397-C765368406C1}" srcOrd="0" destOrd="0" presId="urn:microsoft.com/office/officeart/2005/8/layout/process1"/>
    <dgm:cxn modelId="{DA4A5838-2A59-E947-A248-144D57261910}" type="presParOf" srcId="{3C621EEF-8EFF-4E4E-869B-856CA7EC0422}" destId="{63E1DBAE-54E8-F347-9F79-7139869FFDF9}" srcOrd="2" destOrd="0" presId="urn:microsoft.com/office/officeart/2005/8/layout/process1"/>
    <dgm:cxn modelId="{01BF42BD-0E4B-AF47-BB39-73EE14D56F13}" type="presParOf" srcId="{3C621EEF-8EFF-4E4E-869B-856CA7EC0422}" destId="{3458F59E-F992-124A-AEA6-623403B4478D}" srcOrd="3" destOrd="0" presId="urn:microsoft.com/office/officeart/2005/8/layout/process1"/>
    <dgm:cxn modelId="{7EFBDFE8-BAB5-3D41-BAA0-49C581A36403}" type="presParOf" srcId="{3458F59E-F992-124A-AEA6-623403B4478D}" destId="{1F5B3971-B33F-F843-81E9-3A4E6AF0D63D}" srcOrd="0" destOrd="0" presId="urn:microsoft.com/office/officeart/2005/8/layout/process1"/>
    <dgm:cxn modelId="{D3D303F5-BD5D-D044-A7E0-C52CBDD83EE4}" type="presParOf" srcId="{3C621EEF-8EFF-4E4E-869B-856CA7EC0422}" destId="{11286D7E-A94E-CE40-BDB7-7D8B92A56A1E}"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ADC34B2-89DB-4111-ABAB-A324A365763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1481E1C-D38D-45C5-8C23-582F65AB4793}">
      <dgm:prSet/>
      <dgm:spPr/>
      <dgm:t>
        <a:bodyPr/>
        <a:lstStyle/>
        <a:p>
          <a:r>
            <a:rPr lang="en-US"/>
            <a:t>Family assessment is usually done by local council [referral team]</a:t>
          </a:r>
        </a:p>
      </dgm:t>
    </dgm:pt>
    <dgm:pt modelId="{B9C3995D-BF8E-43B6-8E97-83C00B4AD9C7}" type="parTrans" cxnId="{9B3BE91F-AC6E-4F89-A323-C5DC4BEEED53}">
      <dgm:prSet/>
      <dgm:spPr/>
      <dgm:t>
        <a:bodyPr/>
        <a:lstStyle/>
        <a:p>
          <a:endParaRPr lang="en-US"/>
        </a:p>
      </dgm:t>
    </dgm:pt>
    <dgm:pt modelId="{19797D94-D089-4F9B-AC8B-6419637027B3}" type="sibTrans" cxnId="{9B3BE91F-AC6E-4F89-A323-C5DC4BEEED53}">
      <dgm:prSet/>
      <dgm:spPr/>
      <dgm:t>
        <a:bodyPr/>
        <a:lstStyle/>
        <a:p>
          <a:endParaRPr lang="en-US"/>
        </a:p>
      </dgm:t>
    </dgm:pt>
    <dgm:pt modelId="{60751E0C-A979-4831-968B-4A03E1089DDF}">
      <dgm:prSet/>
      <dgm:spPr/>
      <dgm:t>
        <a:bodyPr/>
        <a:lstStyle/>
        <a:p>
          <a:r>
            <a:rPr lang="en-US"/>
            <a:t>Investigating each family member </a:t>
          </a:r>
        </a:p>
      </dgm:t>
    </dgm:pt>
    <dgm:pt modelId="{1B44CF78-B41B-44B8-93A1-1189DBBE2886}" type="parTrans" cxnId="{7B8CD477-EF06-4CD4-B9C6-130E6667232F}">
      <dgm:prSet/>
      <dgm:spPr/>
      <dgm:t>
        <a:bodyPr/>
        <a:lstStyle/>
        <a:p>
          <a:endParaRPr lang="en-US"/>
        </a:p>
      </dgm:t>
    </dgm:pt>
    <dgm:pt modelId="{DF691688-05F3-4C10-B21C-28FDE1765260}" type="sibTrans" cxnId="{7B8CD477-EF06-4CD4-B9C6-130E6667232F}">
      <dgm:prSet/>
      <dgm:spPr/>
      <dgm:t>
        <a:bodyPr/>
        <a:lstStyle/>
        <a:p>
          <a:endParaRPr lang="en-US"/>
        </a:p>
      </dgm:t>
    </dgm:pt>
    <dgm:pt modelId="{4188DA8E-8D11-4DDF-9378-E37F048E1C90}">
      <dgm:prSet/>
      <dgm:spPr/>
      <dgm:t>
        <a:bodyPr/>
        <a:lstStyle/>
        <a:p>
          <a:r>
            <a:rPr lang="en-US"/>
            <a:t>A medical evaluation to rule out any health issues</a:t>
          </a:r>
        </a:p>
      </dgm:t>
    </dgm:pt>
    <dgm:pt modelId="{D18CF8AB-292D-4322-9D9A-C5DF77F0F6E1}" type="parTrans" cxnId="{300BC2AC-AA72-4612-8829-39CF460DB251}">
      <dgm:prSet/>
      <dgm:spPr/>
      <dgm:t>
        <a:bodyPr/>
        <a:lstStyle/>
        <a:p>
          <a:endParaRPr lang="en-US"/>
        </a:p>
      </dgm:t>
    </dgm:pt>
    <dgm:pt modelId="{EBF64E8F-96E7-4E7A-A8DE-6DBAC6CC0612}" type="sibTrans" cxnId="{300BC2AC-AA72-4612-8829-39CF460DB251}">
      <dgm:prSet/>
      <dgm:spPr/>
      <dgm:t>
        <a:bodyPr/>
        <a:lstStyle/>
        <a:p>
          <a:endParaRPr lang="en-US"/>
        </a:p>
      </dgm:t>
    </dgm:pt>
    <dgm:pt modelId="{C16B9E26-0EC4-4C25-BE83-7681C8817B19}">
      <dgm:prSet/>
      <dgm:spPr/>
      <dgm:t>
        <a:bodyPr/>
        <a:lstStyle/>
        <a:p>
          <a:r>
            <a:rPr lang="en-US"/>
            <a:t>A care provider could make a referral’s to mental health specialists which explores thoughts, feelings and behaviour patterns within family</a:t>
          </a:r>
        </a:p>
      </dgm:t>
    </dgm:pt>
    <dgm:pt modelId="{E6BD728C-D55A-4776-ADD4-0A82F5C56901}" type="parTrans" cxnId="{A4FB5320-2606-483B-882A-DCA71A0F4003}">
      <dgm:prSet/>
      <dgm:spPr/>
      <dgm:t>
        <a:bodyPr/>
        <a:lstStyle/>
        <a:p>
          <a:endParaRPr lang="en-US"/>
        </a:p>
      </dgm:t>
    </dgm:pt>
    <dgm:pt modelId="{659102DC-1E12-4966-B74C-FFDB532E902A}" type="sibTrans" cxnId="{A4FB5320-2606-483B-882A-DCA71A0F4003}">
      <dgm:prSet/>
      <dgm:spPr/>
      <dgm:t>
        <a:bodyPr/>
        <a:lstStyle/>
        <a:p>
          <a:endParaRPr lang="en-US"/>
        </a:p>
      </dgm:t>
    </dgm:pt>
    <dgm:pt modelId="{ABEA9FD6-1F25-4CBD-B532-378B2AD70950}">
      <dgm:prSet/>
      <dgm:spPr/>
      <dgm:t>
        <a:bodyPr/>
        <a:lstStyle/>
        <a:p>
          <a:r>
            <a:rPr lang="en-US"/>
            <a:t>Parenting programmes to help improve the child behaviour</a:t>
          </a:r>
        </a:p>
      </dgm:t>
    </dgm:pt>
    <dgm:pt modelId="{FA9AAD4D-5633-4EF7-BFE7-70BFA71D7329}" type="parTrans" cxnId="{03A306C2-A034-44A1-8268-EECD77A622BB}">
      <dgm:prSet/>
      <dgm:spPr/>
      <dgm:t>
        <a:bodyPr/>
        <a:lstStyle/>
        <a:p>
          <a:endParaRPr lang="en-US"/>
        </a:p>
      </dgm:t>
    </dgm:pt>
    <dgm:pt modelId="{4BB60E5D-6985-440F-9C04-061CB2914B4E}" type="sibTrans" cxnId="{03A306C2-A034-44A1-8268-EECD77A622BB}">
      <dgm:prSet/>
      <dgm:spPr/>
      <dgm:t>
        <a:bodyPr/>
        <a:lstStyle/>
        <a:p>
          <a:endParaRPr lang="en-US"/>
        </a:p>
      </dgm:t>
    </dgm:pt>
    <dgm:pt modelId="{7A75EF59-DEBD-47EA-9BBA-1D4D903E59C7}">
      <dgm:prSet/>
      <dgm:spPr/>
      <dgm:t>
        <a:bodyPr/>
        <a:lstStyle/>
        <a:p>
          <a:r>
            <a:rPr lang="en-US"/>
            <a:t>Psychological therapy treatment for the family [counselling]</a:t>
          </a:r>
        </a:p>
      </dgm:t>
    </dgm:pt>
    <dgm:pt modelId="{35D69861-3B9C-40A0-88A8-BF65D74046A1}" type="parTrans" cxnId="{828DDC2B-1491-4E3A-98DE-F86C739865C5}">
      <dgm:prSet/>
      <dgm:spPr/>
      <dgm:t>
        <a:bodyPr/>
        <a:lstStyle/>
        <a:p>
          <a:endParaRPr lang="en-US"/>
        </a:p>
      </dgm:t>
    </dgm:pt>
    <dgm:pt modelId="{592E8CF8-C402-4D73-9EF8-044057D18835}" type="sibTrans" cxnId="{828DDC2B-1491-4E3A-98DE-F86C739865C5}">
      <dgm:prSet/>
      <dgm:spPr/>
      <dgm:t>
        <a:bodyPr/>
        <a:lstStyle/>
        <a:p>
          <a:endParaRPr lang="en-US"/>
        </a:p>
      </dgm:t>
    </dgm:pt>
    <dgm:pt modelId="{B69E1C97-CA41-45D6-9D34-E1EC7B9D7827}">
      <dgm:prSet/>
      <dgm:spPr/>
      <dgm:t>
        <a:bodyPr/>
        <a:lstStyle/>
        <a:p>
          <a:r>
            <a:rPr lang="en-US"/>
            <a:t>Medications to help control behaviour </a:t>
          </a:r>
        </a:p>
      </dgm:t>
    </dgm:pt>
    <dgm:pt modelId="{63A71B2B-C7D8-48CA-B84E-4E6764B71A48}" type="parTrans" cxnId="{481D8CD4-6BB7-46C1-B741-2123C63B08E2}">
      <dgm:prSet/>
      <dgm:spPr/>
      <dgm:t>
        <a:bodyPr/>
        <a:lstStyle/>
        <a:p>
          <a:endParaRPr lang="en-US"/>
        </a:p>
      </dgm:t>
    </dgm:pt>
    <dgm:pt modelId="{D1C3D664-7986-4E23-A2D7-3F9C106562D2}" type="sibTrans" cxnId="{481D8CD4-6BB7-46C1-B741-2123C63B08E2}">
      <dgm:prSet/>
      <dgm:spPr/>
      <dgm:t>
        <a:bodyPr/>
        <a:lstStyle/>
        <a:p>
          <a:endParaRPr lang="en-US"/>
        </a:p>
      </dgm:t>
    </dgm:pt>
    <dgm:pt modelId="{48A549F6-D2DB-454B-A62A-AD7E8DCE4084}" type="pres">
      <dgm:prSet presAssocID="{7ADC34B2-89DB-4111-ABAB-A324A365763E}" presName="linear" presStyleCnt="0">
        <dgm:presLayoutVars>
          <dgm:animLvl val="lvl"/>
          <dgm:resizeHandles val="exact"/>
        </dgm:presLayoutVars>
      </dgm:prSet>
      <dgm:spPr/>
    </dgm:pt>
    <dgm:pt modelId="{0BB405C2-CDB0-8447-9FF6-6C9DA4B3F9E2}" type="pres">
      <dgm:prSet presAssocID="{E1481E1C-D38D-45C5-8C23-582F65AB4793}" presName="parentText" presStyleLbl="node1" presStyleIdx="0" presStyleCnt="7">
        <dgm:presLayoutVars>
          <dgm:chMax val="0"/>
          <dgm:bulletEnabled val="1"/>
        </dgm:presLayoutVars>
      </dgm:prSet>
      <dgm:spPr/>
    </dgm:pt>
    <dgm:pt modelId="{3DF4C8D1-D91E-9343-860E-FBDC2CED8CBD}" type="pres">
      <dgm:prSet presAssocID="{19797D94-D089-4F9B-AC8B-6419637027B3}" presName="spacer" presStyleCnt="0"/>
      <dgm:spPr/>
    </dgm:pt>
    <dgm:pt modelId="{CFFB0F5F-3E6B-F549-A5EC-EC52A413CE07}" type="pres">
      <dgm:prSet presAssocID="{60751E0C-A979-4831-968B-4A03E1089DDF}" presName="parentText" presStyleLbl="node1" presStyleIdx="1" presStyleCnt="7">
        <dgm:presLayoutVars>
          <dgm:chMax val="0"/>
          <dgm:bulletEnabled val="1"/>
        </dgm:presLayoutVars>
      </dgm:prSet>
      <dgm:spPr/>
    </dgm:pt>
    <dgm:pt modelId="{1E258470-F3CC-DC4B-97FF-C53BC9F076CB}" type="pres">
      <dgm:prSet presAssocID="{DF691688-05F3-4C10-B21C-28FDE1765260}" presName="spacer" presStyleCnt="0"/>
      <dgm:spPr/>
    </dgm:pt>
    <dgm:pt modelId="{4119E961-0DA3-1948-9BF8-2365C668D367}" type="pres">
      <dgm:prSet presAssocID="{4188DA8E-8D11-4DDF-9378-E37F048E1C90}" presName="parentText" presStyleLbl="node1" presStyleIdx="2" presStyleCnt="7">
        <dgm:presLayoutVars>
          <dgm:chMax val="0"/>
          <dgm:bulletEnabled val="1"/>
        </dgm:presLayoutVars>
      </dgm:prSet>
      <dgm:spPr/>
    </dgm:pt>
    <dgm:pt modelId="{14D6EDDA-A116-D14E-B752-F034DEB2D9AF}" type="pres">
      <dgm:prSet presAssocID="{EBF64E8F-96E7-4E7A-A8DE-6DBAC6CC0612}" presName="spacer" presStyleCnt="0"/>
      <dgm:spPr/>
    </dgm:pt>
    <dgm:pt modelId="{734AC8CE-5AD0-F648-BBD2-82CB44BB5EFA}" type="pres">
      <dgm:prSet presAssocID="{C16B9E26-0EC4-4C25-BE83-7681C8817B19}" presName="parentText" presStyleLbl="node1" presStyleIdx="3" presStyleCnt="7">
        <dgm:presLayoutVars>
          <dgm:chMax val="0"/>
          <dgm:bulletEnabled val="1"/>
        </dgm:presLayoutVars>
      </dgm:prSet>
      <dgm:spPr/>
    </dgm:pt>
    <dgm:pt modelId="{D9E2F8B8-6CC3-E440-8916-E11DC5B7B651}" type="pres">
      <dgm:prSet presAssocID="{659102DC-1E12-4966-B74C-FFDB532E902A}" presName="spacer" presStyleCnt="0"/>
      <dgm:spPr/>
    </dgm:pt>
    <dgm:pt modelId="{DD6CF2DB-1509-1F43-B410-DF4E6FB38267}" type="pres">
      <dgm:prSet presAssocID="{ABEA9FD6-1F25-4CBD-B532-378B2AD70950}" presName="parentText" presStyleLbl="node1" presStyleIdx="4" presStyleCnt="7">
        <dgm:presLayoutVars>
          <dgm:chMax val="0"/>
          <dgm:bulletEnabled val="1"/>
        </dgm:presLayoutVars>
      </dgm:prSet>
      <dgm:spPr/>
    </dgm:pt>
    <dgm:pt modelId="{A4D2A4EB-9B7D-E34B-8DA1-AC166155EB5C}" type="pres">
      <dgm:prSet presAssocID="{4BB60E5D-6985-440F-9C04-061CB2914B4E}" presName="spacer" presStyleCnt="0"/>
      <dgm:spPr/>
    </dgm:pt>
    <dgm:pt modelId="{03C61B1F-739B-3C4D-A320-F6EBDCB2A186}" type="pres">
      <dgm:prSet presAssocID="{7A75EF59-DEBD-47EA-9BBA-1D4D903E59C7}" presName="parentText" presStyleLbl="node1" presStyleIdx="5" presStyleCnt="7">
        <dgm:presLayoutVars>
          <dgm:chMax val="0"/>
          <dgm:bulletEnabled val="1"/>
        </dgm:presLayoutVars>
      </dgm:prSet>
      <dgm:spPr/>
    </dgm:pt>
    <dgm:pt modelId="{98FE2121-A4CF-5F47-B55B-243E9C4D671F}" type="pres">
      <dgm:prSet presAssocID="{592E8CF8-C402-4D73-9EF8-044057D18835}" presName="spacer" presStyleCnt="0"/>
      <dgm:spPr/>
    </dgm:pt>
    <dgm:pt modelId="{3D6B3B62-0570-0B45-A8B6-98B7BC2B3A6D}" type="pres">
      <dgm:prSet presAssocID="{B69E1C97-CA41-45D6-9D34-E1EC7B9D7827}" presName="parentText" presStyleLbl="node1" presStyleIdx="6" presStyleCnt="7">
        <dgm:presLayoutVars>
          <dgm:chMax val="0"/>
          <dgm:bulletEnabled val="1"/>
        </dgm:presLayoutVars>
      </dgm:prSet>
      <dgm:spPr/>
    </dgm:pt>
  </dgm:ptLst>
  <dgm:cxnLst>
    <dgm:cxn modelId="{9B3BE91F-AC6E-4F89-A323-C5DC4BEEED53}" srcId="{7ADC34B2-89DB-4111-ABAB-A324A365763E}" destId="{E1481E1C-D38D-45C5-8C23-582F65AB4793}" srcOrd="0" destOrd="0" parTransId="{B9C3995D-BF8E-43B6-8E97-83C00B4AD9C7}" sibTransId="{19797D94-D089-4F9B-AC8B-6419637027B3}"/>
    <dgm:cxn modelId="{A4FB5320-2606-483B-882A-DCA71A0F4003}" srcId="{7ADC34B2-89DB-4111-ABAB-A324A365763E}" destId="{C16B9E26-0EC4-4C25-BE83-7681C8817B19}" srcOrd="3" destOrd="0" parTransId="{E6BD728C-D55A-4776-ADD4-0A82F5C56901}" sibTransId="{659102DC-1E12-4966-B74C-FFDB532E902A}"/>
    <dgm:cxn modelId="{71723924-D84A-BA47-9C47-DE765745AF61}" type="presOf" srcId="{7ADC34B2-89DB-4111-ABAB-A324A365763E}" destId="{48A549F6-D2DB-454B-A62A-AD7E8DCE4084}" srcOrd="0" destOrd="0" presId="urn:microsoft.com/office/officeart/2005/8/layout/vList2"/>
    <dgm:cxn modelId="{828DDC2B-1491-4E3A-98DE-F86C739865C5}" srcId="{7ADC34B2-89DB-4111-ABAB-A324A365763E}" destId="{7A75EF59-DEBD-47EA-9BBA-1D4D903E59C7}" srcOrd="5" destOrd="0" parTransId="{35D69861-3B9C-40A0-88A8-BF65D74046A1}" sibTransId="{592E8CF8-C402-4D73-9EF8-044057D18835}"/>
    <dgm:cxn modelId="{7B8CD477-EF06-4CD4-B9C6-130E6667232F}" srcId="{7ADC34B2-89DB-4111-ABAB-A324A365763E}" destId="{60751E0C-A979-4831-968B-4A03E1089DDF}" srcOrd="1" destOrd="0" parTransId="{1B44CF78-B41B-44B8-93A1-1189DBBE2886}" sibTransId="{DF691688-05F3-4C10-B21C-28FDE1765260}"/>
    <dgm:cxn modelId="{CE501582-9581-1A4C-9E3C-89ACCC469356}" type="presOf" srcId="{60751E0C-A979-4831-968B-4A03E1089DDF}" destId="{CFFB0F5F-3E6B-F549-A5EC-EC52A413CE07}" srcOrd="0" destOrd="0" presId="urn:microsoft.com/office/officeart/2005/8/layout/vList2"/>
    <dgm:cxn modelId="{9339329D-124C-5744-ABB8-A4E87622A295}" type="presOf" srcId="{7A75EF59-DEBD-47EA-9BBA-1D4D903E59C7}" destId="{03C61B1F-739B-3C4D-A320-F6EBDCB2A186}" srcOrd="0" destOrd="0" presId="urn:microsoft.com/office/officeart/2005/8/layout/vList2"/>
    <dgm:cxn modelId="{BE9605A0-9083-4540-B979-81DA4216CB3D}" type="presOf" srcId="{C16B9E26-0EC4-4C25-BE83-7681C8817B19}" destId="{734AC8CE-5AD0-F648-BBD2-82CB44BB5EFA}" srcOrd="0" destOrd="0" presId="urn:microsoft.com/office/officeart/2005/8/layout/vList2"/>
    <dgm:cxn modelId="{923C54A1-55A5-BE48-B057-4A9CB2B82BA1}" type="presOf" srcId="{ABEA9FD6-1F25-4CBD-B532-378B2AD70950}" destId="{DD6CF2DB-1509-1F43-B410-DF4E6FB38267}" srcOrd="0" destOrd="0" presId="urn:microsoft.com/office/officeart/2005/8/layout/vList2"/>
    <dgm:cxn modelId="{61ED95A2-E455-144A-A64D-51BF88DFCA1E}" type="presOf" srcId="{4188DA8E-8D11-4DDF-9378-E37F048E1C90}" destId="{4119E961-0DA3-1948-9BF8-2365C668D367}" srcOrd="0" destOrd="0" presId="urn:microsoft.com/office/officeart/2005/8/layout/vList2"/>
    <dgm:cxn modelId="{300BC2AC-AA72-4612-8829-39CF460DB251}" srcId="{7ADC34B2-89DB-4111-ABAB-A324A365763E}" destId="{4188DA8E-8D11-4DDF-9378-E37F048E1C90}" srcOrd="2" destOrd="0" parTransId="{D18CF8AB-292D-4322-9D9A-C5DF77F0F6E1}" sibTransId="{EBF64E8F-96E7-4E7A-A8DE-6DBAC6CC0612}"/>
    <dgm:cxn modelId="{03A306C2-A034-44A1-8268-EECD77A622BB}" srcId="{7ADC34B2-89DB-4111-ABAB-A324A365763E}" destId="{ABEA9FD6-1F25-4CBD-B532-378B2AD70950}" srcOrd="4" destOrd="0" parTransId="{FA9AAD4D-5633-4EF7-BFE7-70BFA71D7329}" sibTransId="{4BB60E5D-6985-440F-9C04-061CB2914B4E}"/>
    <dgm:cxn modelId="{A3696CD1-DFE2-7442-B042-2E2318C976ED}" type="presOf" srcId="{B69E1C97-CA41-45D6-9D34-E1EC7B9D7827}" destId="{3D6B3B62-0570-0B45-A8B6-98B7BC2B3A6D}" srcOrd="0" destOrd="0" presId="urn:microsoft.com/office/officeart/2005/8/layout/vList2"/>
    <dgm:cxn modelId="{481D8CD4-6BB7-46C1-B741-2123C63B08E2}" srcId="{7ADC34B2-89DB-4111-ABAB-A324A365763E}" destId="{B69E1C97-CA41-45D6-9D34-E1EC7B9D7827}" srcOrd="6" destOrd="0" parTransId="{63A71B2B-C7D8-48CA-B84E-4E6764B71A48}" sibTransId="{D1C3D664-7986-4E23-A2D7-3F9C106562D2}"/>
    <dgm:cxn modelId="{E9B461E7-729A-E747-94C5-2CC579DE1537}" type="presOf" srcId="{E1481E1C-D38D-45C5-8C23-582F65AB4793}" destId="{0BB405C2-CDB0-8447-9FF6-6C9DA4B3F9E2}" srcOrd="0" destOrd="0" presId="urn:microsoft.com/office/officeart/2005/8/layout/vList2"/>
    <dgm:cxn modelId="{1EE690E7-547C-B54D-B7C4-80F808D6258E}" type="presParOf" srcId="{48A549F6-D2DB-454B-A62A-AD7E8DCE4084}" destId="{0BB405C2-CDB0-8447-9FF6-6C9DA4B3F9E2}" srcOrd="0" destOrd="0" presId="urn:microsoft.com/office/officeart/2005/8/layout/vList2"/>
    <dgm:cxn modelId="{AD52E586-84BD-3040-8D71-15C5BB4617A4}" type="presParOf" srcId="{48A549F6-D2DB-454B-A62A-AD7E8DCE4084}" destId="{3DF4C8D1-D91E-9343-860E-FBDC2CED8CBD}" srcOrd="1" destOrd="0" presId="urn:microsoft.com/office/officeart/2005/8/layout/vList2"/>
    <dgm:cxn modelId="{76E9CF7E-F987-9846-A4BB-7CFAB20088B8}" type="presParOf" srcId="{48A549F6-D2DB-454B-A62A-AD7E8DCE4084}" destId="{CFFB0F5F-3E6B-F549-A5EC-EC52A413CE07}" srcOrd="2" destOrd="0" presId="urn:microsoft.com/office/officeart/2005/8/layout/vList2"/>
    <dgm:cxn modelId="{349DE577-C6B6-F14C-A407-FD99A63EF553}" type="presParOf" srcId="{48A549F6-D2DB-454B-A62A-AD7E8DCE4084}" destId="{1E258470-F3CC-DC4B-97FF-C53BC9F076CB}" srcOrd="3" destOrd="0" presId="urn:microsoft.com/office/officeart/2005/8/layout/vList2"/>
    <dgm:cxn modelId="{8D99FA50-978B-9041-B9D2-0F03AF01FBB6}" type="presParOf" srcId="{48A549F6-D2DB-454B-A62A-AD7E8DCE4084}" destId="{4119E961-0DA3-1948-9BF8-2365C668D367}" srcOrd="4" destOrd="0" presId="urn:microsoft.com/office/officeart/2005/8/layout/vList2"/>
    <dgm:cxn modelId="{8F8AD564-50D4-E744-90A1-DF2A4E50B4A7}" type="presParOf" srcId="{48A549F6-D2DB-454B-A62A-AD7E8DCE4084}" destId="{14D6EDDA-A116-D14E-B752-F034DEB2D9AF}" srcOrd="5" destOrd="0" presId="urn:microsoft.com/office/officeart/2005/8/layout/vList2"/>
    <dgm:cxn modelId="{A840ACA4-4C56-EB42-86D9-BC568D76AFE7}" type="presParOf" srcId="{48A549F6-D2DB-454B-A62A-AD7E8DCE4084}" destId="{734AC8CE-5AD0-F648-BBD2-82CB44BB5EFA}" srcOrd="6" destOrd="0" presId="urn:microsoft.com/office/officeart/2005/8/layout/vList2"/>
    <dgm:cxn modelId="{26474C75-C31A-A045-A06E-B0BC6933CAB7}" type="presParOf" srcId="{48A549F6-D2DB-454B-A62A-AD7E8DCE4084}" destId="{D9E2F8B8-6CC3-E440-8916-E11DC5B7B651}" srcOrd="7" destOrd="0" presId="urn:microsoft.com/office/officeart/2005/8/layout/vList2"/>
    <dgm:cxn modelId="{F976915F-4C06-9443-84E2-EDCA09EE6EC6}" type="presParOf" srcId="{48A549F6-D2DB-454B-A62A-AD7E8DCE4084}" destId="{DD6CF2DB-1509-1F43-B410-DF4E6FB38267}" srcOrd="8" destOrd="0" presId="urn:microsoft.com/office/officeart/2005/8/layout/vList2"/>
    <dgm:cxn modelId="{48A030AB-3D17-CE4D-BA13-92D3D1C1E2C4}" type="presParOf" srcId="{48A549F6-D2DB-454B-A62A-AD7E8DCE4084}" destId="{A4D2A4EB-9B7D-E34B-8DA1-AC166155EB5C}" srcOrd="9" destOrd="0" presId="urn:microsoft.com/office/officeart/2005/8/layout/vList2"/>
    <dgm:cxn modelId="{B15156E3-F628-7745-B100-EB6798FEBDB8}" type="presParOf" srcId="{48A549F6-D2DB-454B-A62A-AD7E8DCE4084}" destId="{03C61B1F-739B-3C4D-A320-F6EBDCB2A186}" srcOrd="10" destOrd="0" presId="urn:microsoft.com/office/officeart/2005/8/layout/vList2"/>
    <dgm:cxn modelId="{ECCAEB3A-A7EB-2248-B259-A6CBF293E886}" type="presParOf" srcId="{48A549F6-D2DB-454B-A62A-AD7E8DCE4084}" destId="{98FE2121-A4CF-5F47-B55B-243E9C4D671F}" srcOrd="11" destOrd="0" presId="urn:microsoft.com/office/officeart/2005/8/layout/vList2"/>
    <dgm:cxn modelId="{8C4A8F69-BB35-794C-BEE2-59D894505344}" type="presParOf" srcId="{48A549F6-D2DB-454B-A62A-AD7E8DCE4084}" destId="{3D6B3B62-0570-0B45-A8B6-98B7BC2B3A6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80912EC-FEF4-40C1-B4A7-9362C4CB24DD}"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BDC5AF1-E31C-49DA-B964-3BD4C36290E9}">
      <dgm:prSet/>
      <dgm:spPr/>
      <dgm:t>
        <a:bodyPr/>
        <a:lstStyle/>
        <a:p>
          <a:r>
            <a:rPr lang="en-GB"/>
            <a:t>Neighbourhood services</a:t>
          </a:r>
          <a:endParaRPr lang="en-US"/>
        </a:p>
      </dgm:t>
    </dgm:pt>
    <dgm:pt modelId="{FE9A78D8-E16C-489E-B8DA-B8B790E17C78}" type="parTrans" cxnId="{599A9CFB-F914-41F6-B339-CCE94056CC1E}">
      <dgm:prSet/>
      <dgm:spPr/>
      <dgm:t>
        <a:bodyPr/>
        <a:lstStyle/>
        <a:p>
          <a:endParaRPr lang="en-US"/>
        </a:p>
      </dgm:t>
    </dgm:pt>
    <dgm:pt modelId="{01330165-3816-4D32-8B00-6E4CA839ACAA}" type="sibTrans" cxnId="{599A9CFB-F914-41F6-B339-CCE94056CC1E}">
      <dgm:prSet/>
      <dgm:spPr/>
      <dgm:t>
        <a:bodyPr/>
        <a:lstStyle/>
        <a:p>
          <a:endParaRPr lang="en-US"/>
        </a:p>
      </dgm:t>
    </dgm:pt>
    <dgm:pt modelId="{BCA9A427-F578-4BCA-890B-5141DC7041E8}">
      <dgm:prSet/>
      <dgm:spPr/>
      <dgm:t>
        <a:bodyPr/>
        <a:lstStyle/>
        <a:p>
          <a:r>
            <a:rPr lang="en-GB"/>
            <a:t>Antisocial behaviour team</a:t>
          </a:r>
          <a:endParaRPr lang="en-US"/>
        </a:p>
      </dgm:t>
    </dgm:pt>
    <dgm:pt modelId="{5E8EE2C5-2121-4301-9B1D-84195F1E4B57}" type="parTrans" cxnId="{4D334914-1F51-496A-81B5-CB5052389A24}">
      <dgm:prSet/>
      <dgm:spPr/>
      <dgm:t>
        <a:bodyPr/>
        <a:lstStyle/>
        <a:p>
          <a:endParaRPr lang="en-US"/>
        </a:p>
      </dgm:t>
    </dgm:pt>
    <dgm:pt modelId="{D9721E54-68D4-493F-AA29-A5F4DACE1F1A}" type="sibTrans" cxnId="{4D334914-1F51-496A-81B5-CB5052389A24}">
      <dgm:prSet/>
      <dgm:spPr/>
      <dgm:t>
        <a:bodyPr/>
        <a:lstStyle/>
        <a:p>
          <a:endParaRPr lang="en-US"/>
        </a:p>
      </dgm:t>
    </dgm:pt>
    <dgm:pt modelId="{8C0FCF19-D16C-4FC1-B259-85D392303DD4}">
      <dgm:prSet/>
      <dgm:spPr/>
      <dgm:t>
        <a:bodyPr/>
        <a:lstStyle/>
        <a:p>
          <a:r>
            <a:rPr lang="en-GB"/>
            <a:t>Councils</a:t>
          </a:r>
          <a:endParaRPr lang="en-US"/>
        </a:p>
      </dgm:t>
    </dgm:pt>
    <dgm:pt modelId="{E2D4FF43-7999-41BE-B5D6-4554F620A75A}" type="parTrans" cxnId="{E2DE83BC-CF2A-4F57-A7BD-AFFAABBBBAC2}">
      <dgm:prSet/>
      <dgm:spPr/>
      <dgm:t>
        <a:bodyPr/>
        <a:lstStyle/>
        <a:p>
          <a:endParaRPr lang="en-US"/>
        </a:p>
      </dgm:t>
    </dgm:pt>
    <dgm:pt modelId="{8989889E-AFF8-43CB-A7D1-9945361D2B93}" type="sibTrans" cxnId="{E2DE83BC-CF2A-4F57-A7BD-AFFAABBBBAC2}">
      <dgm:prSet/>
      <dgm:spPr/>
      <dgm:t>
        <a:bodyPr/>
        <a:lstStyle/>
        <a:p>
          <a:endParaRPr lang="en-US"/>
        </a:p>
      </dgm:t>
    </dgm:pt>
    <dgm:pt modelId="{D7843E7C-AC96-4813-A625-5DB5DFB5E2A1}">
      <dgm:prSet/>
      <dgm:spPr/>
      <dgm:t>
        <a:bodyPr/>
        <a:lstStyle/>
        <a:p>
          <a:r>
            <a:rPr lang="en-GB"/>
            <a:t>Social Services</a:t>
          </a:r>
          <a:endParaRPr lang="en-US"/>
        </a:p>
      </dgm:t>
    </dgm:pt>
    <dgm:pt modelId="{518319B4-2606-46CB-977D-7C631BC94BF6}" type="parTrans" cxnId="{B235C0AF-3540-4974-A6A4-91BBEDF756D4}">
      <dgm:prSet/>
      <dgm:spPr/>
      <dgm:t>
        <a:bodyPr/>
        <a:lstStyle/>
        <a:p>
          <a:endParaRPr lang="en-US"/>
        </a:p>
      </dgm:t>
    </dgm:pt>
    <dgm:pt modelId="{49848CB2-07B8-4B56-83EB-02523C94C6DB}" type="sibTrans" cxnId="{B235C0AF-3540-4974-A6A4-91BBEDF756D4}">
      <dgm:prSet/>
      <dgm:spPr/>
      <dgm:t>
        <a:bodyPr/>
        <a:lstStyle/>
        <a:p>
          <a:endParaRPr lang="en-US"/>
        </a:p>
      </dgm:t>
    </dgm:pt>
    <dgm:pt modelId="{1E26EBC7-39CD-4A80-84B4-08C594BF6F66}">
      <dgm:prSet/>
      <dgm:spPr/>
      <dgm:t>
        <a:bodyPr/>
        <a:lstStyle/>
        <a:p>
          <a:r>
            <a:rPr lang="en-GB"/>
            <a:t>Women Aid</a:t>
          </a:r>
          <a:endParaRPr lang="en-US"/>
        </a:p>
      </dgm:t>
    </dgm:pt>
    <dgm:pt modelId="{5DB4BEE4-A651-4441-BEE3-CBE2E71CD730}" type="parTrans" cxnId="{E50394D1-1F99-40FF-A039-A6C2760E4414}">
      <dgm:prSet/>
      <dgm:spPr/>
      <dgm:t>
        <a:bodyPr/>
        <a:lstStyle/>
        <a:p>
          <a:endParaRPr lang="en-US"/>
        </a:p>
      </dgm:t>
    </dgm:pt>
    <dgm:pt modelId="{67B21325-C4E4-49E4-81D7-F9813143B712}" type="sibTrans" cxnId="{E50394D1-1F99-40FF-A039-A6C2760E4414}">
      <dgm:prSet/>
      <dgm:spPr/>
      <dgm:t>
        <a:bodyPr/>
        <a:lstStyle/>
        <a:p>
          <a:endParaRPr lang="en-US"/>
        </a:p>
      </dgm:t>
    </dgm:pt>
    <dgm:pt modelId="{D0F067AF-B088-422E-8CC9-B582CE487910}">
      <dgm:prSet/>
      <dgm:spPr/>
      <dgm:t>
        <a:bodyPr/>
        <a:lstStyle/>
        <a:p>
          <a:r>
            <a:rPr lang="en-GB"/>
            <a:t>Safeguarding</a:t>
          </a:r>
          <a:endParaRPr lang="en-US"/>
        </a:p>
      </dgm:t>
    </dgm:pt>
    <dgm:pt modelId="{78DC3A3D-4DDD-4E1B-A64A-6C567BE3E518}" type="parTrans" cxnId="{F2D8ABF3-9447-4E38-92DC-111B021339F6}">
      <dgm:prSet/>
      <dgm:spPr/>
      <dgm:t>
        <a:bodyPr/>
        <a:lstStyle/>
        <a:p>
          <a:endParaRPr lang="en-US"/>
        </a:p>
      </dgm:t>
    </dgm:pt>
    <dgm:pt modelId="{1C62AAC8-9CB5-440F-BFB7-49A099789A07}" type="sibTrans" cxnId="{F2D8ABF3-9447-4E38-92DC-111B021339F6}">
      <dgm:prSet/>
      <dgm:spPr/>
      <dgm:t>
        <a:bodyPr/>
        <a:lstStyle/>
        <a:p>
          <a:endParaRPr lang="en-US"/>
        </a:p>
      </dgm:t>
    </dgm:pt>
    <dgm:pt modelId="{89219D39-0093-4181-A030-1632FEA20987}">
      <dgm:prSet/>
      <dgm:spPr/>
      <dgm:t>
        <a:bodyPr/>
        <a:lstStyle/>
        <a:p>
          <a:r>
            <a:rPr lang="en-GB"/>
            <a:t>NHS</a:t>
          </a:r>
          <a:endParaRPr lang="en-US"/>
        </a:p>
      </dgm:t>
    </dgm:pt>
    <dgm:pt modelId="{B5748ED5-BCDE-4384-967F-156CE0194EA2}" type="parTrans" cxnId="{5A1F2B53-AC25-443E-B1E6-70635883DAF4}">
      <dgm:prSet/>
      <dgm:spPr/>
      <dgm:t>
        <a:bodyPr/>
        <a:lstStyle/>
        <a:p>
          <a:endParaRPr lang="en-US"/>
        </a:p>
      </dgm:t>
    </dgm:pt>
    <dgm:pt modelId="{C20AEA88-C788-456B-9B08-C8B0A9AB6EAD}" type="sibTrans" cxnId="{5A1F2B53-AC25-443E-B1E6-70635883DAF4}">
      <dgm:prSet/>
      <dgm:spPr/>
      <dgm:t>
        <a:bodyPr/>
        <a:lstStyle/>
        <a:p>
          <a:endParaRPr lang="en-US"/>
        </a:p>
      </dgm:t>
    </dgm:pt>
    <dgm:pt modelId="{E043AFF4-D041-4553-8D7E-857F59525D78}">
      <dgm:prSet/>
      <dgm:spPr/>
      <dgm:t>
        <a:bodyPr/>
        <a:lstStyle/>
        <a:p>
          <a:r>
            <a:rPr lang="en-GB"/>
            <a:t>Citizen Advice Bureau</a:t>
          </a:r>
          <a:endParaRPr lang="en-US"/>
        </a:p>
      </dgm:t>
    </dgm:pt>
    <dgm:pt modelId="{48AF8B1E-F205-43BA-BACA-1A75A505AA10}" type="parTrans" cxnId="{B16504F2-18CB-41C8-9951-D9B137FF0060}">
      <dgm:prSet/>
      <dgm:spPr/>
      <dgm:t>
        <a:bodyPr/>
        <a:lstStyle/>
        <a:p>
          <a:endParaRPr lang="en-US"/>
        </a:p>
      </dgm:t>
    </dgm:pt>
    <dgm:pt modelId="{D5F2C9C2-1606-4A43-9D91-9440A3719541}" type="sibTrans" cxnId="{B16504F2-18CB-41C8-9951-D9B137FF0060}">
      <dgm:prSet/>
      <dgm:spPr/>
      <dgm:t>
        <a:bodyPr/>
        <a:lstStyle/>
        <a:p>
          <a:endParaRPr lang="en-US"/>
        </a:p>
      </dgm:t>
    </dgm:pt>
    <dgm:pt modelId="{DD2E7D7B-0382-4730-9D7A-0676026987B6}">
      <dgm:prSet/>
      <dgm:spPr/>
      <dgm:t>
        <a:bodyPr/>
        <a:lstStyle/>
        <a:p>
          <a:r>
            <a:rPr lang="en-GB"/>
            <a:t>Education Psychologist</a:t>
          </a:r>
          <a:endParaRPr lang="en-US"/>
        </a:p>
      </dgm:t>
    </dgm:pt>
    <dgm:pt modelId="{8F88D34D-BE87-4A2A-871C-63D06BA1C25C}" type="parTrans" cxnId="{967D81E0-5A98-40BB-84A5-2AD367EE2672}">
      <dgm:prSet/>
      <dgm:spPr/>
      <dgm:t>
        <a:bodyPr/>
        <a:lstStyle/>
        <a:p>
          <a:endParaRPr lang="en-US"/>
        </a:p>
      </dgm:t>
    </dgm:pt>
    <dgm:pt modelId="{81E29356-BA34-4F74-B314-1A64FE858C03}" type="sibTrans" cxnId="{967D81E0-5A98-40BB-84A5-2AD367EE2672}">
      <dgm:prSet/>
      <dgm:spPr/>
      <dgm:t>
        <a:bodyPr/>
        <a:lstStyle/>
        <a:p>
          <a:endParaRPr lang="en-US"/>
        </a:p>
      </dgm:t>
    </dgm:pt>
    <dgm:pt modelId="{F2DFA86A-D75A-474B-B2ED-2242A864C0F3}" type="pres">
      <dgm:prSet presAssocID="{F80912EC-FEF4-40C1-B4A7-9362C4CB24DD}" presName="diagram" presStyleCnt="0">
        <dgm:presLayoutVars>
          <dgm:dir/>
          <dgm:resizeHandles val="exact"/>
        </dgm:presLayoutVars>
      </dgm:prSet>
      <dgm:spPr/>
    </dgm:pt>
    <dgm:pt modelId="{48E4EE21-E3F0-AD46-BCB8-0A1D953B7DB9}" type="pres">
      <dgm:prSet presAssocID="{4BDC5AF1-E31C-49DA-B964-3BD4C36290E9}" presName="node" presStyleLbl="node1" presStyleIdx="0" presStyleCnt="9">
        <dgm:presLayoutVars>
          <dgm:bulletEnabled val="1"/>
        </dgm:presLayoutVars>
      </dgm:prSet>
      <dgm:spPr/>
    </dgm:pt>
    <dgm:pt modelId="{EC7CD435-6577-2242-9655-72BD42E92FD2}" type="pres">
      <dgm:prSet presAssocID="{01330165-3816-4D32-8B00-6E4CA839ACAA}" presName="sibTrans" presStyleCnt="0"/>
      <dgm:spPr/>
    </dgm:pt>
    <dgm:pt modelId="{3815EF4E-E77C-7F42-AB96-58B7487356F2}" type="pres">
      <dgm:prSet presAssocID="{BCA9A427-F578-4BCA-890B-5141DC7041E8}" presName="node" presStyleLbl="node1" presStyleIdx="1" presStyleCnt="9">
        <dgm:presLayoutVars>
          <dgm:bulletEnabled val="1"/>
        </dgm:presLayoutVars>
      </dgm:prSet>
      <dgm:spPr/>
    </dgm:pt>
    <dgm:pt modelId="{C48D5166-2A41-E149-848F-4F9FB8D93A0B}" type="pres">
      <dgm:prSet presAssocID="{D9721E54-68D4-493F-AA29-A5F4DACE1F1A}" presName="sibTrans" presStyleCnt="0"/>
      <dgm:spPr/>
    </dgm:pt>
    <dgm:pt modelId="{1DE6B8EC-D4A1-614B-8670-61D19EF5D4C9}" type="pres">
      <dgm:prSet presAssocID="{8C0FCF19-D16C-4FC1-B259-85D392303DD4}" presName="node" presStyleLbl="node1" presStyleIdx="2" presStyleCnt="9">
        <dgm:presLayoutVars>
          <dgm:bulletEnabled val="1"/>
        </dgm:presLayoutVars>
      </dgm:prSet>
      <dgm:spPr/>
    </dgm:pt>
    <dgm:pt modelId="{CE6B9622-9949-9B4E-A3AC-1BA5B31F210B}" type="pres">
      <dgm:prSet presAssocID="{8989889E-AFF8-43CB-A7D1-9945361D2B93}" presName="sibTrans" presStyleCnt="0"/>
      <dgm:spPr/>
    </dgm:pt>
    <dgm:pt modelId="{B881C820-24E0-5D4A-9EDB-F285AA080782}" type="pres">
      <dgm:prSet presAssocID="{D7843E7C-AC96-4813-A625-5DB5DFB5E2A1}" presName="node" presStyleLbl="node1" presStyleIdx="3" presStyleCnt="9">
        <dgm:presLayoutVars>
          <dgm:bulletEnabled val="1"/>
        </dgm:presLayoutVars>
      </dgm:prSet>
      <dgm:spPr/>
    </dgm:pt>
    <dgm:pt modelId="{51989601-43D5-9440-A464-ECEBB729D2E9}" type="pres">
      <dgm:prSet presAssocID="{49848CB2-07B8-4B56-83EB-02523C94C6DB}" presName="sibTrans" presStyleCnt="0"/>
      <dgm:spPr/>
    </dgm:pt>
    <dgm:pt modelId="{848A24D3-3EDB-3249-BB22-6244B5C3320F}" type="pres">
      <dgm:prSet presAssocID="{1E26EBC7-39CD-4A80-84B4-08C594BF6F66}" presName="node" presStyleLbl="node1" presStyleIdx="4" presStyleCnt="9">
        <dgm:presLayoutVars>
          <dgm:bulletEnabled val="1"/>
        </dgm:presLayoutVars>
      </dgm:prSet>
      <dgm:spPr/>
    </dgm:pt>
    <dgm:pt modelId="{D9016B79-0D50-C24C-954B-53FC93B868CC}" type="pres">
      <dgm:prSet presAssocID="{67B21325-C4E4-49E4-81D7-F9813143B712}" presName="sibTrans" presStyleCnt="0"/>
      <dgm:spPr/>
    </dgm:pt>
    <dgm:pt modelId="{0810F6D9-717E-4D44-8377-850D13750377}" type="pres">
      <dgm:prSet presAssocID="{D0F067AF-B088-422E-8CC9-B582CE487910}" presName="node" presStyleLbl="node1" presStyleIdx="5" presStyleCnt="9">
        <dgm:presLayoutVars>
          <dgm:bulletEnabled val="1"/>
        </dgm:presLayoutVars>
      </dgm:prSet>
      <dgm:spPr/>
    </dgm:pt>
    <dgm:pt modelId="{089E3F7F-7944-474C-BF03-743C2D98D93F}" type="pres">
      <dgm:prSet presAssocID="{1C62AAC8-9CB5-440F-BFB7-49A099789A07}" presName="sibTrans" presStyleCnt="0"/>
      <dgm:spPr/>
    </dgm:pt>
    <dgm:pt modelId="{52D5B0D2-0AED-224F-A40D-9D46492A92CF}" type="pres">
      <dgm:prSet presAssocID="{89219D39-0093-4181-A030-1632FEA20987}" presName="node" presStyleLbl="node1" presStyleIdx="6" presStyleCnt="9">
        <dgm:presLayoutVars>
          <dgm:bulletEnabled val="1"/>
        </dgm:presLayoutVars>
      </dgm:prSet>
      <dgm:spPr/>
    </dgm:pt>
    <dgm:pt modelId="{5CB453F6-9E7D-DD46-B2CC-C783B755A8A7}" type="pres">
      <dgm:prSet presAssocID="{C20AEA88-C788-456B-9B08-C8B0A9AB6EAD}" presName="sibTrans" presStyleCnt="0"/>
      <dgm:spPr/>
    </dgm:pt>
    <dgm:pt modelId="{35F75C3A-129F-9142-A55C-3996A73D2233}" type="pres">
      <dgm:prSet presAssocID="{E043AFF4-D041-4553-8D7E-857F59525D78}" presName="node" presStyleLbl="node1" presStyleIdx="7" presStyleCnt="9">
        <dgm:presLayoutVars>
          <dgm:bulletEnabled val="1"/>
        </dgm:presLayoutVars>
      </dgm:prSet>
      <dgm:spPr/>
    </dgm:pt>
    <dgm:pt modelId="{2FD9C71A-56FB-824D-AA3B-9F35D7891156}" type="pres">
      <dgm:prSet presAssocID="{D5F2C9C2-1606-4A43-9D91-9440A3719541}" presName="sibTrans" presStyleCnt="0"/>
      <dgm:spPr/>
    </dgm:pt>
    <dgm:pt modelId="{2A482E9E-8E0A-B543-8640-29AE94065D18}" type="pres">
      <dgm:prSet presAssocID="{DD2E7D7B-0382-4730-9D7A-0676026987B6}" presName="node" presStyleLbl="node1" presStyleIdx="8" presStyleCnt="9">
        <dgm:presLayoutVars>
          <dgm:bulletEnabled val="1"/>
        </dgm:presLayoutVars>
      </dgm:prSet>
      <dgm:spPr/>
    </dgm:pt>
  </dgm:ptLst>
  <dgm:cxnLst>
    <dgm:cxn modelId="{4D334914-1F51-496A-81B5-CB5052389A24}" srcId="{F80912EC-FEF4-40C1-B4A7-9362C4CB24DD}" destId="{BCA9A427-F578-4BCA-890B-5141DC7041E8}" srcOrd="1" destOrd="0" parTransId="{5E8EE2C5-2121-4301-9B1D-84195F1E4B57}" sibTransId="{D9721E54-68D4-493F-AA29-A5F4DACE1F1A}"/>
    <dgm:cxn modelId="{D970CA15-7D21-3541-9970-1ED7E446A7E4}" type="presOf" srcId="{D7843E7C-AC96-4813-A625-5DB5DFB5E2A1}" destId="{B881C820-24E0-5D4A-9EDB-F285AA080782}" srcOrd="0" destOrd="0" presId="urn:microsoft.com/office/officeart/2005/8/layout/default"/>
    <dgm:cxn modelId="{2AA8854C-E27F-DC4A-B341-B2D57DA60FA7}" type="presOf" srcId="{4BDC5AF1-E31C-49DA-B964-3BD4C36290E9}" destId="{48E4EE21-E3F0-AD46-BCB8-0A1D953B7DB9}" srcOrd="0" destOrd="0" presId="urn:microsoft.com/office/officeart/2005/8/layout/default"/>
    <dgm:cxn modelId="{5A1F2B53-AC25-443E-B1E6-70635883DAF4}" srcId="{F80912EC-FEF4-40C1-B4A7-9362C4CB24DD}" destId="{89219D39-0093-4181-A030-1632FEA20987}" srcOrd="6" destOrd="0" parTransId="{B5748ED5-BCDE-4384-967F-156CE0194EA2}" sibTransId="{C20AEA88-C788-456B-9B08-C8B0A9AB6EAD}"/>
    <dgm:cxn modelId="{D86E235B-F4BE-3D4A-ABF3-527406A806D1}" type="presOf" srcId="{8C0FCF19-D16C-4FC1-B259-85D392303DD4}" destId="{1DE6B8EC-D4A1-614B-8670-61D19EF5D4C9}" srcOrd="0" destOrd="0" presId="urn:microsoft.com/office/officeart/2005/8/layout/default"/>
    <dgm:cxn modelId="{C9A4B770-28C9-2346-919E-DF45D6C40B1D}" type="presOf" srcId="{E043AFF4-D041-4553-8D7E-857F59525D78}" destId="{35F75C3A-129F-9142-A55C-3996A73D2233}" srcOrd="0" destOrd="0" presId="urn:microsoft.com/office/officeart/2005/8/layout/default"/>
    <dgm:cxn modelId="{6B94A394-7FCF-9741-A702-61A305466095}" type="presOf" srcId="{BCA9A427-F578-4BCA-890B-5141DC7041E8}" destId="{3815EF4E-E77C-7F42-AB96-58B7487356F2}" srcOrd="0" destOrd="0" presId="urn:microsoft.com/office/officeart/2005/8/layout/default"/>
    <dgm:cxn modelId="{26486F95-AA29-1F4A-9950-4CC878B613B8}" type="presOf" srcId="{F80912EC-FEF4-40C1-B4A7-9362C4CB24DD}" destId="{F2DFA86A-D75A-474B-B2ED-2242A864C0F3}" srcOrd="0" destOrd="0" presId="urn:microsoft.com/office/officeart/2005/8/layout/default"/>
    <dgm:cxn modelId="{942BA09B-A190-E94D-B35C-486BB4B811B3}" type="presOf" srcId="{1E26EBC7-39CD-4A80-84B4-08C594BF6F66}" destId="{848A24D3-3EDB-3249-BB22-6244B5C3320F}" srcOrd="0" destOrd="0" presId="urn:microsoft.com/office/officeart/2005/8/layout/default"/>
    <dgm:cxn modelId="{8821EDAE-FE02-6A46-A1E0-5DAE6F3A658C}" type="presOf" srcId="{D0F067AF-B088-422E-8CC9-B582CE487910}" destId="{0810F6D9-717E-4D44-8377-850D13750377}" srcOrd="0" destOrd="0" presId="urn:microsoft.com/office/officeart/2005/8/layout/default"/>
    <dgm:cxn modelId="{B235C0AF-3540-4974-A6A4-91BBEDF756D4}" srcId="{F80912EC-FEF4-40C1-B4A7-9362C4CB24DD}" destId="{D7843E7C-AC96-4813-A625-5DB5DFB5E2A1}" srcOrd="3" destOrd="0" parTransId="{518319B4-2606-46CB-977D-7C631BC94BF6}" sibTransId="{49848CB2-07B8-4B56-83EB-02523C94C6DB}"/>
    <dgm:cxn modelId="{E2DE83BC-CF2A-4F57-A7BD-AFFAABBBBAC2}" srcId="{F80912EC-FEF4-40C1-B4A7-9362C4CB24DD}" destId="{8C0FCF19-D16C-4FC1-B259-85D392303DD4}" srcOrd="2" destOrd="0" parTransId="{E2D4FF43-7999-41BE-B5D6-4554F620A75A}" sibTransId="{8989889E-AFF8-43CB-A7D1-9945361D2B93}"/>
    <dgm:cxn modelId="{61728DBF-CED0-B647-BCC1-D6515A0AB851}" type="presOf" srcId="{89219D39-0093-4181-A030-1632FEA20987}" destId="{52D5B0D2-0AED-224F-A40D-9D46492A92CF}" srcOrd="0" destOrd="0" presId="urn:microsoft.com/office/officeart/2005/8/layout/default"/>
    <dgm:cxn modelId="{E50394D1-1F99-40FF-A039-A6C2760E4414}" srcId="{F80912EC-FEF4-40C1-B4A7-9362C4CB24DD}" destId="{1E26EBC7-39CD-4A80-84B4-08C594BF6F66}" srcOrd="4" destOrd="0" parTransId="{5DB4BEE4-A651-4441-BEE3-CBE2E71CD730}" sibTransId="{67B21325-C4E4-49E4-81D7-F9813143B712}"/>
    <dgm:cxn modelId="{45C048D5-DB02-154E-B891-CC83E929DD1C}" type="presOf" srcId="{DD2E7D7B-0382-4730-9D7A-0676026987B6}" destId="{2A482E9E-8E0A-B543-8640-29AE94065D18}" srcOrd="0" destOrd="0" presId="urn:microsoft.com/office/officeart/2005/8/layout/default"/>
    <dgm:cxn modelId="{967D81E0-5A98-40BB-84A5-2AD367EE2672}" srcId="{F80912EC-FEF4-40C1-B4A7-9362C4CB24DD}" destId="{DD2E7D7B-0382-4730-9D7A-0676026987B6}" srcOrd="8" destOrd="0" parTransId="{8F88D34D-BE87-4A2A-871C-63D06BA1C25C}" sibTransId="{81E29356-BA34-4F74-B314-1A64FE858C03}"/>
    <dgm:cxn modelId="{B16504F2-18CB-41C8-9951-D9B137FF0060}" srcId="{F80912EC-FEF4-40C1-B4A7-9362C4CB24DD}" destId="{E043AFF4-D041-4553-8D7E-857F59525D78}" srcOrd="7" destOrd="0" parTransId="{48AF8B1E-F205-43BA-BACA-1A75A505AA10}" sibTransId="{D5F2C9C2-1606-4A43-9D91-9440A3719541}"/>
    <dgm:cxn modelId="{F2D8ABF3-9447-4E38-92DC-111B021339F6}" srcId="{F80912EC-FEF4-40C1-B4A7-9362C4CB24DD}" destId="{D0F067AF-B088-422E-8CC9-B582CE487910}" srcOrd="5" destOrd="0" parTransId="{78DC3A3D-4DDD-4E1B-A64A-6C567BE3E518}" sibTransId="{1C62AAC8-9CB5-440F-BFB7-49A099789A07}"/>
    <dgm:cxn modelId="{599A9CFB-F914-41F6-B339-CCE94056CC1E}" srcId="{F80912EC-FEF4-40C1-B4A7-9362C4CB24DD}" destId="{4BDC5AF1-E31C-49DA-B964-3BD4C36290E9}" srcOrd="0" destOrd="0" parTransId="{FE9A78D8-E16C-489E-B8DA-B8B790E17C78}" sibTransId="{01330165-3816-4D32-8B00-6E4CA839ACAA}"/>
    <dgm:cxn modelId="{3CDA1FE0-CE68-4543-A20C-AF5966C64FAC}" type="presParOf" srcId="{F2DFA86A-D75A-474B-B2ED-2242A864C0F3}" destId="{48E4EE21-E3F0-AD46-BCB8-0A1D953B7DB9}" srcOrd="0" destOrd="0" presId="urn:microsoft.com/office/officeart/2005/8/layout/default"/>
    <dgm:cxn modelId="{B2BB1AAF-414C-134C-8723-82BDDC8FB7EE}" type="presParOf" srcId="{F2DFA86A-D75A-474B-B2ED-2242A864C0F3}" destId="{EC7CD435-6577-2242-9655-72BD42E92FD2}" srcOrd="1" destOrd="0" presId="urn:microsoft.com/office/officeart/2005/8/layout/default"/>
    <dgm:cxn modelId="{81D1369D-6ECE-9E42-BBD6-5D39E1D89E68}" type="presParOf" srcId="{F2DFA86A-D75A-474B-B2ED-2242A864C0F3}" destId="{3815EF4E-E77C-7F42-AB96-58B7487356F2}" srcOrd="2" destOrd="0" presId="urn:microsoft.com/office/officeart/2005/8/layout/default"/>
    <dgm:cxn modelId="{562CC8E6-7374-B940-9F8F-C1F58C2CEB41}" type="presParOf" srcId="{F2DFA86A-D75A-474B-B2ED-2242A864C0F3}" destId="{C48D5166-2A41-E149-848F-4F9FB8D93A0B}" srcOrd="3" destOrd="0" presId="urn:microsoft.com/office/officeart/2005/8/layout/default"/>
    <dgm:cxn modelId="{F105ADED-F5FF-4246-8AE2-A1A980B597F2}" type="presParOf" srcId="{F2DFA86A-D75A-474B-B2ED-2242A864C0F3}" destId="{1DE6B8EC-D4A1-614B-8670-61D19EF5D4C9}" srcOrd="4" destOrd="0" presId="urn:microsoft.com/office/officeart/2005/8/layout/default"/>
    <dgm:cxn modelId="{59C65E19-ADC1-B840-9989-360E867886BB}" type="presParOf" srcId="{F2DFA86A-D75A-474B-B2ED-2242A864C0F3}" destId="{CE6B9622-9949-9B4E-A3AC-1BA5B31F210B}" srcOrd="5" destOrd="0" presId="urn:microsoft.com/office/officeart/2005/8/layout/default"/>
    <dgm:cxn modelId="{E85FB5A7-9BFF-0348-B25F-CE2477898EAF}" type="presParOf" srcId="{F2DFA86A-D75A-474B-B2ED-2242A864C0F3}" destId="{B881C820-24E0-5D4A-9EDB-F285AA080782}" srcOrd="6" destOrd="0" presId="urn:microsoft.com/office/officeart/2005/8/layout/default"/>
    <dgm:cxn modelId="{D39A4784-243D-2243-8116-2A217FB13DAD}" type="presParOf" srcId="{F2DFA86A-D75A-474B-B2ED-2242A864C0F3}" destId="{51989601-43D5-9440-A464-ECEBB729D2E9}" srcOrd="7" destOrd="0" presId="urn:microsoft.com/office/officeart/2005/8/layout/default"/>
    <dgm:cxn modelId="{74C4D215-266D-1048-9B49-DBEC6B8E510B}" type="presParOf" srcId="{F2DFA86A-D75A-474B-B2ED-2242A864C0F3}" destId="{848A24D3-3EDB-3249-BB22-6244B5C3320F}" srcOrd="8" destOrd="0" presId="urn:microsoft.com/office/officeart/2005/8/layout/default"/>
    <dgm:cxn modelId="{BAA204E0-F332-534B-8FF2-4E940F2F7189}" type="presParOf" srcId="{F2DFA86A-D75A-474B-B2ED-2242A864C0F3}" destId="{D9016B79-0D50-C24C-954B-53FC93B868CC}" srcOrd="9" destOrd="0" presId="urn:microsoft.com/office/officeart/2005/8/layout/default"/>
    <dgm:cxn modelId="{0EBFC03A-E2D6-BC44-890F-B5C15FBFC734}" type="presParOf" srcId="{F2DFA86A-D75A-474B-B2ED-2242A864C0F3}" destId="{0810F6D9-717E-4D44-8377-850D13750377}" srcOrd="10" destOrd="0" presId="urn:microsoft.com/office/officeart/2005/8/layout/default"/>
    <dgm:cxn modelId="{E15C11E0-E2E0-3846-8C87-AE03C2092883}" type="presParOf" srcId="{F2DFA86A-D75A-474B-B2ED-2242A864C0F3}" destId="{089E3F7F-7944-474C-BF03-743C2D98D93F}" srcOrd="11" destOrd="0" presId="urn:microsoft.com/office/officeart/2005/8/layout/default"/>
    <dgm:cxn modelId="{9B66B2B6-CCDB-404A-8B3A-BCF840653CF7}" type="presParOf" srcId="{F2DFA86A-D75A-474B-B2ED-2242A864C0F3}" destId="{52D5B0D2-0AED-224F-A40D-9D46492A92CF}" srcOrd="12" destOrd="0" presId="urn:microsoft.com/office/officeart/2005/8/layout/default"/>
    <dgm:cxn modelId="{56B3C5D4-3E4A-1040-A1E8-4F3882ADB50C}" type="presParOf" srcId="{F2DFA86A-D75A-474B-B2ED-2242A864C0F3}" destId="{5CB453F6-9E7D-DD46-B2CC-C783B755A8A7}" srcOrd="13" destOrd="0" presId="urn:microsoft.com/office/officeart/2005/8/layout/default"/>
    <dgm:cxn modelId="{B6437437-CBDA-5D43-BFEA-A34608093418}" type="presParOf" srcId="{F2DFA86A-D75A-474B-B2ED-2242A864C0F3}" destId="{35F75C3A-129F-9142-A55C-3996A73D2233}" srcOrd="14" destOrd="0" presId="urn:microsoft.com/office/officeart/2005/8/layout/default"/>
    <dgm:cxn modelId="{F233C3E2-9F04-BC48-9078-88850DCE4389}" type="presParOf" srcId="{F2DFA86A-D75A-474B-B2ED-2242A864C0F3}" destId="{2FD9C71A-56FB-824D-AA3B-9F35D7891156}" srcOrd="15" destOrd="0" presId="urn:microsoft.com/office/officeart/2005/8/layout/default"/>
    <dgm:cxn modelId="{A22FCA12-7124-3347-9413-61BF7F4D360E}" type="presParOf" srcId="{F2DFA86A-D75A-474B-B2ED-2242A864C0F3}" destId="{2A482E9E-8E0A-B543-8640-29AE94065D18}"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6385CB-DB18-C643-9AD3-C305F4210982}">
      <dsp:nvSpPr>
        <dsp:cNvPr id="0" name=""/>
        <dsp:cNvSpPr/>
      </dsp:nvSpPr>
      <dsp:spPr>
        <a:xfrm>
          <a:off x="3362676" y="6601"/>
          <a:ext cx="4908754" cy="122718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latin typeface="Arial" panose="020B0604020202020204" pitchFamily="34" charset="0"/>
              <a:cs typeface="Arial" panose="020B0604020202020204" pitchFamily="34" charset="0"/>
            </a:rPr>
            <a:t>Introduction &amp; Case Overview:</a:t>
          </a:r>
          <a:r>
            <a:rPr lang="en-US" sz="2000" kern="1200">
              <a:latin typeface="Arial" panose="020B0604020202020204" pitchFamily="34" charset="0"/>
              <a:cs typeface="Arial" panose="020B0604020202020204" pitchFamily="34" charset="0"/>
            </a:rPr>
            <a:t> </a:t>
          </a:r>
        </a:p>
      </dsp:txBody>
      <dsp:txXfrm>
        <a:off x="3398619" y="42544"/>
        <a:ext cx="4836868" cy="1155302"/>
      </dsp:txXfrm>
    </dsp:sp>
    <dsp:sp modelId="{C4981560-CE14-A24D-8D9C-526D2B93FEB9}">
      <dsp:nvSpPr>
        <dsp:cNvPr id="0" name=""/>
        <dsp:cNvSpPr/>
      </dsp:nvSpPr>
      <dsp:spPr>
        <a:xfrm rot="5400000">
          <a:off x="5586955" y="1264469"/>
          <a:ext cx="460195" cy="55223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651383" y="1310488"/>
        <a:ext cx="331340" cy="322137"/>
      </dsp:txXfrm>
    </dsp:sp>
    <dsp:sp modelId="{409D359A-9C1C-0F42-8996-93827EA36216}">
      <dsp:nvSpPr>
        <dsp:cNvPr id="0" name=""/>
        <dsp:cNvSpPr/>
      </dsp:nvSpPr>
      <dsp:spPr>
        <a:xfrm>
          <a:off x="3362676" y="1847384"/>
          <a:ext cx="4908754" cy="122718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t" anchorCtr="0">
          <a:noAutofit/>
        </a:bodyPr>
        <a:lstStyle/>
        <a:p>
          <a:pPr marL="0" lvl="0" indent="0" algn="ctr" defTabSz="533400">
            <a:lnSpc>
              <a:spcPct val="90000"/>
            </a:lnSpc>
            <a:spcBef>
              <a:spcPct val="0"/>
            </a:spcBef>
            <a:spcAft>
              <a:spcPct val="35000"/>
            </a:spcAft>
            <a:buNone/>
          </a:pPr>
          <a:r>
            <a:rPr lang="en-US" sz="1200" kern="1200">
              <a:latin typeface="Arial" panose="020B0604020202020204" pitchFamily="34" charset="0"/>
              <a:cs typeface="Arial" panose="020B0604020202020204" pitchFamily="34" charset="0"/>
            </a:rPr>
            <a:t>According to (White, et al, 2018) family means where a group of people live together who are related by blood, marriage, or adoption. So, it's suggested that family is not always about blood relation, it also about people who lives together care, support, and respect each other, children who are depended on has right to feel safe and comfortable when they are with their family. </a:t>
          </a:r>
        </a:p>
      </dsp:txBody>
      <dsp:txXfrm>
        <a:off x="3398619" y="1883327"/>
        <a:ext cx="4836868" cy="1155302"/>
      </dsp:txXfrm>
    </dsp:sp>
    <dsp:sp modelId="{22C31CB2-FE2C-0148-9CFC-CC70A8D03579}">
      <dsp:nvSpPr>
        <dsp:cNvPr id="0" name=""/>
        <dsp:cNvSpPr/>
      </dsp:nvSpPr>
      <dsp:spPr>
        <a:xfrm rot="5400000">
          <a:off x="5586955" y="3105252"/>
          <a:ext cx="460195" cy="55223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651383" y="3151271"/>
        <a:ext cx="331340" cy="322137"/>
      </dsp:txXfrm>
    </dsp:sp>
    <dsp:sp modelId="{8145D4C3-D369-CC4E-A78C-F3330689C9AF}">
      <dsp:nvSpPr>
        <dsp:cNvPr id="0" name=""/>
        <dsp:cNvSpPr/>
      </dsp:nvSpPr>
      <dsp:spPr>
        <a:xfrm>
          <a:off x="3362676" y="3688167"/>
          <a:ext cx="4908754" cy="1227188"/>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Unfortunately, domestic violence, child abuse, verbal, and emotional abuse all these happens within the family. </a:t>
          </a:r>
        </a:p>
      </dsp:txBody>
      <dsp:txXfrm>
        <a:off x="3398619" y="3724110"/>
        <a:ext cx="4836868" cy="1155302"/>
      </dsp:txXfrm>
    </dsp:sp>
    <dsp:sp modelId="{005BE876-E4C4-594F-A873-FB78DAEEAC45}">
      <dsp:nvSpPr>
        <dsp:cNvPr id="0" name=""/>
        <dsp:cNvSpPr/>
      </dsp:nvSpPr>
      <dsp:spPr>
        <a:xfrm rot="5400000">
          <a:off x="5586955" y="4946035"/>
          <a:ext cx="460195" cy="55223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651383" y="4992054"/>
        <a:ext cx="331340" cy="322137"/>
      </dsp:txXfrm>
    </dsp:sp>
    <dsp:sp modelId="{4F54B83D-18DF-B849-9164-474CF55FA057}">
      <dsp:nvSpPr>
        <dsp:cNvPr id="0" name=""/>
        <dsp:cNvSpPr/>
      </dsp:nvSpPr>
      <dsp:spPr>
        <a:xfrm>
          <a:off x="3362676" y="5528950"/>
          <a:ext cx="4908754" cy="1227188"/>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In our case study the issues raised around anti-social behavior, children were verbally and emotionally abused by their father, mother is possible on alcoholism. Anti-social behavior team got involved so that, the family can get all the supports as required. </a:t>
          </a:r>
        </a:p>
      </dsp:txBody>
      <dsp:txXfrm>
        <a:off x="3398619" y="5564893"/>
        <a:ext cx="4836868" cy="11553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3D32BA-E674-3642-8890-29716D20353D}">
      <dsp:nvSpPr>
        <dsp:cNvPr id="0" name=""/>
        <dsp:cNvSpPr/>
      </dsp:nvSpPr>
      <dsp:spPr>
        <a:xfrm>
          <a:off x="0" y="0"/>
          <a:ext cx="5035796" cy="12464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Children may be targeted to physical abuse when living in domestic violence.</a:t>
          </a:r>
          <a:endParaRPr lang="en-US" sz="1800" kern="1200"/>
        </a:p>
      </dsp:txBody>
      <dsp:txXfrm>
        <a:off x="36509" y="36509"/>
        <a:ext cx="3690730" cy="1173477"/>
      </dsp:txXfrm>
    </dsp:sp>
    <dsp:sp modelId="{F31F3717-0031-4348-87C2-9A4C96BC7D24}">
      <dsp:nvSpPr>
        <dsp:cNvPr id="0" name=""/>
        <dsp:cNvSpPr/>
      </dsp:nvSpPr>
      <dsp:spPr>
        <a:xfrm>
          <a:off x="444335" y="1454244"/>
          <a:ext cx="5035796" cy="12464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Children can be aggressive and antisocial who experience violence at home.(Abrahams,1994)</a:t>
          </a:r>
          <a:endParaRPr lang="en-US" sz="1800" kern="1200"/>
        </a:p>
      </dsp:txBody>
      <dsp:txXfrm>
        <a:off x="480844" y="1490753"/>
        <a:ext cx="3708222" cy="1173477"/>
      </dsp:txXfrm>
    </dsp:sp>
    <dsp:sp modelId="{35EB7BDA-C280-0E40-A63B-0E8F883BF689}">
      <dsp:nvSpPr>
        <dsp:cNvPr id="0" name=""/>
        <dsp:cNvSpPr/>
      </dsp:nvSpPr>
      <dsp:spPr>
        <a:xfrm>
          <a:off x="888670" y="2908488"/>
          <a:ext cx="5035796" cy="12464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Children cognitive abilities  are affected by  what happens at home. It affects younger children in particular. (Rossman, 1998)</a:t>
          </a:r>
          <a:endParaRPr lang="en-US" sz="1800" kern="1200"/>
        </a:p>
      </dsp:txBody>
      <dsp:txXfrm>
        <a:off x="925179" y="2944997"/>
        <a:ext cx="3708222" cy="1173477"/>
      </dsp:txXfrm>
    </dsp:sp>
    <dsp:sp modelId="{4F9CF3F6-8CC5-0449-812D-DD1F35E0D8C0}">
      <dsp:nvSpPr>
        <dsp:cNvPr id="0" name=""/>
        <dsp:cNvSpPr/>
      </dsp:nvSpPr>
      <dsp:spPr>
        <a:xfrm>
          <a:off x="4225575" y="945258"/>
          <a:ext cx="810221" cy="81022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407875" y="945258"/>
        <a:ext cx="445621" cy="609691"/>
      </dsp:txXfrm>
    </dsp:sp>
    <dsp:sp modelId="{73CBFD5A-9304-8B4C-AD87-167BAE7D3022}">
      <dsp:nvSpPr>
        <dsp:cNvPr id="0" name=""/>
        <dsp:cNvSpPr/>
      </dsp:nvSpPr>
      <dsp:spPr>
        <a:xfrm>
          <a:off x="4669910" y="2391193"/>
          <a:ext cx="810221" cy="81022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852210" y="2391193"/>
        <a:ext cx="445621" cy="6096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06DB8B-E35A-C545-A363-D1694DFBFD13}">
      <dsp:nvSpPr>
        <dsp:cNvPr id="0" name=""/>
        <dsp:cNvSpPr/>
      </dsp:nvSpPr>
      <dsp:spPr>
        <a:xfrm>
          <a:off x="3725" y="738761"/>
          <a:ext cx="2934630" cy="2846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rent in arears, financial issues</a:t>
          </a:r>
        </a:p>
      </dsp:txBody>
      <dsp:txXfrm>
        <a:off x="87096" y="822132"/>
        <a:ext cx="2767888" cy="2679767"/>
      </dsp:txXfrm>
    </dsp:sp>
    <dsp:sp modelId="{8EAE660E-9B2D-8F4F-8FF8-0C96217B9638}">
      <dsp:nvSpPr>
        <dsp:cNvPr id="0" name=""/>
        <dsp:cNvSpPr/>
      </dsp:nvSpPr>
      <dsp:spPr>
        <a:xfrm>
          <a:off x="3231818" y="1798121"/>
          <a:ext cx="622141" cy="7277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3231818" y="1943679"/>
        <a:ext cx="435499" cy="436672"/>
      </dsp:txXfrm>
    </dsp:sp>
    <dsp:sp modelId="{63E1DBAE-54E8-F347-9F79-7139869FFDF9}">
      <dsp:nvSpPr>
        <dsp:cNvPr id="0" name=""/>
        <dsp:cNvSpPr/>
      </dsp:nvSpPr>
      <dsp:spPr>
        <a:xfrm>
          <a:off x="4112207" y="693218"/>
          <a:ext cx="2934630" cy="29375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Relationship breakdown,</a:t>
          </a:r>
        </a:p>
        <a:p>
          <a:pPr marL="0" lvl="0" indent="0" algn="ctr" defTabSz="1289050">
            <a:lnSpc>
              <a:spcPct val="90000"/>
            </a:lnSpc>
            <a:spcBef>
              <a:spcPct val="0"/>
            </a:spcBef>
            <a:spcAft>
              <a:spcPct val="35000"/>
            </a:spcAft>
            <a:buNone/>
          </a:pPr>
          <a:r>
            <a:rPr lang="en-GB" sz="2900" kern="1200"/>
            <a:t>mother is alcoholic</a:t>
          </a:r>
        </a:p>
      </dsp:txBody>
      <dsp:txXfrm>
        <a:off x="4198159" y="779170"/>
        <a:ext cx="2762726" cy="2765690"/>
      </dsp:txXfrm>
    </dsp:sp>
    <dsp:sp modelId="{3458F59E-F992-124A-AEA6-623403B4478D}">
      <dsp:nvSpPr>
        <dsp:cNvPr id="0" name=""/>
        <dsp:cNvSpPr/>
      </dsp:nvSpPr>
      <dsp:spPr>
        <a:xfrm>
          <a:off x="7340300" y="1798121"/>
          <a:ext cx="622141" cy="7277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7340300" y="1943679"/>
        <a:ext cx="435499" cy="436672"/>
      </dsp:txXfrm>
    </dsp:sp>
    <dsp:sp modelId="{11286D7E-A94E-CE40-BDB7-7D8B92A56A1E}">
      <dsp:nvSpPr>
        <dsp:cNvPr id="0" name=""/>
        <dsp:cNvSpPr/>
      </dsp:nvSpPr>
      <dsp:spPr>
        <a:xfrm>
          <a:off x="8220689" y="738761"/>
          <a:ext cx="2722984" cy="2846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School absenteeism,</a:t>
          </a:r>
        </a:p>
        <a:p>
          <a:pPr marL="0" lvl="0" indent="0" algn="ctr" defTabSz="1244600">
            <a:lnSpc>
              <a:spcPct val="90000"/>
            </a:lnSpc>
            <a:spcBef>
              <a:spcPct val="0"/>
            </a:spcBef>
            <a:spcAft>
              <a:spcPct val="35000"/>
            </a:spcAft>
            <a:buNone/>
          </a:pPr>
          <a:r>
            <a:rPr lang="en-GB" sz="2800" kern="1200"/>
            <a:t>anti social behaviour</a:t>
          </a:r>
        </a:p>
      </dsp:txBody>
      <dsp:txXfrm>
        <a:off x="8300442" y="818514"/>
        <a:ext cx="2563478" cy="26870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405C2-CDB0-8447-9FF6-6C9DA4B3F9E2}">
      <dsp:nvSpPr>
        <dsp:cNvPr id="0" name=""/>
        <dsp:cNvSpPr/>
      </dsp:nvSpPr>
      <dsp:spPr>
        <a:xfrm>
          <a:off x="0" y="28767"/>
          <a:ext cx="5458837" cy="5561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Family assessment is usually done by local council [referral team]</a:t>
          </a:r>
        </a:p>
      </dsp:txBody>
      <dsp:txXfrm>
        <a:off x="27149" y="55916"/>
        <a:ext cx="5404539" cy="501854"/>
      </dsp:txXfrm>
    </dsp:sp>
    <dsp:sp modelId="{CFFB0F5F-3E6B-F549-A5EC-EC52A413CE07}">
      <dsp:nvSpPr>
        <dsp:cNvPr id="0" name=""/>
        <dsp:cNvSpPr/>
      </dsp:nvSpPr>
      <dsp:spPr>
        <a:xfrm>
          <a:off x="0" y="625239"/>
          <a:ext cx="5458837" cy="5561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Investigating each family member </a:t>
          </a:r>
        </a:p>
      </dsp:txBody>
      <dsp:txXfrm>
        <a:off x="27149" y="652388"/>
        <a:ext cx="5404539" cy="501854"/>
      </dsp:txXfrm>
    </dsp:sp>
    <dsp:sp modelId="{4119E961-0DA3-1948-9BF8-2365C668D367}">
      <dsp:nvSpPr>
        <dsp:cNvPr id="0" name=""/>
        <dsp:cNvSpPr/>
      </dsp:nvSpPr>
      <dsp:spPr>
        <a:xfrm>
          <a:off x="0" y="1221711"/>
          <a:ext cx="5458837" cy="5561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 medical evaluation to rule out any health issues</a:t>
          </a:r>
        </a:p>
      </dsp:txBody>
      <dsp:txXfrm>
        <a:off x="27149" y="1248860"/>
        <a:ext cx="5404539" cy="501854"/>
      </dsp:txXfrm>
    </dsp:sp>
    <dsp:sp modelId="{734AC8CE-5AD0-F648-BBD2-82CB44BB5EFA}">
      <dsp:nvSpPr>
        <dsp:cNvPr id="0" name=""/>
        <dsp:cNvSpPr/>
      </dsp:nvSpPr>
      <dsp:spPr>
        <a:xfrm>
          <a:off x="0" y="1818183"/>
          <a:ext cx="5458837" cy="5561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 care provider could make a referral’s to mental health specialists which explores thoughts, feelings and behaviour patterns within family</a:t>
          </a:r>
        </a:p>
      </dsp:txBody>
      <dsp:txXfrm>
        <a:off x="27149" y="1845332"/>
        <a:ext cx="5404539" cy="501854"/>
      </dsp:txXfrm>
    </dsp:sp>
    <dsp:sp modelId="{DD6CF2DB-1509-1F43-B410-DF4E6FB38267}">
      <dsp:nvSpPr>
        <dsp:cNvPr id="0" name=""/>
        <dsp:cNvSpPr/>
      </dsp:nvSpPr>
      <dsp:spPr>
        <a:xfrm>
          <a:off x="0" y="2414656"/>
          <a:ext cx="5458837" cy="5561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Parenting programmes to help improve the child behaviour</a:t>
          </a:r>
        </a:p>
      </dsp:txBody>
      <dsp:txXfrm>
        <a:off x="27149" y="2441805"/>
        <a:ext cx="5404539" cy="501854"/>
      </dsp:txXfrm>
    </dsp:sp>
    <dsp:sp modelId="{03C61B1F-739B-3C4D-A320-F6EBDCB2A186}">
      <dsp:nvSpPr>
        <dsp:cNvPr id="0" name=""/>
        <dsp:cNvSpPr/>
      </dsp:nvSpPr>
      <dsp:spPr>
        <a:xfrm>
          <a:off x="0" y="3011128"/>
          <a:ext cx="5458837" cy="5561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Psychological therapy treatment for the family [counselling]</a:t>
          </a:r>
        </a:p>
      </dsp:txBody>
      <dsp:txXfrm>
        <a:off x="27149" y="3038277"/>
        <a:ext cx="5404539" cy="501854"/>
      </dsp:txXfrm>
    </dsp:sp>
    <dsp:sp modelId="{3D6B3B62-0570-0B45-A8B6-98B7BC2B3A6D}">
      <dsp:nvSpPr>
        <dsp:cNvPr id="0" name=""/>
        <dsp:cNvSpPr/>
      </dsp:nvSpPr>
      <dsp:spPr>
        <a:xfrm>
          <a:off x="0" y="3607600"/>
          <a:ext cx="5458837" cy="5561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Medications to help control behaviour </a:t>
          </a:r>
        </a:p>
      </dsp:txBody>
      <dsp:txXfrm>
        <a:off x="27149" y="3634749"/>
        <a:ext cx="5404539" cy="5018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E4EE21-E3F0-AD46-BCB8-0A1D953B7DB9}">
      <dsp:nvSpPr>
        <dsp:cNvPr id="0" name=""/>
        <dsp:cNvSpPr/>
      </dsp:nvSpPr>
      <dsp:spPr>
        <a:xfrm>
          <a:off x="0" y="177006"/>
          <a:ext cx="1998662" cy="1199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Neighbourhood services</a:t>
          </a:r>
          <a:endParaRPr lang="en-US" sz="2200" kern="1200"/>
        </a:p>
      </dsp:txBody>
      <dsp:txXfrm>
        <a:off x="0" y="177006"/>
        <a:ext cx="1998662" cy="1199197"/>
      </dsp:txXfrm>
    </dsp:sp>
    <dsp:sp modelId="{3815EF4E-E77C-7F42-AB96-58B7487356F2}">
      <dsp:nvSpPr>
        <dsp:cNvPr id="0" name=""/>
        <dsp:cNvSpPr/>
      </dsp:nvSpPr>
      <dsp:spPr>
        <a:xfrm>
          <a:off x="2198528" y="177006"/>
          <a:ext cx="1998662" cy="1199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Antisocial behaviour team</a:t>
          </a:r>
          <a:endParaRPr lang="en-US" sz="2200" kern="1200"/>
        </a:p>
      </dsp:txBody>
      <dsp:txXfrm>
        <a:off x="2198528" y="177006"/>
        <a:ext cx="1998662" cy="1199197"/>
      </dsp:txXfrm>
    </dsp:sp>
    <dsp:sp modelId="{1DE6B8EC-D4A1-614B-8670-61D19EF5D4C9}">
      <dsp:nvSpPr>
        <dsp:cNvPr id="0" name=""/>
        <dsp:cNvSpPr/>
      </dsp:nvSpPr>
      <dsp:spPr>
        <a:xfrm>
          <a:off x="4397057" y="177006"/>
          <a:ext cx="1998662" cy="1199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Councils</a:t>
          </a:r>
          <a:endParaRPr lang="en-US" sz="2200" kern="1200"/>
        </a:p>
      </dsp:txBody>
      <dsp:txXfrm>
        <a:off x="4397057" y="177006"/>
        <a:ext cx="1998662" cy="1199197"/>
      </dsp:txXfrm>
    </dsp:sp>
    <dsp:sp modelId="{B881C820-24E0-5D4A-9EDB-F285AA080782}">
      <dsp:nvSpPr>
        <dsp:cNvPr id="0" name=""/>
        <dsp:cNvSpPr/>
      </dsp:nvSpPr>
      <dsp:spPr>
        <a:xfrm>
          <a:off x="0" y="1576070"/>
          <a:ext cx="1998662" cy="1199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Social Services</a:t>
          </a:r>
          <a:endParaRPr lang="en-US" sz="2200" kern="1200"/>
        </a:p>
      </dsp:txBody>
      <dsp:txXfrm>
        <a:off x="0" y="1576070"/>
        <a:ext cx="1998662" cy="1199197"/>
      </dsp:txXfrm>
    </dsp:sp>
    <dsp:sp modelId="{848A24D3-3EDB-3249-BB22-6244B5C3320F}">
      <dsp:nvSpPr>
        <dsp:cNvPr id="0" name=""/>
        <dsp:cNvSpPr/>
      </dsp:nvSpPr>
      <dsp:spPr>
        <a:xfrm>
          <a:off x="2198528" y="1576070"/>
          <a:ext cx="1998662" cy="1199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Women Aid</a:t>
          </a:r>
          <a:endParaRPr lang="en-US" sz="2200" kern="1200"/>
        </a:p>
      </dsp:txBody>
      <dsp:txXfrm>
        <a:off x="2198528" y="1576070"/>
        <a:ext cx="1998662" cy="1199197"/>
      </dsp:txXfrm>
    </dsp:sp>
    <dsp:sp modelId="{0810F6D9-717E-4D44-8377-850D13750377}">
      <dsp:nvSpPr>
        <dsp:cNvPr id="0" name=""/>
        <dsp:cNvSpPr/>
      </dsp:nvSpPr>
      <dsp:spPr>
        <a:xfrm>
          <a:off x="4397057" y="1576070"/>
          <a:ext cx="1998662" cy="1199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Safeguarding</a:t>
          </a:r>
          <a:endParaRPr lang="en-US" sz="2200" kern="1200"/>
        </a:p>
      </dsp:txBody>
      <dsp:txXfrm>
        <a:off x="4397057" y="1576070"/>
        <a:ext cx="1998662" cy="1199197"/>
      </dsp:txXfrm>
    </dsp:sp>
    <dsp:sp modelId="{52D5B0D2-0AED-224F-A40D-9D46492A92CF}">
      <dsp:nvSpPr>
        <dsp:cNvPr id="0" name=""/>
        <dsp:cNvSpPr/>
      </dsp:nvSpPr>
      <dsp:spPr>
        <a:xfrm>
          <a:off x="0" y="2975133"/>
          <a:ext cx="1998662" cy="1199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NHS</a:t>
          </a:r>
          <a:endParaRPr lang="en-US" sz="2200" kern="1200"/>
        </a:p>
      </dsp:txBody>
      <dsp:txXfrm>
        <a:off x="0" y="2975133"/>
        <a:ext cx="1998662" cy="1199197"/>
      </dsp:txXfrm>
    </dsp:sp>
    <dsp:sp modelId="{35F75C3A-129F-9142-A55C-3996A73D2233}">
      <dsp:nvSpPr>
        <dsp:cNvPr id="0" name=""/>
        <dsp:cNvSpPr/>
      </dsp:nvSpPr>
      <dsp:spPr>
        <a:xfrm>
          <a:off x="2198528" y="2975133"/>
          <a:ext cx="1998662" cy="1199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Citizen Advice Bureau</a:t>
          </a:r>
          <a:endParaRPr lang="en-US" sz="2200" kern="1200"/>
        </a:p>
      </dsp:txBody>
      <dsp:txXfrm>
        <a:off x="2198528" y="2975133"/>
        <a:ext cx="1998662" cy="1199197"/>
      </dsp:txXfrm>
    </dsp:sp>
    <dsp:sp modelId="{2A482E9E-8E0A-B543-8640-29AE94065D18}">
      <dsp:nvSpPr>
        <dsp:cNvPr id="0" name=""/>
        <dsp:cNvSpPr/>
      </dsp:nvSpPr>
      <dsp:spPr>
        <a:xfrm>
          <a:off x="4397057" y="2975134"/>
          <a:ext cx="1998662" cy="11991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Education Psychologist</a:t>
          </a:r>
          <a:endParaRPr lang="en-US" sz="2200" kern="1200"/>
        </a:p>
      </dsp:txBody>
      <dsp:txXfrm>
        <a:off x="4397057" y="2975134"/>
        <a:ext cx="1998662" cy="1199197"/>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60CD80-C04E-C24A-BFCD-9BF63B473075}" type="datetimeFigureOut">
              <a:rPr lang="en-GB" smtClean="0"/>
              <a:t>21/10/2022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AA6081-947F-4449-865B-F719A4FA7DC8}" type="slidenum">
              <a:rPr lang="en-GB" smtClean="0"/>
              <a:t>‹#›</a:t>
            </a:fld>
            <a:endParaRPr lang="en-GB"/>
          </a:p>
        </p:txBody>
      </p:sp>
    </p:spTree>
    <p:extLst>
      <p:ext uri="{BB962C8B-B14F-4D97-AF65-F5344CB8AC3E}">
        <p14:creationId xmlns:p14="http://schemas.microsoft.com/office/powerpoint/2010/main" val="3689323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3AA6081-947F-4449-865B-F719A4FA7DC8}" type="slidenum">
              <a:rPr lang="en-GB" smtClean="0"/>
              <a:t>6</a:t>
            </a:fld>
            <a:endParaRPr lang="en-GB"/>
          </a:p>
        </p:txBody>
      </p:sp>
    </p:spTree>
    <p:extLst>
      <p:ext uri="{BB962C8B-B14F-4D97-AF65-F5344CB8AC3E}">
        <p14:creationId xmlns:p14="http://schemas.microsoft.com/office/powerpoint/2010/main" val="3355759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9851B59-B893-6B44-8A93-DF9065DD6A3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948201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851B59-B893-6B44-8A93-DF9065DD6A3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1955311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9851B59-B893-6B44-8A93-DF9065DD6A3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1888790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9851B59-B893-6B44-8A93-DF9065DD6A3C}" type="datetimeFigureOut">
              <a:rPr lang="en-GB" smtClean="0"/>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206858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9851B59-B893-6B44-8A93-DF9065DD6A3C}" type="datetimeFigureOut">
              <a:rPr lang="en-GB" smtClean="0"/>
              <a:t>21/10/2022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63083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9851B59-B893-6B44-8A93-DF9065DD6A3C}" type="datetimeFigureOut">
              <a:rPr lang="en-GB" smtClean="0"/>
              <a:t>21/10/2022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2361210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851B59-B893-6B44-8A93-DF9065DD6A3C}" type="datetimeFigureOut">
              <a:rPr lang="en-GB" smtClean="0"/>
              <a:t>21/10/2022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19218768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9851B59-B893-6B44-8A93-DF9065DD6A3C}" type="datetimeFigureOut">
              <a:rPr lang="en-GB" smtClean="0"/>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3924150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9851B59-B893-6B44-8A93-DF9065DD6A3C}" type="datetimeFigureOut">
              <a:rPr lang="en-GB" smtClean="0"/>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3342396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851B59-B893-6B44-8A93-DF9065DD6A3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747213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851B59-B893-6B44-8A93-DF9065DD6A3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99364D-063A-494F-BCAA-FC7B811A72FD}" type="slidenum">
              <a:rPr lang="en-GB" smtClean="0"/>
              <a:t>‹#›</a:t>
            </a:fld>
            <a:endParaRPr lang="en-GB"/>
          </a:p>
        </p:txBody>
      </p:sp>
    </p:spTree>
    <p:extLst>
      <p:ext uri="{BB962C8B-B14F-4D97-AF65-F5344CB8AC3E}">
        <p14:creationId xmlns:p14="http://schemas.microsoft.com/office/powerpoint/2010/main" val="34840424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851B59-B893-6B44-8A93-DF9065DD6A3C}" type="datetimeFigureOut">
              <a:rPr lang="en-GB" smtClean="0"/>
              <a:t>21/10/2022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99364D-063A-494F-BCAA-FC7B811A72FD}" type="slidenum">
              <a:rPr lang="en-GB" smtClean="0"/>
              <a:t>‹#›</a:t>
            </a:fld>
            <a:endParaRPr lang="en-GB"/>
          </a:p>
        </p:txBody>
      </p:sp>
    </p:spTree>
    <p:extLst>
      <p:ext uri="{BB962C8B-B14F-4D97-AF65-F5344CB8AC3E}">
        <p14:creationId xmlns:p14="http://schemas.microsoft.com/office/powerpoint/2010/main" val="242865812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gov.uk/government/publications/troubled-families-supporting-health-needs" TargetMode="External"/><Relationship Id="rId2" Type="http://schemas.openxmlformats.org/officeDocument/2006/relationships/hyperlink" Target="https://www.nspcc.org.uk/"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8.jpe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hyperlink" Target="https://learning.nspcc.org.uk/safeguarding-child-protection" TargetMode="External"/><Relationship Id="rId2" Type="http://schemas.openxmlformats.org/officeDocument/2006/relationships/hyperlink" Target="https://www.gov.uk/government/publications/working-together-to-safeguard-children--2" TargetMode="Externa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hyperlink" Target="https://www.nspcc.org.uk/" TargetMode="External"/><Relationship Id="rId2" Type="http://schemas.openxmlformats.org/officeDocument/2006/relationships/hyperlink" Target="https://doi.org/10.1108/17852951011029289" TargetMode="External"/><Relationship Id="rId1" Type="http://schemas.openxmlformats.org/officeDocument/2006/relationships/slideLayout" Target="../slideLayouts/slideLayout7.xml"/><Relationship Id="rId5" Type="http://schemas.openxmlformats.org/officeDocument/2006/relationships/hyperlink" Target="https://www.gov.uk/government/publications/working-together-to-safeguard-children--2" TargetMode="External"/><Relationship Id="rId4" Type="http://schemas.openxmlformats.org/officeDocument/2006/relationships/hyperlink" Target="https://www.gov.uk/government/publications/troubled-families-supporting-health-nee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1">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Graphic 7" descr="Employee Badge">
            <a:extLst>
              <a:ext uri="{FF2B5EF4-FFF2-40B4-BE49-F238E27FC236}">
                <a16:creationId xmlns:a16="http://schemas.microsoft.com/office/drawing/2014/main" id="{05514025-C8E6-0520-0FA1-B4D375F03AC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39" name="Freeform: Shape 33">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40"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3">
            <a:extLst>
              <a:ext uri="{FF2B5EF4-FFF2-40B4-BE49-F238E27FC236}">
                <a16:creationId xmlns:a16="http://schemas.microsoft.com/office/drawing/2014/main" id="{51729F3E-FB08-A5E1-A1A6-7D66FB452909}"/>
              </a:ext>
            </a:extLst>
          </p:cNvPr>
          <p:cNvSpPr txBox="1"/>
          <p:nvPr/>
        </p:nvSpPr>
        <p:spPr>
          <a:xfrm>
            <a:off x="5759354" y="2798064"/>
            <a:ext cx="5461095" cy="341761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lvl="1" indent="-228600" defTabSz="914400">
              <a:lnSpc>
                <a:spcPct val="90000"/>
              </a:lnSpc>
              <a:spcAft>
                <a:spcPts val="600"/>
              </a:spcAft>
              <a:buFont typeface="Arial" panose="020B0604020202020204" pitchFamily="34" charset="0"/>
              <a:buChar char="•"/>
            </a:pPr>
            <a:r>
              <a:rPr lang="en-US" sz="2200">
                <a:solidFill>
                  <a:srgbClr val="FFFFFF"/>
                </a:solidFill>
              </a:rPr>
              <a:t>Student Name: Salsabin Akthar </a:t>
            </a:r>
          </a:p>
          <a:p>
            <a:pPr lvl="1" indent="-228600" defTabSz="914400">
              <a:lnSpc>
                <a:spcPct val="90000"/>
              </a:lnSpc>
              <a:spcAft>
                <a:spcPts val="600"/>
              </a:spcAft>
              <a:buFont typeface="Arial" panose="020B0604020202020204" pitchFamily="34" charset="0"/>
              <a:buChar char="•"/>
            </a:pPr>
            <a:r>
              <a:rPr lang="en-US" sz="2200">
                <a:solidFill>
                  <a:srgbClr val="FFFFFF"/>
                </a:solidFill>
              </a:rPr>
              <a:t>Student ID: 2029236 </a:t>
            </a:r>
          </a:p>
          <a:p>
            <a:pPr lvl="1" indent="-228600" defTabSz="914400">
              <a:lnSpc>
                <a:spcPct val="90000"/>
              </a:lnSpc>
              <a:spcAft>
                <a:spcPts val="600"/>
              </a:spcAft>
              <a:buFont typeface="Arial" panose="020B0604020202020204" pitchFamily="34" charset="0"/>
              <a:buChar char="•"/>
            </a:pPr>
            <a:r>
              <a:rPr lang="en-US" sz="2200">
                <a:solidFill>
                  <a:srgbClr val="FFFFFF"/>
                </a:solidFill>
              </a:rPr>
              <a:t>Student Name: Saima Faser</a:t>
            </a:r>
          </a:p>
          <a:p>
            <a:pPr lvl="1" indent="-228600" defTabSz="914400">
              <a:lnSpc>
                <a:spcPct val="90000"/>
              </a:lnSpc>
              <a:spcAft>
                <a:spcPts val="600"/>
              </a:spcAft>
              <a:buFont typeface="Arial" panose="020B0604020202020204" pitchFamily="34" charset="0"/>
              <a:buChar char="•"/>
            </a:pPr>
            <a:r>
              <a:rPr lang="en-US" sz="2200">
                <a:solidFill>
                  <a:srgbClr val="FFFFFF"/>
                </a:solidFill>
              </a:rPr>
              <a:t>Student ID: 2108665</a:t>
            </a:r>
          </a:p>
          <a:p>
            <a:pPr lvl="1" indent="-228600" defTabSz="914400">
              <a:lnSpc>
                <a:spcPct val="90000"/>
              </a:lnSpc>
              <a:spcAft>
                <a:spcPts val="600"/>
              </a:spcAft>
              <a:buFont typeface="Arial" panose="020B0604020202020204" pitchFamily="34" charset="0"/>
              <a:buChar char="•"/>
            </a:pPr>
            <a:r>
              <a:rPr lang="en-US" sz="2200">
                <a:solidFill>
                  <a:srgbClr val="FFFFFF"/>
                </a:solidFill>
              </a:rPr>
              <a:t>Module: Children, Young people and Families </a:t>
            </a:r>
          </a:p>
          <a:p>
            <a:pPr lvl="1" indent="-228600" defTabSz="914400">
              <a:lnSpc>
                <a:spcPct val="90000"/>
              </a:lnSpc>
              <a:spcAft>
                <a:spcPts val="600"/>
              </a:spcAft>
              <a:buFont typeface="Arial" panose="020B0604020202020204" pitchFamily="34" charset="0"/>
              <a:buChar char="•"/>
            </a:pPr>
            <a:r>
              <a:rPr lang="en-US" sz="2200">
                <a:solidFill>
                  <a:srgbClr val="FFFFFF"/>
                </a:solidFill>
              </a:rPr>
              <a:t>Module Code: BMHP5004 </a:t>
            </a:r>
          </a:p>
          <a:p>
            <a:pPr lvl="1" indent="-228600" defTabSz="914400">
              <a:lnSpc>
                <a:spcPct val="90000"/>
              </a:lnSpc>
              <a:spcAft>
                <a:spcPts val="600"/>
              </a:spcAft>
              <a:buFont typeface="Arial" panose="020B0604020202020204" pitchFamily="34" charset="0"/>
              <a:buChar char="•"/>
            </a:pPr>
            <a:r>
              <a:rPr lang="en-US" sz="2200">
                <a:solidFill>
                  <a:srgbClr val="FFFFFF"/>
                </a:solidFill>
              </a:rPr>
              <a:t>Title Family E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4AF373-1F16-D5D0-BD1B-97FEEC3D8A2B}"/>
              </a:ext>
            </a:extLst>
          </p:cNvPr>
          <p:cNvSpPr txBox="1"/>
          <p:nvPr/>
        </p:nvSpPr>
        <p:spPr>
          <a:xfrm>
            <a:off x="4965431" y="2438400"/>
            <a:ext cx="6586489" cy="3785419"/>
          </a:xfrm>
          <a:prstGeom prst="rect">
            <a:avLst/>
          </a:prstGeom>
        </p:spPr>
        <p:txBody>
          <a:bodyPr vert="horz" lIns="91440" tIns="45720" rIns="91440" bIns="45720" rtlCol="0">
            <a:noAutofit/>
          </a:bodyPr>
          <a:lstStyle/>
          <a:p>
            <a:pPr indent="-228600" defTabSz="914400" fontAlgn="base">
              <a:lnSpc>
                <a:spcPct val="90000"/>
              </a:lnSpc>
              <a:spcAft>
                <a:spcPts val="600"/>
              </a:spcAft>
              <a:buFont typeface="Arial" panose="020B0604020202020204" pitchFamily="34" charset="0"/>
              <a:buChar char="•"/>
            </a:pPr>
            <a:r>
              <a:rPr lang="en-US" sz="2000" b="1" i="0" u="none" strike="noStrike">
                <a:effectLst/>
              </a:rPr>
              <a:t>Contant List:</a:t>
            </a:r>
            <a:r>
              <a:rPr lang="en-US" sz="2000" b="0" i="0">
                <a:effectLst/>
              </a:rPr>
              <a:t>​</a:t>
            </a:r>
          </a:p>
          <a:p>
            <a:pPr indent="-228600" defTabSz="914400" fontAlgn="base">
              <a:lnSpc>
                <a:spcPct val="90000"/>
              </a:lnSpc>
              <a:spcAft>
                <a:spcPts val="600"/>
              </a:spcAft>
              <a:buFont typeface="Arial" panose="020B0604020202020204" pitchFamily="34" charset="0"/>
              <a:buChar char="•"/>
            </a:pPr>
            <a:r>
              <a:rPr lang="en-US" sz="2000" b="1" i="0" u="none" strike="noStrike">
                <a:effectLst/>
              </a:rPr>
              <a:t>Introduction</a:t>
            </a:r>
            <a:r>
              <a:rPr lang="en-US" sz="2000" b="0" i="0" u="none" strike="noStrike">
                <a:effectLst/>
              </a:rPr>
              <a:t> &amp; </a:t>
            </a:r>
            <a:r>
              <a:rPr lang="en-US" sz="2000" b="1" i="0" u="none" strike="noStrike">
                <a:effectLst/>
              </a:rPr>
              <a:t>Overview of the case study</a:t>
            </a:r>
            <a:r>
              <a:rPr lang="en-US" sz="2000" b="0" i="0">
                <a:effectLst/>
              </a:rPr>
              <a:t>​</a:t>
            </a:r>
          </a:p>
          <a:p>
            <a:pPr indent="-228600" defTabSz="914400" fontAlgn="base">
              <a:lnSpc>
                <a:spcPct val="90000"/>
              </a:lnSpc>
              <a:spcAft>
                <a:spcPts val="600"/>
              </a:spcAft>
              <a:buFont typeface="Arial" panose="020B0604020202020204" pitchFamily="34" charset="0"/>
              <a:buChar char="•"/>
            </a:pPr>
            <a:r>
              <a:rPr lang="en-US" sz="2000" b="1" i="0" u="none" strike="noStrike">
                <a:effectLst/>
              </a:rPr>
              <a:t>Anti-social behavior</a:t>
            </a:r>
            <a:r>
              <a:rPr lang="en-US" sz="2000" b="0" i="0">
                <a:effectLst/>
              </a:rPr>
              <a:t>​</a:t>
            </a:r>
          </a:p>
          <a:p>
            <a:pPr indent="-228600" defTabSz="914400" fontAlgn="base">
              <a:lnSpc>
                <a:spcPct val="90000"/>
              </a:lnSpc>
              <a:spcAft>
                <a:spcPts val="600"/>
              </a:spcAft>
              <a:buFont typeface="Arial" panose="020B0604020202020204" pitchFamily="34" charset="0"/>
              <a:buChar char="•"/>
            </a:pPr>
            <a:r>
              <a:rPr lang="en-US" sz="2000" b="1" i="0" u="none" strike="noStrike">
                <a:effectLst/>
              </a:rPr>
              <a:t>Risks Behind the situation</a:t>
            </a:r>
            <a:r>
              <a:rPr lang="en-US" sz="2000" b="0" i="0" u="none" strike="noStrike">
                <a:effectLst/>
              </a:rPr>
              <a:t> </a:t>
            </a:r>
            <a:r>
              <a:rPr lang="en-US" sz="2000" b="0" i="0">
                <a:effectLst/>
              </a:rPr>
              <a:t>​</a:t>
            </a:r>
          </a:p>
          <a:p>
            <a:pPr indent="-228600" defTabSz="914400" fontAlgn="base">
              <a:lnSpc>
                <a:spcPct val="90000"/>
              </a:lnSpc>
              <a:spcAft>
                <a:spcPts val="600"/>
              </a:spcAft>
              <a:buFont typeface="Arial" panose="020B0604020202020204" pitchFamily="34" charset="0"/>
              <a:buChar char="•"/>
            </a:pPr>
            <a:r>
              <a:rPr lang="en-US" sz="2000" b="1" i="0" u="none" strike="noStrike">
                <a:effectLst/>
              </a:rPr>
              <a:t>Reasons and signs of anti- social behavior</a:t>
            </a:r>
            <a:r>
              <a:rPr lang="en-US" sz="2000" b="1" i="0">
                <a:effectLst/>
              </a:rPr>
              <a:t>​</a:t>
            </a:r>
          </a:p>
          <a:p>
            <a:pPr indent="-228600" defTabSz="914400" fontAlgn="base">
              <a:lnSpc>
                <a:spcPct val="90000"/>
              </a:lnSpc>
              <a:spcAft>
                <a:spcPts val="600"/>
              </a:spcAft>
              <a:buFont typeface="Arial" panose="020B0604020202020204" pitchFamily="34" charset="0"/>
              <a:buChar char="•"/>
            </a:pPr>
            <a:r>
              <a:rPr lang="en-US" sz="2000" b="1" i="0" u="none" strike="noStrike">
                <a:effectLst/>
              </a:rPr>
              <a:t>The impacts on the family</a:t>
            </a:r>
            <a:r>
              <a:rPr lang="en-US" sz="2000" b="0" i="0">
                <a:effectLst/>
              </a:rPr>
              <a:t>​</a:t>
            </a:r>
          </a:p>
          <a:p>
            <a:pPr indent="-228600" defTabSz="914400" fontAlgn="base">
              <a:lnSpc>
                <a:spcPct val="90000"/>
              </a:lnSpc>
              <a:spcAft>
                <a:spcPts val="600"/>
              </a:spcAft>
              <a:buFont typeface="Arial" panose="020B0604020202020204" pitchFamily="34" charset="0"/>
              <a:buChar char="•"/>
            </a:pPr>
            <a:r>
              <a:rPr lang="en-US" sz="2000" b="1" i="0" u="none" strike="noStrike">
                <a:effectLst/>
              </a:rPr>
              <a:t>factors</a:t>
            </a:r>
            <a:r>
              <a:rPr lang="en-US" sz="2000" b="0" i="0">
                <a:effectLst/>
              </a:rPr>
              <a:t>​</a:t>
            </a:r>
          </a:p>
          <a:p>
            <a:pPr indent="-228600" defTabSz="914400" fontAlgn="base">
              <a:lnSpc>
                <a:spcPct val="90000"/>
              </a:lnSpc>
              <a:spcAft>
                <a:spcPts val="600"/>
              </a:spcAft>
              <a:buFont typeface="Arial" panose="020B0604020202020204" pitchFamily="34" charset="0"/>
              <a:buChar char="•"/>
            </a:pPr>
            <a:r>
              <a:rPr lang="en-US" sz="2000" b="1" i="0" u="none" strike="noStrike">
                <a:effectLst/>
              </a:rPr>
              <a:t>Solutions/ Recommendations</a:t>
            </a:r>
            <a:r>
              <a:rPr lang="en-US" sz="2000" b="0" i="0" u="none" strike="noStrike">
                <a:effectLst/>
              </a:rPr>
              <a:t> </a:t>
            </a:r>
            <a:r>
              <a:rPr lang="en-US" sz="2000" b="0" i="0">
                <a:effectLst/>
              </a:rPr>
              <a:t>​</a:t>
            </a:r>
          </a:p>
          <a:p>
            <a:pPr indent="-228600" defTabSz="914400" fontAlgn="base">
              <a:lnSpc>
                <a:spcPct val="90000"/>
              </a:lnSpc>
              <a:spcAft>
                <a:spcPts val="600"/>
              </a:spcAft>
              <a:buFont typeface="Arial" panose="020B0604020202020204" pitchFamily="34" charset="0"/>
              <a:buChar char="•"/>
            </a:pPr>
            <a:r>
              <a:rPr lang="en-US" sz="2000" b="1" i="0" u="none" strike="noStrike">
                <a:effectLst/>
              </a:rPr>
              <a:t>Laws and Policies Related Anti-Social Behavior</a:t>
            </a:r>
            <a:r>
              <a:rPr lang="en-US" sz="2000" b="0" i="0">
                <a:effectLst/>
              </a:rPr>
              <a:t>​</a:t>
            </a:r>
          </a:p>
          <a:p>
            <a:pPr indent="-228600" defTabSz="914400" fontAlgn="base">
              <a:lnSpc>
                <a:spcPct val="90000"/>
              </a:lnSpc>
              <a:spcAft>
                <a:spcPts val="600"/>
              </a:spcAft>
              <a:buFont typeface="Arial" panose="020B0604020202020204" pitchFamily="34" charset="0"/>
              <a:buChar char="•"/>
            </a:pPr>
            <a:r>
              <a:rPr lang="en-US" sz="2000" b="1" i="0" u="none" strike="noStrike">
                <a:effectLst/>
              </a:rPr>
              <a:t>Reference</a:t>
            </a:r>
            <a:endParaRPr lang="en-US" sz="2000" b="0" i="0">
              <a:effectLst/>
            </a:endParaRPr>
          </a:p>
        </p:txBody>
      </p:sp>
      <p:pic>
        <p:nvPicPr>
          <p:cNvPr id="5" name="Picture 4" descr="Close up image of hands applauding">
            <a:extLst>
              <a:ext uri="{FF2B5EF4-FFF2-40B4-BE49-F238E27FC236}">
                <a16:creationId xmlns:a16="http://schemas.microsoft.com/office/drawing/2014/main" id="{2B358B39-72AA-7E1B-AD2E-7AFBC669DC17}"/>
              </a:ext>
            </a:extLst>
          </p:cNvPr>
          <p:cNvPicPr>
            <a:picLocks noChangeAspect="1"/>
          </p:cNvPicPr>
          <p:nvPr/>
        </p:nvPicPr>
        <p:blipFill rotWithShape="1">
          <a:blip r:embed="rId2"/>
          <a:srcRect l="34131" r="20750"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9779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5959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a:extLst>
              <a:ext uri="{FF2B5EF4-FFF2-40B4-BE49-F238E27FC236}">
                <a16:creationId xmlns:a16="http://schemas.microsoft.com/office/drawing/2014/main" id="{17F41BA1-1FC2-77C2-3F09-DAE4FDB4C1F3}"/>
              </a:ext>
            </a:extLst>
          </p:cNvPr>
          <p:cNvPicPr>
            <a:picLocks noChangeAspect="1"/>
          </p:cNvPicPr>
          <p:nvPr/>
        </p:nvPicPr>
        <p:blipFill rotWithShape="1">
          <a:blip r:embed="rId2">
            <a:alphaModFix amt="35000"/>
          </a:blip>
          <a:srcRect l="5578" r="2866" b="-1"/>
          <a:stretch/>
        </p:blipFill>
        <p:spPr>
          <a:xfrm>
            <a:off x="20" y="10"/>
            <a:ext cx="12191980" cy="6857990"/>
          </a:xfrm>
          <a:prstGeom prst="rect">
            <a:avLst/>
          </a:prstGeom>
        </p:spPr>
      </p:pic>
      <p:graphicFrame>
        <p:nvGraphicFramePr>
          <p:cNvPr id="42" name="TextBox 1">
            <a:extLst>
              <a:ext uri="{FF2B5EF4-FFF2-40B4-BE49-F238E27FC236}">
                <a16:creationId xmlns:a16="http://schemas.microsoft.com/office/drawing/2014/main" id="{71ACD910-F5B1-37E2-8809-EBB051D0DF6B}"/>
              </a:ext>
            </a:extLst>
          </p:cNvPr>
          <p:cNvGraphicFramePr/>
          <p:nvPr>
            <p:extLst>
              <p:ext uri="{D42A27DB-BD31-4B8C-83A1-F6EECF244321}">
                <p14:modId xmlns:p14="http://schemas.microsoft.com/office/powerpoint/2010/main" val="968949222"/>
              </p:ext>
            </p:extLst>
          </p:nvPr>
        </p:nvGraphicFramePr>
        <p:xfrm>
          <a:off x="340179" y="95251"/>
          <a:ext cx="11634107" cy="67627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950590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6D88E7C-E40E-5FA4-E654-18E52FAECF66}"/>
              </a:ext>
            </a:extLst>
          </p:cNvPr>
          <p:cNvSpPr txBox="1"/>
          <p:nvPr/>
        </p:nvSpPr>
        <p:spPr>
          <a:xfrm>
            <a:off x="557893" y="775608"/>
            <a:ext cx="5902220" cy="516537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defTabSz="914400">
              <a:lnSpc>
                <a:spcPct val="90000"/>
              </a:lnSpc>
              <a:spcAft>
                <a:spcPts val="600"/>
              </a:spcAft>
              <a:buFont typeface="Arial" panose="020B0604020202020204" pitchFamily="34" charset="0"/>
              <a:buChar char="•"/>
            </a:pPr>
            <a:r>
              <a:rPr lang="en-US" sz="2000" b="1">
                <a:latin typeface="Arial" panose="020B0604020202020204" pitchFamily="34" charset="0"/>
                <a:cs typeface="Arial" panose="020B0604020202020204" pitchFamily="34" charset="0"/>
              </a:rPr>
              <a:t>Anti-Social Behavior:</a:t>
            </a:r>
            <a:r>
              <a:rPr lang="en-US" sz="2000">
                <a:latin typeface="Arial" panose="020B0604020202020204" pitchFamily="34" charset="0"/>
                <a:cs typeface="Arial" panose="020B0604020202020204" pitchFamily="34" charset="0"/>
              </a:rPr>
              <a:t> </a:t>
            </a:r>
          </a:p>
          <a:p>
            <a:pPr indent="-228600" defTabSz="914400">
              <a:lnSpc>
                <a:spcPct val="90000"/>
              </a:lnSpc>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According to (Liddle, Clarke, Gray, Smith, Williams, and </a:t>
            </a:r>
            <a:r>
              <a:rPr lang="en-US" sz="2000" err="1">
                <a:latin typeface="Arial" panose="020B0604020202020204" pitchFamily="34" charset="0"/>
                <a:cs typeface="Arial" panose="020B0604020202020204" pitchFamily="34" charset="0"/>
              </a:rPr>
              <a:t>Wydall</a:t>
            </a:r>
            <a:r>
              <a:rPr lang="en-US" sz="2000">
                <a:latin typeface="Arial" panose="020B0604020202020204" pitchFamily="34" charset="0"/>
                <a:cs typeface="Arial" panose="020B0604020202020204" pitchFamily="34" charset="0"/>
              </a:rPr>
              <a:t>, 2011) Everyone wants to feel safe and happy within the family or in the neighborhoods they are living in. Uncertainly, anti-social behavior is something which make can create an environment where no one feels safe and comfortable. </a:t>
            </a:r>
          </a:p>
          <a:p>
            <a:pPr indent="-228600" defTabSz="914400">
              <a:lnSpc>
                <a:spcPct val="90000"/>
              </a:lnSpc>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According to (</a:t>
            </a:r>
            <a:r>
              <a:rPr lang="en-US" sz="2000" err="1">
                <a:latin typeface="Arial" panose="020B0604020202020204" pitchFamily="34" charset="0"/>
                <a:cs typeface="Arial" panose="020B0604020202020204" pitchFamily="34" charset="0"/>
              </a:rPr>
              <a:t>Deery</a:t>
            </a:r>
            <a:r>
              <a:rPr lang="en-US" sz="2000">
                <a:latin typeface="Arial" panose="020B0604020202020204" pitchFamily="34" charset="0"/>
                <a:cs typeface="Arial" panose="020B0604020202020204" pitchFamily="34" charset="0"/>
              </a:rPr>
              <a:t> and </a:t>
            </a:r>
            <a:r>
              <a:rPr lang="en-US" sz="2000" err="1">
                <a:latin typeface="Arial" panose="020B0604020202020204" pitchFamily="34" charset="0"/>
                <a:cs typeface="Arial" panose="020B0604020202020204" pitchFamily="34" charset="0"/>
              </a:rPr>
              <a:t>Jago</a:t>
            </a:r>
            <a:r>
              <a:rPr lang="en-US" sz="2000">
                <a:latin typeface="Arial" panose="020B0604020202020204" pitchFamily="34" charset="0"/>
                <a:cs typeface="Arial" panose="020B0604020202020204" pitchFamily="34" charset="0"/>
              </a:rPr>
              <a:t> 2010), anti-social behavior assimilates behavior which includes aggressive behavior, intolerances, rudeness, or threatening behavior. Anti-social behavior can cause harmful and can create uncomfortable situation for another person. In our case study children experienced anti-social behavior.</a:t>
            </a:r>
          </a:p>
          <a:p>
            <a:pPr indent="-228600" defTabSz="914400">
              <a:lnSpc>
                <a:spcPct val="90000"/>
              </a:lnSpc>
              <a:spcAft>
                <a:spcPts val="600"/>
              </a:spcAft>
              <a:buFont typeface="Arial" panose="020B0604020202020204" pitchFamily="34" charset="0"/>
              <a:buChar char="•"/>
            </a:pPr>
            <a:endParaRPr lang="en-US" sz="2000"/>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98A0E445-D733-3237-2B3B-03F6D941DE8C}"/>
              </a:ext>
            </a:extLst>
          </p:cNvPr>
          <p:cNvPicPr>
            <a:picLocks noChangeAspect="1"/>
          </p:cNvPicPr>
          <p:nvPr/>
        </p:nvPicPr>
        <p:blipFill>
          <a:blip r:embed="rId2"/>
          <a:stretch>
            <a:fillRect/>
          </a:stretch>
        </p:blipFill>
        <p:spPr>
          <a:xfrm>
            <a:off x="6460111" y="1782536"/>
            <a:ext cx="4786385" cy="3143249"/>
          </a:xfrm>
          <a:prstGeom prst="rect">
            <a:avLst/>
          </a:prstGeom>
        </p:spPr>
      </p:pic>
    </p:spTree>
    <p:extLst>
      <p:ext uri="{BB962C8B-B14F-4D97-AF65-F5344CB8AC3E}">
        <p14:creationId xmlns:p14="http://schemas.microsoft.com/office/powerpoint/2010/main" val="3576610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6535BB-4922-371D-2FE9-327F7ADBC7B2}"/>
              </a:ext>
            </a:extLst>
          </p:cNvPr>
          <p:cNvSpPr txBox="1"/>
          <p:nvPr/>
        </p:nvSpPr>
        <p:spPr>
          <a:xfrm>
            <a:off x="370298" y="776566"/>
            <a:ext cx="11178235" cy="502658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gn="just">
              <a:lnSpc>
                <a:spcPct val="90000"/>
              </a:lnSpc>
              <a:spcAft>
                <a:spcPts val="600"/>
              </a:spcAft>
              <a:buFont typeface="Arial" panose="020B0604020202020204" pitchFamily="34" charset="0"/>
              <a:buChar char="•"/>
            </a:pPr>
            <a:r>
              <a:rPr lang="en-US" sz="2000" b="1">
                <a:latin typeface="Arial"/>
                <a:cs typeface="Arial"/>
              </a:rPr>
              <a:t>Risks behind the situation:</a:t>
            </a:r>
            <a:r>
              <a:rPr lang="en-US" sz="2000">
                <a:latin typeface="Arial"/>
                <a:cs typeface="Arial"/>
              </a:rPr>
              <a:t> </a:t>
            </a:r>
          </a:p>
          <a:p>
            <a:pPr indent="-228600" algn="just">
              <a:lnSpc>
                <a:spcPct val="90000"/>
              </a:lnSpc>
              <a:spcAft>
                <a:spcPts val="600"/>
              </a:spcAft>
              <a:buFont typeface="Arial" panose="020B0604020202020204" pitchFamily="34" charset="0"/>
              <a:buChar char="•"/>
            </a:pPr>
            <a:r>
              <a:rPr lang="en-US" sz="2000">
                <a:latin typeface="Arial"/>
                <a:cs typeface="Arial"/>
              </a:rPr>
              <a:t>When a person tries to control another person or a child forcefully, risk factors anti-social behavior begins. It can happen within the family or outside the home. </a:t>
            </a:r>
          </a:p>
          <a:p>
            <a:pPr indent="-228600" algn="just">
              <a:lnSpc>
                <a:spcPct val="90000"/>
              </a:lnSpc>
              <a:spcAft>
                <a:spcPts val="600"/>
              </a:spcAft>
              <a:buFont typeface="Arial" panose="020B0604020202020204" pitchFamily="34" charset="0"/>
              <a:buChar char="•"/>
            </a:pPr>
            <a:r>
              <a:rPr lang="en-US" sz="2000">
                <a:latin typeface="Arial"/>
                <a:cs typeface="Arial"/>
              </a:rPr>
              <a:t>An individual involved in anti-social behavior when he/she has lack of self-esteem, lack of moral education, financial stress, poverty, consuming alcohol or drugs, depression, lack of non-violent social problem-solving skills, poor behavioral control and impulsiveness, history of being abused in childhood.</a:t>
            </a:r>
            <a:endParaRPr lang="en-GB" sz="2000" u="sng">
              <a:latin typeface="Arial"/>
              <a:cs typeface="Calibri"/>
            </a:endParaRPr>
          </a:p>
          <a:p>
            <a:pPr algn="just">
              <a:lnSpc>
                <a:spcPct val="90000"/>
              </a:lnSpc>
              <a:spcAft>
                <a:spcPts val="600"/>
              </a:spcAft>
            </a:pPr>
            <a:r>
              <a:rPr lang="en-US" sz="2000">
                <a:latin typeface="Arial"/>
                <a:cs typeface="Arial"/>
              </a:rPr>
              <a:t> </a:t>
            </a:r>
            <a:r>
              <a:rPr lang="en-GB" sz="2000" u="sng">
                <a:latin typeface="Arial"/>
                <a:ea typeface="+mn-lt"/>
                <a:cs typeface="+mn-lt"/>
                <a:hlinkClick r:id="rId2"/>
              </a:rPr>
              <a:t>https://www.nspcc.org.uk/</a:t>
            </a:r>
            <a:endParaRPr lang="en-GB" sz="2000" u="sng">
              <a:latin typeface="Arial"/>
              <a:cs typeface="Calibri"/>
            </a:endParaRPr>
          </a:p>
          <a:p>
            <a:pPr indent="-228600" algn="just">
              <a:lnSpc>
                <a:spcPct val="90000"/>
              </a:lnSpc>
              <a:spcAft>
                <a:spcPts val="600"/>
              </a:spcAft>
              <a:buFont typeface="Arial" panose="020B0604020202020204" pitchFamily="34" charset="0"/>
              <a:buChar char="•"/>
            </a:pPr>
            <a:r>
              <a:rPr lang="en-US" sz="2000">
                <a:latin typeface="Arial"/>
                <a:cs typeface="Arial"/>
              </a:rPr>
              <a:t>In our case study the family is facing financial issues, also the father involved in domestic violence as he wants to dominate his wife and both kids involved in anti-social behavior because of the pain and suffering they are experiencing within their family, all these factors behind the situation. Trouble Families Teams (TFTs) runs several program with the families affected by anti-social behavior to support them.</a:t>
            </a:r>
            <a:endParaRPr lang="en-US" sz="2000" u="sng">
              <a:latin typeface="Calibri" panose="020F0502020204030204"/>
              <a:cs typeface="Calibri" panose="020F0502020204030204"/>
            </a:endParaRPr>
          </a:p>
          <a:p>
            <a:pPr algn="just">
              <a:lnSpc>
                <a:spcPct val="90000"/>
              </a:lnSpc>
              <a:spcAft>
                <a:spcPts val="600"/>
              </a:spcAft>
            </a:pPr>
            <a:r>
              <a:rPr lang="en-US" sz="2000" u="sng">
                <a:ea typeface="+mn-lt"/>
                <a:cs typeface="+mn-lt"/>
                <a:hlinkClick r:id="rId3"/>
              </a:rPr>
              <a:t>https://www.gov.uk/government/publications/troubled-families-supporting-health-needs</a:t>
            </a:r>
            <a:endParaRPr lang="en-US" sz="2000" u="sng">
              <a:ea typeface="+mn-lt"/>
              <a:cs typeface="+mn-lt"/>
            </a:endParaRPr>
          </a:p>
          <a:p>
            <a:pPr algn="just">
              <a:lnSpc>
                <a:spcPct val="90000"/>
              </a:lnSpc>
              <a:spcAft>
                <a:spcPts val="600"/>
              </a:spcAft>
            </a:pPr>
            <a:endParaRPr lang="en-US" sz="2000" u="sng">
              <a:ea typeface="+mn-lt"/>
              <a:cs typeface="+mn-lt"/>
            </a:endParaRPr>
          </a:p>
        </p:txBody>
      </p:sp>
    </p:spTree>
    <p:extLst>
      <p:ext uri="{BB962C8B-B14F-4D97-AF65-F5344CB8AC3E}">
        <p14:creationId xmlns:p14="http://schemas.microsoft.com/office/powerpoint/2010/main" val="1681244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D07DF-293F-8ECC-9D5A-BFDD72F8FE16}"/>
              </a:ext>
            </a:extLst>
          </p:cNvPr>
          <p:cNvSpPr>
            <a:spLocks noGrp="1"/>
          </p:cNvSpPr>
          <p:nvPr>
            <p:ph type="ctrTitle"/>
          </p:nvPr>
        </p:nvSpPr>
        <p:spPr>
          <a:xfrm>
            <a:off x="264159" y="294639"/>
            <a:ext cx="6339841" cy="1005842"/>
          </a:xfrm>
          <a:noFill/>
        </p:spPr>
        <p:txBody>
          <a:bodyPr>
            <a:normAutofit/>
          </a:bodyPr>
          <a:lstStyle/>
          <a:p>
            <a:r>
              <a:rPr lang="en-GB" b="1">
                <a:solidFill>
                  <a:srgbClr val="FF0000"/>
                </a:solidFill>
              </a:rPr>
              <a:t>Reasons</a:t>
            </a:r>
          </a:p>
        </p:txBody>
      </p:sp>
      <p:sp>
        <p:nvSpPr>
          <p:cNvPr id="3" name="Subtitle 2">
            <a:extLst>
              <a:ext uri="{FF2B5EF4-FFF2-40B4-BE49-F238E27FC236}">
                <a16:creationId xmlns:a16="http://schemas.microsoft.com/office/drawing/2014/main" id="{A297DD14-8AB9-BBE0-BFA3-B77A66CC9BD4}"/>
              </a:ext>
            </a:extLst>
          </p:cNvPr>
          <p:cNvSpPr>
            <a:spLocks noGrp="1"/>
          </p:cNvSpPr>
          <p:nvPr>
            <p:ph type="subTitle" idx="1"/>
          </p:nvPr>
        </p:nvSpPr>
        <p:spPr>
          <a:xfrm>
            <a:off x="7355840" y="2690337"/>
            <a:ext cx="4572000" cy="3873024"/>
          </a:xfrm>
        </p:spPr>
        <p:txBody>
          <a:bodyPr>
            <a:normAutofit/>
          </a:bodyPr>
          <a:lstStyle/>
          <a:p>
            <a:r>
              <a:rPr lang="en-GB" sz="2800">
                <a:solidFill>
                  <a:schemeClr val="accent1">
                    <a:lumMod val="75000"/>
                  </a:schemeClr>
                </a:solidFill>
              </a:rPr>
              <a:t>Sign’s of Anti Social Behaviour</a:t>
            </a:r>
          </a:p>
          <a:p>
            <a:pPr marL="342900" indent="-342900" algn="l">
              <a:buFont typeface="Arial" panose="020B0604020202020204" pitchFamily="34" charset="0"/>
              <a:buChar char="•"/>
            </a:pPr>
            <a:r>
              <a:rPr lang="en-GB"/>
              <a:t>Treat others harshly</a:t>
            </a:r>
          </a:p>
          <a:p>
            <a:pPr marL="342900" indent="-342900" algn="l">
              <a:buFont typeface="Arial" panose="020B0604020202020204" pitchFamily="34" charset="0"/>
              <a:buChar char="•"/>
            </a:pPr>
            <a:r>
              <a:rPr lang="en-GB"/>
              <a:t>Show no Guilt or Remorse of their behaviour</a:t>
            </a:r>
          </a:p>
          <a:p>
            <a:pPr marL="342900" indent="-342900" algn="l">
              <a:buFont typeface="Arial" panose="020B0604020202020204" pitchFamily="34" charset="0"/>
              <a:buChar char="•"/>
            </a:pPr>
            <a:r>
              <a:rPr lang="en-GB"/>
              <a:t>Lying and behaving Violently</a:t>
            </a:r>
          </a:p>
          <a:p>
            <a:pPr marL="342900" indent="-342900" algn="l">
              <a:buFont typeface="Arial" panose="020B0604020202020204" pitchFamily="34" charset="0"/>
              <a:buChar char="•"/>
            </a:pPr>
            <a:r>
              <a:rPr lang="en-GB"/>
              <a:t>Not showing regards for right and wrong</a:t>
            </a:r>
          </a:p>
          <a:p>
            <a:pPr marL="342900" indent="-342900" algn="l">
              <a:buFont typeface="Arial" panose="020B0604020202020204" pitchFamily="34" charset="0"/>
              <a:buChar char="•"/>
            </a:pPr>
            <a:r>
              <a:rPr lang="en-GB"/>
              <a:t>Being irresponsible</a:t>
            </a:r>
          </a:p>
          <a:p>
            <a:pPr marL="342900" indent="-342900" algn="l">
              <a:buFont typeface="Arial" panose="020B0604020202020204" pitchFamily="34" charset="0"/>
              <a:buChar char="•"/>
            </a:pPr>
            <a:r>
              <a:rPr lang="en-GB"/>
              <a:t>Not following rules</a:t>
            </a:r>
          </a:p>
          <a:p>
            <a:pPr marL="342900" indent="-342900" algn="l">
              <a:buFont typeface="Arial" panose="020B0604020202020204" pitchFamily="34" charset="0"/>
              <a:buChar char="•"/>
            </a:pPr>
            <a:endParaRPr lang="en-GB"/>
          </a:p>
          <a:p>
            <a:pPr marL="342900" indent="-342900" algn="l">
              <a:buFont typeface="Arial" panose="020B0604020202020204" pitchFamily="34" charset="0"/>
              <a:buChar char="•"/>
            </a:pPr>
            <a:endParaRPr lang="en-GB"/>
          </a:p>
        </p:txBody>
      </p:sp>
      <p:pic>
        <p:nvPicPr>
          <p:cNvPr id="5" name="Picture 4">
            <a:extLst>
              <a:ext uri="{FF2B5EF4-FFF2-40B4-BE49-F238E27FC236}">
                <a16:creationId xmlns:a16="http://schemas.microsoft.com/office/drawing/2014/main" id="{1BE35CEA-8E35-7CFB-A385-FF452E452AF7}"/>
              </a:ext>
            </a:extLst>
          </p:cNvPr>
          <p:cNvPicPr>
            <a:picLocks noChangeAspect="1"/>
          </p:cNvPicPr>
          <p:nvPr/>
        </p:nvPicPr>
        <p:blipFill>
          <a:blip r:embed="rId3"/>
          <a:stretch>
            <a:fillRect/>
          </a:stretch>
        </p:blipFill>
        <p:spPr>
          <a:xfrm>
            <a:off x="7355840" y="0"/>
            <a:ext cx="4572001" cy="2641600"/>
          </a:xfrm>
          <a:prstGeom prst="rect">
            <a:avLst/>
          </a:prstGeom>
        </p:spPr>
      </p:pic>
      <p:graphicFrame>
        <p:nvGraphicFramePr>
          <p:cNvPr id="7" name="TextBox 3">
            <a:extLst>
              <a:ext uri="{FF2B5EF4-FFF2-40B4-BE49-F238E27FC236}">
                <a16:creationId xmlns:a16="http://schemas.microsoft.com/office/drawing/2014/main" id="{9A8144E1-629A-243F-B958-47EB06370C32}"/>
              </a:ext>
            </a:extLst>
          </p:cNvPr>
          <p:cNvGraphicFramePr/>
          <p:nvPr/>
        </p:nvGraphicFramePr>
        <p:xfrm>
          <a:off x="964013" y="2039046"/>
          <a:ext cx="5924467" cy="41549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0976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D1F41-C648-F3F6-EEF2-0068D77D22DD}"/>
              </a:ext>
            </a:extLst>
          </p:cNvPr>
          <p:cNvSpPr>
            <a:spLocks noGrp="1"/>
          </p:cNvSpPr>
          <p:nvPr>
            <p:ph type="title"/>
          </p:nvPr>
        </p:nvSpPr>
        <p:spPr>
          <a:xfrm>
            <a:off x="3375656" y="44241"/>
            <a:ext cx="6436360" cy="1215599"/>
          </a:xfrm>
        </p:spPr>
        <p:txBody>
          <a:bodyPr/>
          <a:lstStyle/>
          <a:p>
            <a:r>
              <a:rPr lang="en-GB">
                <a:solidFill>
                  <a:srgbClr val="FF0000"/>
                </a:solidFill>
              </a:rPr>
              <a:t>Impacts on individuals</a:t>
            </a:r>
          </a:p>
        </p:txBody>
      </p:sp>
      <p:sp>
        <p:nvSpPr>
          <p:cNvPr id="3" name="Content Placeholder 2">
            <a:extLst>
              <a:ext uri="{FF2B5EF4-FFF2-40B4-BE49-F238E27FC236}">
                <a16:creationId xmlns:a16="http://schemas.microsoft.com/office/drawing/2014/main" id="{E3F9C254-F59F-CBBD-C0BA-B884431B9144}"/>
              </a:ext>
            </a:extLst>
          </p:cNvPr>
          <p:cNvSpPr>
            <a:spLocks noGrp="1"/>
          </p:cNvSpPr>
          <p:nvPr>
            <p:ph idx="1"/>
          </p:nvPr>
        </p:nvSpPr>
        <p:spPr>
          <a:xfrm>
            <a:off x="0" y="1486959"/>
            <a:ext cx="10515600" cy="4351338"/>
          </a:xfrm>
        </p:spPr>
        <p:txBody>
          <a:bodyPr/>
          <a:lstStyle/>
          <a:p>
            <a:pPr marL="0" indent="0">
              <a:buNone/>
            </a:pPr>
            <a:endParaRPr lang="en-GB" sz="1600"/>
          </a:p>
        </p:txBody>
      </p:sp>
      <p:graphicFrame>
        <p:nvGraphicFramePr>
          <p:cNvPr id="4" name="Table 4">
            <a:extLst>
              <a:ext uri="{FF2B5EF4-FFF2-40B4-BE49-F238E27FC236}">
                <a16:creationId xmlns:a16="http://schemas.microsoft.com/office/drawing/2014/main" id="{F1F356B3-20A1-A451-6A14-FB51B5C9B13E}"/>
              </a:ext>
            </a:extLst>
          </p:cNvPr>
          <p:cNvGraphicFramePr>
            <a:graphicFrameLocks noGrp="1"/>
          </p:cNvGraphicFramePr>
          <p:nvPr>
            <p:extLst>
              <p:ext uri="{D42A27DB-BD31-4B8C-83A1-F6EECF244321}">
                <p14:modId xmlns:p14="http://schemas.microsoft.com/office/powerpoint/2010/main" val="613273578"/>
              </p:ext>
            </p:extLst>
          </p:nvPr>
        </p:nvGraphicFramePr>
        <p:xfrm>
          <a:off x="0" y="1442719"/>
          <a:ext cx="12191997" cy="5577840"/>
        </p:xfrm>
        <a:graphic>
          <a:graphicData uri="http://schemas.openxmlformats.org/drawingml/2006/table">
            <a:tbl>
              <a:tblPr firstRow="1" bandRow="1">
                <a:tableStyleId>{5C22544A-7EE6-4342-B048-85BDC9FD1C3A}</a:tableStyleId>
              </a:tblPr>
              <a:tblGrid>
                <a:gridCol w="3222982">
                  <a:extLst>
                    <a:ext uri="{9D8B030D-6E8A-4147-A177-3AD203B41FA5}">
                      <a16:colId xmlns:a16="http://schemas.microsoft.com/office/drawing/2014/main" val="1634945603"/>
                    </a:ext>
                  </a:extLst>
                </a:gridCol>
                <a:gridCol w="3027739">
                  <a:extLst>
                    <a:ext uri="{9D8B030D-6E8A-4147-A177-3AD203B41FA5}">
                      <a16:colId xmlns:a16="http://schemas.microsoft.com/office/drawing/2014/main" val="3188110622"/>
                    </a:ext>
                  </a:extLst>
                </a:gridCol>
                <a:gridCol w="2959736">
                  <a:extLst>
                    <a:ext uri="{9D8B030D-6E8A-4147-A177-3AD203B41FA5}">
                      <a16:colId xmlns:a16="http://schemas.microsoft.com/office/drawing/2014/main" val="355126233"/>
                    </a:ext>
                  </a:extLst>
                </a:gridCol>
                <a:gridCol w="2981540">
                  <a:extLst>
                    <a:ext uri="{9D8B030D-6E8A-4147-A177-3AD203B41FA5}">
                      <a16:colId xmlns:a16="http://schemas.microsoft.com/office/drawing/2014/main" val="1137806907"/>
                    </a:ext>
                  </a:extLst>
                </a:gridCol>
              </a:tblGrid>
              <a:tr h="53710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a:solidFill>
                            <a:srgbClr val="FFFF00"/>
                          </a:solidFill>
                        </a:rPr>
                        <a:t>Father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800"/>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a:latin typeface="Arial" panose="020B0604020202020204" pitchFamily="34" charset="0"/>
                          <a:cs typeface="Arial" panose="020B0604020202020204" pitchFamily="34" charset="0"/>
                        </a:rPr>
                        <a:t>Financial stress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00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a:latin typeface="Arial" panose="020B0604020202020204" pitchFamily="34" charset="0"/>
                          <a:cs typeface="Arial" panose="020B0604020202020204" pitchFamily="34" charset="0"/>
                        </a:rPr>
                        <a:t>Mental illness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00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a:latin typeface="Arial" panose="020B0604020202020204" pitchFamily="34" charset="0"/>
                          <a:cs typeface="Arial" panose="020B0604020202020204" pitchFamily="34" charset="0"/>
                        </a:rPr>
                        <a:t>Anxiety </a:t>
                      </a:r>
                    </a:p>
                  </a:txBody>
                  <a:tcPr/>
                </a:tc>
                <a:tc>
                  <a:txBody>
                    <a:bodyPr/>
                    <a:lstStyle/>
                    <a:p>
                      <a:r>
                        <a:rPr lang="en-GB" sz="2400">
                          <a:solidFill>
                            <a:srgbClr val="FFFF00"/>
                          </a:solidFill>
                        </a:rPr>
                        <a:t>Mother</a:t>
                      </a:r>
                    </a:p>
                    <a:p>
                      <a:endParaRPr lang="en-GB" sz="2400"/>
                    </a:p>
                    <a:p>
                      <a:pPr marL="342900" indent="-342900">
                        <a:buFont typeface="Arial" panose="020B0604020202020204" pitchFamily="34" charset="0"/>
                        <a:buChar char="•"/>
                      </a:pPr>
                      <a:r>
                        <a:rPr lang="en-GB" sz="2400"/>
                        <a:t>Alcoholic </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Domestic violence</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Verbal ,physical or emotional abuse</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Medial conditions</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Stress and anxiety</a:t>
                      </a:r>
                    </a:p>
                    <a:p>
                      <a:pPr marL="342900" indent="-342900">
                        <a:buFont typeface="Arial" panose="020B0604020202020204" pitchFamily="34" charset="0"/>
                        <a:buChar char="•"/>
                      </a:pPr>
                      <a:r>
                        <a:rPr lang="en-GB" sz="2400"/>
                        <a:t> </a:t>
                      </a:r>
                    </a:p>
                    <a:p>
                      <a:pPr marL="342900" indent="-342900">
                        <a:buFont typeface="Arial" panose="020B0604020202020204" pitchFamily="34" charset="0"/>
                        <a:buChar char="•"/>
                      </a:pPr>
                      <a:r>
                        <a:rPr lang="en-GB" sz="2400"/>
                        <a:t>Relationship breakdown</a:t>
                      </a:r>
                    </a:p>
                  </a:txBody>
                  <a:tcPr/>
                </a:tc>
                <a:tc>
                  <a:txBody>
                    <a:bodyPr/>
                    <a:lstStyle/>
                    <a:p>
                      <a:r>
                        <a:rPr lang="en-GB" sz="2400">
                          <a:solidFill>
                            <a:srgbClr val="FFFF00"/>
                          </a:solidFill>
                        </a:rPr>
                        <a:t>Boy [in primary school]</a:t>
                      </a:r>
                    </a:p>
                    <a:p>
                      <a:endParaRPr lang="en-GB" sz="2400"/>
                    </a:p>
                    <a:p>
                      <a:endParaRPr lang="en-GB" sz="2400"/>
                    </a:p>
                    <a:p>
                      <a:pPr marL="342900" indent="-342900">
                        <a:buFont typeface="Arial" panose="020B0604020202020204" pitchFamily="34" charset="0"/>
                        <a:buChar char="•"/>
                      </a:pPr>
                      <a:r>
                        <a:rPr lang="en-GB" sz="2400"/>
                        <a:t>Anti social behaviour</a:t>
                      </a:r>
                    </a:p>
                    <a:p>
                      <a:pPr marL="342900" indent="-342900">
                        <a:buFont typeface="Arial" panose="020B0604020202020204" pitchFamily="34" charset="0"/>
                        <a:buChar char="•"/>
                      </a:pPr>
                      <a:r>
                        <a:rPr lang="en-GB" sz="2400"/>
                        <a:t> neglect </a:t>
                      </a:r>
                    </a:p>
                    <a:p>
                      <a:pPr marL="342900" indent="-342900">
                        <a:buFont typeface="Arial" panose="020B0604020202020204" pitchFamily="34" charset="0"/>
                        <a:buChar char="•"/>
                      </a:pPr>
                      <a:r>
                        <a:rPr lang="en-GB" sz="2400"/>
                        <a:t>Bullying</a:t>
                      </a:r>
                    </a:p>
                    <a:p>
                      <a:pPr marL="342900" indent="-342900">
                        <a:buFont typeface="Arial" panose="020B0604020202020204" pitchFamily="34" charset="0"/>
                        <a:buChar char="•"/>
                      </a:pPr>
                      <a:r>
                        <a:rPr lang="en-GB" sz="2400"/>
                        <a:t>Verbal and emotional abuse</a:t>
                      </a:r>
                    </a:p>
                    <a:p>
                      <a:pPr marL="342900" indent="-342900">
                        <a:buFont typeface="Arial" panose="020B0604020202020204" pitchFamily="34" charset="0"/>
                        <a:buChar char="•"/>
                      </a:pPr>
                      <a:r>
                        <a:rPr lang="en-GB" sz="2400"/>
                        <a:t>Low self esteem</a:t>
                      </a:r>
                    </a:p>
                    <a:p>
                      <a:endParaRPr lang="en-GB" sz="2400"/>
                    </a:p>
                    <a:p>
                      <a:endParaRPr lang="en-GB" sz="2400"/>
                    </a:p>
                  </a:txBody>
                  <a:tcPr/>
                </a:tc>
                <a:tc>
                  <a:txBody>
                    <a:bodyPr/>
                    <a:lstStyle/>
                    <a:p>
                      <a:r>
                        <a:rPr lang="en-GB" sz="2400">
                          <a:solidFill>
                            <a:srgbClr val="FFFF00"/>
                          </a:solidFill>
                        </a:rPr>
                        <a:t>Boy [in secondary school]</a:t>
                      </a:r>
                    </a:p>
                    <a:p>
                      <a:endParaRPr lang="en-GB" sz="2400"/>
                    </a:p>
                    <a:p>
                      <a:endParaRPr lang="en-GB" sz="2400"/>
                    </a:p>
                    <a:p>
                      <a:pPr marL="342900" indent="-342900">
                        <a:buFont typeface="Arial" panose="020B0604020202020204" pitchFamily="34" charset="0"/>
                        <a:buChar char="•"/>
                      </a:pPr>
                      <a:r>
                        <a:rPr lang="en-GB" sz="2400"/>
                        <a:t>Anti social behaviour</a:t>
                      </a:r>
                    </a:p>
                    <a:p>
                      <a:pPr marL="342900" indent="-342900">
                        <a:buFont typeface="Arial" panose="020B0604020202020204" pitchFamily="34" charset="0"/>
                        <a:buChar char="•"/>
                      </a:pPr>
                      <a:r>
                        <a:rPr lang="en-GB" sz="2400"/>
                        <a:t> neglect </a:t>
                      </a:r>
                    </a:p>
                    <a:p>
                      <a:pPr marL="342900" indent="-342900">
                        <a:buFont typeface="Arial" panose="020B0604020202020204" pitchFamily="34" charset="0"/>
                        <a:buChar char="•"/>
                      </a:pPr>
                      <a:r>
                        <a:rPr lang="en-GB" sz="2400"/>
                        <a:t>Bullying</a:t>
                      </a:r>
                    </a:p>
                    <a:p>
                      <a:pPr marL="342900" indent="-342900">
                        <a:buFont typeface="Arial" panose="020B0604020202020204" pitchFamily="34" charset="0"/>
                        <a:buChar char="•"/>
                      </a:pPr>
                      <a:r>
                        <a:rPr lang="en-GB" sz="2400"/>
                        <a:t>Verbal and emotional abuse</a:t>
                      </a:r>
                    </a:p>
                    <a:p>
                      <a:pPr marL="342900" indent="-342900">
                        <a:buFont typeface="Arial" panose="020B0604020202020204" pitchFamily="34" charset="0"/>
                        <a:buChar char="•"/>
                      </a:pPr>
                      <a:r>
                        <a:rPr lang="en-GB" sz="2400"/>
                        <a:t>Low self esteem</a:t>
                      </a:r>
                    </a:p>
                    <a:p>
                      <a:endParaRPr lang="en-GB" sz="2400"/>
                    </a:p>
                  </a:txBody>
                  <a:tcPr/>
                </a:tc>
                <a:extLst>
                  <a:ext uri="{0D108BD9-81ED-4DB2-BD59-A6C34878D82A}">
                    <a16:rowId xmlns:a16="http://schemas.microsoft.com/office/drawing/2014/main" val="801092480"/>
                  </a:ext>
                </a:extLst>
              </a:tr>
            </a:tbl>
          </a:graphicData>
        </a:graphic>
      </p:graphicFrame>
    </p:spTree>
    <p:extLst>
      <p:ext uri="{BB962C8B-B14F-4D97-AF65-F5344CB8AC3E}">
        <p14:creationId xmlns:p14="http://schemas.microsoft.com/office/powerpoint/2010/main" val="2124925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D1B82-B884-10BE-C3EB-51A3BD0A4444}"/>
              </a:ext>
            </a:extLst>
          </p:cNvPr>
          <p:cNvSpPr>
            <a:spLocks noGrp="1"/>
          </p:cNvSpPr>
          <p:nvPr>
            <p:ph type="title"/>
          </p:nvPr>
        </p:nvSpPr>
        <p:spPr/>
        <p:txBody>
          <a:bodyPr/>
          <a:lstStyle/>
          <a:p>
            <a:r>
              <a:rPr lang="en-GB">
                <a:solidFill>
                  <a:srgbClr val="FF0000"/>
                </a:solidFill>
              </a:rPr>
              <a:t>Factors</a:t>
            </a:r>
          </a:p>
        </p:txBody>
      </p:sp>
      <p:graphicFrame>
        <p:nvGraphicFramePr>
          <p:cNvPr id="5" name="Content Placeholder 4">
            <a:extLst>
              <a:ext uri="{FF2B5EF4-FFF2-40B4-BE49-F238E27FC236}">
                <a16:creationId xmlns:a16="http://schemas.microsoft.com/office/drawing/2014/main" id="{4DF19E88-BCE2-3EB2-56CC-EC6788239D8A}"/>
              </a:ext>
            </a:extLst>
          </p:cNvPr>
          <p:cNvGraphicFramePr>
            <a:graphicFrameLocks noGrp="1"/>
          </p:cNvGraphicFramePr>
          <p:nvPr>
            <p:ph idx="1"/>
            <p:extLst>
              <p:ext uri="{D42A27DB-BD31-4B8C-83A1-F6EECF244321}">
                <p14:modId xmlns:p14="http://schemas.microsoft.com/office/powerpoint/2010/main" val="3739522888"/>
              </p:ext>
            </p:extLst>
          </p:nvPr>
        </p:nvGraphicFramePr>
        <p:xfrm>
          <a:off x="838200" y="1690688"/>
          <a:ext cx="10947400" cy="4324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1225CB87-C83C-EF34-2D51-624B8D7511AD}"/>
              </a:ext>
            </a:extLst>
          </p:cNvPr>
          <p:cNvSpPr txBox="1"/>
          <p:nvPr/>
        </p:nvSpPr>
        <p:spPr>
          <a:xfrm>
            <a:off x="1869440" y="5846544"/>
            <a:ext cx="7802880" cy="646331"/>
          </a:xfrm>
          <a:prstGeom prst="rect">
            <a:avLst/>
          </a:prstGeom>
          <a:noFill/>
        </p:spPr>
        <p:txBody>
          <a:bodyPr wrap="square" rtlCol="0">
            <a:spAutoFit/>
          </a:bodyPr>
          <a:lstStyle/>
          <a:p>
            <a:r>
              <a:rPr lang="en-GB"/>
              <a:t>Financial hardship and domestic violence can cause relationships to breakdown. (Land, 1994)</a:t>
            </a:r>
          </a:p>
        </p:txBody>
      </p:sp>
    </p:spTree>
    <p:extLst>
      <p:ext uri="{BB962C8B-B14F-4D97-AF65-F5344CB8AC3E}">
        <p14:creationId xmlns:p14="http://schemas.microsoft.com/office/powerpoint/2010/main" val="4206301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1"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05FB38A-1D99-7D85-4DCA-F9A5B45F8593}"/>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kern="1200">
                <a:solidFill>
                  <a:schemeClr val="tx1"/>
                </a:solidFill>
                <a:latin typeface="+mj-lt"/>
                <a:ea typeface="+mj-ea"/>
                <a:cs typeface="+mj-cs"/>
              </a:rPr>
              <a:t>Recommendations</a:t>
            </a:r>
          </a:p>
        </p:txBody>
      </p:sp>
      <p:sp>
        <p:nvSpPr>
          <p:cNvPr id="52"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1D715E26-EBA9-916D-96F3-174BFE559DDB}"/>
              </a:ext>
            </a:extLst>
          </p:cNvPr>
          <p:cNvPicPr>
            <a:picLocks noGrp="1" noChangeAspect="1"/>
          </p:cNvPicPr>
          <p:nvPr>
            <p:ph idx="1"/>
          </p:nvPr>
        </p:nvPicPr>
        <p:blipFill>
          <a:blip r:embed="rId2"/>
          <a:stretch>
            <a:fillRect/>
          </a:stretch>
        </p:blipFill>
        <p:spPr>
          <a:xfrm>
            <a:off x="703182" y="1774663"/>
            <a:ext cx="4777381" cy="313892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52962C1E-3810-3D73-1D37-B9EECBCDA404}"/>
              </a:ext>
            </a:extLst>
          </p:cNvPr>
          <p:cNvSpPr txBox="1"/>
          <p:nvPr/>
        </p:nvSpPr>
        <p:spPr>
          <a:xfrm>
            <a:off x="703182" y="5021036"/>
            <a:ext cx="4777381" cy="950264"/>
          </a:xfrm>
          <a:prstGeom prst="rect">
            <a:avLst/>
          </a:prstGeom>
          <a:solidFill>
            <a:srgbClr val="000000">
              <a:alpha val="50000"/>
            </a:srgbClr>
          </a:solidFill>
          <a:ln>
            <a:noFill/>
          </a:ln>
        </p:spPr>
        <p:txBody>
          <a:bodyPr wrap="square" rtlCol="0">
            <a:noAutofit/>
          </a:bodyPr>
          <a:lstStyle/>
          <a:p>
            <a:pPr algn="ctr">
              <a:spcAft>
                <a:spcPts val="600"/>
              </a:spcAft>
            </a:pPr>
            <a:r>
              <a:rPr lang="en-GB" sz="1400" b="1">
                <a:solidFill>
                  <a:srgbClr val="FFFFFF"/>
                </a:solidFill>
              </a:rPr>
              <a:t>Children who got referred to counselling found it helpful and recommended </a:t>
            </a:r>
            <a:r>
              <a:rPr lang="en-US" sz="1400" b="1">
                <a:solidFill>
                  <a:srgbClr val="FFFFFF"/>
                </a:solidFill>
              </a:rPr>
              <a:t> to </a:t>
            </a:r>
            <a:r>
              <a:rPr lang="en-GB" sz="1400" b="1">
                <a:solidFill>
                  <a:srgbClr val="FFFFFF"/>
                </a:solidFill>
              </a:rPr>
              <a:t>other children. </a:t>
            </a:r>
            <a:r>
              <a:rPr lang="en-US" sz="1400" b="1">
                <a:solidFill>
                  <a:srgbClr val="FFFFFF"/>
                </a:solidFill>
              </a:rPr>
              <a:t>(</a:t>
            </a:r>
            <a:r>
              <a:rPr lang="en-GB" sz="1400" b="1" err="1">
                <a:solidFill>
                  <a:srgbClr val="FFFFFF"/>
                </a:solidFill>
              </a:rPr>
              <a:t>Mullender</a:t>
            </a:r>
            <a:r>
              <a:rPr lang="en-GB" sz="1400" b="1">
                <a:solidFill>
                  <a:srgbClr val="FFFFFF"/>
                </a:solidFill>
              </a:rPr>
              <a:t> et al</a:t>
            </a:r>
            <a:r>
              <a:rPr lang="en-US" sz="1400" b="1">
                <a:solidFill>
                  <a:srgbClr val="FFFFFF"/>
                </a:solidFill>
              </a:rPr>
              <a:t>, 2000)</a:t>
            </a:r>
            <a:endParaRPr lang="en-GB" sz="1400" b="1">
              <a:solidFill>
                <a:srgbClr val="FFFFFF"/>
              </a:solidFill>
            </a:endParaRPr>
          </a:p>
        </p:txBody>
      </p:sp>
      <p:graphicFrame>
        <p:nvGraphicFramePr>
          <p:cNvPr id="17" name="TextBox 5">
            <a:extLst>
              <a:ext uri="{FF2B5EF4-FFF2-40B4-BE49-F238E27FC236}">
                <a16:creationId xmlns:a16="http://schemas.microsoft.com/office/drawing/2014/main" id="{EA979A0A-F966-3E0B-EDD4-539CB7289CFB}"/>
              </a:ext>
            </a:extLst>
          </p:cNvPr>
          <p:cNvGraphicFramePr/>
          <p:nvPr>
            <p:extLst>
              <p:ext uri="{D42A27DB-BD31-4B8C-83A1-F6EECF244321}">
                <p14:modId xmlns:p14="http://schemas.microsoft.com/office/powerpoint/2010/main" val="2902596117"/>
              </p:ext>
            </p:extLst>
          </p:nvPr>
        </p:nvGraphicFramePr>
        <p:xfrm>
          <a:off x="5894962" y="1984443"/>
          <a:ext cx="5458838" cy="4192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1434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FA36C-DB43-6776-235A-65A70FD9B367}"/>
              </a:ext>
            </a:extLst>
          </p:cNvPr>
          <p:cNvSpPr>
            <a:spLocks noGrp="1"/>
          </p:cNvSpPr>
          <p:nvPr>
            <p:ph type="title"/>
          </p:nvPr>
        </p:nvSpPr>
        <p:spPr>
          <a:xfrm>
            <a:off x="203200" y="365125"/>
            <a:ext cx="10932160" cy="1097915"/>
          </a:xfrm>
        </p:spPr>
        <p:txBody>
          <a:bodyPr/>
          <a:lstStyle/>
          <a:p>
            <a:pPr algn="ctr"/>
            <a:r>
              <a:rPr lang="en-GB">
                <a:solidFill>
                  <a:schemeClr val="accent6"/>
                </a:solidFill>
              </a:rPr>
              <a:t>Agencies to Support families</a:t>
            </a:r>
          </a:p>
        </p:txBody>
      </p:sp>
      <p:graphicFrame>
        <p:nvGraphicFramePr>
          <p:cNvPr id="7" name="Content Placeholder 2">
            <a:extLst>
              <a:ext uri="{FF2B5EF4-FFF2-40B4-BE49-F238E27FC236}">
                <a16:creationId xmlns:a16="http://schemas.microsoft.com/office/drawing/2014/main" id="{AF03AB3A-96BA-8828-0450-CAE35D8B7329}"/>
              </a:ext>
            </a:extLst>
          </p:cNvPr>
          <p:cNvGraphicFramePr>
            <a:graphicFrameLocks noGrp="1"/>
          </p:cNvGraphicFramePr>
          <p:nvPr>
            <p:ph idx="1"/>
          </p:nvPr>
        </p:nvGraphicFramePr>
        <p:xfrm>
          <a:off x="838200" y="1825625"/>
          <a:ext cx="639572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05847B59-7914-8426-34BD-C03895942202}"/>
              </a:ext>
            </a:extLst>
          </p:cNvPr>
          <p:cNvPicPr>
            <a:picLocks noChangeAspect="1"/>
          </p:cNvPicPr>
          <p:nvPr/>
        </p:nvPicPr>
        <p:blipFill>
          <a:blip r:embed="rId7"/>
          <a:stretch>
            <a:fillRect/>
          </a:stretch>
        </p:blipFill>
        <p:spPr>
          <a:xfrm>
            <a:off x="7518400" y="1862650"/>
            <a:ext cx="3835400" cy="2003193"/>
          </a:xfrm>
          <a:prstGeom prst="rect">
            <a:avLst/>
          </a:prstGeom>
        </p:spPr>
      </p:pic>
      <p:sp>
        <p:nvSpPr>
          <p:cNvPr id="4" name="TextBox 3">
            <a:extLst>
              <a:ext uri="{FF2B5EF4-FFF2-40B4-BE49-F238E27FC236}">
                <a16:creationId xmlns:a16="http://schemas.microsoft.com/office/drawing/2014/main" id="{A15DA197-A1BB-033D-C5B2-10258846767F}"/>
              </a:ext>
            </a:extLst>
          </p:cNvPr>
          <p:cNvSpPr txBox="1"/>
          <p:nvPr/>
        </p:nvSpPr>
        <p:spPr>
          <a:xfrm>
            <a:off x="7762240" y="4265454"/>
            <a:ext cx="3581400" cy="1477328"/>
          </a:xfrm>
          <a:prstGeom prst="rect">
            <a:avLst/>
          </a:prstGeom>
          <a:noFill/>
        </p:spPr>
        <p:txBody>
          <a:bodyPr wrap="square" rtlCol="0">
            <a:spAutoFit/>
          </a:bodyPr>
          <a:lstStyle/>
          <a:p>
            <a:r>
              <a:rPr lang="en-GB"/>
              <a:t>Mullender, (1994b) suggests  to raise awareness in young people by providing useful  learning materials  and involving parents and school in different events .</a:t>
            </a:r>
          </a:p>
        </p:txBody>
      </p:sp>
    </p:spTree>
    <p:extLst>
      <p:ext uri="{BB962C8B-B14F-4D97-AF65-F5344CB8AC3E}">
        <p14:creationId xmlns:p14="http://schemas.microsoft.com/office/powerpoint/2010/main" val="5199609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F9A9228-DC39-C797-1C93-F72D3694E992}"/>
              </a:ext>
            </a:extLst>
          </p:cNvPr>
          <p:cNvSpPr>
            <a:spLocks noGrp="1"/>
          </p:cNvSpPr>
          <p:nvPr>
            <p:ph type="title"/>
          </p:nvPr>
        </p:nvSpPr>
        <p:spPr>
          <a:xfrm>
            <a:off x="1136397" y="502020"/>
            <a:ext cx="5323715" cy="1642970"/>
          </a:xfrm>
        </p:spPr>
        <p:txBody>
          <a:bodyPr vert="horz" lIns="91440" tIns="45720" rIns="91440" bIns="45720" rtlCol="0" anchor="b">
            <a:normAutofit/>
          </a:bodyPr>
          <a:lstStyle/>
          <a:p>
            <a:r>
              <a:rPr lang="en-US" sz="4000" b="1" kern="1200" baseline="30000">
                <a:solidFill>
                  <a:schemeClr val="tx1"/>
                </a:solidFill>
                <a:latin typeface="+mj-lt"/>
                <a:ea typeface="+mj-ea"/>
                <a:cs typeface="+mj-cs"/>
              </a:rPr>
              <a:t>Laws And Policies related Anti-Social Behavior: </a:t>
            </a:r>
            <a:endParaRPr lang="en-US" sz="4000" kern="1200">
              <a:solidFill>
                <a:schemeClr val="tx1"/>
              </a:solidFill>
              <a:latin typeface="+mj-lt"/>
              <a:ea typeface="+mj-ea"/>
              <a:cs typeface="+mj-cs"/>
            </a:endParaRPr>
          </a:p>
        </p:txBody>
      </p:sp>
      <p:sp>
        <p:nvSpPr>
          <p:cNvPr id="4" name="Content Placeholder 3">
            <a:extLst>
              <a:ext uri="{FF2B5EF4-FFF2-40B4-BE49-F238E27FC236}">
                <a16:creationId xmlns:a16="http://schemas.microsoft.com/office/drawing/2014/main" id="{54E92832-7EA9-E8F0-0547-7BE285EF3B73}"/>
              </a:ext>
            </a:extLst>
          </p:cNvPr>
          <p:cNvSpPr>
            <a:spLocks noGrp="1"/>
          </p:cNvSpPr>
          <p:nvPr>
            <p:ph sz="half" idx="1"/>
          </p:nvPr>
        </p:nvSpPr>
        <p:spPr>
          <a:xfrm>
            <a:off x="1136397" y="2144991"/>
            <a:ext cx="5443787" cy="3605986"/>
          </a:xfrm>
        </p:spPr>
        <p:txBody>
          <a:bodyPr vert="horz" lIns="91440" tIns="45720" rIns="91440" bIns="45720" rtlCol="0" anchor="t">
            <a:normAutofit/>
          </a:bodyPr>
          <a:lstStyle/>
          <a:p>
            <a:r>
              <a:rPr lang="en-US" sz="2400" baseline="30000">
                <a:latin typeface="Arial" panose="020B0604020202020204" pitchFamily="34" charset="0"/>
                <a:cs typeface="Arial" panose="020B0604020202020204" pitchFamily="34" charset="0"/>
              </a:rPr>
              <a:t> The Children Act 1989 and 2004,</a:t>
            </a:r>
          </a:p>
          <a:p>
            <a:r>
              <a:rPr lang="en-US" sz="2400" baseline="30000">
                <a:latin typeface="Arial" panose="020B0604020202020204" pitchFamily="34" charset="0"/>
                <a:cs typeface="Arial" panose="020B0604020202020204" pitchFamily="34" charset="0"/>
              </a:rPr>
              <a:t>Working Together to Safeguarding Act 2018 ensures the adults who are responsible for a child's health, education or well-being must follow the laws, provide protection of a child's rights and well-being. Available at: </a:t>
            </a:r>
            <a:r>
              <a:rPr lang="en-US" sz="2400" u="sng" baseline="30000">
                <a:latin typeface="Arial" panose="020B0604020202020204" pitchFamily="34" charset="0"/>
                <a:cs typeface="Arial" panose="020B0604020202020204" pitchFamily="34" charset="0"/>
                <a:hlinkClick r:id="rId2"/>
              </a:rPr>
              <a:t>https://www.gov.uk/government/publications/working-together-to-safeguard-children--2</a:t>
            </a:r>
            <a:endParaRPr lang="en-US" sz="2400" u="sng" baseline="30000">
              <a:latin typeface="Arial" panose="020B0604020202020204" pitchFamily="34" charset="0"/>
              <a:cs typeface="Arial" panose="020B0604020202020204" pitchFamily="34" charset="0"/>
            </a:endParaRPr>
          </a:p>
          <a:p>
            <a:r>
              <a:rPr lang="en-US" sz="2400" baseline="30000">
                <a:latin typeface="Arial" panose="020B0604020202020204" pitchFamily="34" charset="0"/>
                <a:cs typeface="Arial" panose="020B0604020202020204" pitchFamily="34" charset="0"/>
              </a:rPr>
              <a:t>Safeguarding policy and procedures make sure that children are protected from any kind of maltreatment. Available at: </a:t>
            </a:r>
            <a:r>
              <a:rPr lang="en-US" sz="2400" u="sng" baseline="30000">
                <a:latin typeface="Arial" panose="020B0604020202020204" pitchFamily="34" charset="0"/>
                <a:cs typeface="Arial" panose="020B0604020202020204" pitchFamily="34" charset="0"/>
                <a:hlinkClick r:id="rId3"/>
              </a:rPr>
              <a:t>https://learning.nspcc.org.uk/safeguarding-child-protection</a:t>
            </a:r>
            <a:endParaRPr lang="en-US" sz="2400" baseline="30000">
              <a:latin typeface="Arial" panose="020B0604020202020204" pitchFamily="34" charset="0"/>
              <a:cs typeface="Arial" panose="020B0604020202020204" pitchFamily="34" charset="0"/>
            </a:endParaRPr>
          </a:p>
        </p:txBody>
      </p:sp>
      <p:pic>
        <p:nvPicPr>
          <p:cNvPr id="6" name="Picture 6" descr="Calendar&#10;&#10;Description automatically generated">
            <a:extLst>
              <a:ext uri="{FF2B5EF4-FFF2-40B4-BE49-F238E27FC236}">
                <a16:creationId xmlns:a16="http://schemas.microsoft.com/office/drawing/2014/main" id="{1E3D69A0-788B-291B-5F08-129CC772C1A0}"/>
              </a:ext>
            </a:extLst>
          </p:cNvPr>
          <p:cNvPicPr>
            <a:picLocks noGrp="1" noChangeAspect="1"/>
          </p:cNvPicPr>
          <p:nvPr>
            <p:ph sz="half" idx="2"/>
          </p:nvPr>
        </p:nvPicPr>
        <p:blipFill>
          <a:blip r:embed="rId4"/>
          <a:stretch>
            <a:fillRect/>
          </a:stretch>
        </p:blipFill>
        <p:spPr>
          <a:xfrm>
            <a:off x="7411795" y="506915"/>
            <a:ext cx="3879874" cy="5071731"/>
          </a:xfrm>
          <a:prstGeom prst="rect">
            <a:avLst/>
          </a:prstGeom>
        </p:spPr>
      </p:pic>
      <p:sp>
        <p:nvSpPr>
          <p:cNvPr id="2" name="TextBox 1">
            <a:extLst>
              <a:ext uri="{FF2B5EF4-FFF2-40B4-BE49-F238E27FC236}">
                <a16:creationId xmlns:a16="http://schemas.microsoft.com/office/drawing/2014/main" id="{03811311-F3C0-B663-44A0-32E0AF30CC33}"/>
              </a:ext>
            </a:extLst>
          </p:cNvPr>
          <p:cNvSpPr txBox="1"/>
          <p:nvPr/>
        </p:nvSpPr>
        <p:spPr>
          <a:xfrm>
            <a:off x="2178301" y="1501647"/>
            <a:ext cx="708115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lgn="just"/>
            <a:endParaRPr lang="en-GB" sz="2000">
              <a:latin typeface="Arial"/>
              <a:cs typeface="Calibri"/>
            </a:endParaRPr>
          </a:p>
        </p:txBody>
      </p:sp>
    </p:spTree>
    <p:extLst>
      <p:ext uri="{BB962C8B-B14F-4D97-AF65-F5344CB8AC3E}">
        <p14:creationId xmlns:p14="http://schemas.microsoft.com/office/powerpoint/2010/main" val="1708034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11C673-295B-D33F-04A5-AC00920A5291}"/>
              </a:ext>
            </a:extLst>
          </p:cNvPr>
          <p:cNvSpPr txBox="1"/>
          <p:nvPr/>
        </p:nvSpPr>
        <p:spPr>
          <a:xfrm>
            <a:off x="831538" y="317961"/>
            <a:ext cx="10528924" cy="68557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latin typeface="Arial" panose="020B0604020202020204" pitchFamily="34" charset="0"/>
                <a:cs typeface="Arial" panose="020B0604020202020204" pitchFamily="34" charset="0"/>
              </a:rPr>
              <a:t>References: </a:t>
            </a:r>
            <a:endParaRPr lang="en-GB">
              <a:latin typeface="Arial" panose="020B0604020202020204" pitchFamily="34" charset="0"/>
              <a:cs typeface="Arial" panose="020B0604020202020204" pitchFamily="34" charset="0"/>
            </a:endParaRPr>
          </a:p>
          <a:p>
            <a:endParaRPr lang="en-GB" sz="1200">
              <a:effectLst/>
              <a:latin typeface="Helvetica Neue" panose="02000503000000020004" pitchFamily="2" charset="0"/>
            </a:endParaRPr>
          </a:p>
          <a:p>
            <a:r>
              <a:rPr lang="en-GB" sz="1200">
                <a:effectLst/>
                <a:latin typeface="Arial" panose="020B0604020202020204" pitchFamily="34" charset="0"/>
                <a:cs typeface="Arial" panose="020B0604020202020204" pitchFamily="34" charset="0"/>
              </a:rPr>
              <a:t>Abrahams, C. (1994) Hidden Victims: children and domestic violence, London, NCH Action for Children.</a:t>
            </a:r>
          </a:p>
          <a:p>
            <a:endParaRPr lang="en-GB" sz="1200">
              <a:latin typeface="Arial" panose="020B0604020202020204" pitchFamily="34" charset="0"/>
              <a:cs typeface="Arial" panose="020B0604020202020204" pitchFamily="34" charset="0"/>
            </a:endParaRPr>
          </a:p>
          <a:p>
            <a:r>
              <a:rPr lang="en-GB" sz="1200" err="1">
                <a:solidFill>
                  <a:srgbClr val="3A3A3A"/>
                </a:solidFill>
                <a:latin typeface="Arial" panose="020B0604020202020204" pitchFamily="34" charset="0"/>
                <a:cs typeface="Arial" panose="020B0604020202020204" pitchFamily="34" charset="0"/>
              </a:rPr>
              <a:t>Deery</a:t>
            </a:r>
            <a:r>
              <a:rPr lang="en-GB" sz="1200">
                <a:solidFill>
                  <a:srgbClr val="3A3A3A"/>
                </a:solidFill>
                <a:latin typeface="Arial" panose="020B0604020202020204" pitchFamily="34" charset="0"/>
                <a:cs typeface="Arial" panose="020B0604020202020204" pitchFamily="34" charset="0"/>
              </a:rPr>
              <a:t>, M. and </a:t>
            </a:r>
            <a:r>
              <a:rPr lang="en-GB" sz="1200" err="1">
                <a:solidFill>
                  <a:srgbClr val="3A3A3A"/>
                </a:solidFill>
                <a:latin typeface="Arial" panose="020B0604020202020204" pitchFamily="34" charset="0"/>
                <a:cs typeface="Arial" panose="020B0604020202020204" pitchFamily="34" charset="0"/>
              </a:rPr>
              <a:t>Jago</a:t>
            </a:r>
            <a:r>
              <a:rPr lang="en-GB" sz="1200">
                <a:solidFill>
                  <a:srgbClr val="3A3A3A"/>
                </a:solidFill>
                <a:latin typeface="Arial" panose="020B0604020202020204" pitchFamily="34" charset="0"/>
                <a:cs typeface="Arial" panose="020B0604020202020204" pitchFamily="34" charset="0"/>
              </a:rPr>
              <a:t>, L. (2010) ‘Social impacts of events and the role of anti‐social behaviour’, </a:t>
            </a:r>
            <a:r>
              <a:rPr lang="en-GB" sz="1200" i="1">
                <a:solidFill>
                  <a:srgbClr val="3A3A3A"/>
                </a:solidFill>
                <a:latin typeface="Arial" panose="020B0604020202020204" pitchFamily="34" charset="0"/>
                <a:cs typeface="Arial" panose="020B0604020202020204" pitchFamily="34" charset="0"/>
              </a:rPr>
              <a:t>International journal of event and festival management.</a:t>
            </a:r>
            <a:r>
              <a:rPr lang="en-GB" sz="1200">
                <a:solidFill>
                  <a:srgbClr val="3A3A3A"/>
                </a:solidFill>
                <a:latin typeface="Arial" panose="020B0604020202020204" pitchFamily="34" charset="0"/>
                <a:cs typeface="Arial" panose="020B0604020202020204" pitchFamily="34" charset="0"/>
              </a:rPr>
              <a:t>, 1(1), pp. 8–28.</a:t>
            </a:r>
            <a:endParaRPr lang="en-GB" sz="1200">
              <a:effectLst/>
              <a:latin typeface="Arial" panose="020B0604020202020204" pitchFamily="34" charset="0"/>
              <a:cs typeface="Arial" panose="020B0604020202020204" pitchFamily="34" charset="0"/>
            </a:endParaRPr>
          </a:p>
          <a:p>
            <a:pPr>
              <a:buFont typeface="Symbol"/>
              <a:buChar char="•"/>
            </a:pPr>
            <a:endParaRPr lang="en-US" sz="1200">
              <a:latin typeface="Arial" panose="020B0604020202020204" pitchFamily="34" charset="0"/>
              <a:ea typeface="+mn-lt"/>
              <a:cs typeface="Arial" panose="020B0604020202020204" pitchFamily="34" charset="0"/>
            </a:endParaRPr>
          </a:p>
          <a:p>
            <a:r>
              <a:rPr lang="en-GB" sz="1200">
                <a:effectLst/>
                <a:latin typeface="Arial" panose="020B0604020202020204" pitchFamily="34" charset="0"/>
                <a:cs typeface="Arial" panose="020B0604020202020204" pitchFamily="34" charset="0"/>
              </a:rPr>
              <a:t>Land, H. (1994) 'The demise of the male bread winner - in practice but not in theory: a challenge for social security systems', in Baldwin, S. and </a:t>
            </a:r>
            <a:r>
              <a:rPr lang="en-GB" sz="1200" err="1">
                <a:effectLst/>
                <a:latin typeface="Arial" panose="020B0604020202020204" pitchFamily="34" charset="0"/>
                <a:cs typeface="Arial" panose="020B0604020202020204" pitchFamily="34" charset="0"/>
              </a:rPr>
              <a:t>Falkingham</a:t>
            </a:r>
            <a:r>
              <a:rPr lang="en-GB" sz="1200">
                <a:effectLst/>
                <a:latin typeface="Arial" panose="020B0604020202020204" pitchFamily="34" charset="0"/>
                <a:cs typeface="Arial" panose="020B0604020202020204" pitchFamily="34" charset="0"/>
              </a:rPr>
              <a:t>, J. (eds) Social Security and Social Change: new challenges to the Beveridge model, Hemel Hempstead, Harvester Wheatsheaf.</a:t>
            </a:r>
          </a:p>
          <a:p>
            <a:endParaRPr lang="en-GB" sz="1200">
              <a:effectLst/>
              <a:latin typeface="Arial" panose="020B0604020202020204" pitchFamily="34" charset="0"/>
              <a:cs typeface="Arial" panose="020B0604020202020204" pitchFamily="34" charset="0"/>
            </a:endParaRPr>
          </a:p>
          <a:p>
            <a:r>
              <a:rPr lang="en-US" sz="1200">
                <a:latin typeface="Arial" panose="020B0604020202020204" pitchFamily="34" charset="0"/>
                <a:ea typeface="+mn-lt"/>
                <a:cs typeface="Arial" panose="020B0604020202020204" pitchFamily="34" charset="0"/>
              </a:rPr>
              <a:t>Liddle, M, Clarke, A. Gray, P, Smith, A, Williams, K. and </a:t>
            </a:r>
            <a:r>
              <a:rPr lang="en-US" sz="1200" err="1">
                <a:latin typeface="Arial" panose="020B0604020202020204" pitchFamily="34" charset="0"/>
                <a:ea typeface="+mn-lt"/>
                <a:cs typeface="Arial" panose="020B0604020202020204" pitchFamily="34" charset="0"/>
              </a:rPr>
              <a:t>Wydall</a:t>
            </a:r>
            <a:r>
              <a:rPr lang="en-US" sz="1200">
                <a:latin typeface="Arial" panose="020B0604020202020204" pitchFamily="34" charset="0"/>
                <a:ea typeface="+mn-lt"/>
                <a:cs typeface="Arial" panose="020B0604020202020204" pitchFamily="34" charset="0"/>
              </a:rPr>
              <a:t>, S, (2011) ‘Describing and assessing interventions to address anti-social behavior’.</a:t>
            </a:r>
            <a:r>
              <a:rPr lang="en-GB" sz="1200">
                <a:latin typeface="Arial" panose="020B0604020202020204" pitchFamily="34" charset="0"/>
                <a:cs typeface="Arial" panose="020B0604020202020204" pitchFamily="34" charset="0"/>
              </a:rPr>
              <a:t> </a:t>
            </a:r>
          </a:p>
          <a:p>
            <a:br>
              <a:rPr lang="en-GB" sz="1200">
                <a:effectLst/>
                <a:latin typeface="Arial" panose="020B0604020202020204" pitchFamily="34" charset="0"/>
                <a:cs typeface="Arial" panose="020B0604020202020204" pitchFamily="34" charset="0"/>
              </a:rPr>
            </a:br>
            <a:endParaRPr lang="en-GB" sz="1200">
              <a:effectLst/>
              <a:latin typeface="Arial" panose="020B0604020202020204" pitchFamily="34" charset="0"/>
              <a:cs typeface="Arial" panose="020B0604020202020204" pitchFamily="34" charset="0"/>
            </a:endParaRPr>
          </a:p>
          <a:p>
            <a:r>
              <a:rPr lang="en-GB" sz="1200" err="1">
                <a:effectLst/>
                <a:latin typeface="Arial" panose="020B0604020202020204" pitchFamily="34" charset="0"/>
                <a:cs typeface="Arial" panose="020B0604020202020204" pitchFamily="34" charset="0"/>
              </a:rPr>
              <a:t>Mullender</a:t>
            </a:r>
            <a:r>
              <a:rPr lang="en-GB" sz="1200">
                <a:effectLst/>
                <a:latin typeface="Arial" panose="020B0604020202020204" pitchFamily="34" charset="0"/>
                <a:cs typeface="Arial" panose="020B0604020202020204" pitchFamily="34" charset="0"/>
              </a:rPr>
              <a:t>, A. (I994b) 'School-based work: education for prevention', in </a:t>
            </a:r>
            <a:r>
              <a:rPr lang="en-GB" sz="1200" err="1">
                <a:effectLst/>
                <a:latin typeface="Arial" panose="020B0604020202020204" pitchFamily="34" charset="0"/>
                <a:cs typeface="Arial" panose="020B0604020202020204" pitchFamily="34" charset="0"/>
              </a:rPr>
              <a:t>Mullender</a:t>
            </a:r>
            <a:r>
              <a:rPr lang="en-GB" sz="1200">
                <a:effectLst/>
                <a:latin typeface="Arial" panose="020B0604020202020204" pitchFamily="34" charset="0"/>
                <a:cs typeface="Arial" panose="020B0604020202020204" pitchFamily="34" charset="0"/>
              </a:rPr>
              <a:t>, A. and Morley, R. (eds) Children Living with Domestic Violence: putting men's abuse of women on the child care agenda, London,</a:t>
            </a:r>
          </a:p>
          <a:p>
            <a:r>
              <a:rPr lang="en-GB" sz="1200">
                <a:effectLst/>
                <a:latin typeface="Arial" panose="020B0604020202020204" pitchFamily="34" charset="0"/>
                <a:cs typeface="Arial" panose="020B0604020202020204" pitchFamily="34" charset="0"/>
              </a:rPr>
              <a:t>Whiting and Birch.</a:t>
            </a:r>
          </a:p>
          <a:p>
            <a:br>
              <a:rPr lang="en-GB" sz="1200">
                <a:effectLst/>
                <a:latin typeface="Arial" panose="020B0604020202020204" pitchFamily="34" charset="0"/>
                <a:cs typeface="Arial" panose="020B0604020202020204" pitchFamily="34" charset="0"/>
              </a:rPr>
            </a:br>
            <a:endParaRPr lang="en-GB" sz="1200">
              <a:effectLst/>
              <a:latin typeface="Arial" panose="020B0604020202020204" pitchFamily="34" charset="0"/>
              <a:cs typeface="Arial" panose="020B0604020202020204" pitchFamily="34" charset="0"/>
            </a:endParaRPr>
          </a:p>
          <a:p>
            <a:r>
              <a:rPr lang="en-GB" sz="1200" err="1">
                <a:effectLst/>
                <a:latin typeface="Arial" panose="020B0604020202020204" pitchFamily="34" charset="0"/>
                <a:cs typeface="Arial" panose="020B0604020202020204" pitchFamily="34" charset="0"/>
              </a:rPr>
              <a:t>Mullender</a:t>
            </a:r>
            <a:r>
              <a:rPr lang="en-GB" sz="1200">
                <a:effectLst/>
                <a:latin typeface="Arial" panose="020B0604020202020204" pitchFamily="34" charset="0"/>
                <a:cs typeface="Arial" panose="020B0604020202020204" pitchFamily="34" charset="0"/>
              </a:rPr>
              <a:t>, A., Kelly, L., Hague, G., </a:t>
            </a:r>
            <a:r>
              <a:rPr lang="en-GB" sz="1200" err="1">
                <a:effectLst/>
                <a:latin typeface="Arial" panose="020B0604020202020204" pitchFamily="34" charset="0"/>
                <a:cs typeface="Arial" panose="020B0604020202020204" pitchFamily="34" charset="0"/>
              </a:rPr>
              <a:t>Malos</a:t>
            </a:r>
            <a:r>
              <a:rPr lang="en-GB" sz="1200">
                <a:effectLst/>
                <a:latin typeface="Arial" panose="020B0604020202020204" pitchFamily="34" charset="0"/>
                <a:cs typeface="Arial" panose="020B0604020202020204" pitchFamily="34" charset="0"/>
              </a:rPr>
              <a:t>, E. and Imam, U. (2000)</a:t>
            </a:r>
          </a:p>
          <a:p>
            <a:r>
              <a:rPr lang="en-GB" sz="1200">
                <a:effectLst/>
                <a:latin typeface="Arial" panose="020B0604020202020204" pitchFamily="34" charset="0"/>
                <a:cs typeface="Arial" panose="020B0604020202020204" pitchFamily="34" charset="0"/>
              </a:rPr>
              <a:t>Children's Needs, Coping Strategies and Understandings of Woman Abuse. End of award report submitted to the ESRC Award No: L129 251037, Coventry, University of Warwick, Department of Social Policy and Social Work.</a:t>
            </a:r>
          </a:p>
          <a:p>
            <a:br>
              <a:rPr lang="en-GB" sz="1200">
                <a:effectLst/>
                <a:latin typeface="Arial" panose="020B0604020202020204" pitchFamily="34" charset="0"/>
                <a:cs typeface="Arial" panose="020B0604020202020204" pitchFamily="34" charset="0"/>
              </a:rPr>
            </a:br>
            <a:endParaRPr lang="en-GB" sz="1200">
              <a:effectLst/>
              <a:latin typeface="Arial" panose="020B0604020202020204" pitchFamily="34" charset="0"/>
              <a:cs typeface="Arial" panose="020B0604020202020204" pitchFamily="34" charset="0"/>
            </a:endParaRPr>
          </a:p>
          <a:p>
            <a:r>
              <a:rPr lang="en-GB" sz="1200">
                <a:effectLst/>
                <a:latin typeface="Arial" panose="020B0604020202020204" pitchFamily="34" charset="0"/>
                <a:cs typeface="Arial" panose="020B0604020202020204" pitchFamily="34" charset="0"/>
              </a:rPr>
              <a:t>Rossman, B. (I998) 'Descartes' error and post-traumatic stress disorder: cognition and emotion in children who are exposed to parental violence', in Holden, W., </a:t>
            </a:r>
            <a:r>
              <a:rPr lang="en-GB" sz="1200" err="1">
                <a:effectLst/>
                <a:latin typeface="Arial" panose="020B0604020202020204" pitchFamily="34" charset="0"/>
                <a:cs typeface="Arial" panose="020B0604020202020204" pitchFamily="34" charset="0"/>
              </a:rPr>
              <a:t>Geffner</a:t>
            </a:r>
            <a:r>
              <a:rPr lang="en-GB" sz="1200">
                <a:effectLst/>
                <a:latin typeface="Arial" panose="020B0604020202020204" pitchFamily="34" charset="0"/>
                <a:cs typeface="Arial" panose="020B0604020202020204" pitchFamily="34" charset="0"/>
              </a:rPr>
              <a:t>, R. and </a:t>
            </a:r>
            <a:r>
              <a:rPr lang="en-GB" sz="1200" err="1">
                <a:effectLst/>
                <a:latin typeface="Arial" panose="020B0604020202020204" pitchFamily="34" charset="0"/>
                <a:cs typeface="Arial" panose="020B0604020202020204" pitchFamily="34" charset="0"/>
              </a:rPr>
              <a:t>Jouriles</a:t>
            </a:r>
            <a:r>
              <a:rPr lang="en-GB" sz="1200">
                <a:effectLst/>
                <a:latin typeface="Arial" panose="020B0604020202020204" pitchFamily="34" charset="0"/>
                <a:cs typeface="Arial" panose="020B0604020202020204" pitchFamily="34" charset="0"/>
              </a:rPr>
              <a:t>, E. (eds) Children Exposed to Marital Violence, Washington DC, American Psychological Association.</a:t>
            </a:r>
          </a:p>
          <a:p>
            <a:endParaRPr lang="en-GB" sz="1200">
              <a:latin typeface="Arial" panose="020B0604020202020204" pitchFamily="34" charset="0"/>
              <a:cs typeface="Arial" panose="020B0604020202020204" pitchFamily="34" charset="0"/>
            </a:endParaRPr>
          </a:p>
          <a:p>
            <a:r>
              <a:rPr lang="en-US" sz="1200">
                <a:latin typeface="Arial" panose="020B0604020202020204" pitchFamily="34" charset="0"/>
                <a:ea typeface="+mn-lt"/>
                <a:cs typeface="Arial" panose="020B0604020202020204" pitchFamily="34" charset="0"/>
              </a:rPr>
              <a:t>White, J.M, Martin, T.F. and </a:t>
            </a:r>
            <a:r>
              <a:rPr lang="en-US" sz="1200" err="1">
                <a:latin typeface="Arial" panose="020B0604020202020204" pitchFamily="34" charset="0"/>
                <a:ea typeface="+mn-lt"/>
                <a:cs typeface="Arial" panose="020B0604020202020204" pitchFamily="34" charset="0"/>
              </a:rPr>
              <a:t>Adamsons</a:t>
            </a:r>
            <a:r>
              <a:rPr lang="en-US" sz="1200">
                <a:latin typeface="Arial" panose="020B0604020202020204" pitchFamily="34" charset="0"/>
                <a:ea typeface="+mn-lt"/>
                <a:cs typeface="Arial" panose="020B0604020202020204" pitchFamily="34" charset="0"/>
              </a:rPr>
              <a:t>. K, (2018) ‘</a:t>
            </a:r>
            <a:r>
              <a:rPr lang="en-US" sz="1200" i="1">
                <a:latin typeface="Arial" panose="020B0604020202020204" pitchFamily="34" charset="0"/>
                <a:ea typeface="+mn-lt"/>
                <a:cs typeface="Arial" panose="020B0604020202020204" pitchFamily="34" charset="0"/>
              </a:rPr>
              <a:t>Family theories: An introduction’</a:t>
            </a:r>
            <a:r>
              <a:rPr lang="en-US" sz="1200">
                <a:latin typeface="Arial" panose="020B0604020202020204" pitchFamily="34" charset="0"/>
                <a:ea typeface="+mn-lt"/>
                <a:cs typeface="Arial" panose="020B0604020202020204" pitchFamily="34" charset="0"/>
              </a:rPr>
              <a:t>. Sage Publications.</a:t>
            </a:r>
          </a:p>
          <a:p>
            <a:endParaRPr lang="en-GB" sz="1200">
              <a:latin typeface="Arial" panose="020B0604020202020204" pitchFamily="34" charset="0"/>
              <a:ea typeface="+mn-lt"/>
              <a:cs typeface="Arial" panose="020B0604020202020204" pitchFamily="34" charset="0"/>
            </a:endParaRPr>
          </a:p>
          <a:p>
            <a:pPr>
              <a:buChar char="•"/>
            </a:pPr>
            <a:r>
              <a:rPr lang="en-GB" sz="1200">
                <a:solidFill>
                  <a:srgbClr val="3A3A3A"/>
                </a:solidFill>
                <a:latin typeface="Arial" panose="020B0604020202020204" pitchFamily="34" charset="0"/>
                <a:cs typeface="Arial" panose="020B0604020202020204" pitchFamily="34" charset="0"/>
              </a:rPr>
              <a:t>Available at: </a:t>
            </a:r>
            <a:r>
              <a:rPr lang="en-GB" sz="1200">
                <a:solidFill>
                  <a:srgbClr val="0563C1"/>
                </a:solidFill>
                <a:latin typeface="Arial" panose="020B0604020202020204" pitchFamily="34" charset="0"/>
                <a:cs typeface="Arial" panose="020B0604020202020204" pitchFamily="34" charset="0"/>
                <a:hlinkClick r:id="rId2"/>
              </a:rPr>
              <a:t>https://doi.org/10.1108/17852951011029289</a:t>
            </a:r>
            <a:r>
              <a:rPr lang="en-GB" sz="1200">
                <a:solidFill>
                  <a:srgbClr val="3A3A3A"/>
                </a:solidFill>
                <a:latin typeface="Arial" panose="020B0604020202020204" pitchFamily="34" charset="0"/>
                <a:cs typeface="Arial" panose="020B0604020202020204" pitchFamily="34" charset="0"/>
              </a:rPr>
              <a:t>. </a:t>
            </a:r>
          </a:p>
          <a:p>
            <a:pPr>
              <a:buChar char="•"/>
            </a:pPr>
            <a:r>
              <a:rPr lang="en-GB" sz="1200">
                <a:solidFill>
                  <a:srgbClr val="3A3A3A"/>
                </a:solidFill>
                <a:latin typeface="Arial" panose="020B0604020202020204" pitchFamily="34" charset="0"/>
                <a:cs typeface="Arial" panose="020B0604020202020204" pitchFamily="34" charset="0"/>
              </a:rPr>
              <a:t>Available at: </a:t>
            </a:r>
            <a:r>
              <a:rPr lang="en-GB" sz="1200">
                <a:solidFill>
                  <a:srgbClr val="0563C1"/>
                </a:solidFill>
                <a:latin typeface="Arial" panose="020B0604020202020204" pitchFamily="34" charset="0"/>
                <a:cs typeface="Arial" panose="020B0604020202020204" pitchFamily="34" charset="0"/>
                <a:hlinkClick r:id="rId3"/>
              </a:rPr>
              <a:t>https://www.nspcc.org.uk/</a:t>
            </a:r>
            <a:r>
              <a:rPr lang="en-GB" sz="1200">
                <a:solidFill>
                  <a:srgbClr val="0563C1"/>
                </a:solidFill>
                <a:latin typeface="Arial" panose="020B0604020202020204" pitchFamily="34" charset="0"/>
                <a:cs typeface="Arial" panose="020B0604020202020204" pitchFamily="34" charset="0"/>
              </a:rPr>
              <a:t> </a:t>
            </a:r>
          </a:p>
          <a:p>
            <a:pPr>
              <a:buChar char="•"/>
            </a:pPr>
            <a:r>
              <a:rPr lang="en-GB" sz="1200">
                <a:latin typeface="Arial" panose="020B0604020202020204" pitchFamily="34" charset="0"/>
                <a:cs typeface="Arial" panose="020B0604020202020204" pitchFamily="34" charset="0"/>
              </a:rPr>
              <a:t>Available at: </a:t>
            </a:r>
            <a:r>
              <a:rPr lang="en-US" sz="1200">
                <a:solidFill>
                  <a:srgbClr val="0563C1"/>
                </a:solidFill>
                <a:latin typeface="Arial" panose="020B0604020202020204" pitchFamily="34" charset="0"/>
                <a:cs typeface="Arial" panose="020B0604020202020204" pitchFamily="34" charset="0"/>
                <a:hlinkClick r:id="rId4"/>
              </a:rPr>
              <a:t>https://www.gov.uk/government/publications/troubled-families-supporting-health-needs</a:t>
            </a:r>
            <a:r>
              <a:rPr lang="en-GB" sz="1200">
                <a:solidFill>
                  <a:srgbClr val="0563C1"/>
                </a:solidFill>
                <a:latin typeface="Arial" panose="020B0604020202020204" pitchFamily="34" charset="0"/>
                <a:cs typeface="Arial" panose="020B0604020202020204" pitchFamily="34" charset="0"/>
              </a:rPr>
              <a:t> </a:t>
            </a:r>
          </a:p>
          <a:p>
            <a:pPr>
              <a:buChar char="•"/>
            </a:pPr>
            <a:r>
              <a:rPr lang="en-US" sz="1200">
                <a:latin typeface="Arial" panose="020B0604020202020204" pitchFamily="34" charset="0"/>
                <a:cs typeface="Arial" panose="020B0604020202020204" pitchFamily="34" charset="0"/>
              </a:rPr>
              <a:t>Available </a:t>
            </a:r>
            <a:r>
              <a:rPr lang="en-US" sz="1200" err="1">
                <a:latin typeface="Arial" panose="020B0604020202020204" pitchFamily="34" charset="0"/>
                <a:cs typeface="Arial" panose="020B0604020202020204" pitchFamily="34" charset="0"/>
              </a:rPr>
              <a:t>at:</a:t>
            </a:r>
            <a:r>
              <a:rPr lang="en-US" sz="1200" err="1">
                <a:solidFill>
                  <a:srgbClr val="0563C1"/>
                </a:solidFill>
                <a:latin typeface="Arial" panose="020B0604020202020204" pitchFamily="34" charset="0"/>
                <a:cs typeface="Arial" panose="020B0604020202020204" pitchFamily="34" charset="0"/>
                <a:hlinkClick r:id="rId5"/>
              </a:rPr>
              <a:t>https</a:t>
            </a:r>
            <a:r>
              <a:rPr lang="en-US" sz="1200">
                <a:solidFill>
                  <a:srgbClr val="0563C1"/>
                </a:solidFill>
                <a:latin typeface="Arial" panose="020B0604020202020204" pitchFamily="34" charset="0"/>
                <a:cs typeface="Arial" panose="020B0604020202020204" pitchFamily="34" charset="0"/>
                <a:hlinkClick r:id="rId5"/>
              </a:rPr>
              <a:t>://www.gov.uk/government/publications/working-together-to-safeguard-children--2</a:t>
            </a:r>
            <a:r>
              <a:rPr lang="en-GB" sz="1200">
                <a:latin typeface="Arial" panose="020B0604020202020204" pitchFamily="34" charset="0"/>
                <a:cs typeface="Arial" panose="020B0604020202020204" pitchFamily="34" charset="0"/>
              </a:rPr>
              <a:t> </a:t>
            </a:r>
          </a:p>
          <a:p>
            <a:endParaRPr lang="en-GB" sz="1200">
              <a:effectLst/>
              <a:latin typeface="Arial" panose="020B0604020202020204" pitchFamily="34" charset="0"/>
              <a:cs typeface="Arial" panose="020B0604020202020204" pitchFamily="34" charset="0"/>
            </a:endParaRPr>
          </a:p>
          <a:p>
            <a:endParaRPr lang="en-GB" sz="1350">
              <a:latin typeface="Calibri"/>
              <a:cs typeface="Calibri"/>
            </a:endParaRPr>
          </a:p>
          <a:p>
            <a:endParaRPr lang="en-GB">
              <a:latin typeface="Segoe UI"/>
              <a:cs typeface="Segoe UI"/>
            </a:endParaRPr>
          </a:p>
        </p:txBody>
      </p:sp>
    </p:spTree>
    <p:extLst>
      <p:ext uri="{BB962C8B-B14F-4D97-AF65-F5344CB8AC3E}">
        <p14:creationId xmlns:p14="http://schemas.microsoft.com/office/powerpoint/2010/main" val="139313348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1</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Reasons</vt:lpstr>
      <vt:lpstr>Impacts on individuals</vt:lpstr>
      <vt:lpstr>Factors</vt:lpstr>
      <vt:lpstr>Recommendations</vt:lpstr>
      <vt:lpstr>Agencies to Support families</vt:lpstr>
      <vt:lpstr>Laws And Policies related Anti-Social Behavior: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Antisocial personality disorder</dc:title>
  <dc:creator>Saima Faser (2108665)</dc:creator>
  <cp:lastModifiedBy>Saima Faser (2108665)</cp:lastModifiedBy>
  <cp:revision>2</cp:revision>
  <dcterms:created xsi:type="dcterms:W3CDTF">2022-10-16T20:44:38Z</dcterms:created>
  <dcterms:modified xsi:type="dcterms:W3CDTF">2022-10-21T07:18:31Z</dcterms:modified>
</cp:coreProperties>
</file>