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9" r:id="rId3"/>
    <p:sldId id="257" r:id="rId4"/>
    <p:sldId id="258" r:id="rId5"/>
    <p:sldId id="259" r:id="rId6"/>
    <p:sldId id="260" r:id="rId7"/>
    <p:sldId id="261" r:id="rId8"/>
    <p:sldId id="262" r:id="rId9"/>
    <p:sldId id="263" r:id="rId10"/>
    <p:sldId id="264" r:id="rId11"/>
    <p:sldId id="265" r:id="rId12"/>
    <p:sldId id="266" r:id="rId13"/>
    <p:sldId id="268" r:id="rId14"/>
    <p:sldId id="267"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23" autoAdjust="0"/>
    <p:restoredTop sz="94660"/>
  </p:normalViewPr>
  <p:slideViewPr>
    <p:cSldViewPr snapToGrid="0">
      <p:cViewPr varScale="1">
        <p:scale>
          <a:sx n="114" d="100"/>
          <a:sy n="114" d="100"/>
        </p:scale>
        <p:origin x="240"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B2E3AA7-C9AF-4F7C-8DB2-6EB89D1B9D8F}" type="datetimeFigureOut">
              <a:rPr lang="en-US" smtClean="0"/>
              <a:t>10/30/2022</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EFBC7704-6A42-4B7B-BF15-58023CF4F232}"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174400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2E3AA7-C9AF-4F7C-8DB2-6EB89D1B9D8F}" type="datetimeFigureOut">
              <a:rPr lang="en-US" smtClean="0"/>
              <a:t>10/30/2022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BC7704-6A42-4B7B-BF15-58023CF4F232}"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217727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2E3AA7-C9AF-4F7C-8DB2-6EB89D1B9D8F}" type="datetimeFigureOut">
              <a:rPr lang="en-US" smtClean="0"/>
              <a:t>10/30/2022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BC7704-6A42-4B7B-BF15-58023CF4F232}"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942909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2E3AA7-C9AF-4F7C-8DB2-6EB89D1B9D8F}" type="datetimeFigureOut">
              <a:rPr lang="en-US" smtClean="0"/>
              <a:t>10/30/2022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FBC7704-6A42-4B7B-BF15-58023CF4F232}"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506465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B2E3AA7-C9AF-4F7C-8DB2-6EB89D1B9D8F}" type="datetimeFigureOut">
              <a:rPr lang="en-US" smtClean="0"/>
              <a:t>10/30/2022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FBC7704-6A42-4B7B-BF15-58023CF4F232}"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13651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B2E3AA7-C9AF-4F7C-8DB2-6EB89D1B9D8F}" type="datetimeFigureOut">
              <a:rPr lang="en-US" smtClean="0"/>
              <a:t>10/30/2022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FBC7704-6A42-4B7B-BF15-58023CF4F232}"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801245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2E3AA7-C9AF-4F7C-8DB2-6EB89D1B9D8F}" type="datetimeFigureOut">
              <a:rPr lang="en-US" smtClean="0"/>
              <a:t>10/30/2022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FBC7704-6A42-4B7B-BF15-58023CF4F232}" type="slidenum">
              <a:rPr lang="en-US" smtClean="0"/>
              <a:t>‹#›</a:t>
            </a:fld>
            <a:endParaRPr lang="en-US"/>
          </a:p>
        </p:txBody>
      </p:sp>
    </p:spTree>
    <p:extLst>
      <p:ext uri="{BB962C8B-B14F-4D97-AF65-F5344CB8AC3E}">
        <p14:creationId xmlns:p14="http://schemas.microsoft.com/office/powerpoint/2010/main" val="13680407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B2E3AA7-C9AF-4F7C-8DB2-6EB89D1B9D8F}" type="datetimeFigureOut">
              <a:rPr lang="en-US" smtClean="0"/>
              <a:t>10/30/2022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FBC7704-6A42-4B7B-BF15-58023CF4F232}"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918925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3B2E3AA7-C9AF-4F7C-8DB2-6EB89D1B9D8F}" type="datetimeFigureOut">
              <a:rPr lang="en-US" smtClean="0"/>
              <a:t>10/30/2022</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EFBC7704-6A42-4B7B-BF15-58023CF4F232}"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47089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2E3AA7-C9AF-4F7C-8DB2-6EB89D1B9D8F}" type="datetimeFigureOut">
              <a:rPr lang="en-US" smtClean="0"/>
              <a:t>10/30/2022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BC7704-6A42-4B7B-BF15-58023CF4F232}"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748006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2E3AA7-C9AF-4F7C-8DB2-6EB89D1B9D8F}" type="datetimeFigureOut">
              <a:rPr lang="en-US" smtClean="0"/>
              <a:t>10/30/2022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BC7704-6A42-4B7B-BF15-58023CF4F232}"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805088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3B2E3AA7-C9AF-4F7C-8DB2-6EB89D1B9D8F}" type="datetimeFigureOut">
              <a:rPr lang="en-US" smtClean="0"/>
              <a:t>10/30/2022</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EFBC7704-6A42-4B7B-BF15-58023CF4F232}"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9763362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A7850-ED76-364D-55C7-F1F6EBF2A640}"/>
              </a:ext>
            </a:extLst>
          </p:cNvPr>
          <p:cNvSpPr>
            <a:spLocks noGrp="1"/>
          </p:cNvSpPr>
          <p:nvPr>
            <p:ph type="ctrTitle"/>
          </p:nvPr>
        </p:nvSpPr>
        <p:spPr/>
        <p:txBody>
          <a:bodyPr>
            <a:normAutofit fontScale="90000"/>
          </a:bodyPr>
          <a:lstStyle/>
          <a:p>
            <a:r>
              <a:rPr lang="en-US" dirty="0">
                <a:latin typeface="Times New Roman" panose="02020603050405020304" pitchFamily="18" charset="0"/>
                <a:cs typeface="Times New Roman" panose="02020603050405020304" pitchFamily="18" charset="0"/>
              </a:rPr>
              <a:t>Problem Solving and Decision making</a:t>
            </a:r>
          </a:p>
        </p:txBody>
      </p:sp>
      <p:sp>
        <p:nvSpPr>
          <p:cNvPr id="3" name="Subtitle 2">
            <a:extLst>
              <a:ext uri="{FF2B5EF4-FFF2-40B4-BE49-F238E27FC236}">
                <a16:creationId xmlns:a16="http://schemas.microsoft.com/office/drawing/2014/main" id="{08A13B74-3DAA-F2E8-4217-5D6E6B1B8D88}"/>
              </a:ext>
            </a:extLst>
          </p:cNvPr>
          <p:cNvSpPr>
            <a:spLocks noGrp="1"/>
          </p:cNvSpPr>
          <p:nvPr>
            <p:ph type="subTitle" idx="1"/>
          </p:nvPr>
        </p:nvSpPr>
        <p:spPr>
          <a:xfrm>
            <a:off x="2417780" y="3531204"/>
            <a:ext cx="8637072" cy="1782476"/>
          </a:xfrm>
        </p:spPr>
        <p:txBody>
          <a:bodyPr>
            <a:normAutofit lnSpcReduction="10000"/>
          </a:bodyPr>
          <a:lstStyle/>
          <a:p>
            <a:r>
              <a:rPr lang="en-US" dirty="0">
                <a:latin typeface="Times New Roman" panose="02020603050405020304" pitchFamily="18" charset="0"/>
                <a:cs typeface="Times New Roman" panose="02020603050405020304" pitchFamily="18" charset="0"/>
              </a:rPr>
              <a:t>BMSW 4004</a:t>
            </a:r>
          </a:p>
          <a:p>
            <a:r>
              <a:rPr lang="en-US" dirty="0">
                <a:latin typeface="Times New Roman" panose="02020603050405020304" pitchFamily="18" charset="0"/>
                <a:cs typeface="Times New Roman" panose="02020603050405020304" pitchFamily="18" charset="0"/>
              </a:rPr>
              <a:t>Student Name :BAFFOUR GYIMAH</a:t>
            </a:r>
          </a:p>
          <a:p>
            <a:r>
              <a:rPr lang="en-US" dirty="0">
                <a:latin typeface="Times New Roman" panose="02020603050405020304" pitchFamily="18" charset="0"/>
                <a:cs typeface="Times New Roman" panose="02020603050405020304" pitchFamily="18" charset="0"/>
              </a:rPr>
              <a:t>Lecturer name: CHIJIOKE UBA</a:t>
            </a:r>
          </a:p>
          <a:p>
            <a:r>
              <a:rPr lang="en-US" dirty="0">
                <a:latin typeface="Times New Roman" panose="02020603050405020304" pitchFamily="18" charset="0"/>
                <a:cs typeface="Times New Roman" panose="02020603050405020304" pitchFamily="18" charset="0"/>
              </a:rPr>
              <a:t>Date :30/10/22</a:t>
            </a:r>
          </a:p>
        </p:txBody>
      </p:sp>
    </p:spTree>
    <p:extLst>
      <p:ext uri="{BB962C8B-B14F-4D97-AF65-F5344CB8AC3E}">
        <p14:creationId xmlns:p14="http://schemas.microsoft.com/office/powerpoint/2010/main" val="3107101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8DDAF-9F5B-B3A6-C405-D8CEDFBFC61A}"/>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INTRODUCTION</a:t>
            </a:r>
            <a:r>
              <a:rPr lang="en-US" dirty="0"/>
              <a:t> </a:t>
            </a:r>
          </a:p>
        </p:txBody>
      </p:sp>
      <p:sp>
        <p:nvSpPr>
          <p:cNvPr id="3" name="Content Placeholder 2">
            <a:extLst>
              <a:ext uri="{FF2B5EF4-FFF2-40B4-BE49-F238E27FC236}">
                <a16:creationId xmlns:a16="http://schemas.microsoft.com/office/drawing/2014/main" id="{9A3B277B-92CA-7664-EC4C-C17BDA938136}"/>
              </a:ext>
            </a:extLst>
          </p:cNvPr>
          <p:cNvSpPr>
            <a:spLocks noGrp="1"/>
          </p:cNvSpPr>
          <p:nvPr>
            <p:ph idx="1"/>
          </p:nvPr>
        </p:nvSpPr>
        <p:spPr/>
        <p:txBody>
          <a:bodyPr/>
          <a:lstStyle/>
          <a:p>
            <a:r>
              <a:rPr lang="en-US" dirty="0"/>
              <a:t>TM Lewin is a retailer in the United Kingdom that has suffered from the effects of a deteriorating retail sector.  The retailer has seen its sales reduce to an extent that it had to go into administration. The problem, however, is not unique to TM Lewin as all retailers in the United Kingdom have experienced the same problem. In this presentation, I will provide information on the problem as experienced by retailers. Moreover, I will provide potential solutions that Torque Brands, the American company that has bought TM Lewin, can use to increase TM Lewin’s sales.  </a:t>
            </a:r>
          </a:p>
        </p:txBody>
      </p:sp>
    </p:spTree>
    <p:extLst>
      <p:ext uri="{BB962C8B-B14F-4D97-AF65-F5344CB8AC3E}">
        <p14:creationId xmlns:p14="http://schemas.microsoft.com/office/powerpoint/2010/main" val="32913037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23E2D-F97F-93B6-218F-9A036376B151}"/>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Nature of the Problem</a:t>
            </a:r>
          </a:p>
        </p:txBody>
      </p:sp>
      <p:sp>
        <p:nvSpPr>
          <p:cNvPr id="3" name="Content Placeholder 2">
            <a:extLst>
              <a:ext uri="{FF2B5EF4-FFF2-40B4-BE49-F238E27FC236}">
                <a16:creationId xmlns:a16="http://schemas.microsoft.com/office/drawing/2014/main" id="{5E8F50F5-2489-6D6B-D0ED-E84737FE9069}"/>
              </a:ext>
            </a:extLst>
          </p:cNvPr>
          <p:cNvSpPr>
            <a:spLocks noGrp="1"/>
          </p:cNvSpPr>
          <p:nvPr>
            <p:ph idx="1"/>
          </p:nvPr>
        </p:nvSpPr>
        <p:spPr/>
        <p:txBody>
          <a:bodyPr>
            <a:normAutofit fontScale="77500" lnSpcReduction="20000"/>
          </a:bodyPr>
          <a:lstStyle/>
          <a:p>
            <a:r>
              <a:rPr lang="en-US" dirty="0">
                <a:latin typeface="Times New Roman" panose="02020603050405020304" pitchFamily="18" charset="0"/>
                <a:cs typeface="Times New Roman" panose="02020603050405020304" pitchFamily="18" charset="0"/>
              </a:rPr>
              <a:t>In the last few years, retailers in the United Kingdom and around the world have had to endure an unfriendly business environment.</a:t>
            </a:r>
          </a:p>
          <a:p>
            <a:r>
              <a:rPr lang="en-US" dirty="0">
                <a:latin typeface="Times New Roman" panose="02020603050405020304" pitchFamily="18" charset="0"/>
                <a:cs typeface="Times New Roman" panose="02020603050405020304" pitchFamily="18" charset="0"/>
              </a:rPr>
              <a:t>The above problem can be ascribed to number of reasons; most of which can be traced back to the Covid – 19 pandemic. </a:t>
            </a:r>
          </a:p>
          <a:p>
            <a:r>
              <a:rPr lang="en-US" dirty="0">
                <a:latin typeface="Times New Roman" panose="02020603050405020304" pitchFamily="18" charset="0"/>
                <a:cs typeface="Times New Roman" panose="02020603050405020304" pitchFamily="18" charset="0"/>
              </a:rPr>
              <a:t>Once the Covid – 19 virus was declared a pandemic by the world health organization, government around the world put in place measures designed to limit the spread of the virus.</a:t>
            </a:r>
          </a:p>
          <a:p>
            <a:r>
              <a:rPr lang="en-US" dirty="0">
                <a:latin typeface="Times New Roman" panose="02020603050405020304" pitchFamily="18" charset="0"/>
                <a:cs typeface="Times New Roman" panose="02020603050405020304" pitchFamily="18" charset="0"/>
              </a:rPr>
              <a:t>A big part of the measures such as lock downs and travel restrictions involved restrictions on movement and gatherings. </a:t>
            </a:r>
          </a:p>
          <a:p>
            <a:r>
              <a:rPr lang="en-US" dirty="0">
                <a:latin typeface="Times New Roman" panose="02020603050405020304" pitchFamily="18" charset="0"/>
                <a:cs typeface="Times New Roman" panose="02020603050405020304" pitchFamily="18" charset="0"/>
              </a:rPr>
              <a:t>As a consequence, goods and people could not move around hence affecting the supply chain.</a:t>
            </a:r>
          </a:p>
          <a:p>
            <a:r>
              <a:rPr lang="en-US" dirty="0">
                <a:latin typeface="Times New Roman" panose="02020603050405020304" pitchFamily="18" charset="0"/>
                <a:cs typeface="Times New Roman" panose="02020603050405020304" pitchFamily="18" charset="0"/>
              </a:rPr>
              <a:t>The problem was also compounded by inflation that coincided with the aftermath of the pandemic, which can be partly be ascribed by the pandemic.  </a:t>
            </a:r>
          </a:p>
        </p:txBody>
      </p:sp>
    </p:spTree>
    <p:extLst>
      <p:ext uri="{BB962C8B-B14F-4D97-AF65-F5344CB8AC3E}">
        <p14:creationId xmlns:p14="http://schemas.microsoft.com/office/powerpoint/2010/main" val="11027933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75D2B-B0B9-C384-2A03-3AFC5F92D838}"/>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Nature of the Problem</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E3B97FD-017C-FB93-8196-465470DA662B}"/>
              </a:ext>
            </a:extLst>
          </p:cNvPr>
          <p:cNvSpPr>
            <a:spLocks noGrp="1"/>
          </p:cNvSpPr>
          <p:nvPr>
            <p:ph idx="1"/>
          </p:nvPr>
        </p:nvSpPr>
        <p:spPr/>
        <p:txBody>
          <a:bodyPr>
            <a:normAutofit lnSpcReduction="10000"/>
          </a:bodyPr>
          <a:lstStyle/>
          <a:p>
            <a:r>
              <a:rPr lang="en-US" b="1" dirty="0">
                <a:latin typeface="Times New Roman" panose="02020603050405020304" pitchFamily="18" charset="0"/>
                <a:cs typeface="Times New Roman" panose="02020603050405020304" pitchFamily="18" charset="0"/>
              </a:rPr>
              <a:t>Lock Down Restrictions</a:t>
            </a:r>
            <a:r>
              <a:rPr lang="en-US" dirty="0">
                <a:latin typeface="Times New Roman" panose="02020603050405020304" pitchFamily="18" charset="0"/>
                <a:cs typeface="Times New Roman" panose="02020603050405020304" pitchFamily="18" charset="0"/>
              </a:rPr>
              <a:t> – The inability of people to move around in cities caused a huge reduction in customers for retailers as the potential customers could not leave their houses to go to their brick and motor stores. The reduction in customers led to a reduction in sales, which embodied the difficult business environment that retailers have had to endure.</a:t>
            </a:r>
          </a:p>
          <a:p>
            <a:r>
              <a:rPr lang="en-US" b="1" dirty="0">
                <a:latin typeface="Times New Roman" panose="02020603050405020304" pitchFamily="18" charset="0"/>
                <a:cs typeface="Times New Roman" panose="02020603050405020304" pitchFamily="18" charset="0"/>
              </a:rPr>
              <a:t>Travel Restrictions – </a:t>
            </a:r>
            <a:r>
              <a:rPr lang="en-US" dirty="0">
                <a:latin typeface="Times New Roman" panose="02020603050405020304" pitchFamily="18" charset="0"/>
                <a:cs typeface="Times New Roman" panose="02020603050405020304" pitchFamily="18" charset="0"/>
              </a:rPr>
              <a:t>Travel restrictions imposed by governments on the transport industry as a result of the pandemic led to the stifling of the supply chain. Consequently, retailers like T M Lewin could not import raw materials and ship their merchandise to their customers. The difficulties in supply chain led to the existence of the problem of a hostile business environment for retailers.</a:t>
            </a:r>
            <a:endParaRPr lang="en-US"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511122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68E24-280A-5862-03E6-A01BE2CB70BF}"/>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Impact of the Problem</a:t>
            </a:r>
          </a:p>
        </p:txBody>
      </p:sp>
      <p:sp>
        <p:nvSpPr>
          <p:cNvPr id="3" name="Content Placeholder 2">
            <a:extLst>
              <a:ext uri="{FF2B5EF4-FFF2-40B4-BE49-F238E27FC236}">
                <a16:creationId xmlns:a16="http://schemas.microsoft.com/office/drawing/2014/main" id="{BEC89879-8769-0149-5E74-F258313B7430}"/>
              </a:ext>
            </a:extLst>
          </p:cNvPr>
          <p:cNvSpPr>
            <a:spLocks noGrp="1"/>
          </p:cNvSpPr>
          <p:nvPr>
            <p:ph idx="1"/>
          </p:nvPr>
        </p:nvSpPr>
        <p:spPr/>
        <p:txBody>
          <a:bodyPr>
            <a:normAutofit lnSpcReduction="10000"/>
          </a:bodyPr>
          <a:lstStyle/>
          <a:p>
            <a:r>
              <a:rPr lang="en-US" b="1" dirty="0">
                <a:latin typeface="Times New Roman" panose="02020603050405020304" pitchFamily="18" charset="0"/>
                <a:cs typeface="Times New Roman" panose="02020603050405020304" pitchFamily="18" charset="0"/>
              </a:rPr>
              <a:t>Closure of Retailers – </a:t>
            </a:r>
            <a:r>
              <a:rPr lang="en-US" dirty="0">
                <a:latin typeface="Times New Roman" panose="02020603050405020304" pitchFamily="18" charset="0"/>
                <a:cs typeface="Times New Roman" panose="02020603050405020304" pitchFamily="18" charset="0"/>
              </a:rPr>
              <a:t>The difficulties that came with operating in the business environment that resulted from the problems described in the previous slides proved to be impossible for some retailers.</a:t>
            </a:r>
          </a:p>
          <a:p>
            <a:r>
              <a:rPr lang="en-US" b="1" dirty="0">
                <a:latin typeface="Times New Roman" panose="02020603050405020304" pitchFamily="18" charset="0"/>
                <a:cs typeface="Times New Roman" panose="02020603050405020304" pitchFamily="18" charset="0"/>
              </a:rPr>
              <a:t>Loss of Jobs in the Retail Sector – </a:t>
            </a:r>
            <a:r>
              <a:rPr lang="en-US" dirty="0">
                <a:latin typeface="Times New Roman" panose="02020603050405020304" pitchFamily="18" charset="0"/>
                <a:cs typeface="Times New Roman" panose="02020603050405020304" pitchFamily="18" charset="0"/>
              </a:rPr>
              <a:t>employers in the retail sector were forced to cut their costs of operation in response to the reduction in sales. Some retailers opted for retrenchment where they laid off some of their employees.</a:t>
            </a:r>
          </a:p>
          <a:p>
            <a:r>
              <a:rPr lang="en-US" b="1" dirty="0">
                <a:latin typeface="Times New Roman" panose="02020603050405020304" pitchFamily="18" charset="0"/>
                <a:cs typeface="Times New Roman" panose="02020603050405020304" pitchFamily="18" charset="0"/>
              </a:rPr>
              <a:t>Rise in Cost of Products – </a:t>
            </a:r>
            <a:r>
              <a:rPr lang="en-US" dirty="0">
                <a:latin typeface="Times New Roman" panose="02020603050405020304" pitchFamily="18" charset="0"/>
                <a:cs typeface="Times New Roman" panose="02020603050405020304" pitchFamily="18" charset="0"/>
              </a:rPr>
              <a:t>As a means of making up for the rise in cost of production and reduction in sales, retailers were forced to increase the prices of the commodities they offered. This impacted customers as they were the final bearers of the cost.</a:t>
            </a:r>
            <a:endParaRPr lang="en-US"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676019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26A68-B1F6-6C40-263E-EED223B71ECE}"/>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A PESTLE Analysis</a:t>
            </a:r>
          </a:p>
        </p:txBody>
      </p:sp>
      <p:sp>
        <p:nvSpPr>
          <p:cNvPr id="3" name="Content Placeholder 2">
            <a:extLst>
              <a:ext uri="{FF2B5EF4-FFF2-40B4-BE49-F238E27FC236}">
                <a16:creationId xmlns:a16="http://schemas.microsoft.com/office/drawing/2014/main" id="{262F617A-1515-2343-BBA2-400B0C39B03E}"/>
              </a:ext>
            </a:extLst>
          </p:cNvPr>
          <p:cNvSpPr>
            <a:spLocks noGrp="1"/>
          </p:cNvSpPr>
          <p:nvPr>
            <p:ph idx="1"/>
          </p:nvPr>
        </p:nvSpPr>
        <p:spPr/>
        <p:txBody>
          <a:bodyPr>
            <a:normAutofit fontScale="92500"/>
          </a:bodyPr>
          <a:lstStyle/>
          <a:p>
            <a:r>
              <a:rPr lang="en-US" b="1" dirty="0">
                <a:latin typeface="Times New Roman" panose="02020603050405020304" pitchFamily="18" charset="0"/>
                <a:cs typeface="Times New Roman" panose="02020603050405020304" pitchFamily="18" charset="0"/>
              </a:rPr>
              <a:t>Political Factors – </a:t>
            </a:r>
            <a:r>
              <a:rPr lang="en-US" dirty="0">
                <a:solidFill>
                  <a:srgbClr val="000000"/>
                </a:solidFill>
                <a:latin typeface="Times New Roman" panose="02020603050405020304" pitchFamily="18" charset="0"/>
                <a:cs typeface="Times New Roman" panose="02020603050405020304" pitchFamily="18" charset="0"/>
              </a:rPr>
              <a:t>O</a:t>
            </a:r>
            <a:r>
              <a:rPr lang="en-US" b="0" i="0" dirty="0">
                <a:solidFill>
                  <a:srgbClr val="000000"/>
                </a:solidFill>
                <a:effectLst/>
                <a:latin typeface="Times New Roman" panose="02020603050405020304" pitchFamily="18" charset="0"/>
                <a:cs typeface="Times New Roman" panose="02020603050405020304" pitchFamily="18" charset="0"/>
              </a:rPr>
              <a:t>n January 24, 2020, in a landmark known as the Brexit, the United Kingdom left the European Union following a referendum where the majority of its citizens voted to leave. The decision has had negative impacts on the retail industry as it has affected the processes of moving products and people into the United </a:t>
            </a:r>
            <a:r>
              <a:rPr lang="en-US" sz="2200" b="0" i="0" dirty="0">
                <a:solidFill>
                  <a:srgbClr val="000000"/>
                </a:solidFill>
                <a:effectLst/>
                <a:latin typeface="Times New Roman" panose="02020603050405020304" pitchFamily="18" charset="0"/>
                <a:cs typeface="Times New Roman" panose="02020603050405020304" pitchFamily="18" charset="0"/>
              </a:rPr>
              <a:t>Kingdom (</a:t>
            </a:r>
            <a:r>
              <a:rPr lang="en-US" sz="2200" dirty="0">
                <a:effectLst/>
                <a:latin typeface="Times New Roman" panose="02020603050405020304" pitchFamily="18" charset="0"/>
                <a:ea typeface="Calibri" panose="020F0502020204030204" pitchFamily="34" charset="0"/>
                <a:cs typeface="Times New Roman" panose="02020603050405020304" pitchFamily="18" charset="0"/>
              </a:rPr>
              <a:t>McCabe, 2019)</a:t>
            </a:r>
            <a:r>
              <a:rPr lang="en-US" sz="2200" b="0" i="0" dirty="0">
                <a:solidFill>
                  <a:srgbClr val="000000"/>
                </a:solidFill>
                <a:effectLst/>
                <a:latin typeface="Times New Roman" panose="02020603050405020304" pitchFamily="18" charset="0"/>
                <a:cs typeface="Times New Roman" panose="02020603050405020304" pitchFamily="18" charset="0"/>
              </a:rPr>
              <a:t>.   </a:t>
            </a:r>
            <a:r>
              <a:rPr lang="en-US" sz="2200" b="1" dirty="0">
                <a:latin typeface="Times New Roman" panose="02020603050405020304" pitchFamily="18" charset="0"/>
                <a:cs typeface="Times New Roman" panose="02020603050405020304" pitchFamily="18" charset="0"/>
              </a:rPr>
              <a:t> </a:t>
            </a:r>
          </a:p>
          <a:p>
            <a:endParaRPr lang="en-US" b="1" dirty="0">
              <a:latin typeface="Times New Roman" panose="02020603050405020304" pitchFamily="18" charset="0"/>
              <a:cs typeface="Times New Roman" panose="02020603050405020304" pitchFamily="18" charset="0"/>
            </a:endParaRPr>
          </a:p>
          <a:p>
            <a:r>
              <a:rPr lang="en-US" b="1" dirty="0">
                <a:latin typeface="Times New Roman" panose="02020603050405020304" pitchFamily="18" charset="0"/>
                <a:cs typeface="Times New Roman" panose="02020603050405020304" pitchFamily="18" charset="0"/>
              </a:rPr>
              <a:t>Economic Factors – </a:t>
            </a:r>
            <a:r>
              <a:rPr lang="en-US" dirty="0">
                <a:latin typeface="Times New Roman" panose="02020603050405020304" pitchFamily="18" charset="0"/>
                <a:cs typeface="Times New Roman" panose="02020603050405020304" pitchFamily="18" charset="0"/>
              </a:rPr>
              <a:t>On August 2022, the inflation rate of the United Kingdom hit a 40-year record high of 10.1% </a:t>
            </a:r>
            <a:r>
              <a:rPr lang="en-US" sz="2200" dirty="0">
                <a:latin typeface="Times New Roman" panose="02020603050405020304" pitchFamily="18" charset="0"/>
                <a:cs typeface="Times New Roman" panose="02020603050405020304" pitchFamily="18" charset="0"/>
              </a:rPr>
              <a:t>(</a:t>
            </a:r>
            <a:r>
              <a:rPr lang="en-US" sz="2200" dirty="0">
                <a:effectLst/>
                <a:latin typeface="Times New Roman" panose="02020603050405020304" pitchFamily="18" charset="0"/>
                <a:ea typeface="Calibri" panose="020F0502020204030204" pitchFamily="34" charset="0"/>
                <a:cs typeface="Times New Roman" panose="02020603050405020304" pitchFamily="18" charset="0"/>
              </a:rPr>
              <a:t>Guardian, 2022)</a:t>
            </a:r>
            <a:r>
              <a:rPr lang="en-US" sz="2200"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This has affected the retail industry by increase the cost of conducting business in the sector. </a:t>
            </a:r>
            <a:endParaRPr lang="en-US" b="1" dirty="0">
              <a:latin typeface="Times New Roman" panose="02020603050405020304" pitchFamily="18" charset="0"/>
              <a:cs typeface="Times New Roman" panose="02020603050405020304" pitchFamily="18" charset="0"/>
            </a:endParaRPr>
          </a:p>
          <a:p>
            <a:pPr marL="0" indent="0">
              <a:buNone/>
            </a:pPr>
            <a:endParaRPr lang="en-US"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972338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E8004-5DDE-7DD7-05CA-9D6300872533}"/>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A PESTLE Analysis</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42624A8-62E9-875E-2A2F-90A231E11767}"/>
              </a:ext>
            </a:extLst>
          </p:cNvPr>
          <p:cNvSpPr>
            <a:spLocks noGrp="1"/>
          </p:cNvSpPr>
          <p:nvPr>
            <p:ph idx="1"/>
          </p:nvPr>
        </p:nvSpPr>
        <p:spPr/>
        <p:txBody>
          <a:bodyPr>
            <a:normAutofit/>
          </a:bodyPr>
          <a:lstStyle/>
          <a:p>
            <a:r>
              <a:rPr lang="en-US" b="1" dirty="0">
                <a:latin typeface="Times New Roman" panose="02020603050405020304" pitchFamily="18" charset="0"/>
                <a:cs typeface="Times New Roman" panose="02020603050405020304" pitchFamily="18" charset="0"/>
              </a:rPr>
              <a:t>Social Factors – </a:t>
            </a:r>
            <a:r>
              <a:rPr lang="en-US" dirty="0">
                <a:latin typeface="Times New Roman" panose="02020603050405020304" pitchFamily="18" charset="0"/>
                <a:cs typeface="Times New Roman" panose="02020603050405020304" pitchFamily="18" charset="0"/>
              </a:rPr>
              <a:t>Majority of the young people in the UK have embraced online shopping to a degree that affects the retailers who run brick and motor stores</a:t>
            </a:r>
            <a:r>
              <a:rPr lang="en-US" dirty="0">
                <a:effectLst/>
                <a:latin typeface="Times New Roman" panose="02020603050405020304" pitchFamily="18" charset="0"/>
                <a:ea typeface="Calibri" panose="020F0502020204030204" pitchFamily="34" charset="0"/>
                <a:cs typeface="Times New Roman" panose="02020603050405020304" pitchFamily="18" charset="0"/>
              </a:rPr>
              <a:t> (</a:t>
            </a:r>
            <a:r>
              <a:rPr lang="en-US" dirty="0" err="1">
                <a:effectLst/>
                <a:latin typeface="Times New Roman" panose="02020603050405020304" pitchFamily="18" charset="0"/>
                <a:ea typeface="Calibri" panose="020F0502020204030204" pitchFamily="34" charset="0"/>
                <a:cs typeface="Times New Roman" panose="02020603050405020304" pitchFamily="18" charset="0"/>
              </a:rPr>
              <a:t>Bharucha</a:t>
            </a:r>
            <a:r>
              <a:rPr lang="en-US" dirty="0">
                <a:effectLst/>
                <a:latin typeface="Times New Roman" panose="02020603050405020304" pitchFamily="18" charset="0"/>
                <a:ea typeface="Calibri" panose="020F0502020204030204" pitchFamily="34" charset="0"/>
                <a:cs typeface="Times New Roman" panose="02020603050405020304" pitchFamily="18" charset="0"/>
              </a:rPr>
              <a:t>, 2018)</a:t>
            </a:r>
            <a:r>
              <a:rPr lang="en-US" dirty="0">
                <a:latin typeface="Times New Roman" panose="02020603050405020304" pitchFamily="18" charset="0"/>
                <a:cs typeface="Times New Roman" panose="02020603050405020304" pitchFamily="18" charset="0"/>
              </a:rPr>
              <a:t>. </a:t>
            </a:r>
          </a:p>
          <a:p>
            <a:r>
              <a:rPr lang="en-US" b="1" dirty="0">
                <a:latin typeface="Times New Roman" panose="02020603050405020304" pitchFamily="18" charset="0"/>
                <a:cs typeface="Times New Roman" panose="02020603050405020304" pitchFamily="18" charset="0"/>
              </a:rPr>
              <a:t>Technological Factors – </a:t>
            </a:r>
            <a:r>
              <a:rPr lang="en-US" dirty="0">
                <a:latin typeface="Times New Roman" panose="02020603050405020304" pitchFamily="18" charset="0"/>
                <a:cs typeface="Times New Roman" panose="02020603050405020304" pitchFamily="18" charset="0"/>
              </a:rPr>
              <a:t>In the last few years, technology in the retail industry has increased tremendously (</a:t>
            </a:r>
            <a:r>
              <a:rPr lang="en-US" dirty="0">
                <a:effectLst/>
                <a:latin typeface="Times New Roman" panose="02020603050405020304" pitchFamily="18" charset="0"/>
                <a:ea typeface="Calibri" panose="020F0502020204030204" pitchFamily="34" charset="0"/>
                <a:cs typeface="Times New Roman" panose="02020603050405020304" pitchFamily="18" charset="0"/>
              </a:rPr>
              <a:t>Shekar, 2020)</a:t>
            </a:r>
            <a:r>
              <a:rPr lang="en-US" dirty="0">
                <a:latin typeface="Times New Roman" panose="02020603050405020304" pitchFamily="18" charset="0"/>
                <a:cs typeface="Times New Roman" panose="02020603050405020304" pitchFamily="18" charset="0"/>
              </a:rPr>
              <a:t>. Consequently, retailers like T M Lewin have been forced to incorporate such technologies in order to remain competitive. This has contributed to the challenging business environment that retailers endure in the United Kingdom.  </a:t>
            </a:r>
            <a:endParaRPr lang="en-US"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014321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91A3D-0AA5-2FC7-9F43-62D59FECA228}"/>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A PESTLE Analysis</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EC3161A-82ED-3FE3-AD39-4EE7F0817E56}"/>
              </a:ext>
            </a:extLst>
          </p:cNvPr>
          <p:cNvSpPr>
            <a:spLocks noGrp="1"/>
          </p:cNvSpPr>
          <p:nvPr>
            <p:ph idx="1"/>
          </p:nvPr>
        </p:nvSpPr>
        <p:spPr/>
        <p:txBody>
          <a:bodyPr/>
          <a:lstStyle/>
          <a:p>
            <a:r>
              <a:rPr lang="en-US" b="1" dirty="0">
                <a:latin typeface="Times New Roman" panose="02020603050405020304" pitchFamily="18" charset="0"/>
                <a:cs typeface="Times New Roman" panose="02020603050405020304" pitchFamily="18" charset="0"/>
              </a:rPr>
              <a:t>Environmental Factors – </a:t>
            </a:r>
            <a:r>
              <a:rPr lang="en-US" dirty="0">
                <a:latin typeface="Times New Roman" panose="02020603050405020304" pitchFamily="18" charset="0"/>
                <a:cs typeface="Times New Roman" panose="02020603050405020304" pitchFamily="18" charset="0"/>
              </a:rPr>
              <a:t>The problem of global warming as a result of human activities has led to the destruction of the environment at a rate that scientists predict that may cause the planet to be inhabitable in the future. The retail industry has contributed to the problem; a situation that has led to limitations placed on the activities of retailers in the sector (</a:t>
            </a:r>
            <a:r>
              <a:rPr lang="en-US" dirty="0">
                <a:effectLst/>
                <a:latin typeface="Times New Roman" panose="02020603050405020304" pitchFamily="18" charset="0"/>
                <a:ea typeface="Calibri" panose="020F0502020204030204" pitchFamily="34" charset="0"/>
                <a:cs typeface="Times New Roman" panose="02020603050405020304" pitchFamily="18" charset="0"/>
              </a:rPr>
              <a:t>Erol et al., 2019)</a:t>
            </a:r>
            <a:r>
              <a:rPr lang="en-US" dirty="0">
                <a:latin typeface="Times New Roman" panose="02020603050405020304" pitchFamily="18" charset="0"/>
                <a:cs typeface="Times New Roman" panose="02020603050405020304" pitchFamily="18" charset="0"/>
              </a:rPr>
              <a:t>. </a:t>
            </a:r>
          </a:p>
          <a:p>
            <a:r>
              <a:rPr lang="en-US" b="1" dirty="0">
                <a:latin typeface="Times New Roman" panose="02020603050405020304" pitchFamily="18" charset="0"/>
                <a:cs typeface="Times New Roman" panose="02020603050405020304" pitchFamily="18" charset="0"/>
              </a:rPr>
              <a:t>Legal Factors – </a:t>
            </a:r>
            <a:r>
              <a:rPr lang="en-US" dirty="0">
                <a:latin typeface="Times New Roman" panose="02020603050405020304" pitchFamily="18" charset="0"/>
                <a:cs typeface="Times New Roman" panose="02020603050405020304" pitchFamily="18" charset="0"/>
              </a:rPr>
              <a:t>The government of the United Kingdom has passed laws that require retailers to possess and constantly renew a number of licenses which increase the cost of operation in the retail industry.  </a:t>
            </a:r>
            <a:endParaRPr lang="en-US" b="1"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630373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7F00B-4013-EB3B-6FFF-405F90235CEA}"/>
              </a:ext>
            </a:extLst>
          </p:cNvPr>
          <p:cNvSpPr>
            <a:spLocks noGrp="1"/>
          </p:cNvSpPr>
          <p:nvPr>
            <p:ph type="title"/>
          </p:nvPr>
        </p:nvSpPr>
        <p:spPr/>
        <p:txBody>
          <a:bodyPr/>
          <a:lstStyle/>
          <a:p>
            <a:pPr algn="ctr"/>
            <a:r>
              <a:rPr lang="en-US" dirty="0">
                <a:latin typeface="Times New Roman" panose="02020603050405020304" pitchFamily="18" charset="0"/>
                <a:cs typeface="Times New Roman" panose="02020603050405020304" pitchFamily="18" charset="0"/>
              </a:rPr>
              <a:t>Cause-and-Effect Analysis: Fishbone Diagram</a:t>
            </a:r>
          </a:p>
        </p:txBody>
      </p:sp>
      <p:sp>
        <p:nvSpPr>
          <p:cNvPr id="3" name="Content Placeholder 2">
            <a:extLst>
              <a:ext uri="{FF2B5EF4-FFF2-40B4-BE49-F238E27FC236}">
                <a16:creationId xmlns:a16="http://schemas.microsoft.com/office/drawing/2014/main" id="{30BBF155-901D-595A-6EF1-155B0496B0AA}"/>
              </a:ext>
            </a:extLst>
          </p:cNvPr>
          <p:cNvSpPr>
            <a:spLocks noGrp="1"/>
          </p:cNvSpPr>
          <p:nvPr>
            <p:ph idx="1"/>
          </p:nvPr>
        </p:nvSpPr>
        <p:spPr>
          <a:xfrm>
            <a:off x="838200" y="1825624"/>
            <a:ext cx="10515600" cy="4769139"/>
          </a:xfrm>
        </p:spPr>
        <p:txBody>
          <a:bodyPr/>
          <a:lstStyle/>
          <a:p>
            <a:endParaRPr lang="en-US" dirty="0"/>
          </a:p>
          <a:p>
            <a:endParaRPr lang="en-US" sz="1100" dirty="0"/>
          </a:p>
          <a:p>
            <a:endParaRPr lang="en-US" dirty="0"/>
          </a:p>
        </p:txBody>
      </p:sp>
      <p:cxnSp>
        <p:nvCxnSpPr>
          <p:cNvPr id="4" name="Line 85">
            <a:extLst>
              <a:ext uri="{FF2B5EF4-FFF2-40B4-BE49-F238E27FC236}">
                <a16:creationId xmlns:a16="http://schemas.microsoft.com/office/drawing/2014/main" id="{3909676C-1F35-DAAD-CE05-ADA56B67C849}"/>
              </a:ext>
            </a:extLst>
          </p:cNvPr>
          <p:cNvCxnSpPr>
            <a:cxnSpLocks/>
          </p:cNvCxnSpPr>
          <p:nvPr/>
        </p:nvCxnSpPr>
        <p:spPr bwMode="auto">
          <a:xfrm>
            <a:off x="1492885" y="2504440"/>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5" name="Text Box 86">
            <a:extLst>
              <a:ext uri="{FF2B5EF4-FFF2-40B4-BE49-F238E27FC236}">
                <a16:creationId xmlns:a16="http://schemas.microsoft.com/office/drawing/2014/main" id="{FC31ADC5-43FD-6019-CBEF-7C991461AF2A}"/>
              </a:ext>
            </a:extLst>
          </p:cNvPr>
          <p:cNvSpPr txBox="1">
            <a:spLocks/>
          </p:cNvSpPr>
          <p:nvPr/>
        </p:nvSpPr>
        <p:spPr bwMode="auto">
          <a:xfrm>
            <a:off x="418465" y="2308224"/>
            <a:ext cx="1059815" cy="398095"/>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GB" sz="1200" dirty="0">
                <a:effectLst/>
                <a:latin typeface="Times New Roman" panose="02020603050405020304" pitchFamily="18" charset="0"/>
                <a:ea typeface="Times New Roman" panose="02020603050405020304" pitchFamily="18" charset="0"/>
              </a:rPr>
              <a:t> high cost of living </a:t>
            </a:r>
            <a:endParaRPr lang="en-US" sz="1200" dirty="0">
              <a:effectLst/>
              <a:latin typeface="Times New Roman" panose="02020603050405020304" pitchFamily="18" charset="0"/>
              <a:ea typeface="Times New Roman" panose="02020603050405020304" pitchFamily="18" charset="0"/>
            </a:endParaRPr>
          </a:p>
        </p:txBody>
      </p:sp>
      <p:cxnSp>
        <p:nvCxnSpPr>
          <p:cNvPr id="6" name="Line 87">
            <a:extLst>
              <a:ext uri="{FF2B5EF4-FFF2-40B4-BE49-F238E27FC236}">
                <a16:creationId xmlns:a16="http://schemas.microsoft.com/office/drawing/2014/main" id="{88725224-7A16-9594-F640-B9A4AC974316}"/>
              </a:ext>
            </a:extLst>
          </p:cNvPr>
          <p:cNvCxnSpPr>
            <a:cxnSpLocks/>
          </p:cNvCxnSpPr>
          <p:nvPr/>
        </p:nvCxnSpPr>
        <p:spPr bwMode="auto">
          <a:xfrm>
            <a:off x="2249170" y="3307664"/>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7" name="Text Box 88">
            <a:extLst>
              <a:ext uri="{FF2B5EF4-FFF2-40B4-BE49-F238E27FC236}">
                <a16:creationId xmlns:a16="http://schemas.microsoft.com/office/drawing/2014/main" id="{B10451E4-BF30-EA82-65F0-D90D70615E70}"/>
              </a:ext>
            </a:extLst>
          </p:cNvPr>
          <p:cNvSpPr txBox="1">
            <a:spLocks/>
          </p:cNvSpPr>
          <p:nvPr/>
        </p:nvSpPr>
        <p:spPr bwMode="auto">
          <a:xfrm>
            <a:off x="1184910" y="3035368"/>
            <a:ext cx="1059815" cy="632142"/>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US" sz="1100" dirty="0">
                <a:effectLst/>
                <a:latin typeface="Times New Roman" panose="02020603050405020304" pitchFamily="18" charset="0"/>
                <a:ea typeface="Times New Roman" panose="02020603050405020304" pitchFamily="18" charset="0"/>
              </a:rPr>
              <a:t>Reduced spending power</a:t>
            </a:r>
          </a:p>
        </p:txBody>
      </p:sp>
      <p:cxnSp>
        <p:nvCxnSpPr>
          <p:cNvPr id="10" name="Line 91">
            <a:extLst>
              <a:ext uri="{FF2B5EF4-FFF2-40B4-BE49-F238E27FC236}">
                <a16:creationId xmlns:a16="http://schemas.microsoft.com/office/drawing/2014/main" id="{D95CADC7-463E-8EFD-1595-F53D768CE97F}"/>
              </a:ext>
            </a:extLst>
          </p:cNvPr>
          <p:cNvCxnSpPr>
            <a:cxnSpLocks/>
          </p:cNvCxnSpPr>
          <p:nvPr/>
        </p:nvCxnSpPr>
        <p:spPr bwMode="auto">
          <a:xfrm>
            <a:off x="3837305" y="2511425"/>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11" name="Text Box 92">
            <a:extLst>
              <a:ext uri="{FF2B5EF4-FFF2-40B4-BE49-F238E27FC236}">
                <a16:creationId xmlns:a16="http://schemas.microsoft.com/office/drawing/2014/main" id="{1C3DC155-1E86-25CB-89D7-0EE0E481B1C2}"/>
              </a:ext>
            </a:extLst>
          </p:cNvPr>
          <p:cNvSpPr txBox="1">
            <a:spLocks/>
          </p:cNvSpPr>
          <p:nvPr/>
        </p:nvSpPr>
        <p:spPr bwMode="auto">
          <a:xfrm>
            <a:off x="2762885" y="2112268"/>
            <a:ext cx="1059815" cy="594052"/>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US" sz="900" dirty="0">
                <a:effectLst/>
                <a:latin typeface="Times New Roman" panose="02020603050405020304" pitchFamily="18" charset="0"/>
                <a:ea typeface="Times New Roman" panose="02020603050405020304" pitchFamily="18" charset="0"/>
              </a:rPr>
              <a:t> </a:t>
            </a:r>
            <a:r>
              <a:rPr lang="en-US" sz="1100" dirty="0">
                <a:latin typeface="Times New Roman" panose="02020603050405020304" pitchFamily="18" charset="0"/>
                <a:ea typeface="Times New Roman" panose="02020603050405020304" pitchFamily="18" charset="0"/>
              </a:rPr>
              <a:t>restrictions on gatherings </a:t>
            </a:r>
            <a:endParaRPr lang="en-US" sz="1200" dirty="0">
              <a:effectLst/>
              <a:latin typeface="Times New Roman" panose="02020603050405020304" pitchFamily="18" charset="0"/>
              <a:ea typeface="Times New Roman" panose="02020603050405020304" pitchFamily="18" charset="0"/>
            </a:endParaRPr>
          </a:p>
        </p:txBody>
      </p:sp>
      <p:cxnSp>
        <p:nvCxnSpPr>
          <p:cNvPr id="12" name="Line 93">
            <a:extLst>
              <a:ext uri="{FF2B5EF4-FFF2-40B4-BE49-F238E27FC236}">
                <a16:creationId xmlns:a16="http://schemas.microsoft.com/office/drawing/2014/main" id="{CCBA3713-4914-09A6-213D-00E5E583B1EB}"/>
              </a:ext>
            </a:extLst>
          </p:cNvPr>
          <p:cNvCxnSpPr>
            <a:cxnSpLocks/>
          </p:cNvCxnSpPr>
          <p:nvPr/>
        </p:nvCxnSpPr>
        <p:spPr bwMode="auto">
          <a:xfrm>
            <a:off x="4461510" y="3245918"/>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13" name="Text Box 94">
            <a:extLst>
              <a:ext uri="{FF2B5EF4-FFF2-40B4-BE49-F238E27FC236}">
                <a16:creationId xmlns:a16="http://schemas.microsoft.com/office/drawing/2014/main" id="{5CF7CE5C-0365-2B3B-6B61-0D657BA5BD23}"/>
              </a:ext>
            </a:extLst>
          </p:cNvPr>
          <p:cNvSpPr txBox="1">
            <a:spLocks/>
          </p:cNvSpPr>
          <p:nvPr/>
        </p:nvSpPr>
        <p:spPr bwMode="auto">
          <a:xfrm>
            <a:off x="3371792" y="3046871"/>
            <a:ext cx="1059815" cy="552300"/>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US" sz="1200" dirty="0">
                <a:effectLst/>
                <a:latin typeface="Times New Roman" panose="02020603050405020304" pitchFamily="18" charset="0"/>
                <a:ea typeface="Times New Roman" panose="02020603050405020304" pitchFamily="18" charset="0"/>
              </a:rPr>
              <a:t>Shut down of retailers </a:t>
            </a:r>
          </a:p>
        </p:txBody>
      </p:sp>
      <p:cxnSp>
        <p:nvCxnSpPr>
          <p:cNvPr id="16" name="Line 97">
            <a:extLst>
              <a:ext uri="{FF2B5EF4-FFF2-40B4-BE49-F238E27FC236}">
                <a16:creationId xmlns:a16="http://schemas.microsoft.com/office/drawing/2014/main" id="{68CB7F55-7FE7-0801-CD9D-DAE9E3D65BC1}"/>
              </a:ext>
            </a:extLst>
          </p:cNvPr>
          <p:cNvCxnSpPr>
            <a:cxnSpLocks/>
          </p:cNvCxnSpPr>
          <p:nvPr/>
        </p:nvCxnSpPr>
        <p:spPr bwMode="auto">
          <a:xfrm>
            <a:off x="6043295" y="2496820"/>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17" name="Text Box 98">
            <a:extLst>
              <a:ext uri="{FF2B5EF4-FFF2-40B4-BE49-F238E27FC236}">
                <a16:creationId xmlns:a16="http://schemas.microsoft.com/office/drawing/2014/main" id="{2CD8C036-2617-0D6E-F085-3674DBCCF399}"/>
              </a:ext>
            </a:extLst>
          </p:cNvPr>
          <p:cNvSpPr txBox="1">
            <a:spLocks/>
          </p:cNvSpPr>
          <p:nvPr/>
        </p:nvSpPr>
        <p:spPr bwMode="auto">
          <a:xfrm>
            <a:off x="4968875" y="2308224"/>
            <a:ext cx="1059815" cy="589663"/>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US" sz="1200" dirty="0">
                <a:effectLst/>
                <a:latin typeface="Times New Roman" panose="02020603050405020304" pitchFamily="18" charset="0"/>
                <a:ea typeface="Times New Roman" panose="02020603050405020304" pitchFamily="18" charset="0"/>
              </a:rPr>
              <a:t>Increased cost of imports from </a:t>
            </a:r>
          </a:p>
        </p:txBody>
      </p:sp>
      <p:cxnSp>
        <p:nvCxnSpPr>
          <p:cNvPr id="18" name="Line 99">
            <a:extLst>
              <a:ext uri="{FF2B5EF4-FFF2-40B4-BE49-F238E27FC236}">
                <a16:creationId xmlns:a16="http://schemas.microsoft.com/office/drawing/2014/main" id="{1DCC3B95-49F3-5E30-3567-B0EAEBB81F04}"/>
              </a:ext>
            </a:extLst>
          </p:cNvPr>
          <p:cNvCxnSpPr>
            <a:cxnSpLocks/>
          </p:cNvCxnSpPr>
          <p:nvPr/>
        </p:nvCxnSpPr>
        <p:spPr bwMode="auto">
          <a:xfrm>
            <a:off x="6739255" y="3245918"/>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19" name="Text Box 100">
            <a:extLst>
              <a:ext uri="{FF2B5EF4-FFF2-40B4-BE49-F238E27FC236}">
                <a16:creationId xmlns:a16="http://schemas.microsoft.com/office/drawing/2014/main" id="{5C9AF04A-77CB-2E63-C2D5-79D516FE626C}"/>
              </a:ext>
            </a:extLst>
          </p:cNvPr>
          <p:cNvSpPr txBox="1">
            <a:spLocks/>
          </p:cNvSpPr>
          <p:nvPr/>
        </p:nvSpPr>
        <p:spPr bwMode="auto">
          <a:xfrm>
            <a:off x="5694045" y="3077057"/>
            <a:ext cx="1059815" cy="564034"/>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US" sz="900" b="1" dirty="0">
                <a:effectLst/>
                <a:latin typeface="Times New Roman" panose="02020603050405020304" pitchFamily="18" charset="0"/>
                <a:ea typeface="Times New Roman" panose="02020603050405020304" pitchFamily="18" charset="0"/>
              </a:rPr>
              <a:t> </a:t>
            </a:r>
            <a:r>
              <a:rPr lang="en-US" sz="900" b="1" dirty="0">
                <a:latin typeface="Times New Roman" panose="02020603050405020304" pitchFamily="18" charset="0"/>
                <a:ea typeface="Times New Roman" panose="02020603050405020304" pitchFamily="18" charset="0"/>
              </a:rPr>
              <a:t>Disrupted the supply chain </a:t>
            </a:r>
            <a:endParaRPr lang="en-US" sz="1200" b="1" dirty="0">
              <a:effectLst/>
              <a:latin typeface="Times New Roman" panose="02020603050405020304" pitchFamily="18" charset="0"/>
              <a:ea typeface="Times New Roman" panose="02020603050405020304" pitchFamily="18" charset="0"/>
            </a:endParaRPr>
          </a:p>
        </p:txBody>
      </p:sp>
      <p:cxnSp>
        <p:nvCxnSpPr>
          <p:cNvPr id="26" name="Line 107">
            <a:extLst>
              <a:ext uri="{FF2B5EF4-FFF2-40B4-BE49-F238E27FC236}">
                <a16:creationId xmlns:a16="http://schemas.microsoft.com/office/drawing/2014/main" id="{1C06D8D5-A6DB-D68A-B1C1-4BC88FE0F086}"/>
              </a:ext>
            </a:extLst>
          </p:cNvPr>
          <p:cNvCxnSpPr>
            <a:cxnSpLocks/>
          </p:cNvCxnSpPr>
          <p:nvPr/>
        </p:nvCxnSpPr>
        <p:spPr bwMode="auto">
          <a:xfrm>
            <a:off x="5724842" y="5041752"/>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27" name="Text Box 108">
            <a:extLst>
              <a:ext uri="{FF2B5EF4-FFF2-40B4-BE49-F238E27FC236}">
                <a16:creationId xmlns:a16="http://schemas.microsoft.com/office/drawing/2014/main" id="{A186DDE8-D8BC-078C-F0A8-1C030F254338}"/>
              </a:ext>
            </a:extLst>
          </p:cNvPr>
          <p:cNvSpPr txBox="1">
            <a:spLocks/>
          </p:cNvSpPr>
          <p:nvPr/>
        </p:nvSpPr>
        <p:spPr bwMode="auto">
          <a:xfrm>
            <a:off x="4681480" y="4829321"/>
            <a:ext cx="1059815" cy="398095"/>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US" sz="1100" dirty="0">
                <a:effectLst/>
                <a:latin typeface="Times New Roman" panose="02020603050405020304" pitchFamily="18" charset="0"/>
                <a:ea typeface="Times New Roman" panose="02020603050405020304" pitchFamily="18" charset="0"/>
              </a:rPr>
              <a:t>Reduced customers </a:t>
            </a:r>
          </a:p>
        </p:txBody>
      </p:sp>
      <p:cxnSp>
        <p:nvCxnSpPr>
          <p:cNvPr id="30" name="Line 111">
            <a:extLst>
              <a:ext uri="{FF2B5EF4-FFF2-40B4-BE49-F238E27FC236}">
                <a16:creationId xmlns:a16="http://schemas.microsoft.com/office/drawing/2014/main" id="{7106E684-E14D-B880-DBA2-C9A813D58C67}"/>
              </a:ext>
            </a:extLst>
          </p:cNvPr>
          <p:cNvCxnSpPr>
            <a:cxnSpLocks/>
          </p:cNvCxnSpPr>
          <p:nvPr/>
        </p:nvCxnSpPr>
        <p:spPr bwMode="auto">
          <a:xfrm>
            <a:off x="3601605" y="4633455"/>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31" name="Text Box 112">
            <a:extLst>
              <a:ext uri="{FF2B5EF4-FFF2-40B4-BE49-F238E27FC236}">
                <a16:creationId xmlns:a16="http://schemas.microsoft.com/office/drawing/2014/main" id="{65C1C051-72B9-5CC4-3861-4E37CD6537E4}"/>
              </a:ext>
            </a:extLst>
          </p:cNvPr>
          <p:cNvSpPr txBox="1">
            <a:spLocks/>
          </p:cNvSpPr>
          <p:nvPr/>
        </p:nvSpPr>
        <p:spPr bwMode="auto">
          <a:xfrm>
            <a:off x="2557462" y="4210816"/>
            <a:ext cx="1059815" cy="864014"/>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US" sz="1200" dirty="0">
                <a:latin typeface="Times New Roman" panose="02020603050405020304" pitchFamily="18" charset="0"/>
                <a:ea typeface="Times New Roman" panose="02020603050405020304" pitchFamily="18" charset="0"/>
              </a:rPr>
              <a:t>Young people prefer online shopping </a:t>
            </a:r>
            <a:endParaRPr lang="en-US" sz="1200" dirty="0">
              <a:effectLst/>
              <a:latin typeface="Times New Roman" panose="02020603050405020304" pitchFamily="18" charset="0"/>
              <a:ea typeface="Times New Roman" panose="02020603050405020304" pitchFamily="18" charset="0"/>
            </a:endParaRPr>
          </a:p>
        </p:txBody>
      </p:sp>
      <p:cxnSp>
        <p:nvCxnSpPr>
          <p:cNvPr id="32" name="Line 113">
            <a:extLst>
              <a:ext uri="{FF2B5EF4-FFF2-40B4-BE49-F238E27FC236}">
                <a16:creationId xmlns:a16="http://schemas.microsoft.com/office/drawing/2014/main" id="{BD504105-86F2-C5F0-4A6D-EE0BFB8E9920}"/>
              </a:ext>
            </a:extLst>
          </p:cNvPr>
          <p:cNvCxnSpPr>
            <a:cxnSpLocks/>
          </p:cNvCxnSpPr>
          <p:nvPr/>
        </p:nvCxnSpPr>
        <p:spPr bwMode="auto">
          <a:xfrm>
            <a:off x="2756535" y="5522595"/>
            <a:ext cx="50736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33" name="Text Box 114">
            <a:extLst>
              <a:ext uri="{FF2B5EF4-FFF2-40B4-BE49-F238E27FC236}">
                <a16:creationId xmlns:a16="http://schemas.microsoft.com/office/drawing/2014/main" id="{C08AE54A-9916-BDB4-8828-7534CD4AFF20}"/>
              </a:ext>
            </a:extLst>
          </p:cNvPr>
          <p:cNvSpPr txBox="1">
            <a:spLocks/>
          </p:cNvSpPr>
          <p:nvPr/>
        </p:nvSpPr>
        <p:spPr bwMode="auto">
          <a:xfrm>
            <a:off x="1682115" y="5333999"/>
            <a:ext cx="1059815" cy="398095"/>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US" sz="1200" dirty="0">
                <a:effectLst/>
                <a:latin typeface="Times New Roman" panose="02020603050405020304" pitchFamily="18" charset="0"/>
                <a:ea typeface="Times New Roman" panose="02020603050405020304" pitchFamily="18" charset="0"/>
              </a:rPr>
              <a:t> increased competition </a:t>
            </a:r>
          </a:p>
        </p:txBody>
      </p:sp>
      <p:sp>
        <p:nvSpPr>
          <p:cNvPr id="34" name="Rectangle 33">
            <a:extLst>
              <a:ext uri="{FF2B5EF4-FFF2-40B4-BE49-F238E27FC236}">
                <a16:creationId xmlns:a16="http://schemas.microsoft.com/office/drawing/2014/main" id="{992442C4-0922-BDD7-95CC-FCC2BBD35526}"/>
              </a:ext>
            </a:extLst>
          </p:cNvPr>
          <p:cNvSpPr>
            <a:spLocks/>
          </p:cNvSpPr>
          <p:nvPr/>
        </p:nvSpPr>
        <p:spPr bwMode="auto">
          <a:xfrm>
            <a:off x="952644" y="1415847"/>
            <a:ext cx="998220" cy="533809"/>
          </a:xfrm>
          <a:prstGeom prst="rect">
            <a:avLst/>
          </a:prstGeom>
          <a:solidFill>
            <a:srgbClr val="A0E0FF"/>
          </a:solidFill>
          <a:ln w="10160">
            <a:solidFill>
              <a:srgbClr val="000000"/>
            </a:solidFill>
            <a:miter lim="800000"/>
            <a:headEnd/>
            <a:tailEnd/>
          </a:ln>
        </p:spPr>
        <p:txBody>
          <a:bodyPr rot="0" vert="horz" wrap="square" lIns="91440" tIns="45720" rIns="91440" bIns="45720" anchor="t" anchorCtr="0" upright="1">
            <a:noAutofit/>
          </a:bodyPr>
          <a:lstStyle/>
          <a:p>
            <a:pPr marL="0" marR="0">
              <a:spcBef>
                <a:spcPts val="0"/>
              </a:spcBef>
              <a:spcAft>
                <a:spcPts val="0"/>
              </a:spcAft>
            </a:pPr>
            <a:r>
              <a:rPr lang="en-US" sz="1400" dirty="0"/>
              <a:t>Inflation</a:t>
            </a:r>
            <a:endParaRPr lang="en-US" sz="1400" dirty="0">
              <a:effectLst/>
              <a:latin typeface="Times New Roman" panose="02020603050405020304" pitchFamily="18" charset="0"/>
              <a:ea typeface="Times New Roman" panose="02020603050405020304" pitchFamily="18" charset="0"/>
            </a:endParaRPr>
          </a:p>
        </p:txBody>
      </p:sp>
      <p:sp>
        <p:nvSpPr>
          <p:cNvPr id="35" name="Rectangle 34">
            <a:extLst>
              <a:ext uri="{FF2B5EF4-FFF2-40B4-BE49-F238E27FC236}">
                <a16:creationId xmlns:a16="http://schemas.microsoft.com/office/drawing/2014/main" id="{46043B33-321E-0D38-38D2-40ED2DD44FBA}"/>
              </a:ext>
            </a:extLst>
          </p:cNvPr>
          <p:cNvSpPr>
            <a:spLocks/>
          </p:cNvSpPr>
          <p:nvPr/>
        </p:nvSpPr>
        <p:spPr bwMode="auto">
          <a:xfrm>
            <a:off x="3382010" y="1401645"/>
            <a:ext cx="998220" cy="533809"/>
          </a:xfrm>
          <a:prstGeom prst="rect">
            <a:avLst/>
          </a:prstGeom>
          <a:solidFill>
            <a:srgbClr val="A0E0FF"/>
          </a:solidFill>
          <a:ln w="10160">
            <a:solidFill>
              <a:srgbClr val="000000"/>
            </a:solidFill>
            <a:miter lim="800000"/>
            <a:headEnd/>
            <a:tailEnd/>
          </a:ln>
        </p:spPr>
        <p:txBody>
          <a:bodyPr rot="0" vert="horz" wrap="square" lIns="91440" tIns="45720" rIns="91440" bIns="45720" anchor="t" anchorCtr="0" upright="1">
            <a:noAutofit/>
          </a:bodyPr>
          <a:lstStyle/>
          <a:p>
            <a:pPr marL="0" marR="0">
              <a:spcBef>
                <a:spcPts val="0"/>
              </a:spcBef>
              <a:spcAft>
                <a:spcPts val="0"/>
              </a:spcAft>
            </a:pPr>
            <a:r>
              <a:rPr lang="en-US" sz="1400" dirty="0"/>
              <a:t>The Pandemic</a:t>
            </a:r>
            <a:endParaRPr lang="en-US" sz="1400" dirty="0">
              <a:effectLst/>
              <a:latin typeface="Times New Roman" panose="02020603050405020304" pitchFamily="18" charset="0"/>
              <a:ea typeface="Times New Roman" panose="02020603050405020304" pitchFamily="18" charset="0"/>
            </a:endParaRPr>
          </a:p>
        </p:txBody>
      </p:sp>
      <p:sp>
        <p:nvSpPr>
          <p:cNvPr id="36" name="Rectangle 35">
            <a:extLst>
              <a:ext uri="{FF2B5EF4-FFF2-40B4-BE49-F238E27FC236}">
                <a16:creationId xmlns:a16="http://schemas.microsoft.com/office/drawing/2014/main" id="{E0991756-4AE2-C00B-5CF2-0ABC05010FCE}"/>
              </a:ext>
            </a:extLst>
          </p:cNvPr>
          <p:cNvSpPr>
            <a:spLocks/>
          </p:cNvSpPr>
          <p:nvPr/>
        </p:nvSpPr>
        <p:spPr bwMode="auto">
          <a:xfrm>
            <a:off x="5487352" y="1360129"/>
            <a:ext cx="998220" cy="533809"/>
          </a:xfrm>
          <a:prstGeom prst="rect">
            <a:avLst/>
          </a:prstGeom>
          <a:solidFill>
            <a:srgbClr val="A0E0FF"/>
          </a:solidFill>
          <a:ln w="10160">
            <a:solidFill>
              <a:srgbClr val="000000"/>
            </a:solidFill>
            <a:miter lim="800000"/>
            <a:headEnd/>
            <a:tailEnd/>
          </a:ln>
        </p:spPr>
        <p:txBody>
          <a:bodyPr rot="0" vert="horz" wrap="square" lIns="91440" tIns="45720" rIns="91440" bIns="45720" anchor="t" anchorCtr="0" upright="1">
            <a:noAutofit/>
          </a:bodyPr>
          <a:lstStyle/>
          <a:p>
            <a:pPr marL="0" marR="0">
              <a:spcBef>
                <a:spcPts val="0"/>
              </a:spcBef>
              <a:spcAft>
                <a:spcPts val="0"/>
              </a:spcAft>
            </a:pPr>
            <a:r>
              <a:rPr lang="en-US" sz="1400" dirty="0"/>
              <a:t>Brexit</a:t>
            </a:r>
            <a:endParaRPr lang="en-US" sz="1400" dirty="0">
              <a:effectLst/>
              <a:latin typeface="Times New Roman" panose="02020603050405020304" pitchFamily="18" charset="0"/>
              <a:ea typeface="Times New Roman" panose="02020603050405020304" pitchFamily="18" charset="0"/>
            </a:endParaRPr>
          </a:p>
        </p:txBody>
      </p:sp>
      <p:cxnSp>
        <p:nvCxnSpPr>
          <p:cNvPr id="37" name="Line 156">
            <a:extLst>
              <a:ext uri="{FF2B5EF4-FFF2-40B4-BE49-F238E27FC236}">
                <a16:creationId xmlns:a16="http://schemas.microsoft.com/office/drawing/2014/main" id="{9089B859-9665-1371-9E26-BB71837A0C4C}"/>
              </a:ext>
            </a:extLst>
          </p:cNvPr>
          <p:cNvCxnSpPr>
            <a:cxnSpLocks/>
          </p:cNvCxnSpPr>
          <p:nvPr/>
        </p:nvCxnSpPr>
        <p:spPr bwMode="auto">
          <a:xfrm>
            <a:off x="735965" y="3990340"/>
            <a:ext cx="8012430" cy="696"/>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cxnSp>
      <p:cxnSp>
        <p:nvCxnSpPr>
          <p:cNvPr id="38" name="Line 157">
            <a:extLst>
              <a:ext uri="{FF2B5EF4-FFF2-40B4-BE49-F238E27FC236}">
                <a16:creationId xmlns:a16="http://schemas.microsoft.com/office/drawing/2014/main" id="{47B8458D-28A7-0F52-643F-D383482986CE}"/>
              </a:ext>
            </a:extLst>
          </p:cNvPr>
          <p:cNvCxnSpPr>
            <a:cxnSpLocks/>
          </p:cNvCxnSpPr>
          <p:nvPr/>
        </p:nvCxnSpPr>
        <p:spPr bwMode="auto">
          <a:xfrm>
            <a:off x="1585913" y="1961808"/>
            <a:ext cx="1864995" cy="2085128"/>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cxnSp>
      <p:cxnSp>
        <p:nvCxnSpPr>
          <p:cNvPr id="39" name="Line 158">
            <a:extLst>
              <a:ext uri="{FF2B5EF4-FFF2-40B4-BE49-F238E27FC236}">
                <a16:creationId xmlns:a16="http://schemas.microsoft.com/office/drawing/2014/main" id="{89C2B972-7590-85EC-C3B5-E0F558B48702}"/>
              </a:ext>
            </a:extLst>
          </p:cNvPr>
          <p:cNvCxnSpPr>
            <a:cxnSpLocks/>
          </p:cNvCxnSpPr>
          <p:nvPr/>
        </p:nvCxnSpPr>
        <p:spPr bwMode="auto">
          <a:xfrm>
            <a:off x="3895148" y="1936318"/>
            <a:ext cx="1798320" cy="2085128"/>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cxnSp>
      <p:cxnSp>
        <p:nvCxnSpPr>
          <p:cNvPr id="40" name="Line 159">
            <a:extLst>
              <a:ext uri="{FF2B5EF4-FFF2-40B4-BE49-F238E27FC236}">
                <a16:creationId xmlns:a16="http://schemas.microsoft.com/office/drawing/2014/main" id="{99F14707-FD4A-AADF-77ED-0F8C52A5FF67}"/>
              </a:ext>
            </a:extLst>
          </p:cNvPr>
          <p:cNvCxnSpPr>
            <a:cxnSpLocks/>
          </p:cNvCxnSpPr>
          <p:nvPr/>
        </p:nvCxnSpPr>
        <p:spPr bwMode="auto">
          <a:xfrm>
            <a:off x="6134158" y="1932145"/>
            <a:ext cx="1826260" cy="2085128"/>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cxnSp>
      <p:sp>
        <p:nvSpPr>
          <p:cNvPr id="41" name="Rectangle 40">
            <a:extLst>
              <a:ext uri="{FF2B5EF4-FFF2-40B4-BE49-F238E27FC236}">
                <a16:creationId xmlns:a16="http://schemas.microsoft.com/office/drawing/2014/main" id="{942C6435-9C1B-D288-19C2-BE6FCF1C7B10}"/>
              </a:ext>
            </a:extLst>
          </p:cNvPr>
          <p:cNvSpPr>
            <a:spLocks/>
          </p:cNvSpPr>
          <p:nvPr/>
        </p:nvSpPr>
        <p:spPr bwMode="auto">
          <a:xfrm>
            <a:off x="2484120" y="5925184"/>
            <a:ext cx="998220" cy="736601"/>
          </a:xfrm>
          <a:prstGeom prst="rect">
            <a:avLst/>
          </a:prstGeom>
          <a:solidFill>
            <a:srgbClr val="A0E0FF"/>
          </a:solidFill>
          <a:ln w="10160">
            <a:solidFill>
              <a:srgbClr val="000000"/>
            </a:solidFill>
            <a:miter lim="800000"/>
            <a:headEnd/>
            <a:tailEnd/>
          </a:ln>
        </p:spPr>
        <p:txBody>
          <a:bodyPr rot="0" vert="horz" wrap="square" lIns="91440" tIns="45720" rIns="91440" bIns="45720" anchor="t" anchorCtr="0" upright="1">
            <a:noAutofit/>
          </a:bodyPr>
          <a:lstStyle/>
          <a:p>
            <a:r>
              <a:rPr lang="en-US" sz="1400" dirty="0"/>
              <a:t>Large Online Retailers</a:t>
            </a:r>
          </a:p>
        </p:txBody>
      </p:sp>
      <p:sp>
        <p:nvSpPr>
          <p:cNvPr id="43" name="Rectangle 42">
            <a:extLst>
              <a:ext uri="{FF2B5EF4-FFF2-40B4-BE49-F238E27FC236}">
                <a16:creationId xmlns:a16="http://schemas.microsoft.com/office/drawing/2014/main" id="{758D0BDC-3D8C-B93E-8717-C659EBD67CAE}"/>
              </a:ext>
            </a:extLst>
          </p:cNvPr>
          <p:cNvSpPr>
            <a:spLocks/>
          </p:cNvSpPr>
          <p:nvPr/>
        </p:nvSpPr>
        <p:spPr bwMode="auto">
          <a:xfrm>
            <a:off x="4946015" y="5925184"/>
            <a:ext cx="997585" cy="527103"/>
          </a:xfrm>
          <a:prstGeom prst="rect">
            <a:avLst/>
          </a:prstGeom>
          <a:solidFill>
            <a:srgbClr val="A0E0FF"/>
          </a:solidFill>
          <a:ln w="10160">
            <a:solidFill>
              <a:srgbClr val="000000"/>
            </a:solidFill>
            <a:miter lim="800000"/>
            <a:headEnd/>
            <a:tailEnd/>
          </a:ln>
        </p:spPr>
        <p:txBody>
          <a:bodyPr rot="0" vert="horz" wrap="square" lIns="91440" tIns="45720" rIns="91440" bIns="45720" anchor="t" anchorCtr="0" upright="1">
            <a:noAutofit/>
          </a:bodyPr>
          <a:lstStyle/>
          <a:p>
            <a:pPr algn="l" fontAlgn="base"/>
            <a:r>
              <a:rPr lang="en-US" sz="1400" i="0" dirty="0">
                <a:solidFill>
                  <a:srgbClr val="121212"/>
                </a:solidFill>
                <a:effectLst/>
                <a:latin typeface="GH Guardian Headline"/>
              </a:rPr>
              <a:t>High-street decline</a:t>
            </a:r>
          </a:p>
        </p:txBody>
      </p:sp>
      <p:sp>
        <p:nvSpPr>
          <p:cNvPr id="45" name="Rectangle 44">
            <a:extLst>
              <a:ext uri="{FF2B5EF4-FFF2-40B4-BE49-F238E27FC236}">
                <a16:creationId xmlns:a16="http://schemas.microsoft.com/office/drawing/2014/main" id="{B5195F9D-BE28-4111-8062-6EEF347892B6}"/>
              </a:ext>
            </a:extLst>
          </p:cNvPr>
          <p:cNvSpPr>
            <a:spLocks/>
          </p:cNvSpPr>
          <p:nvPr/>
        </p:nvSpPr>
        <p:spPr bwMode="auto">
          <a:xfrm>
            <a:off x="8711565" y="3509010"/>
            <a:ext cx="1028700" cy="231758"/>
          </a:xfrm>
          <a:prstGeom prst="rect">
            <a:avLst/>
          </a:prstGeom>
          <a:noFill/>
          <a:ln w="10160">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pPr marL="0" marR="0">
              <a:spcBef>
                <a:spcPts val="0"/>
              </a:spcBef>
              <a:spcAft>
                <a:spcPts val="0"/>
              </a:spcAft>
            </a:pPr>
            <a:r>
              <a:rPr lang="en-US" sz="1200">
                <a:effectLst/>
                <a:latin typeface="Times New Roman" panose="02020603050405020304" pitchFamily="18" charset="0"/>
                <a:ea typeface="Times New Roman" panose="02020603050405020304" pitchFamily="18" charset="0"/>
              </a:rPr>
              <a:t> </a:t>
            </a:r>
          </a:p>
        </p:txBody>
      </p:sp>
      <p:sp>
        <p:nvSpPr>
          <p:cNvPr id="46" name="Text Box 168">
            <a:extLst>
              <a:ext uri="{FF2B5EF4-FFF2-40B4-BE49-F238E27FC236}">
                <a16:creationId xmlns:a16="http://schemas.microsoft.com/office/drawing/2014/main" id="{F9685032-5006-DC12-9918-6A0589190802}"/>
              </a:ext>
            </a:extLst>
          </p:cNvPr>
          <p:cNvSpPr txBox="1">
            <a:spLocks/>
          </p:cNvSpPr>
          <p:nvPr/>
        </p:nvSpPr>
        <p:spPr bwMode="auto">
          <a:xfrm>
            <a:off x="8757920" y="3602355"/>
            <a:ext cx="1252855" cy="1208404"/>
          </a:xfrm>
          <a:prstGeom prst="rect">
            <a:avLst/>
          </a:prstGeom>
          <a:solidFill>
            <a:srgbClr val="FFFF99"/>
          </a:solidFill>
          <a:ln w="9525" cap="rnd">
            <a:solidFill>
              <a:srgbClr val="000000"/>
            </a:solidFill>
            <a:prstDash val="sysDot"/>
            <a:miter lim="800000"/>
            <a:headEnd/>
            <a:tailEnd/>
          </a:ln>
        </p:spPr>
        <p:txBody>
          <a:bodyPr rot="0" vert="horz" wrap="square" lIns="91440" tIns="45720" rIns="91440" bIns="45720" anchor="t" anchorCtr="0" upright="1">
            <a:noAutofit/>
          </a:bodyPr>
          <a:lstStyle/>
          <a:p>
            <a:pPr marL="0" marR="0" algn="ctr">
              <a:spcBef>
                <a:spcPts val="0"/>
              </a:spcBef>
              <a:spcAft>
                <a:spcPts val="0"/>
              </a:spcAft>
            </a:pPr>
            <a:r>
              <a:rPr lang="en-GB" sz="1200" b="1" dirty="0">
                <a:effectLst/>
                <a:latin typeface="Arial" panose="020B0604020202020204" pitchFamily="34" charset="0"/>
                <a:ea typeface="Times New Roman" panose="02020603050405020304" pitchFamily="18" charset="0"/>
              </a:rPr>
              <a:t>Challenging Retail Business Environment</a:t>
            </a:r>
            <a:endParaRPr lang="en-US" sz="1200" dirty="0">
              <a:effectLst/>
              <a:latin typeface="Times New Roman" panose="02020603050405020304" pitchFamily="18" charset="0"/>
              <a:ea typeface="Times New Roman" panose="02020603050405020304" pitchFamily="18" charset="0"/>
            </a:endParaRPr>
          </a:p>
        </p:txBody>
      </p:sp>
      <p:sp>
        <p:nvSpPr>
          <p:cNvPr id="47" name="Rectangle 44">
            <a:extLst>
              <a:ext uri="{FF2B5EF4-FFF2-40B4-BE49-F238E27FC236}">
                <a16:creationId xmlns:a16="http://schemas.microsoft.com/office/drawing/2014/main" id="{154FE7D7-2C0E-E7BD-3CE0-40AABAC719BE}"/>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48" name="Rectangle 67">
            <a:extLst>
              <a:ext uri="{FF2B5EF4-FFF2-40B4-BE49-F238E27FC236}">
                <a16:creationId xmlns:a16="http://schemas.microsoft.com/office/drawing/2014/main" id="{BAA1A7B5-9084-724A-B6D0-53454BFA2E2E}"/>
              </a:ext>
            </a:extLst>
          </p:cNvPr>
          <p:cNvSpPr>
            <a:spLocks noChangeArrowheads="1"/>
          </p:cNvSpPr>
          <p:nvPr/>
        </p:nvSpPr>
        <p:spPr bwMode="auto">
          <a:xfrm>
            <a:off x="0" y="4572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cxnSp>
        <p:nvCxnSpPr>
          <p:cNvPr id="71" name="Straight Connector 70">
            <a:extLst>
              <a:ext uri="{FF2B5EF4-FFF2-40B4-BE49-F238E27FC236}">
                <a16:creationId xmlns:a16="http://schemas.microsoft.com/office/drawing/2014/main" id="{DE576428-7448-B55D-5590-34D00D966970}"/>
              </a:ext>
            </a:extLst>
          </p:cNvPr>
          <p:cNvCxnSpPr/>
          <p:nvPr/>
        </p:nvCxnSpPr>
        <p:spPr>
          <a:xfrm flipV="1">
            <a:off x="3010217" y="3990340"/>
            <a:ext cx="1731963" cy="1770964"/>
          </a:xfrm>
          <a:prstGeom prst="line">
            <a:avLst/>
          </a:prstGeom>
        </p:spPr>
        <p:style>
          <a:lnRef idx="1">
            <a:schemeClr val="dk1"/>
          </a:lnRef>
          <a:fillRef idx="0">
            <a:schemeClr val="dk1"/>
          </a:fillRef>
          <a:effectRef idx="0">
            <a:schemeClr val="dk1"/>
          </a:effectRef>
          <a:fontRef idx="minor">
            <a:schemeClr val="tx1"/>
          </a:fontRef>
        </p:style>
      </p:cxnSp>
      <p:cxnSp>
        <p:nvCxnSpPr>
          <p:cNvPr id="73" name="Straight Connector 72">
            <a:extLst>
              <a:ext uri="{FF2B5EF4-FFF2-40B4-BE49-F238E27FC236}">
                <a16:creationId xmlns:a16="http://schemas.microsoft.com/office/drawing/2014/main" id="{6013E77A-E34E-D68C-17A6-2B71E8FDB972}"/>
              </a:ext>
            </a:extLst>
          </p:cNvPr>
          <p:cNvCxnSpPr>
            <a:cxnSpLocks/>
            <a:stCxn id="43" idx="0"/>
          </p:cNvCxnSpPr>
          <p:nvPr/>
        </p:nvCxnSpPr>
        <p:spPr>
          <a:xfrm flipV="1">
            <a:off x="5444808" y="4014469"/>
            <a:ext cx="1752282" cy="1910715"/>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0092940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407C1-FE7C-E4C3-66CF-60A609EC334B}"/>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Causes</a:t>
            </a:r>
          </a:p>
        </p:txBody>
      </p:sp>
      <p:sp>
        <p:nvSpPr>
          <p:cNvPr id="3" name="Content Placeholder 2">
            <a:extLst>
              <a:ext uri="{FF2B5EF4-FFF2-40B4-BE49-F238E27FC236}">
                <a16:creationId xmlns:a16="http://schemas.microsoft.com/office/drawing/2014/main" id="{16EDBAC8-ABFA-3A71-D371-46524B542DB5}"/>
              </a:ext>
            </a:extLst>
          </p:cNvPr>
          <p:cNvSpPr>
            <a:spLocks noGrp="1"/>
          </p:cNvSpPr>
          <p:nvPr>
            <p:ph idx="1"/>
          </p:nvPr>
        </p:nvSpPr>
        <p:spPr/>
        <p:txBody>
          <a:bodyPr>
            <a:normAutofit/>
          </a:bodyPr>
          <a:lstStyle/>
          <a:p>
            <a:r>
              <a:rPr lang="en-US" b="1" dirty="0">
                <a:latin typeface="Times New Roman" panose="02020603050405020304" pitchFamily="18" charset="0"/>
                <a:cs typeface="Times New Roman" panose="02020603050405020304" pitchFamily="18" charset="0"/>
              </a:rPr>
              <a:t>Inflation</a:t>
            </a:r>
            <a:r>
              <a:rPr lang="en-US" dirty="0">
                <a:latin typeface="Times New Roman" panose="02020603050405020304" pitchFamily="18" charset="0"/>
                <a:cs typeface="Times New Roman" panose="02020603050405020304" pitchFamily="18" charset="0"/>
              </a:rPr>
              <a:t> – The all-time high inflation that the country have experienced has reduced the value of the British pound. As a result, retailers have to spend more money to cover their expenses (</a:t>
            </a:r>
            <a:r>
              <a:rPr lang="en-US" dirty="0">
                <a:effectLst/>
                <a:latin typeface="Times New Roman" panose="02020603050405020304" pitchFamily="18" charset="0"/>
                <a:ea typeface="Calibri" panose="020F0502020204030204" pitchFamily="34" charset="0"/>
                <a:cs typeface="Times New Roman" panose="02020603050405020304" pitchFamily="18" charset="0"/>
              </a:rPr>
              <a:t>Guardian, 2022)</a:t>
            </a:r>
            <a:r>
              <a:rPr lang="en-US" dirty="0">
                <a:latin typeface="Times New Roman" panose="02020603050405020304" pitchFamily="18" charset="0"/>
                <a:cs typeface="Times New Roman" panose="02020603050405020304" pitchFamily="18" charset="0"/>
              </a:rPr>
              <a:t>.  </a:t>
            </a:r>
          </a:p>
          <a:p>
            <a:r>
              <a:rPr lang="en-US" b="1" dirty="0">
                <a:latin typeface="Times New Roman" panose="02020603050405020304" pitchFamily="18" charset="0"/>
                <a:cs typeface="Times New Roman" panose="02020603050405020304" pitchFamily="18" charset="0"/>
              </a:rPr>
              <a:t>The Pandemic – </a:t>
            </a:r>
            <a:r>
              <a:rPr lang="en-US" dirty="0">
                <a:latin typeface="Times New Roman" panose="02020603050405020304" pitchFamily="18" charset="0"/>
                <a:cs typeface="Times New Roman" panose="02020603050405020304" pitchFamily="18" charset="0"/>
              </a:rPr>
              <a:t>The pandemic has contributed to the challenges in the retail industry by reducing the number of customers who visit stores run by retailers in the UK.  </a:t>
            </a:r>
          </a:p>
          <a:p>
            <a:r>
              <a:rPr lang="en-US" b="1" dirty="0">
                <a:latin typeface="Times New Roman" panose="02020603050405020304" pitchFamily="18" charset="0"/>
                <a:cs typeface="Times New Roman" panose="02020603050405020304" pitchFamily="18" charset="0"/>
              </a:rPr>
              <a:t>Brexit – </a:t>
            </a:r>
            <a:r>
              <a:rPr lang="en-US" dirty="0">
                <a:latin typeface="Times New Roman" panose="02020603050405020304" pitchFamily="18" charset="0"/>
                <a:cs typeface="Times New Roman" panose="02020603050405020304" pitchFamily="18" charset="0"/>
              </a:rPr>
              <a:t>Brexit has complicated the importation of raw materials and labor into the United Kingdom, thus making the retail industry challenging </a:t>
            </a:r>
            <a:r>
              <a:rPr lang="en-US" b="0" i="0" dirty="0">
                <a:solidFill>
                  <a:srgbClr val="000000"/>
                </a:solidFill>
                <a:effectLst/>
                <a:latin typeface="Times New Roman" panose="02020603050405020304" pitchFamily="18" charset="0"/>
                <a:cs typeface="Times New Roman" panose="02020603050405020304" pitchFamily="18" charset="0"/>
              </a:rPr>
              <a:t>(</a:t>
            </a:r>
            <a:r>
              <a:rPr lang="en-US" dirty="0">
                <a:effectLst/>
                <a:latin typeface="Times New Roman" panose="02020603050405020304" pitchFamily="18" charset="0"/>
                <a:ea typeface="Calibri" panose="020F0502020204030204" pitchFamily="34" charset="0"/>
                <a:cs typeface="Times New Roman" panose="02020603050405020304" pitchFamily="18" charset="0"/>
              </a:rPr>
              <a:t>McCabe, 2019)</a:t>
            </a:r>
            <a:r>
              <a:rPr lang="en-US"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39175619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05818-A24C-0E92-F1E1-4B204FA760D3}"/>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Effects</a:t>
            </a:r>
            <a:r>
              <a:rPr lang="en-US" dirty="0"/>
              <a:t> </a:t>
            </a:r>
          </a:p>
        </p:txBody>
      </p:sp>
      <p:sp>
        <p:nvSpPr>
          <p:cNvPr id="3" name="Content Placeholder 2">
            <a:extLst>
              <a:ext uri="{FF2B5EF4-FFF2-40B4-BE49-F238E27FC236}">
                <a16:creationId xmlns:a16="http://schemas.microsoft.com/office/drawing/2014/main" id="{BB1F6847-D9CA-A1C1-AFE6-4586CCBE73BF}"/>
              </a:ext>
            </a:extLst>
          </p:cNvPr>
          <p:cNvSpPr>
            <a:spLocks noGrp="1"/>
          </p:cNvSpPr>
          <p:nvPr>
            <p:ph idx="1"/>
          </p:nvPr>
        </p:nvSpPr>
        <p:spPr/>
        <p:txBody>
          <a:bodyPr/>
          <a:lstStyle/>
          <a:p>
            <a:r>
              <a:rPr lang="en-US" b="1" dirty="0">
                <a:latin typeface="Times New Roman" panose="02020603050405020304" pitchFamily="18" charset="0"/>
                <a:cs typeface="Times New Roman" panose="02020603050405020304" pitchFamily="18" charset="0"/>
              </a:rPr>
              <a:t>Reduced Sales – </a:t>
            </a:r>
            <a:r>
              <a:rPr lang="en-US" dirty="0">
                <a:latin typeface="Times New Roman" panose="02020603050405020304" pitchFamily="18" charset="0"/>
                <a:cs typeface="Times New Roman" panose="02020603050405020304" pitchFamily="18" charset="0"/>
              </a:rPr>
              <a:t>retailers have suffered massive reduction in sales as customers do not have the purchasing power to afford their products, which have increased in price.</a:t>
            </a:r>
          </a:p>
          <a:p>
            <a:r>
              <a:rPr lang="en-US" b="1" dirty="0">
                <a:latin typeface="Times New Roman" panose="02020603050405020304" pitchFamily="18" charset="0"/>
                <a:cs typeface="Times New Roman" panose="02020603050405020304" pitchFamily="18" charset="0"/>
              </a:rPr>
              <a:t>Unemployment – </a:t>
            </a:r>
            <a:r>
              <a:rPr lang="en-US" dirty="0">
                <a:latin typeface="Times New Roman" panose="02020603050405020304" pitchFamily="18" charset="0"/>
                <a:cs typeface="Times New Roman" panose="02020603050405020304" pitchFamily="18" charset="0"/>
              </a:rPr>
              <a:t>the poor performances by the retailers have forced them to retrench numerous employees hence an increase in unemployment (</a:t>
            </a:r>
            <a:r>
              <a:rPr lang="en-US" dirty="0">
                <a:effectLst/>
                <a:latin typeface="Times New Roman" panose="02020603050405020304" pitchFamily="18" charset="0"/>
                <a:ea typeface="Calibri" panose="020F0502020204030204" pitchFamily="34" charset="0"/>
                <a:cs typeface="Times New Roman" panose="02020603050405020304" pitchFamily="18" charset="0"/>
              </a:rPr>
              <a:t>Guardian, 2021)</a:t>
            </a:r>
            <a:r>
              <a:rPr lang="en-US" dirty="0">
                <a:latin typeface="Times New Roman" panose="02020603050405020304" pitchFamily="18" charset="0"/>
                <a:cs typeface="Times New Roman" panose="02020603050405020304" pitchFamily="18" charset="0"/>
              </a:rPr>
              <a:t>. </a:t>
            </a:r>
            <a:endParaRPr lang="en-US" b="1" dirty="0">
              <a:latin typeface="Times New Roman" panose="02020603050405020304" pitchFamily="18" charset="0"/>
              <a:cs typeface="Times New Roman" panose="02020603050405020304" pitchFamily="18" charset="0"/>
            </a:endParaRPr>
          </a:p>
          <a:p>
            <a:r>
              <a:rPr lang="en-US" b="1" dirty="0">
                <a:latin typeface="Times New Roman" panose="02020603050405020304" pitchFamily="18" charset="0"/>
                <a:cs typeface="Times New Roman" panose="02020603050405020304" pitchFamily="18" charset="0"/>
              </a:rPr>
              <a:t>Low Quality Services in the Retail Industry – </a:t>
            </a:r>
            <a:r>
              <a:rPr lang="en-US" dirty="0">
                <a:latin typeface="Times New Roman" panose="02020603050405020304" pitchFamily="18" charset="0"/>
                <a:cs typeface="Times New Roman" panose="02020603050405020304" pitchFamily="18" charset="0"/>
              </a:rPr>
              <a:t>Retrenchment has led to understaffing in the retail industry, which has caused poor services.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160594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0155F-F37F-BF4E-99E8-794D2CFCE31C}"/>
              </a:ext>
            </a:extLst>
          </p:cNvPr>
          <p:cNvSpPr>
            <a:spLocks noGrp="1"/>
          </p:cNvSpPr>
          <p:nvPr>
            <p:ph type="title"/>
          </p:nvPr>
        </p:nvSpPr>
        <p:spPr>
          <a:xfrm>
            <a:off x="1451578" y="621639"/>
            <a:ext cx="9603275" cy="1049235"/>
          </a:xfrm>
        </p:spPr>
        <p:txBody>
          <a:bodyPr/>
          <a:lstStyle/>
          <a:p>
            <a:pPr algn="ctr"/>
            <a:r>
              <a:rPr lang="en-US" b="1" dirty="0">
                <a:latin typeface="Times New Roman" panose="02020603050405020304" pitchFamily="18" charset="0"/>
                <a:cs typeface="Times New Roman" panose="02020603050405020304" pitchFamily="18" charset="0"/>
              </a:rPr>
              <a:t>Alternative Solutions and the Appropriate Solution</a:t>
            </a:r>
          </a:p>
        </p:txBody>
      </p:sp>
      <p:sp>
        <p:nvSpPr>
          <p:cNvPr id="3" name="Content Placeholder 2">
            <a:extLst>
              <a:ext uri="{FF2B5EF4-FFF2-40B4-BE49-F238E27FC236}">
                <a16:creationId xmlns:a16="http://schemas.microsoft.com/office/drawing/2014/main" id="{2A48D683-73B3-3588-AD8E-79293977D60B}"/>
              </a:ext>
            </a:extLst>
          </p:cNvPr>
          <p:cNvSpPr>
            <a:spLocks noGrp="1"/>
          </p:cNvSpPr>
          <p:nvPr>
            <p:ph idx="1"/>
          </p:nvPr>
        </p:nvSpPr>
        <p:spPr>
          <a:xfrm>
            <a:off x="314960" y="2015732"/>
            <a:ext cx="11744959" cy="3948188"/>
          </a:xfrm>
        </p:spPr>
        <p:txBody>
          <a:bodyPr>
            <a:normAutofit fontScale="77500" lnSpcReduction="20000"/>
          </a:bodyPr>
          <a:lstStyle/>
          <a:p>
            <a:pPr algn="ctr"/>
            <a:r>
              <a:rPr lang="en-US" b="1" dirty="0">
                <a:latin typeface="Times New Roman" panose="02020603050405020304" pitchFamily="18" charset="0"/>
                <a:cs typeface="Times New Roman" panose="02020603050405020304" pitchFamily="18" charset="0"/>
              </a:rPr>
              <a:t>Alternative Solutions</a:t>
            </a:r>
          </a:p>
          <a:p>
            <a:r>
              <a:rPr lang="en-US" b="1" dirty="0">
                <a:latin typeface="Times New Roman" panose="02020603050405020304" pitchFamily="18" charset="0"/>
                <a:cs typeface="Times New Roman" panose="02020603050405020304" pitchFamily="18" charset="0"/>
              </a:rPr>
              <a:t>Investment in Technology -</a:t>
            </a:r>
            <a:r>
              <a:rPr lang="en-US" dirty="0">
                <a:latin typeface="Times New Roman" panose="02020603050405020304" pitchFamily="18" charset="0"/>
                <a:cs typeface="Times New Roman" panose="02020603050405020304" pitchFamily="18" charset="0"/>
              </a:rPr>
              <a:t> Torque Brands can ensure that T M Lewin does not suffer complete bankruptcy by investing in retail technologies such as data analytics that would increase efficiency.</a:t>
            </a:r>
          </a:p>
          <a:p>
            <a:r>
              <a:rPr lang="en-US" b="1" dirty="0">
                <a:latin typeface="Times New Roman" panose="02020603050405020304" pitchFamily="18" charset="0"/>
                <a:cs typeface="Times New Roman" panose="02020603050405020304" pitchFamily="18" charset="0"/>
              </a:rPr>
              <a:t>Investment in Advertisement – </a:t>
            </a:r>
            <a:r>
              <a:rPr lang="en-US" dirty="0">
                <a:latin typeface="Times New Roman" panose="02020603050405020304" pitchFamily="18" charset="0"/>
                <a:cs typeface="Times New Roman" panose="02020603050405020304" pitchFamily="18" charset="0"/>
              </a:rPr>
              <a:t>advertisement is one of the most crucial tools of driving sales in business. Torque Brands can improve the performance of T M Lewin by heavily advertising the shirts it produces.</a:t>
            </a:r>
          </a:p>
          <a:p>
            <a:r>
              <a:rPr lang="en-US" b="1" dirty="0">
                <a:latin typeface="Times New Roman" panose="02020603050405020304" pitchFamily="18" charset="0"/>
                <a:cs typeface="Times New Roman" panose="02020603050405020304" pitchFamily="18" charset="0"/>
              </a:rPr>
              <a:t>Investment in People – </a:t>
            </a:r>
            <a:r>
              <a:rPr lang="en-US" dirty="0">
                <a:latin typeface="Times New Roman" panose="02020603050405020304" pitchFamily="18" charset="0"/>
                <a:cs typeface="Times New Roman" panose="02020603050405020304" pitchFamily="18" charset="0"/>
              </a:rPr>
              <a:t>the people is the power of any economy. If the people will work more productive this will boost the sales </a:t>
            </a:r>
            <a:r>
              <a:rPr lang="en-GB" dirty="0">
                <a:latin typeface="Times New Roman" panose="02020603050405020304" pitchFamily="18" charset="0"/>
                <a:cs typeface="Times New Roman" panose="02020603050405020304" pitchFamily="18" charset="0"/>
              </a:rPr>
              <a:t>and can alleviate the losses caused by Brexit and inflation and pandemic.</a:t>
            </a:r>
          </a:p>
          <a:p>
            <a:r>
              <a:rPr lang="en-US" b="1" dirty="0">
                <a:latin typeface="Times New Roman" panose="02020603050405020304" pitchFamily="18" charset="0"/>
                <a:cs typeface="Times New Roman" panose="02020603050405020304" pitchFamily="18" charset="0"/>
              </a:rPr>
              <a:t>Tax Cut and Government grants– </a:t>
            </a:r>
            <a:r>
              <a:rPr lang="en-US" dirty="0">
                <a:latin typeface="Times New Roman" panose="02020603050405020304" pitchFamily="18" charset="0"/>
                <a:cs typeface="Times New Roman" panose="02020603050405020304" pitchFamily="18" charset="0"/>
              </a:rPr>
              <a:t>the tax cut may increase the company investment </a:t>
            </a:r>
            <a:endParaRPr lang="en-US" b="1" dirty="0">
              <a:latin typeface="Times New Roman" panose="02020603050405020304" pitchFamily="18" charset="0"/>
              <a:cs typeface="Times New Roman" panose="02020603050405020304" pitchFamily="18" charset="0"/>
            </a:endParaRPr>
          </a:p>
          <a:p>
            <a:pPr algn="ctr"/>
            <a:r>
              <a:rPr lang="en-US" b="1" dirty="0">
                <a:latin typeface="Times New Roman" panose="02020603050405020304" pitchFamily="18" charset="0"/>
                <a:cs typeface="Times New Roman" panose="02020603050405020304" pitchFamily="18" charset="0"/>
              </a:rPr>
              <a:t>Appropriate Solution</a:t>
            </a:r>
          </a:p>
          <a:p>
            <a:r>
              <a:rPr lang="en-US" b="1" dirty="0">
                <a:latin typeface="Times New Roman" panose="02020603050405020304" pitchFamily="18" charset="0"/>
                <a:cs typeface="Times New Roman" panose="02020603050405020304" pitchFamily="18" charset="0"/>
              </a:rPr>
              <a:t>Investment in People and Advertising – </a:t>
            </a:r>
            <a:r>
              <a:rPr lang="en-US" dirty="0">
                <a:latin typeface="Times New Roman" panose="02020603050405020304" pitchFamily="18" charset="0"/>
                <a:cs typeface="Times New Roman" panose="02020603050405020304" pitchFamily="18" charset="0"/>
              </a:rPr>
              <a:t>Of the potential solutions, investing in people development and increase the salary together with heavy advertising carries the most potential as it will earn T M Lewin brand awareness and brand preference among customers hence lifting it off the problems it currently suffers. </a:t>
            </a:r>
            <a:endParaRPr lang="en-US"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086733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B7192-F84F-3FB1-C42F-1AC240531534}"/>
              </a:ext>
            </a:extLst>
          </p:cNvPr>
          <p:cNvSpPr>
            <a:spLocks noGrp="1"/>
          </p:cNvSpPr>
          <p:nvPr>
            <p:ph type="title"/>
          </p:nvPr>
        </p:nvSpPr>
        <p:spPr/>
        <p:txBody>
          <a:bodyPr/>
          <a:lstStyle/>
          <a:p>
            <a:pPr algn="ctr"/>
            <a:r>
              <a:rPr lang="en-GB" dirty="0"/>
              <a:t>PMI</a:t>
            </a:r>
          </a:p>
        </p:txBody>
      </p:sp>
      <p:sp>
        <p:nvSpPr>
          <p:cNvPr id="5" name="TextBox 4">
            <a:extLst>
              <a:ext uri="{FF2B5EF4-FFF2-40B4-BE49-F238E27FC236}">
                <a16:creationId xmlns:a16="http://schemas.microsoft.com/office/drawing/2014/main" id="{69D6545C-6CB3-BFD2-064B-45BAF16F330A}"/>
              </a:ext>
            </a:extLst>
          </p:cNvPr>
          <p:cNvSpPr txBox="1"/>
          <p:nvPr/>
        </p:nvSpPr>
        <p:spPr>
          <a:xfrm>
            <a:off x="1451579" y="1484422"/>
            <a:ext cx="914400" cy="369332"/>
          </a:xfrm>
          <a:prstGeom prst="rect">
            <a:avLst/>
          </a:prstGeom>
          <a:noFill/>
        </p:spPr>
        <p:txBody>
          <a:bodyPr wrap="square" rtlCol="0">
            <a:spAutoFit/>
          </a:bodyPr>
          <a:lstStyle/>
          <a:p>
            <a:r>
              <a:rPr lang="en-GB" dirty="0"/>
              <a:t>Plus</a:t>
            </a:r>
          </a:p>
        </p:txBody>
      </p:sp>
      <p:sp>
        <p:nvSpPr>
          <p:cNvPr id="6" name="TextBox 5">
            <a:extLst>
              <a:ext uri="{FF2B5EF4-FFF2-40B4-BE49-F238E27FC236}">
                <a16:creationId xmlns:a16="http://schemas.microsoft.com/office/drawing/2014/main" id="{703A5872-904E-2293-50FE-F376480A316A}"/>
              </a:ext>
            </a:extLst>
          </p:cNvPr>
          <p:cNvSpPr txBox="1"/>
          <p:nvPr/>
        </p:nvSpPr>
        <p:spPr>
          <a:xfrm>
            <a:off x="5911819" y="1484422"/>
            <a:ext cx="914400" cy="369332"/>
          </a:xfrm>
          <a:prstGeom prst="rect">
            <a:avLst/>
          </a:prstGeom>
          <a:noFill/>
        </p:spPr>
        <p:txBody>
          <a:bodyPr wrap="square" rtlCol="0">
            <a:spAutoFit/>
          </a:bodyPr>
          <a:lstStyle/>
          <a:p>
            <a:r>
              <a:rPr lang="en-GB" dirty="0"/>
              <a:t>Minus</a:t>
            </a:r>
          </a:p>
        </p:txBody>
      </p:sp>
      <p:sp>
        <p:nvSpPr>
          <p:cNvPr id="7" name="TextBox 6">
            <a:extLst>
              <a:ext uri="{FF2B5EF4-FFF2-40B4-BE49-F238E27FC236}">
                <a16:creationId xmlns:a16="http://schemas.microsoft.com/office/drawing/2014/main" id="{9C3F6BEC-12AE-8581-862C-9EF4806B1AB0}"/>
              </a:ext>
            </a:extLst>
          </p:cNvPr>
          <p:cNvSpPr txBox="1"/>
          <p:nvPr/>
        </p:nvSpPr>
        <p:spPr>
          <a:xfrm>
            <a:off x="9753600" y="1484422"/>
            <a:ext cx="1301254" cy="369332"/>
          </a:xfrm>
          <a:prstGeom prst="rect">
            <a:avLst/>
          </a:prstGeom>
          <a:noFill/>
        </p:spPr>
        <p:txBody>
          <a:bodyPr wrap="square" rtlCol="0">
            <a:spAutoFit/>
          </a:bodyPr>
          <a:lstStyle/>
          <a:p>
            <a:r>
              <a:rPr lang="en-GB" dirty="0"/>
              <a:t>Interesting</a:t>
            </a:r>
          </a:p>
        </p:txBody>
      </p:sp>
      <p:sp>
        <p:nvSpPr>
          <p:cNvPr id="8" name="TextBox 7">
            <a:extLst>
              <a:ext uri="{FF2B5EF4-FFF2-40B4-BE49-F238E27FC236}">
                <a16:creationId xmlns:a16="http://schemas.microsoft.com/office/drawing/2014/main" id="{FCF45C95-CC41-5733-B78C-2CDDB76CD427}"/>
              </a:ext>
            </a:extLst>
          </p:cNvPr>
          <p:cNvSpPr txBox="1"/>
          <p:nvPr/>
        </p:nvSpPr>
        <p:spPr>
          <a:xfrm>
            <a:off x="1060279" y="2533657"/>
            <a:ext cx="2491772" cy="1200329"/>
          </a:xfrm>
          <a:prstGeom prst="rect">
            <a:avLst/>
          </a:prstGeom>
          <a:noFill/>
        </p:spPr>
        <p:txBody>
          <a:bodyPr wrap="none" rtlCol="0">
            <a:spAutoFit/>
          </a:bodyPr>
          <a:lstStyle/>
          <a:p>
            <a:r>
              <a:rPr lang="en-GB" sz="2400" dirty="0"/>
              <a:t>Investing in people</a:t>
            </a:r>
          </a:p>
          <a:p>
            <a:endParaRPr lang="en-GB" sz="2400" dirty="0"/>
          </a:p>
          <a:p>
            <a:r>
              <a:rPr lang="en-GB" sz="2400" dirty="0"/>
              <a:t>Advertising</a:t>
            </a:r>
          </a:p>
        </p:txBody>
      </p:sp>
      <p:sp>
        <p:nvSpPr>
          <p:cNvPr id="9" name="TextBox 8">
            <a:extLst>
              <a:ext uri="{FF2B5EF4-FFF2-40B4-BE49-F238E27FC236}">
                <a16:creationId xmlns:a16="http://schemas.microsoft.com/office/drawing/2014/main" id="{8C969CB8-0AD9-32B6-4057-0930DEA266F2}"/>
              </a:ext>
            </a:extLst>
          </p:cNvPr>
          <p:cNvSpPr txBox="1"/>
          <p:nvPr/>
        </p:nvSpPr>
        <p:spPr>
          <a:xfrm>
            <a:off x="5274973" y="2579377"/>
            <a:ext cx="2616870" cy="1200329"/>
          </a:xfrm>
          <a:prstGeom prst="rect">
            <a:avLst/>
          </a:prstGeom>
          <a:noFill/>
        </p:spPr>
        <p:txBody>
          <a:bodyPr wrap="none" rtlCol="0">
            <a:spAutoFit/>
          </a:bodyPr>
          <a:lstStyle/>
          <a:p>
            <a:r>
              <a:rPr lang="en-GB" sz="2400" dirty="0"/>
              <a:t>Tax Cut</a:t>
            </a:r>
          </a:p>
          <a:p>
            <a:endParaRPr lang="en-GB" sz="2400" dirty="0"/>
          </a:p>
          <a:p>
            <a:r>
              <a:rPr lang="en-GB" sz="2400" dirty="0"/>
              <a:t>Government grants</a:t>
            </a:r>
          </a:p>
        </p:txBody>
      </p:sp>
      <p:sp>
        <p:nvSpPr>
          <p:cNvPr id="10" name="TextBox 9">
            <a:extLst>
              <a:ext uri="{FF2B5EF4-FFF2-40B4-BE49-F238E27FC236}">
                <a16:creationId xmlns:a16="http://schemas.microsoft.com/office/drawing/2014/main" id="{E7157949-BDB9-E8C5-6B8A-DA2CE295AE00}"/>
              </a:ext>
            </a:extLst>
          </p:cNvPr>
          <p:cNvSpPr txBox="1"/>
          <p:nvPr/>
        </p:nvSpPr>
        <p:spPr>
          <a:xfrm>
            <a:off x="8748100" y="2482318"/>
            <a:ext cx="3312253" cy="1200329"/>
          </a:xfrm>
          <a:prstGeom prst="rect">
            <a:avLst/>
          </a:prstGeom>
          <a:noFill/>
        </p:spPr>
        <p:txBody>
          <a:bodyPr wrap="none" rtlCol="0">
            <a:spAutoFit/>
          </a:bodyPr>
          <a:lstStyle/>
          <a:p>
            <a:r>
              <a:rPr lang="en-GB" sz="2400" dirty="0"/>
              <a:t>Investment in technology</a:t>
            </a:r>
          </a:p>
          <a:p>
            <a:endParaRPr lang="en-GB" sz="2400" dirty="0"/>
          </a:p>
          <a:p>
            <a:r>
              <a:rPr lang="en-GB" sz="2400" dirty="0"/>
              <a:t>Advertising</a:t>
            </a:r>
          </a:p>
        </p:txBody>
      </p:sp>
    </p:spTree>
    <p:extLst>
      <p:ext uri="{BB962C8B-B14F-4D97-AF65-F5344CB8AC3E}">
        <p14:creationId xmlns:p14="http://schemas.microsoft.com/office/powerpoint/2010/main" val="36108359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C3B48-02EA-2B20-34A4-9B832C6509C8}"/>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References</a:t>
            </a:r>
            <a:r>
              <a:rPr lang="en-US" dirty="0"/>
              <a:t> </a:t>
            </a:r>
          </a:p>
        </p:txBody>
      </p:sp>
      <p:sp>
        <p:nvSpPr>
          <p:cNvPr id="3" name="Content Placeholder 2">
            <a:extLst>
              <a:ext uri="{FF2B5EF4-FFF2-40B4-BE49-F238E27FC236}">
                <a16:creationId xmlns:a16="http://schemas.microsoft.com/office/drawing/2014/main" id="{8DFF5E07-EE17-569A-3F89-BB7FB630514F}"/>
              </a:ext>
            </a:extLst>
          </p:cNvPr>
          <p:cNvSpPr>
            <a:spLocks noGrp="1"/>
          </p:cNvSpPr>
          <p:nvPr>
            <p:ph idx="1"/>
          </p:nvPr>
        </p:nvSpPr>
        <p:spPr/>
        <p:txBody>
          <a:bodyPr>
            <a:normAutofit fontScale="77500" lnSpcReduction="20000"/>
          </a:bodyPr>
          <a:lstStyle/>
          <a:p>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Shekar, R.A., 2020. Role of technology in organized retail sector.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Bulletin Monumental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21</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(11), pp.35-42.</a:t>
            </a:r>
          </a:p>
          <a:p>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Bharucha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J., 2018. Social media and young consumers behavior.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Supply Chain Management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7</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(6), pp.72-81.</a:t>
            </a:r>
          </a:p>
          <a:p>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Guardian, 2021.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Almost 190,000 UK retail jobs lost since first Covid lockdown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The Guardian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Guardian News and Media. Available at: https://www.theguardian.com/business/2021/apr/03/almost-190000-uk-retail-jobs-lost-since-first-covid-lockdown (Accessed: October 19, 2022).</a:t>
            </a:r>
          </a:p>
          <a:p>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McCabe, S., 2019. Life after Brexit–getting back to the fundamentals of societal and economic development.</a:t>
            </a:r>
          </a:p>
          <a:p>
            <a:r>
              <a:rPr lang="en-US" sz="1800" dirty="0">
                <a:effectLst/>
                <a:latin typeface="Times New Roman" panose="02020603050405020304" pitchFamily="18" charset="0"/>
                <a:ea typeface="Calibri" panose="020F0502020204030204" pitchFamily="34" charset="0"/>
                <a:cs typeface="Times New Roman" panose="02020603050405020304" pitchFamily="18" charset="0"/>
              </a:rPr>
              <a:t>Guardian, 2022.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UK retailers hit by Sharp drop in spending as inflation soars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The Guardian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Guardian News and Media. Available at: https://www.theguardian.com/business/2022/jul/12/uk-retailers-hit-by-sharp-drop-in-spending-as-inflation-soars (Accessed: October 20, 2022).</a:t>
            </a:r>
          </a:p>
          <a:p>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Erol, I.,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Cakar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Erel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D. and Sari, R., 2019. Sustainability in the Turkish retailing industry.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Sustainable Development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17</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(1), pp.49-67.</a:t>
            </a:r>
          </a:p>
          <a:p>
            <a:pPr marL="0" indent="0">
              <a:buNone/>
            </a:pP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23961034"/>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634</TotalTime>
  <Words>1498</Words>
  <Application>Microsoft Office PowerPoint</Application>
  <PresentationFormat>Widescreen</PresentationFormat>
  <Paragraphs>87</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GH Guardian Headline</vt:lpstr>
      <vt:lpstr>Arial</vt:lpstr>
      <vt:lpstr>Gill Sans MT</vt:lpstr>
      <vt:lpstr>Times New Roman</vt:lpstr>
      <vt:lpstr>Gallery</vt:lpstr>
      <vt:lpstr>Problem Solving and Decision making</vt:lpstr>
      <vt:lpstr>INTRODUCTION </vt:lpstr>
      <vt:lpstr>Nature of the Problem</vt:lpstr>
      <vt:lpstr>Nature of the Problem</vt:lpstr>
      <vt:lpstr>Impact of the Problem</vt:lpstr>
      <vt:lpstr>A PESTLE Analysis</vt:lpstr>
      <vt:lpstr>A PESTLE Analysis</vt:lpstr>
      <vt:lpstr>A PESTLE Analysis</vt:lpstr>
      <vt:lpstr>Cause-and-Effect Analysis: Fishbone Diagram</vt:lpstr>
      <vt:lpstr>Causes</vt:lpstr>
      <vt:lpstr>Effects </vt:lpstr>
      <vt:lpstr>Alternative Solutions and the Appropriate Solution</vt:lpstr>
      <vt:lpstr>PMI</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Beegyimah456</dc:creator>
  <cp:lastModifiedBy>Baffour Gyimah (2128410)</cp:lastModifiedBy>
  <cp:revision>21</cp:revision>
  <dcterms:created xsi:type="dcterms:W3CDTF">2022-10-18T11:35:16Z</dcterms:created>
  <dcterms:modified xsi:type="dcterms:W3CDTF">2022-10-30T10:48:29Z</dcterms:modified>
</cp:coreProperties>
</file>