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57" r:id="rId4"/>
    <p:sldId id="258" r:id="rId5"/>
    <p:sldId id="264" r:id="rId6"/>
    <p:sldId id="262" r:id="rId7"/>
    <p:sldId id="265" r:id="rId8"/>
    <p:sldId id="267" r:id="rId9"/>
    <p:sldId id="263" r:id="rId10"/>
    <p:sldId id="266" r:id="rId11"/>
    <p:sldId id="269" r:id="rId12"/>
    <p:sldId id="268"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60" d="100"/>
          <a:sy n="60" d="100"/>
        </p:scale>
        <p:origin x="872" y="4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624EB8-64E0-4319-BBEE-85392A62A161}"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26F27D1E-E819-4079-B4A9-A607F9049C90}">
      <dgm:prSet/>
      <dgm:spPr/>
      <dgm:t>
        <a:bodyPr/>
        <a:lstStyle/>
        <a:p>
          <a:r>
            <a:rPr lang="en-GB" dirty="0"/>
            <a:t>. • Use its market share to launch 5G services.</a:t>
          </a:r>
          <a:endParaRPr lang="en-US" dirty="0"/>
        </a:p>
      </dgm:t>
    </dgm:pt>
    <dgm:pt modelId="{5504A02C-68BF-4933-A955-86E165920B21}" type="parTrans" cxnId="{0DF17B96-8B75-4BAD-9DD9-697A9326D84B}">
      <dgm:prSet/>
      <dgm:spPr/>
      <dgm:t>
        <a:bodyPr/>
        <a:lstStyle/>
        <a:p>
          <a:endParaRPr lang="en-US"/>
        </a:p>
      </dgm:t>
    </dgm:pt>
    <dgm:pt modelId="{2B6AFD69-3677-40DE-A63D-49AEA0DB515E}" type="sibTrans" cxnId="{0DF17B96-8B75-4BAD-9DD9-697A9326D84B}">
      <dgm:prSet/>
      <dgm:spPr/>
      <dgm:t>
        <a:bodyPr/>
        <a:lstStyle/>
        <a:p>
          <a:endParaRPr lang="en-US"/>
        </a:p>
      </dgm:t>
    </dgm:pt>
    <dgm:pt modelId="{A22A9940-B43E-40AF-9AB5-A3B61D234125}">
      <dgm:prSet/>
      <dgm:spPr/>
      <dgm:t>
        <a:bodyPr/>
        <a:lstStyle/>
        <a:p>
          <a:r>
            <a:rPr lang="en-GB" dirty="0"/>
            <a:t>• Invest in content creation in order to maintain and attract new customers.</a:t>
          </a:r>
          <a:endParaRPr lang="en-US" dirty="0"/>
        </a:p>
      </dgm:t>
    </dgm:pt>
    <dgm:pt modelId="{250D9866-D826-4542-BB23-68C365E35960}" type="parTrans" cxnId="{CF069233-8C89-4888-842E-F2E668624A7C}">
      <dgm:prSet/>
      <dgm:spPr/>
      <dgm:t>
        <a:bodyPr/>
        <a:lstStyle/>
        <a:p>
          <a:endParaRPr lang="en-US"/>
        </a:p>
      </dgm:t>
    </dgm:pt>
    <dgm:pt modelId="{F4957343-1D33-40CC-8F9D-C43D5AD8D585}" type="sibTrans" cxnId="{CF069233-8C89-4888-842E-F2E668624A7C}">
      <dgm:prSet/>
      <dgm:spPr/>
      <dgm:t>
        <a:bodyPr/>
        <a:lstStyle/>
        <a:p>
          <a:endParaRPr lang="en-US"/>
        </a:p>
      </dgm:t>
    </dgm:pt>
    <dgm:pt modelId="{CA39A4DC-3655-4F26-BE77-C4EC25038F7F}">
      <dgm:prSet/>
      <dgm:spPr/>
      <dgm:t>
        <a:bodyPr/>
        <a:lstStyle/>
        <a:p>
          <a:r>
            <a:rPr lang="en-GB" dirty="0"/>
            <a:t>Improve customer service and satisfaction to counteract the competitive threat.</a:t>
          </a:r>
          <a:endParaRPr lang="en-US" dirty="0"/>
        </a:p>
      </dgm:t>
    </dgm:pt>
    <dgm:pt modelId="{825B3433-BE9B-49EB-B7BE-39AE374735A3}" type="parTrans" cxnId="{3C2969EC-4CFE-4FF7-9F4A-7DD3E25FEC44}">
      <dgm:prSet/>
      <dgm:spPr/>
      <dgm:t>
        <a:bodyPr/>
        <a:lstStyle/>
        <a:p>
          <a:endParaRPr lang="en-US"/>
        </a:p>
      </dgm:t>
    </dgm:pt>
    <dgm:pt modelId="{3E748413-490C-4D66-81DB-11C0314F5DAC}" type="sibTrans" cxnId="{3C2969EC-4CFE-4FF7-9F4A-7DD3E25FEC44}">
      <dgm:prSet/>
      <dgm:spPr/>
      <dgm:t>
        <a:bodyPr/>
        <a:lstStyle/>
        <a:p>
          <a:endParaRPr lang="en-US"/>
        </a:p>
      </dgm:t>
    </dgm:pt>
    <dgm:pt modelId="{3E76A22F-6907-417D-B9C3-590CCA6E855B}">
      <dgm:prSet/>
      <dgm:spPr/>
      <dgm:t>
        <a:bodyPr/>
        <a:lstStyle/>
        <a:p>
          <a:r>
            <a:rPr lang="en-GB" dirty="0"/>
            <a:t>• Diversify into non-telecommunications industries to lessen dependency on the telecom sector.</a:t>
          </a:r>
          <a:endParaRPr lang="en-US" dirty="0"/>
        </a:p>
      </dgm:t>
    </dgm:pt>
    <dgm:pt modelId="{5C1F1BEE-EEFF-4451-8EEF-55CF86F3CE10}" type="parTrans" cxnId="{5AE2A4FA-0BCF-4D4F-A56D-347B40D5DFF6}">
      <dgm:prSet/>
      <dgm:spPr/>
      <dgm:t>
        <a:bodyPr/>
        <a:lstStyle/>
        <a:p>
          <a:endParaRPr lang="en-US"/>
        </a:p>
      </dgm:t>
    </dgm:pt>
    <dgm:pt modelId="{81E3AE0C-C39D-48A1-834E-375BB76B2ADF}" type="sibTrans" cxnId="{5AE2A4FA-0BCF-4D4F-A56D-347B40D5DFF6}">
      <dgm:prSet/>
      <dgm:spPr/>
      <dgm:t>
        <a:bodyPr/>
        <a:lstStyle/>
        <a:p>
          <a:endParaRPr lang="en-US"/>
        </a:p>
      </dgm:t>
    </dgm:pt>
    <dgm:pt modelId="{08BAEE36-ED03-4989-B483-D3F5D0E710F0}">
      <dgm:prSet/>
      <dgm:spPr/>
      <dgm:t>
        <a:bodyPr/>
        <a:lstStyle/>
        <a:p>
          <a:r>
            <a:rPr lang="en-GB" dirty="0"/>
            <a:t>• Investigate debt-reduction options to fund market expansion.</a:t>
          </a:r>
          <a:endParaRPr lang="en-US" dirty="0"/>
        </a:p>
      </dgm:t>
    </dgm:pt>
    <dgm:pt modelId="{ABF9F771-0EA5-4C97-8253-172197EF66C7}" type="parTrans" cxnId="{7679451C-8C03-4757-8368-50399B66234D}">
      <dgm:prSet/>
      <dgm:spPr/>
      <dgm:t>
        <a:bodyPr/>
        <a:lstStyle/>
        <a:p>
          <a:endParaRPr lang="en-US"/>
        </a:p>
      </dgm:t>
    </dgm:pt>
    <dgm:pt modelId="{DBFA7987-58DF-4CC4-A156-74288DA824AE}" type="sibTrans" cxnId="{7679451C-8C03-4757-8368-50399B66234D}">
      <dgm:prSet/>
      <dgm:spPr/>
      <dgm:t>
        <a:bodyPr/>
        <a:lstStyle/>
        <a:p>
          <a:endParaRPr lang="en-US"/>
        </a:p>
      </dgm:t>
    </dgm:pt>
    <dgm:pt modelId="{F3AAA848-36C9-4BE2-9645-8C618182CB8D}">
      <dgm:prSet/>
      <dgm:spPr/>
      <dgm:t>
        <a:bodyPr/>
        <a:lstStyle/>
        <a:p>
          <a:r>
            <a:rPr lang="en-GB" dirty="0"/>
            <a:t>• Improve customer service to sustain growth and compete successfully.</a:t>
          </a:r>
          <a:endParaRPr lang="en-US" dirty="0"/>
        </a:p>
      </dgm:t>
    </dgm:pt>
    <dgm:pt modelId="{842199F0-3024-4AB3-8F8F-29E13768CEFE}" type="parTrans" cxnId="{C3FB34EC-F5D0-43CF-94B2-EE5133965B81}">
      <dgm:prSet/>
      <dgm:spPr/>
      <dgm:t>
        <a:bodyPr/>
        <a:lstStyle/>
        <a:p>
          <a:endParaRPr lang="en-US"/>
        </a:p>
      </dgm:t>
    </dgm:pt>
    <dgm:pt modelId="{B3EBCF76-7A48-4521-941A-26CE8AB76916}" type="sibTrans" cxnId="{C3FB34EC-F5D0-43CF-94B2-EE5133965B81}">
      <dgm:prSet/>
      <dgm:spPr/>
      <dgm:t>
        <a:bodyPr/>
        <a:lstStyle/>
        <a:p>
          <a:endParaRPr lang="en-US"/>
        </a:p>
      </dgm:t>
    </dgm:pt>
    <dgm:pt modelId="{6DF26C8E-6560-4D0C-B0C1-36C757C2AB29}">
      <dgm:prSet/>
      <dgm:spPr/>
      <dgm:t>
        <a:bodyPr/>
        <a:lstStyle/>
        <a:p>
          <a:r>
            <a:rPr lang="en-GB" dirty="0"/>
            <a:t>• Create low-cost technical solutions to respond to changing rules.</a:t>
          </a:r>
          <a:endParaRPr lang="en-US" dirty="0"/>
        </a:p>
      </dgm:t>
    </dgm:pt>
    <dgm:pt modelId="{2315FC1E-779D-41F9-A264-B9F902D59A40}" type="parTrans" cxnId="{96DA1E0F-468F-4E68-A007-2B9BD3071582}">
      <dgm:prSet/>
      <dgm:spPr/>
      <dgm:t>
        <a:bodyPr/>
        <a:lstStyle/>
        <a:p>
          <a:endParaRPr lang="en-US"/>
        </a:p>
      </dgm:t>
    </dgm:pt>
    <dgm:pt modelId="{904559D0-807E-4F40-820F-EA4EC4A2A5DA}" type="sibTrans" cxnId="{96DA1E0F-468F-4E68-A007-2B9BD3071582}">
      <dgm:prSet/>
      <dgm:spPr/>
      <dgm:t>
        <a:bodyPr/>
        <a:lstStyle/>
        <a:p>
          <a:endParaRPr lang="en-US"/>
        </a:p>
      </dgm:t>
    </dgm:pt>
    <dgm:pt modelId="{3604C1ED-A493-4C1B-9C61-B1DCB259826F}">
      <dgm:prSet/>
      <dgm:spPr/>
      <dgm:t>
        <a:bodyPr/>
        <a:lstStyle/>
        <a:p>
          <a:r>
            <a:rPr lang="en-GB" dirty="0"/>
            <a:t>• Work with industry partners to efficiently handle technological developments.</a:t>
          </a:r>
          <a:endParaRPr lang="en-US" dirty="0"/>
        </a:p>
      </dgm:t>
    </dgm:pt>
    <dgm:pt modelId="{A7F3712C-03B2-4B82-87D9-69CE020F2849}" type="parTrans" cxnId="{C7DA2998-7DC3-4CFE-97FE-F61C65779042}">
      <dgm:prSet/>
      <dgm:spPr/>
      <dgm:t>
        <a:bodyPr/>
        <a:lstStyle/>
        <a:p>
          <a:endParaRPr lang="en-US"/>
        </a:p>
      </dgm:t>
    </dgm:pt>
    <dgm:pt modelId="{2E6D0556-C94D-4538-96D6-A08F9E5D9BC7}" type="sibTrans" cxnId="{C7DA2998-7DC3-4CFE-97FE-F61C65779042}">
      <dgm:prSet/>
      <dgm:spPr/>
      <dgm:t>
        <a:bodyPr/>
        <a:lstStyle/>
        <a:p>
          <a:endParaRPr lang="en-US"/>
        </a:p>
      </dgm:t>
    </dgm:pt>
    <dgm:pt modelId="{018017DE-05EE-412C-BC8C-7D6CD3A9F1E6}" type="pres">
      <dgm:prSet presAssocID="{36624EB8-64E0-4319-BBEE-85392A62A161}" presName="diagram" presStyleCnt="0">
        <dgm:presLayoutVars>
          <dgm:dir/>
          <dgm:resizeHandles val="exact"/>
        </dgm:presLayoutVars>
      </dgm:prSet>
      <dgm:spPr/>
    </dgm:pt>
    <dgm:pt modelId="{BFF5B48C-5182-46E6-AD36-B05805F8A3CE}" type="pres">
      <dgm:prSet presAssocID="{26F27D1E-E819-4079-B4A9-A607F9049C90}" presName="node" presStyleLbl="node1" presStyleIdx="0" presStyleCnt="7">
        <dgm:presLayoutVars>
          <dgm:bulletEnabled val="1"/>
        </dgm:presLayoutVars>
      </dgm:prSet>
      <dgm:spPr/>
    </dgm:pt>
    <dgm:pt modelId="{50E5B537-F00D-432F-8AF6-B7EBCE910951}" type="pres">
      <dgm:prSet presAssocID="{2B6AFD69-3677-40DE-A63D-49AEA0DB515E}" presName="sibTrans" presStyleCnt="0"/>
      <dgm:spPr/>
    </dgm:pt>
    <dgm:pt modelId="{51C311F8-0629-4C26-85F0-DE0B2972CC75}" type="pres">
      <dgm:prSet presAssocID="{A22A9940-B43E-40AF-9AB5-A3B61D234125}" presName="node" presStyleLbl="node1" presStyleIdx="1" presStyleCnt="7">
        <dgm:presLayoutVars>
          <dgm:bulletEnabled val="1"/>
        </dgm:presLayoutVars>
      </dgm:prSet>
      <dgm:spPr/>
    </dgm:pt>
    <dgm:pt modelId="{1E2521D6-82ED-476D-AC15-2419C47F33C5}" type="pres">
      <dgm:prSet presAssocID="{F4957343-1D33-40CC-8F9D-C43D5AD8D585}" presName="sibTrans" presStyleCnt="0"/>
      <dgm:spPr/>
    </dgm:pt>
    <dgm:pt modelId="{8F4B8705-F864-4F36-B3CC-BC02C9AE9C8A}" type="pres">
      <dgm:prSet presAssocID="{3E76A22F-6907-417D-B9C3-590CCA6E855B}" presName="node" presStyleLbl="node1" presStyleIdx="2" presStyleCnt="7">
        <dgm:presLayoutVars>
          <dgm:bulletEnabled val="1"/>
        </dgm:presLayoutVars>
      </dgm:prSet>
      <dgm:spPr/>
    </dgm:pt>
    <dgm:pt modelId="{F8BD8393-2CA4-4841-B0A1-5A1FFD330C38}" type="pres">
      <dgm:prSet presAssocID="{81E3AE0C-C39D-48A1-834E-375BB76B2ADF}" presName="sibTrans" presStyleCnt="0"/>
      <dgm:spPr/>
    </dgm:pt>
    <dgm:pt modelId="{3BDC9903-FD54-4F8C-B2FE-E19E08331D26}" type="pres">
      <dgm:prSet presAssocID="{08BAEE36-ED03-4989-B483-D3F5D0E710F0}" presName="node" presStyleLbl="node1" presStyleIdx="3" presStyleCnt="7">
        <dgm:presLayoutVars>
          <dgm:bulletEnabled val="1"/>
        </dgm:presLayoutVars>
      </dgm:prSet>
      <dgm:spPr/>
    </dgm:pt>
    <dgm:pt modelId="{6CE6ADE1-1014-4206-B17A-B2CB7F100346}" type="pres">
      <dgm:prSet presAssocID="{DBFA7987-58DF-4CC4-A156-74288DA824AE}" presName="sibTrans" presStyleCnt="0"/>
      <dgm:spPr/>
    </dgm:pt>
    <dgm:pt modelId="{0BF46263-E886-4751-9E16-CED826F49E84}" type="pres">
      <dgm:prSet presAssocID="{F3AAA848-36C9-4BE2-9645-8C618182CB8D}" presName="node" presStyleLbl="node1" presStyleIdx="4" presStyleCnt="7">
        <dgm:presLayoutVars>
          <dgm:bulletEnabled val="1"/>
        </dgm:presLayoutVars>
      </dgm:prSet>
      <dgm:spPr/>
    </dgm:pt>
    <dgm:pt modelId="{C946A40F-4016-4DC2-94B3-96BBE628381D}" type="pres">
      <dgm:prSet presAssocID="{B3EBCF76-7A48-4521-941A-26CE8AB76916}" presName="sibTrans" presStyleCnt="0"/>
      <dgm:spPr/>
    </dgm:pt>
    <dgm:pt modelId="{6E230662-4AE8-4CF8-8111-9AD7E0282CB8}" type="pres">
      <dgm:prSet presAssocID="{6DF26C8E-6560-4D0C-B0C1-36C757C2AB29}" presName="node" presStyleLbl="node1" presStyleIdx="5" presStyleCnt="7">
        <dgm:presLayoutVars>
          <dgm:bulletEnabled val="1"/>
        </dgm:presLayoutVars>
      </dgm:prSet>
      <dgm:spPr/>
    </dgm:pt>
    <dgm:pt modelId="{DA003986-2910-429D-93E7-D374B65284D1}" type="pres">
      <dgm:prSet presAssocID="{904559D0-807E-4F40-820F-EA4EC4A2A5DA}" presName="sibTrans" presStyleCnt="0"/>
      <dgm:spPr/>
    </dgm:pt>
    <dgm:pt modelId="{0A738D26-9BD9-4000-8B95-69B22C52CD2F}" type="pres">
      <dgm:prSet presAssocID="{3604C1ED-A493-4C1B-9C61-B1DCB259826F}" presName="node" presStyleLbl="node1" presStyleIdx="6" presStyleCnt="7">
        <dgm:presLayoutVars>
          <dgm:bulletEnabled val="1"/>
        </dgm:presLayoutVars>
      </dgm:prSet>
      <dgm:spPr/>
    </dgm:pt>
  </dgm:ptLst>
  <dgm:cxnLst>
    <dgm:cxn modelId="{60169300-78FE-4C02-B3AC-ED685549733A}" type="presOf" srcId="{26F27D1E-E819-4079-B4A9-A607F9049C90}" destId="{BFF5B48C-5182-46E6-AD36-B05805F8A3CE}" srcOrd="0" destOrd="0" presId="urn:microsoft.com/office/officeart/2005/8/layout/default"/>
    <dgm:cxn modelId="{96DA1E0F-468F-4E68-A007-2B9BD3071582}" srcId="{36624EB8-64E0-4319-BBEE-85392A62A161}" destId="{6DF26C8E-6560-4D0C-B0C1-36C757C2AB29}" srcOrd="5" destOrd="0" parTransId="{2315FC1E-779D-41F9-A264-B9F902D59A40}" sibTransId="{904559D0-807E-4F40-820F-EA4EC4A2A5DA}"/>
    <dgm:cxn modelId="{7679451C-8C03-4757-8368-50399B66234D}" srcId="{36624EB8-64E0-4319-BBEE-85392A62A161}" destId="{08BAEE36-ED03-4989-B483-D3F5D0E710F0}" srcOrd="3" destOrd="0" parTransId="{ABF9F771-0EA5-4C97-8253-172197EF66C7}" sibTransId="{DBFA7987-58DF-4CC4-A156-74288DA824AE}"/>
    <dgm:cxn modelId="{CF069233-8C89-4888-842E-F2E668624A7C}" srcId="{36624EB8-64E0-4319-BBEE-85392A62A161}" destId="{A22A9940-B43E-40AF-9AB5-A3B61D234125}" srcOrd="1" destOrd="0" parTransId="{250D9866-D826-4542-BB23-68C365E35960}" sibTransId="{F4957343-1D33-40CC-8F9D-C43D5AD8D585}"/>
    <dgm:cxn modelId="{A14A2C5F-CBAA-49EF-A69B-001DDCEA6E71}" type="presOf" srcId="{A22A9940-B43E-40AF-9AB5-A3B61D234125}" destId="{51C311F8-0629-4C26-85F0-DE0B2972CC75}" srcOrd="0" destOrd="0" presId="urn:microsoft.com/office/officeart/2005/8/layout/default"/>
    <dgm:cxn modelId="{23E9CF63-8100-44FB-9815-82B601C93F5B}" type="presOf" srcId="{36624EB8-64E0-4319-BBEE-85392A62A161}" destId="{018017DE-05EE-412C-BC8C-7D6CD3A9F1E6}" srcOrd="0" destOrd="0" presId="urn:microsoft.com/office/officeart/2005/8/layout/default"/>
    <dgm:cxn modelId="{B3C3B34C-7C2B-408F-A727-207CFA80C1B1}" type="presOf" srcId="{3E76A22F-6907-417D-B9C3-590CCA6E855B}" destId="{8F4B8705-F864-4F36-B3CC-BC02C9AE9C8A}" srcOrd="0" destOrd="0" presId="urn:microsoft.com/office/officeart/2005/8/layout/default"/>
    <dgm:cxn modelId="{7EF54A7E-731A-4999-95B0-A1F4A2A80888}" type="presOf" srcId="{3604C1ED-A493-4C1B-9C61-B1DCB259826F}" destId="{0A738D26-9BD9-4000-8B95-69B22C52CD2F}" srcOrd="0" destOrd="0" presId="urn:microsoft.com/office/officeart/2005/8/layout/default"/>
    <dgm:cxn modelId="{BEF03592-7FBE-449F-82DA-A53DD23D5BF7}" type="presOf" srcId="{08BAEE36-ED03-4989-B483-D3F5D0E710F0}" destId="{3BDC9903-FD54-4F8C-B2FE-E19E08331D26}" srcOrd="0" destOrd="0" presId="urn:microsoft.com/office/officeart/2005/8/layout/default"/>
    <dgm:cxn modelId="{0DF17B96-8B75-4BAD-9DD9-697A9326D84B}" srcId="{36624EB8-64E0-4319-BBEE-85392A62A161}" destId="{26F27D1E-E819-4079-B4A9-A607F9049C90}" srcOrd="0" destOrd="0" parTransId="{5504A02C-68BF-4933-A955-86E165920B21}" sibTransId="{2B6AFD69-3677-40DE-A63D-49AEA0DB515E}"/>
    <dgm:cxn modelId="{C7DA2998-7DC3-4CFE-97FE-F61C65779042}" srcId="{36624EB8-64E0-4319-BBEE-85392A62A161}" destId="{3604C1ED-A493-4C1B-9C61-B1DCB259826F}" srcOrd="6" destOrd="0" parTransId="{A7F3712C-03B2-4B82-87D9-69CE020F2849}" sibTransId="{2E6D0556-C94D-4538-96D6-A08F9E5D9BC7}"/>
    <dgm:cxn modelId="{019A2C9E-5CB8-442E-B1CE-7C81E488B16F}" type="presOf" srcId="{CA39A4DC-3655-4F26-BE77-C4EC25038F7F}" destId="{51C311F8-0629-4C26-85F0-DE0B2972CC75}" srcOrd="0" destOrd="1" presId="urn:microsoft.com/office/officeart/2005/8/layout/default"/>
    <dgm:cxn modelId="{DE244CD9-02C3-4D53-ACD0-BEE2BD6859BA}" type="presOf" srcId="{6DF26C8E-6560-4D0C-B0C1-36C757C2AB29}" destId="{6E230662-4AE8-4CF8-8111-9AD7E0282CB8}" srcOrd="0" destOrd="0" presId="urn:microsoft.com/office/officeart/2005/8/layout/default"/>
    <dgm:cxn modelId="{C3FB34EC-F5D0-43CF-94B2-EE5133965B81}" srcId="{36624EB8-64E0-4319-BBEE-85392A62A161}" destId="{F3AAA848-36C9-4BE2-9645-8C618182CB8D}" srcOrd="4" destOrd="0" parTransId="{842199F0-3024-4AB3-8F8F-29E13768CEFE}" sibTransId="{B3EBCF76-7A48-4521-941A-26CE8AB76916}"/>
    <dgm:cxn modelId="{3C2969EC-4CFE-4FF7-9F4A-7DD3E25FEC44}" srcId="{A22A9940-B43E-40AF-9AB5-A3B61D234125}" destId="{CA39A4DC-3655-4F26-BE77-C4EC25038F7F}" srcOrd="0" destOrd="0" parTransId="{825B3433-BE9B-49EB-B7BE-39AE374735A3}" sibTransId="{3E748413-490C-4D66-81DB-11C0314F5DAC}"/>
    <dgm:cxn modelId="{09D103F7-945F-4602-AAA2-595C258A7EFB}" type="presOf" srcId="{F3AAA848-36C9-4BE2-9645-8C618182CB8D}" destId="{0BF46263-E886-4751-9E16-CED826F49E84}" srcOrd="0" destOrd="0" presId="urn:microsoft.com/office/officeart/2005/8/layout/default"/>
    <dgm:cxn modelId="{5AE2A4FA-0BCF-4D4F-A56D-347B40D5DFF6}" srcId="{36624EB8-64E0-4319-BBEE-85392A62A161}" destId="{3E76A22F-6907-417D-B9C3-590CCA6E855B}" srcOrd="2" destOrd="0" parTransId="{5C1F1BEE-EEFF-4451-8EEF-55CF86F3CE10}" sibTransId="{81E3AE0C-C39D-48A1-834E-375BB76B2ADF}"/>
    <dgm:cxn modelId="{39D5CC1B-CD8E-4B11-BF05-6F6BF5EE680D}" type="presParOf" srcId="{018017DE-05EE-412C-BC8C-7D6CD3A9F1E6}" destId="{BFF5B48C-5182-46E6-AD36-B05805F8A3CE}" srcOrd="0" destOrd="0" presId="urn:microsoft.com/office/officeart/2005/8/layout/default"/>
    <dgm:cxn modelId="{F2042869-28DE-477D-A20F-AF3DC52E4D8A}" type="presParOf" srcId="{018017DE-05EE-412C-BC8C-7D6CD3A9F1E6}" destId="{50E5B537-F00D-432F-8AF6-B7EBCE910951}" srcOrd="1" destOrd="0" presId="urn:microsoft.com/office/officeart/2005/8/layout/default"/>
    <dgm:cxn modelId="{5CC312C8-9534-45D1-BF99-1B10431EC7AC}" type="presParOf" srcId="{018017DE-05EE-412C-BC8C-7D6CD3A9F1E6}" destId="{51C311F8-0629-4C26-85F0-DE0B2972CC75}" srcOrd="2" destOrd="0" presId="urn:microsoft.com/office/officeart/2005/8/layout/default"/>
    <dgm:cxn modelId="{045C4C27-108C-4787-BBDD-177165C937AE}" type="presParOf" srcId="{018017DE-05EE-412C-BC8C-7D6CD3A9F1E6}" destId="{1E2521D6-82ED-476D-AC15-2419C47F33C5}" srcOrd="3" destOrd="0" presId="urn:microsoft.com/office/officeart/2005/8/layout/default"/>
    <dgm:cxn modelId="{DFF8687E-9593-42C6-91EF-F0D56B8D1AD9}" type="presParOf" srcId="{018017DE-05EE-412C-BC8C-7D6CD3A9F1E6}" destId="{8F4B8705-F864-4F36-B3CC-BC02C9AE9C8A}" srcOrd="4" destOrd="0" presId="urn:microsoft.com/office/officeart/2005/8/layout/default"/>
    <dgm:cxn modelId="{959BD041-915F-4D39-A74F-1C9624A2E0D4}" type="presParOf" srcId="{018017DE-05EE-412C-BC8C-7D6CD3A9F1E6}" destId="{F8BD8393-2CA4-4841-B0A1-5A1FFD330C38}" srcOrd="5" destOrd="0" presId="urn:microsoft.com/office/officeart/2005/8/layout/default"/>
    <dgm:cxn modelId="{8833FD9D-1C6E-449A-9B29-DF72544C993F}" type="presParOf" srcId="{018017DE-05EE-412C-BC8C-7D6CD3A9F1E6}" destId="{3BDC9903-FD54-4F8C-B2FE-E19E08331D26}" srcOrd="6" destOrd="0" presId="urn:microsoft.com/office/officeart/2005/8/layout/default"/>
    <dgm:cxn modelId="{FF829B18-CC98-4C28-BE72-716D1D4F22DE}" type="presParOf" srcId="{018017DE-05EE-412C-BC8C-7D6CD3A9F1E6}" destId="{6CE6ADE1-1014-4206-B17A-B2CB7F100346}" srcOrd="7" destOrd="0" presId="urn:microsoft.com/office/officeart/2005/8/layout/default"/>
    <dgm:cxn modelId="{9AECD171-1D6C-443B-B407-1826B74DE46D}" type="presParOf" srcId="{018017DE-05EE-412C-BC8C-7D6CD3A9F1E6}" destId="{0BF46263-E886-4751-9E16-CED826F49E84}" srcOrd="8" destOrd="0" presId="urn:microsoft.com/office/officeart/2005/8/layout/default"/>
    <dgm:cxn modelId="{5A70F634-892F-477A-A045-A6D1B380A465}" type="presParOf" srcId="{018017DE-05EE-412C-BC8C-7D6CD3A9F1E6}" destId="{C946A40F-4016-4DC2-94B3-96BBE628381D}" srcOrd="9" destOrd="0" presId="urn:microsoft.com/office/officeart/2005/8/layout/default"/>
    <dgm:cxn modelId="{62273CA8-6CE7-4F7B-B009-FE0B637C5CD2}" type="presParOf" srcId="{018017DE-05EE-412C-BC8C-7D6CD3A9F1E6}" destId="{6E230662-4AE8-4CF8-8111-9AD7E0282CB8}" srcOrd="10" destOrd="0" presId="urn:microsoft.com/office/officeart/2005/8/layout/default"/>
    <dgm:cxn modelId="{331064F1-4A55-49D3-9F3A-B5CE5C1AB458}" type="presParOf" srcId="{018017DE-05EE-412C-BC8C-7D6CD3A9F1E6}" destId="{DA003986-2910-429D-93E7-D374B65284D1}" srcOrd="11" destOrd="0" presId="urn:microsoft.com/office/officeart/2005/8/layout/default"/>
    <dgm:cxn modelId="{A296EB0C-E21F-43C4-A90E-3A8227458355}" type="presParOf" srcId="{018017DE-05EE-412C-BC8C-7D6CD3A9F1E6}" destId="{0A738D26-9BD9-4000-8B95-69B22C52CD2F}"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EDA86B-0660-4F97-BC3D-7A3378D6188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BD50950-6725-46E7-941B-CC2F6B2996AF}">
      <dgm:prSet/>
      <dgm:spPr/>
      <dgm:t>
        <a:bodyPr/>
        <a:lstStyle/>
        <a:p>
          <a:r>
            <a:rPr lang="en-GB" b="0" i="0" dirty="0"/>
            <a:t>Provide regular training and workshops on knowledge management practices for existing staff.</a:t>
          </a:r>
          <a:endParaRPr lang="en-US" dirty="0"/>
        </a:p>
      </dgm:t>
    </dgm:pt>
    <dgm:pt modelId="{8889B572-8608-4057-B6D5-28BE52530D96}" type="parTrans" cxnId="{AEA20B73-79BE-4A31-9F19-2C67950420A2}">
      <dgm:prSet/>
      <dgm:spPr/>
      <dgm:t>
        <a:bodyPr/>
        <a:lstStyle/>
        <a:p>
          <a:endParaRPr lang="en-US"/>
        </a:p>
      </dgm:t>
    </dgm:pt>
    <dgm:pt modelId="{E847D1F0-7D3F-4B80-B513-C45816984C52}" type="sibTrans" cxnId="{AEA20B73-79BE-4A31-9F19-2C67950420A2}">
      <dgm:prSet/>
      <dgm:spPr/>
      <dgm:t>
        <a:bodyPr/>
        <a:lstStyle/>
        <a:p>
          <a:endParaRPr lang="en-US"/>
        </a:p>
      </dgm:t>
    </dgm:pt>
    <dgm:pt modelId="{34485553-873C-499B-9C19-90E49C8B25C6}">
      <dgm:prSet/>
      <dgm:spPr/>
      <dgm:t>
        <a:bodyPr/>
        <a:lstStyle/>
        <a:p>
          <a:r>
            <a:rPr lang="en-GB" b="0" i="0" dirty="0"/>
            <a:t>Implement a user-friendly search system to facilitate easy retrieval of information.</a:t>
          </a:r>
          <a:endParaRPr lang="en-US" dirty="0"/>
        </a:p>
      </dgm:t>
    </dgm:pt>
    <dgm:pt modelId="{B73C5F73-87BB-48BD-8BE0-58800DFFE3BF}" type="parTrans" cxnId="{4D6C7928-CD55-4756-9D0C-6C708074389D}">
      <dgm:prSet/>
      <dgm:spPr/>
      <dgm:t>
        <a:bodyPr/>
        <a:lstStyle/>
        <a:p>
          <a:endParaRPr lang="en-US"/>
        </a:p>
      </dgm:t>
    </dgm:pt>
    <dgm:pt modelId="{25A56D65-8DFD-486E-B34D-91D9B843A4CE}" type="sibTrans" cxnId="{4D6C7928-CD55-4756-9D0C-6C708074389D}">
      <dgm:prSet/>
      <dgm:spPr/>
      <dgm:t>
        <a:bodyPr/>
        <a:lstStyle/>
        <a:p>
          <a:endParaRPr lang="en-US"/>
        </a:p>
      </dgm:t>
    </dgm:pt>
    <dgm:pt modelId="{BD670B1A-4371-47E2-BFD5-775A6458CDC1}">
      <dgm:prSet/>
      <dgm:spPr/>
      <dgm:t>
        <a:bodyPr/>
        <a:lstStyle/>
        <a:p>
          <a:r>
            <a:rPr lang="en-GB" b="0" i="0" dirty="0"/>
            <a:t>Implement data analytics to gain insights from the knowledge repository, identifying trends, gaps, and areas for improvement.</a:t>
          </a:r>
          <a:endParaRPr lang="en-US" dirty="0"/>
        </a:p>
      </dgm:t>
    </dgm:pt>
    <dgm:pt modelId="{554B8D0F-8FA9-45D5-8749-BA1D09407AE3}" type="parTrans" cxnId="{48EE446A-1BC6-4D10-B43D-69E12FAFC8A6}">
      <dgm:prSet/>
      <dgm:spPr/>
      <dgm:t>
        <a:bodyPr/>
        <a:lstStyle/>
        <a:p>
          <a:endParaRPr lang="en-US"/>
        </a:p>
      </dgm:t>
    </dgm:pt>
    <dgm:pt modelId="{0068E509-AE57-4C15-B1F3-D866CD1B5165}" type="sibTrans" cxnId="{48EE446A-1BC6-4D10-B43D-69E12FAFC8A6}">
      <dgm:prSet/>
      <dgm:spPr/>
      <dgm:t>
        <a:bodyPr/>
        <a:lstStyle/>
        <a:p>
          <a:endParaRPr lang="en-US"/>
        </a:p>
      </dgm:t>
    </dgm:pt>
    <dgm:pt modelId="{B16897D9-9266-48AF-BD21-BCD3FA6A0E0A}">
      <dgm:prSet/>
      <dgm:spPr/>
      <dgm:t>
        <a:bodyPr/>
        <a:lstStyle/>
        <a:p>
          <a:r>
            <a:rPr lang="en-GB" b="0" i="0" baseline="0" dirty="0"/>
            <a:t>Regularly review and update the knowledge management strategy to adapt to changing business needs and technology advancements.</a:t>
          </a:r>
          <a:endParaRPr lang="en-US" dirty="0"/>
        </a:p>
      </dgm:t>
    </dgm:pt>
    <dgm:pt modelId="{0B3F175E-A98B-4853-8461-53DCF8F2060B}" type="parTrans" cxnId="{DE2FA69A-5CAB-4BD5-BEFC-EFD12ECF623C}">
      <dgm:prSet/>
      <dgm:spPr/>
      <dgm:t>
        <a:bodyPr/>
        <a:lstStyle/>
        <a:p>
          <a:endParaRPr lang="en-US"/>
        </a:p>
      </dgm:t>
    </dgm:pt>
    <dgm:pt modelId="{0EE1AE6D-91AD-41D2-9436-012219FA7671}" type="sibTrans" cxnId="{DE2FA69A-5CAB-4BD5-BEFC-EFD12ECF623C}">
      <dgm:prSet/>
      <dgm:spPr/>
      <dgm:t>
        <a:bodyPr/>
        <a:lstStyle/>
        <a:p>
          <a:endParaRPr lang="en-US"/>
        </a:p>
      </dgm:t>
    </dgm:pt>
    <dgm:pt modelId="{ABD38457-F66E-434F-8BF1-460037075F73}">
      <dgm:prSet/>
      <dgm:spPr/>
      <dgm:t>
        <a:bodyPr/>
        <a:lstStyle/>
        <a:p>
          <a:r>
            <a:rPr lang="en-GB" dirty="0"/>
            <a:t>Embracing the latest technological innovations can improve efficiency, reduce costs, and enhance the passenger experience. </a:t>
          </a:r>
          <a:endParaRPr lang="en-US" dirty="0"/>
        </a:p>
      </dgm:t>
    </dgm:pt>
    <dgm:pt modelId="{A8D072BB-53E8-4FA8-82FC-CFC4290A6FDC}" type="parTrans" cxnId="{99A67921-CD32-4AAD-A49E-101CEFEE461D}">
      <dgm:prSet/>
      <dgm:spPr/>
      <dgm:t>
        <a:bodyPr/>
        <a:lstStyle/>
        <a:p>
          <a:endParaRPr lang="en-US"/>
        </a:p>
      </dgm:t>
    </dgm:pt>
    <dgm:pt modelId="{AB5936E6-B188-4E0F-A660-79B0C76D46FA}" type="sibTrans" cxnId="{99A67921-CD32-4AAD-A49E-101CEFEE461D}">
      <dgm:prSet/>
      <dgm:spPr/>
      <dgm:t>
        <a:bodyPr/>
        <a:lstStyle/>
        <a:p>
          <a:endParaRPr lang="en-US"/>
        </a:p>
      </dgm:t>
    </dgm:pt>
    <dgm:pt modelId="{A365EBCE-0D61-47CE-982C-076D6885F068}" type="pres">
      <dgm:prSet presAssocID="{12EDA86B-0660-4F97-BC3D-7A3378D61884}" presName="linear" presStyleCnt="0">
        <dgm:presLayoutVars>
          <dgm:animLvl val="lvl"/>
          <dgm:resizeHandles val="exact"/>
        </dgm:presLayoutVars>
      </dgm:prSet>
      <dgm:spPr/>
    </dgm:pt>
    <dgm:pt modelId="{E1F88386-E26E-4831-BEEE-55932148E6A6}" type="pres">
      <dgm:prSet presAssocID="{2BD50950-6725-46E7-941B-CC2F6B2996AF}" presName="parentText" presStyleLbl="node1" presStyleIdx="0" presStyleCnt="5">
        <dgm:presLayoutVars>
          <dgm:chMax val="0"/>
          <dgm:bulletEnabled val="1"/>
        </dgm:presLayoutVars>
      </dgm:prSet>
      <dgm:spPr/>
    </dgm:pt>
    <dgm:pt modelId="{5E5B68D0-FE54-45F3-96F4-923B54969E8A}" type="pres">
      <dgm:prSet presAssocID="{E847D1F0-7D3F-4B80-B513-C45816984C52}" presName="spacer" presStyleCnt="0"/>
      <dgm:spPr/>
    </dgm:pt>
    <dgm:pt modelId="{2FECF470-1C07-4A7D-80AD-A4E9773086F1}" type="pres">
      <dgm:prSet presAssocID="{34485553-873C-499B-9C19-90E49C8B25C6}" presName="parentText" presStyleLbl="node1" presStyleIdx="1" presStyleCnt="5">
        <dgm:presLayoutVars>
          <dgm:chMax val="0"/>
          <dgm:bulletEnabled val="1"/>
        </dgm:presLayoutVars>
      </dgm:prSet>
      <dgm:spPr/>
    </dgm:pt>
    <dgm:pt modelId="{6B8AE1B8-9E6B-420B-8EE4-B65B867AE5C0}" type="pres">
      <dgm:prSet presAssocID="{25A56D65-8DFD-486E-B34D-91D9B843A4CE}" presName="spacer" presStyleCnt="0"/>
      <dgm:spPr/>
    </dgm:pt>
    <dgm:pt modelId="{09ADA794-F37F-499C-9306-331E09551982}" type="pres">
      <dgm:prSet presAssocID="{BD670B1A-4371-47E2-BFD5-775A6458CDC1}" presName="parentText" presStyleLbl="node1" presStyleIdx="2" presStyleCnt="5">
        <dgm:presLayoutVars>
          <dgm:chMax val="0"/>
          <dgm:bulletEnabled val="1"/>
        </dgm:presLayoutVars>
      </dgm:prSet>
      <dgm:spPr/>
    </dgm:pt>
    <dgm:pt modelId="{0DF2F86D-9FC4-410D-AE25-720207A0B744}" type="pres">
      <dgm:prSet presAssocID="{0068E509-AE57-4C15-B1F3-D866CD1B5165}" presName="spacer" presStyleCnt="0"/>
      <dgm:spPr/>
    </dgm:pt>
    <dgm:pt modelId="{F23137FE-161B-4DE1-B00E-BB2FFD2AC80A}" type="pres">
      <dgm:prSet presAssocID="{B16897D9-9266-48AF-BD21-BCD3FA6A0E0A}" presName="parentText" presStyleLbl="node1" presStyleIdx="3" presStyleCnt="5">
        <dgm:presLayoutVars>
          <dgm:chMax val="0"/>
          <dgm:bulletEnabled val="1"/>
        </dgm:presLayoutVars>
      </dgm:prSet>
      <dgm:spPr/>
    </dgm:pt>
    <dgm:pt modelId="{8845CA6D-9307-4DEC-ACE7-E720D7587E17}" type="pres">
      <dgm:prSet presAssocID="{0EE1AE6D-91AD-41D2-9436-012219FA7671}" presName="spacer" presStyleCnt="0"/>
      <dgm:spPr/>
    </dgm:pt>
    <dgm:pt modelId="{D8F77EE9-7BA6-438A-A70B-351B90207202}" type="pres">
      <dgm:prSet presAssocID="{ABD38457-F66E-434F-8BF1-460037075F73}" presName="parentText" presStyleLbl="node1" presStyleIdx="4" presStyleCnt="5">
        <dgm:presLayoutVars>
          <dgm:chMax val="0"/>
          <dgm:bulletEnabled val="1"/>
        </dgm:presLayoutVars>
      </dgm:prSet>
      <dgm:spPr/>
    </dgm:pt>
  </dgm:ptLst>
  <dgm:cxnLst>
    <dgm:cxn modelId="{9392FA1F-526A-4FED-9A62-13C497C3F7B1}" type="presOf" srcId="{34485553-873C-499B-9C19-90E49C8B25C6}" destId="{2FECF470-1C07-4A7D-80AD-A4E9773086F1}" srcOrd="0" destOrd="0" presId="urn:microsoft.com/office/officeart/2005/8/layout/vList2"/>
    <dgm:cxn modelId="{99A67921-CD32-4AAD-A49E-101CEFEE461D}" srcId="{12EDA86B-0660-4F97-BC3D-7A3378D61884}" destId="{ABD38457-F66E-434F-8BF1-460037075F73}" srcOrd="4" destOrd="0" parTransId="{A8D072BB-53E8-4FA8-82FC-CFC4290A6FDC}" sibTransId="{AB5936E6-B188-4E0F-A660-79B0C76D46FA}"/>
    <dgm:cxn modelId="{4D6C7928-CD55-4756-9D0C-6C708074389D}" srcId="{12EDA86B-0660-4F97-BC3D-7A3378D61884}" destId="{34485553-873C-499B-9C19-90E49C8B25C6}" srcOrd="1" destOrd="0" parTransId="{B73C5F73-87BB-48BD-8BE0-58800DFFE3BF}" sibTransId="{25A56D65-8DFD-486E-B34D-91D9B843A4CE}"/>
    <dgm:cxn modelId="{FC814A2D-A475-44B1-93CE-C9DA94AB39DC}" type="presOf" srcId="{ABD38457-F66E-434F-8BF1-460037075F73}" destId="{D8F77EE9-7BA6-438A-A70B-351B90207202}" srcOrd="0" destOrd="0" presId="urn:microsoft.com/office/officeart/2005/8/layout/vList2"/>
    <dgm:cxn modelId="{48EE446A-1BC6-4D10-B43D-69E12FAFC8A6}" srcId="{12EDA86B-0660-4F97-BC3D-7A3378D61884}" destId="{BD670B1A-4371-47E2-BFD5-775A6458CDC1}" srcOrd="2" destOrd="0" parTransId="{554B8D0F-8FA9-45D5-8749-BA1D09407AE3}" sibTransId="{0068E509-AE57-4C15-B1F3-D866CD1B5165}"/>
    <dgm:cxn modelId="{AEA20B73-79BE-4A31-9F19-2C67950420A2}" srcId="{12EDA86B-0660-4F97-BC3D-7A3378D61884}" destId="{2BD50950-6725-46E7-941B-CC2F6B2996AF}" srcOrd="0" destOrd="0" parTransId="{8889B572-8608-4057-B6D5-28BE52530D96}" sibTransId="{E847D1F0-7D3F-4B80-B513-C45816984C52}"/>
    <dgm:cxn modelId="{6A26A799-00C0-49E3-AF39-8F5370934C47}" type="presOf" srcId="{2BD50950-6725-46E7-941B-CC2F6B2996AF}" destId="{E1F88386-E26E-4831-BEEE-55932148E6A6}" srcOrd="0" destOrd="0" presId="urn:microsoft.com/office/officeart/2005/8/layout/vList2"/>
    <dgm:cxn modelId="{DE2FA69A-5CAB-4BD5-BEFC-EFD12ECF623C}" srcId="{12EDA86B-0660-4F97-BC3D-7A3378D61884}" destId="{B16897D9-9266-48AF-BD21-BCD3FA6A0E0A}" srcOrd="3" destOrd="0" parTransId="{0B3F175E-A98B-4853-8461-53DCF8F2060B}" sibTransId="{0EE1AE6D-91AD-41D2-9436-012219FA7671}"/>
    <dgm:cxn modelId="{7B4E51BC-2A6F-47B5-A074-8845AAD12136}" type="presOf" srcId="{BD670B1A-4371-47E2-BFD5-775A6458CDC1}" destId="{09ADA794-F37F-499C-9306-331E09551982}" srcOrd="0" destOrd="0" presId="urn:microsoft.com/office/officeart/2005/8/layout/vList2"/>
    <dgm:cxn modelId="{1B3FE8CC-0C1E-4143-AF7B-A480149FDD1C}" type="presOf" srcId="{12EDA86B-0660-4F97-BC3D-7A3378D61884}" destId="{A365EBCE-0D61-47CE-982C-076D6885F068}" srcOrd="0" destOrd="0" presId="urn:microsoft.com/office/officeart/2005/8/layout/vList2"/>
    <dgm:cxn modelId="{4660AFD3-BC4C-420B-B13F-BF9B3FE078A8}" type="presOf" srcId="{B16897D9-9266-48AF-BD21-BCD3FA6A0E0A}" destId="{F23137FE-161B-4DE1-B00E-BB2FFD2AC80A}" srcOrd="0" destOrd="0" presId="urn:microsoft.com/office/officeart/2005/8/layout/vList2"/>
    <dgm:cxn modelId="{77738F6D-7875-46D5-953A-D06BD078CF51}" type="presParOf" srcId="{A365EBCE-0D61-47CE-982C-076D6885F068}" destId="{E1F88386-E26E-4831-BEEE-55932148E6A6}" srcOrd="0" destOrd="0" presId="urn:microsoft.com/office/officeart/2005/8/layout/vList2"/>
    <dgm:cxn modelId="{2AF10724-4FC6-48DB-A964-6B3F6FCD4004}" type="presParOf" srcId="{A365EBCE-0D61-47CE-982C-076D6885F068}" destId="{5E5B68D0-FE54-45F3-96F4-923B54969E8A}" srcOrd="1" destOrd="0" presId="urn:microsoft.com/office/officeart/2005/8/layout/vList2"/>
    <dgm:cxn modelId="{1A68D6F1-A4DB-4776-BD54-FCE87867576D}" type="presParOf" srcId="{A365EBCE-0D61-47CE-982C-076D6885F068}" destId="{2FECF470-1C07-4A7D-80AD-A4E9773086F1}" srcOrd="2" destOrd="0" presId="urn:microsoft.com/office/officeart/2005/8/layout/vList2"/>
    <dgm:cxn modelId="{477C9FE8-B0F3-4B25-8155-59DB91C4BB52}" type="presParOf" srcId="{A365EBCE-0D61-47CE-982C-076D6885F068}" destId="{6B8AE1B8-9E6B-420B-8EE4-B65B867AE5C0}" srcOrd="3" destOrd="0" presId="urn:microsoft.com/office/officeart/2005/8/layout/vList2"/>
    <dgm:cxn modelId="{C3A16FA3-49F1-46D3-BAAE-1E00C0F8F4B8}" type="presParOf" srcId="{A365EBCE-0D61-47CE-982C-076D6885F068}" destId="{09ADA794-F37F-499C-9306-331E09551982}" srcOrd="4" destOrd="0" presId="urn:microsoft.com/office/officeart/2005/8/layout/vList2"/>
    <dgm:cxn modelId="{B561594D-7318-4397-832B-C512B61F896D}" type="presParOf" srcId="{A365EBCE-0D61-47CE-982C-076D6885F068}" destId="{0DF2F86D-9FC4-410D-AE25-720207A0B744}" srcOrd="5" destOrd="0" presId="urn:microsoft.com/office/officeart/2005/8/layout/vList2"/>
    <dgm:cxn modelId="{56948772-4FCD-4B30-9593-FE14EC05CFAB}" type="presParOf" srcId="{A365EBCE-0D61-47CE-982C-076D6885F068}" destId="{F23137FE-161B-4DE1-B00E-BB2FFD2AC80A}" srcOrd="6" destOrd="0" presId="urn:microsoft.com/office/officeart/2005/8/layout/vList2"/>
    <dgm:cxn modelId="{4B8F03E0-E653-418D-A91B-E9C189001096}" type="presParOf" srcId="{A365EBCE-0D61-47CE-982C-076D6885F068}" destId="{8845CA6D-9307-4DEC-ACE7-E720D7587E17}" srcOrd="7" destOrd="0" presId="urn:microsoft.com/office/officeart/2005/8/layout/vList2"/>
    <dgm:cxn modelId="{D49CFD27-751C-42CD-B6FD-F6D844335DF0}" type="presParOf" srcId="{A365EBCE-0D61-47CE-982C-076D6885F068}" destId="{D8F77EE9-7BA6-438A-A70B-351B90207202}"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F5B48C-5182-46E6-AD36-B05805F8A3CE}">
      <dsp:nvSpPr>
        <dsp:cNvPr id="0" name=""/>
        <dsp:cNvSpPr/>
      </dsp:nvSpPr>
      <dsp:spPr>
        <a:xfrm>
          <a:off x="3080" y="587032"/>
          <a:ext cx="2444055" cy="146643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 • Use its market share to launch 5G services.</a:t>
          </a:r>
          <a:endParaRPr lang="en-US" sz="1600" kern="1200" dirty="0"/>
        </a:p>
      </dsp:txBody>
      <dsp:txXfrm>
        <a:off x="3080" y="587032"/>
        <a:ext cx="2444055" cy="1466433"/>
      </dsp:txXfrm>
    </dsp:sp>
    <dsp:sp modelId="{51C311F8-0629-4C26-85F0-DE0B2972CC75}">
      <dsp:nvSpPr>
        <dsp:cNvPr id="0" name=""/>
        <dsp:cNvSpPr/>
      </dsp:nvSpPr>
      <dsp:spPr>
        <a:xfrm>
          <a:off x="2691541" y="587032"/>
          <a:ext cx="2444055" cy="1466433"/>
        </a:xfrm>
        <a:prstGeom prst="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 Invest in content creation in order to maintain and attract new customers.</a:t>
          </a:r>
          <a:endParaRPr lang="en-US" sz="1600" kern="1200" dirty="0"/>
        </a:p>
        <a:p>
          <a:pPr marL="114300" lvl="1" indent="-114300" algn="l" defTabSz="533400">
            <a:lnSpc>
              <a:spcPct val="90000"/>
            </a:lnSpc>
            <a:spcBef>
              <a:spcPct val="0"/>
            </a:spcBef>
            <a:spcAft>
              <a:spcPct val="15000"/>
            </a:spcAft>
            <a:buChar char="•"/>
          </a:pPr>
          <a:r>
            <a:rPr lang="en-GB" sz="1200" kern="1200" dirty="0"/>
            <a:t>Improve customer service and satisfaction to counteract the competitive threat.</a:t>
          </a:r>
          <a:endParaRPr lang="en-US" sz="1200" kern="1200" dirty="0"/>
        </a:p>
      </dsp:txBody>
      <dsp:txXfrm>
        <a:off x="2691541" y="587032"/>
        <a:ext cx="2444055" cy="1466433"/>
      </dsp:txXfrm>
    </dsp:sp>
    <dsp:sp modelId="{8F4B8705-F864-4F36-B3CC-BC02C9AE9C8A}">
      <dsp:nvSpPr>
        <dsp:cNvPr id="0" name=""/>
        <dsp:cNvSpPr/>
      </dsp:nvSpPr>
      <dsp:spPr>
        <a:xfrm>
          <a:off x="5380002" y="587032"/>
          <a:ext cx="2444055" cy="1466433"/>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 Diversify into non-telecommunications industries to lessen dependency on the telecom sector.</a:t>
          </a:r>
          <a:endParaRPr lang="en-US" sz="1600" kern="1200" dirty="0"/>
        </a:p>
      </dsp:txBody>
      <dsp:txXfrm>
        <a:off x="5380002" y="587032"/>
        <a:ext cx="2444055" cy="1466433"/>
      </dsp:txXfrm>
    </dsp:sp>
    <dsp:sp modelId="{3BDC9903-FD54-4F8C-B2FE-E19E08331D26}">
      <dsp:nvSpPr>
        <dsp:cNvPr id="0" name=""/>
        <dsp:cNvSpPr/>
      </dsp:nvSpPr>
      <dsp:spPr>
        <a:xfrm>
          <a:off x="8068463" y="587032"/>
          <a:ext cx="2444055" cy="1466433"/>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 Investigate debt-reduction options to fund market expansion.</a:t>
          </a:r>
          <a:endParaRPr lang="en-US" sz="1600" kern="1200" dirty="0"/>
        </a:p>
      </dsp:txBody>
      <dsp:txXfrm>
        <a:off x="8068463" y="587032"/>
        <a:ext cx="2444055" cy="1466433"/>
      </dsp:txXfrm>
    </dsp:sp>
    <dsp:sp modelId="{0BF46263-E886-4751-9E16-CED826F49E84}">
      <dsp:nvSpPr>
        <dsp:cNvPr id="0" name=""/>
        <dsp:cNvSpPr/>
      </dsp:nvSpPr>
      <dsp:spPr>
        <a:xfrm>
          <a:off x="1347311" y="2297871"/>
          <a:ext cx="2444055" cy="1466433"/>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 Improve customer service to sustain growth and compete successfully.</a:t>
          </a:r>
          <a:endParaRPr lang="en-US" sz="1600" kern="1200" dirty="0"/>
        </a:p>
      </dsp:txBody>
      <dsp:txXfrm>
        <a:off x="1347311" y="2297871"/>
        <a:ext cx="2444055" cy="1466433"/>
      </dsp:txXfrm>
    </dsp:sp>
    <dsp:sp modelId="{6E230662-4AE8-4CF8-8111-9AD7E0282CB8}">
      <dsp:nvSpPr>
        <dsp:cNvPr id="0" name=""/>
        <dsp:cNvSpPr/>
      </dsp:nvSpPr>
      <dsp:spPr>
        <a:xfrm>
          <a:off x="4035772" y="2297871"/>
          <a:ext cx="2444055" cy="1466433"/>
        </a:xfrm>
        <a:prstGeom prst="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 Create low-cost technical solutions to respond to changing rules.</a:t>
          </a:r>
          <a:endParaRPr lang="en-US" sz="1600" kern="1200" dirty="0"/>
        </a:p>
      </dsp:txBody>
      <dsp:txXfrm>
        <a:off x="4035772" y="2297871"/>
        <a:ext cx="2444055" cy="1466433"/>
      </dsp:txXfrm>
    </dsp:sp>
    <dsp:sp modelId="{0A738D26-9BD9-4000-8B95-69B22C52CD2F}">
      <dsp:nvSpPr>
        <dsp:cNvPr id="0" name=""/>
        <dsp:cNvSpPr/>
      </dsp:nvSpPr>
      <dsp:spPr>
        <a:xfrm>
          <a:off x="6724233" y="2297871"/>
          <a:ext cx="2444055" cy="146643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 Work with industry partners to efficiently handle technological developments.</a:t>
          </a:r>
          <a:endParaRPr lang="en-US" sz="1600" kern="1200" dirty="0"/>
        </a:p>
      </dsp:txBody>
      <dsp:txXfrm>
        <a:off x="672423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F88386-E26E-4831-BEEE-55932148E6A6}">
      <dsp:nvSpPr>
        <dsp:cNvPr id="0" name=""/>
        <dsp:cNvSpPr/>
      </dsp:nvSpPr>
      <dsp:spPr>
        <a:xfrm>
          <a:off x="0" y="74211"/>
          <a:ext cx="10515600" cy="79450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Provide regular training and workshops on knowledge management practices for existing staff.</a:t>
          </a:r>
          <a:endParaRPr lang="en-US" sz="2000" kern="1200" dirty="0"/>
        </a:p>
      </dsp:txBody>
      <dsp:txXfrm>
        <a:off x="38784" y="112995"/>
        <a:ext cx="10438032" cy="716935"/>
      </dsp:txXfrm>
    </dsp:sp>
    <dsp:sp modelId="{2FECF470-1C07-4A7D-80AD-A4E9773086F1}">
      <dsp:nvSpPr>
        <dsp:cNvPr id="0" name=""/>
        <dsp:cNvSpPr/>
      </dsp:nvSpPr>
      <dsp:spPr>
        <a:xfrm>
          <a:off x="0" y="926314"/>
          <a:ext cx="10515600" cy="794503"/>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Implement a user-friendly search system to facilitate easy retrieval of information.</a:t>
          </a:r>
          <a:endParaRPr lang="en-US" sz="2000" kern="1200" dirty="0"/>
        </a:p>
      </dsp:txBody>
      <dsp:txXfrm>
        <a:off x="38784" y="965098"/>
        <a:ext cx="10438032" cy="716935"/>
      </dsp:txXfrm>
    </dsp:sp>
    <dsp:sp modelId="{09ADA794-F37F-499C-9306-331E09551982}">
      <dsp:nvSpPr>
        <dsp:cNvPr id="0" name=""/>
        <dsp:cNvSpPr/>
      </dsp:nvSpPr>
      <dsp:spPr>
        <a:xfrm>
          <a:off x="0" y="1778417"/>
          <a:ext cx="10515600" cy="794503"/>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Implement data analytics to gain insights from the knowledge repository, identifying trends, gaps, and areas for improvement.</a:t>
          </a:r>
          <a:endParaRPr lang="en-US" sz="2000" kern="1200" dirty="0"/>
        </a:p>
      </dsp:txBody>
      <dsp:txXfrm>
        <a:off x="38784" y="1817201"/>
        <a:ext cx="10438032" cy="716935"/>
      </dsp:txXfrm>
    </dsp:sp>
    <dsp:sp modelId="{F23137FE-161B-4DE1-B00E-BB2FFD2AC80A}">
      <dsp:nvSpPr>
        <dsp:cNvPr id="0" name=""/>
        <dsp:cNvSpPr/>
      </dsp:nvSpPr>
      <dsp:spPr>
        <a:xfrm>
          <a:off x="0" y="2630520"/>
          <a:ext cx="10515600" cy="794503"/>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baseline="0" dirty="0"/>
            <a:t>Regularly review and update the knowledge management strategy to adapt to changing business needs and technology advancements.</a:t>
          </a:r>
          <a:endParaRPr lang="en-US" sz="2000" kern="1200" dirty="0"/>
        </a:p>
      </dsp:txBody>
      <dsp:txXfrm>
        <a:off x="38784" y="2669304"/>
        <a:ext cx="10438032" cy="716935"/>
      </dsp:txXfrm>
    </dsp:sp>
    <dsp:sp modelId="{D8F77EE9-7BA6-438A-A70B-351B90207202}">
      <dsp:nvSpPr>
        <dsp:cNvPr id="0" name=""/>
        <dsp:cNvSpPr/>
      </dsp:nvSpPr>
      <dsp:spPr>
        <a:xfrm>
          <a:off x="0" y="3482623"/>
          <a:ext cx="10515600" cy="79450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Embracing the latest technological innovations can improve efficiency, reduce costs, and enhance the passenger experience. </a:t>
          </a:r>
          <a:endParaRPr lang="en-US" sz="2000" kern="1200" dirty="0"/>
        </a:p>
      </dsp:txBody>
      <dsp:txXfrm>
        <a:off x="38784" y="3521407"/>
        <a:ext cx="10438032" cy="71693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D374F-D2E0-4BA1-1997-0D2B91E6C2C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9C836A-5972-628A-1006-E342505C56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07F932-E92F-C49E-F8C0-7B230A3F2688}"/>
              </a:ext>
            </a:extLst>
          </p:cNvPr>
          <p:cNvSpPr>
            <a:spLocks noGrp="1"/>
          </p:cNvSpPr>
          <p:nvPr>
            <p:ph type="dt" sz="half" idx="10"/>
          </p:nvPr>
        </p:nvSpPr>
        <p:spPr/>
        <p:txBody>
          <a:bodyPr/>
          <a:lstStyle/>
          <a:p>
            <a:fld id="{A9D25E08-ED44-4E1F-B903-0BE4C02C980F}" type="datetimeFigureOut">
              <a:rPr lang="en-GB" smtClean="0"/>
              <a:t>07/11/2023</a:t>
            </a:fld>
            <a:endParaRPr lang="en-GB" dirty="0"/>
          </a:p>
        </p:txBody>
      </p:sp>
      <p:sp>
        <p:nvSpPr>
          <p:cNvPr id="5" name="Footer Placeholder 4">
            <a:extLst>
              <a:ext uri="{FF2B5EF4-FFF2-40B4-BE49-F238E27FC236}">
                <a16:creationId xmlns:a16="http://schemas.microsoft.com/office/drawing/2014/main" id="{0BA0325D-64BD-3389-BBEE-A1347C86E1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47579B5-1D39-1F53-A3F9-DB5D35592A3B}"/>
              </a:ext>
            </a:extLst>
          </p:cNvPr>
          <p:cNvSpPr>
            <a:spLocks noGrp="1"/>
          </p:cNvSpPr>
          <p:nvPr>
            <p:ph type="sldNum" sz="quarter" idx="12"/>
          </p:nvPr>
        </p:nvSpPr>
        <p:spPr/>
        <p:txBody>
          <a:bodyPr/>
          <a:lstStyle/>
          <a:p>
            <a:fld id="{29A5F8C6-C78B-42DB-B5AE-BDD496BEC0D3}" type="slidenum">
              <a:rPr lang="en-GB" smtClean="0"/>
              <a:t>‹#›</a:t>
            </a:fld>
            <a:endParaRPr lang="en-GB" dirty="0"/>
          </a:p>
        </p:txBody>
      </p:sp>
    </p:spTree>
    <p:extLst>
      <p:ext uri="{BB962C8B-B14F-4D97-AF65-F5344CB8AC3E}">
        <p14:creationId xmlns:p14="http://schemas.microsoft.com/office/powerpoint/2010/main" val="4126690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FE0E9-D237-2EE0-4C3E-8811EC0522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9230D9-9D82-57C5-C15A-1BC0B64830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CD5BF1-3F53-0403-27E2-4D7CF74EC007}"/>
              </a:ext>
            </a:extLst>
          </p:cNvPr>
          <p:cNvSpPr>
            <a:spLocks noGrp="1"/>
          </p:cNvSpPr>
          <p:nvPr>
            <p:ph type="dt" sz="half" idx="10"/>
          </p:nvPr>
        </p:nvSpPr>
        <p:spPr/>
        <p:txBody>
          <a:bodyPr/>
          <a:lstStyle/>
          <a:p>
            <a:fld id="{A9D25E08-ED44-4E1F-B903-0BE4C02C980F}" type="datetimeFigureOut">
              <a:rPr lang="en-GB" smtClean="0"/>
              <a:t>07/11/2023</a:t>
            </a:fld>
            <a:endParaRPr lang="en-GB" dirty="0"/>
          </a:p>
        </p:txBody>
      </p:sp>
      <p:sp>
        <p:nvSpPr>
          <p:cNvPr id="5" name="Footer Placeholder 4">
            <a:extLst>
              <a:ext uri="{FF2B5EF4-FFF2-40B4-BE49-F238E27FC236}">
                <a16:creationId xmlns:a16="http://schemas.microsoft.com/office/drawing/2014/main" id="{5071E86C-A706-7E3F-01C7-1C9896809B1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D1AF499-3A28-584F-236F-52A8F48ED9FB}"/>
              </a:ext>
            </a:extLst>
          </p:cNvPr>
          <p:cNvSpPr>
            <a:spLocks noGrp="1"/>
          </p:cNvSpPr>
          <p:nvPr>
            <p:ph type="sldNum" sz="quarter" idx="12"/>
          </p:nvPr>
        </p:nvSpPr>
        <p:spPr/>
        <p:txBody>
          <a:bodyPr/>
          <a:lstStyle/>
          <a:p>
            <a:fld id="{29A5F8C6-C78B-42DB-B5AE-BDD496BEC0D3}" type="slidenum">
              <a:rPr lang="en-GB" smtClean="0"/>
              <a:t>‹#›</a:t>
            </a:fld>
            <a:endParaRPr lang="en-GB" dirty="0"/>
          </a:p>
        </p:txBody>
      </p:sp>
    </p:spTree>
    <p:extLst>
      <p:ext uri="{BB962C8B-B14F-4D97-AF65-F5344CB8AC3E}">
        <p14:creationId xmlns:p14="http://schemas.microsoft.com/office/powerpoint/2010/main" val="780914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BA76E-6AD1-B9B8-7FBD-96AC39E641B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D641BD8-AE80-C73D-D335-5ACF48BA79D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DACF13-C729-D461-5B97-35466E1CB1DB}"/>
              </a:ext>
            </a:extLst>
          </p:cNvPr>
          <p:cNvSpPr>
            <a:spLocks noGrp="1"/>
          </p:cNvSpPr>
          <p:nvPr>
            <p:ph type="dt" sz="half" idx="10"/>
          </p:nvPr>
        </p:nvSpPr>
        <p:spPr/>
        <p:txBody>
          <a:bodyPr/>
          <a:lstStyle/>
          <a:p>
            <a:fld id="{A9D25E08-ED44-4E1F-B903-0BE4C02C980F}" type="datetimeFigureOut">
              <a:rPr lang="en-GB" smtClean="0"/>
              <a:t>07/11/2023</a:t>
            </a:fld>
            <a:endParaRPr lang="en-GB" dirty="0"/>
          </a:p>
        </p:txBody>
      </p:sp>
      <p:sp>
        <p:nvSpPr>
          <p:cNvPr id="5" name="Footer Placeholder 4">
            <a:extLst>
              <a:ext uri="{FF2B5EF4-FFF2-40B4-BE49-F238E27FC236}">
                <a16:creationId xmlns:a16="http://schemas.microsoft.com/office/drawing/2014/main" id="{6DB12BB6-BB4F-4CBE-FE1A-4D6D4950C68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EA1887F-A3E6-7184-DCF9-4503B114B2EF}"/>
              </a:ext>
            </a:extLst>
          </p:cNvPr>
          <p:cNvSpPr>
            <a:spLocks noGrp="1"/>
          </p:cNvSpPr>
          <p:nvPr>
            <p:ph type="sldNum" sz="quarter" idx="12"/>
          </p:nvPr>
        </p:nvSpPr>
        <p:spPr/>
        <p:txBody>
          <a:bodyPr/>
          <a:lstStyle/>
          <a:p>
            <a:fld id="{29A5F8C6-C78B-42DB-B5AE-BDD496BEC0D3}" type="slidenum">
              <a:rPr lang="en-GB" smtClean="0"/>
              <a:t>‹#›</a:t>
            </a:fld>
            <a:endParaRPr lang="en-GB" dirty="0"/>
          </a:p>
        </p:txBody>
      </p:sp>
    </p:spTree>
    <p:extLst>
      <p:ext uri="{BB962C8B-B14F-4D97-AF65-F5344CB8AC3E}">
        <p14:creationId xmlns:p14="http://schemas.microsoft.com/office/powerpoint/2010/main" val="3624659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6EDFD-B867-6C44-806F-63E95FFEB3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9FFFE3-8C76-5599-D82A-1A6E6484E1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C1ADCC-958B-4538-E630-493D2FEABB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B6B28DF-B318-825F-24CB-290764653C10}"/>
              </a:ext>
            </a:extLst>
          </p:cNvPr>
          <p:cNvSpPr>
            <a:spLocks noGrp="1"/>
          </p:cNvSpPr>
          <p:nvPr>
            <p:ph type="dt" sz="half" idx="10"/>
          </p:nvPr>
        </p:nvSpPr>
        <p:spPr/>
        <p:txBody>
          <a:bodyPr/>
          <a:lstStyle/>
          <a:p>
            <a:fld id="{A9D25E08-ED44-4E1F-B903-0BE4C02C980F}" type="datetimeFigureOut">
              <a:rPr lang="en-GB" smtClean="0"/>
              <a:t>07/11/2023</a:t>
            </a:fld>
            <a:endParaRPr lang="en-GB" dirty="0"/>
          </a:p>
        </p:txBody>
      </p:sp>
      <p:sp>
        <p:nvSpPr>
          <p:cNvPr id="6" name="Footer Placeholder 5">
            <a:extLst>
              <a:ext uri="{FF2B5EF4-FFF2-40B4-BE49-F238E27FC236}">
                <a16:creationId xmlns:a16="http://schemas.microsoft.com/office/drawing/2014/main" id="{9AA51394-44C6-17D1-5FE5-43701FEDE2B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716DACE-89F6-B089-43F9-F24ABDC98E20}"/>
              </a:ext>
            </a:extLst>
          </p:cNvPr>
          <p:cNvSpPr>
            <a:spLocks noGrp="1"/>
          </p:cNvSpPr>
          <p:nvPr>
            <p:ph type="sldNum" sz="quarter" idx="12"/>
          </p:nvPr>
        </p:nvSpPr>
        <p:spPr/>
        <p:txBody>
          <a:bodyPr/>
          <a:lstStyle/>
          <a:p>
            <a:fld id="{29A5F8C6-C78B-42DB-B5AE-BDD496BEC0D3}" type="slidenum">
              <a:rPr lang="en-GB" smtClean="0"/>
              <a:t>‹#›</a:t>
            </a:fld>
            <a:endParaRPr lang="en-GB" dirty="0"/>
          </a:p>
        </p:txBody>
      </p:sp>
    </p:spTree>
    <p:extLst>
      <p:ext uri="{BB962C8B-B14F-4D97-AF65-F5344CB8AC3E}">
        <p14:creationId xmlns:p14="http://schemas.microsoft.com/office/powerpoint/2010/main" val="420638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879C9-6A7D-008D-A9EF-4A44A6A733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FC5462-B9EE-439B-985F-179E74588E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A8B6489-98E8-C5ED-FC8B-762288DC43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AAE1EF-607E-D3E7-A680-5910078CA6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F1A1C8-704C-DCDE-D398-E5FC5282A2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85C923-AD23-5CD5-028C-DE724C7E4944}"/>
              </a:ext>
            </a:extLst>
          </p:cNvPr>
          <p:cNvSpPr>
            <a:spLocks noGrp="1"/>
          </p:cNvSpPr>
          <p:nvPr>
            <p:ph type="dt" sz="half" idx="10"/>
          </p:nvPr>
        </p:nvSpPr>
        <p:spPr/>
        <p:txBody>
          <a:bodyPr/>
          <a:lstStyle/>
          <a:p>
            <a:fld id="{A9D25E08-ED44-4E1F-B903-0BE4C02C980F}" type="datetimeFigureOut">
              <a:rPr lang="en-GB" smtClean="0"/>
              <a:t>07/11/2023</a:t>
            </a:fld>
            <a:endParaRPr lang="en-GB" dirty="0"/>
          </a:p>
        </p:txBody>
      </p:sp>
      <p:sp>
        <p:nvSpPr>
          <p:cNvPr id="8" name="Footer Placeholder 7">
            <a:extLst>
              <a:ext uri="{FF2B5EF4-FFF2-40B4-BE49-F238E27FC236}">
                <a16:creationId xmlns:a16="http://schemas.microsoft.com/office/drawing/2014/main" id="{BFF0C5B9-6829-FFAB-2C3B-E0CEC6A683B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E24BA03C-77F6-6F80-55F0-0250BB41B36F}"/>
              </a:ext>
            </a:extLst>
          </p:cNvPr>
          <p:cNvSpPr>
            <a:spLocks noGrp="1"/>
          </p:cNvSpPr>
          <p:nvPr>
            <p:ph type="sldNum" sz="quarter" idx="12"/>
          </p:nvPr>
        </p:nvSpPr>
        <p:spPr/>
        <p:txBody>
          <a:bodyPr/>
          <a:lstStyle/>
          <a:p>
            <a:fld id="{29A5F8C6-C78B-42DB-B5AE-BDD496BEC0D3}" type="slidenum">
              <a:rPr lang="en-GB" smtClean="0"/>
              <a:t>‹#›</a:t>
            </a:fld>
            <a:endParaRPr lang="en-GB" dirty="0"/>
          </a:p>
        </p:txBody>
      </p:sp>
    </p:spTree>
    <p:extLst>
      <p:ext uri="{BB962C8B-B14F-4D97-AF65-F5344CB8AC3E}">
        <p14:creationId xmlns:p14="http://schemas.microsoft.com/office/powerpoint/2010/main" val="2341073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D8558-7BAC-FA8A-5FD9-0B69B772A9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00DF82-4898-F9A5-CA32-D8FA85B2AB1D}"/>
              </a:ext>
            </a:extLst>
          </p:cNvPr>
          <p:cNvSpPr>
            <a:spLocks noGrp="1"/>
          </p:cNvSpPr>
          <p:nvPr>
            <p:ph type="dt" sz="half" idx="10"/>
          </p:nvPr>
        </p:nvSpPr>
        <p:spPr/>
        <p:txBody>
          <a:bodyPr/>
          <a:lstStyle/>
          <a:p>
            <a:fld id="{A9D25E08-ED44-4E1F-B903-0BE4C02C980F}" type="datetimeFigureOut">
              <a:rPr lang="en-GB" smtClean="0"/>
              <a:t>07/11/2023</a:t>
            </a:fld>
            <a:endParaRPr lang="en-GB" dirty="0"/>
          </a:p>
        </p:txBody>
      </p:sp>
      <p:sp>
        <p:nvSpPr>
          <p:cNvPr id="4" name="Footer Placeholder 3">
            <a:extLst>
              <a:ext uri="{FF2B5EF4-FFF2-40B4-BE49-F238E27FC236}">
                <a16:creationId xmlns:a16="http://schemas.microsoft.com/office/drawing/2014/main" id="{4FCA6E1B-D5C8-92C0-C961-C27E8578FBE5}"/>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FF9E9095-089A-83F3-468E-40E3A1F5F304}"/>
              </a:ext>
            </a:extLst>
          </p:cNvPr>
          <p:cNvSpPr>
            <a:spLocks noGrp="1"/>
          </p:cNvSpPr>
          <p:nvPr>
            <p:ph type="sldNum" sz="quarter" idx="12"/>
          </p:nvPr>
        </p:nvSpPr>
        <p:spPr/>
        <p:txBody>
          <a:bodyPr/>
          <a:lstStyle/>
          <a:p>
            <a:fld id="{29A5F8C6-C78B-42DB-B5AE-BDD496BEC0D3}" type="slidenum">
              <a:rPr lang="en-GB" smtClean="0"/>
              <a:t>‹#›</a:t>
            </a:fld>
            <a:endParaRPr lang="en-GB" dirty="0"/>
          </a:p>
        </p:txBody>
      </p:sp>
    </p:spTree>
    <p:extLst>
      <p:ext uri="{BB962C8B-B14F-4D97-AF65-F5344CB8AC3E}">
        <p14:creationId xmlns:p14="http://schemas.microsoft.com/office/powerpoint/2010/main" val="1711690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2B738F-D5FA-791C-C6E8-3E7083A05F58}"/>
              </a:ext>
            </a:extLst>
          </p:cNvPr>
          <p:cNvSpPr>
            <a:spLocks noGrp="1"/>
          </p:cNvSpPr>
          <p:nvPr>
            <p:ph type="dt" sz="half" idx="10"/>
          </p:nvPr>
        </p:nvSpPr>
        <p:spPr/>
        <p:txBody>
          <a:bodyPr/>
          <a:lstStyle/>
          <a:p>
            <a:fld id="{A9D25E08-ED44-4E1F-B903-0BE4C02C980F}" type="datetimeFigureOut">
              <a:rPr lang="en-GB" smtClean="0"/>
              <a:t>07/11/2023</a:t>
            </a:fld>
            <a:endParaRPr lang="en-GB" dirty="0"/>
          </a:p>
        </p:txBody>
      </p:sp>
      <p:sp>
        <p:nvSpPr>
          <p:cNvPr id="3" name="Footer Placeholder 2">
            <a:extLst>
              <a:ext uri="{FF2B5EF4-FFF2-40B4-BE49-F238E27FC236}">
                <a16:creationId xmlns:a16="http://schemas.microsoft.com/office/drawing/2014/main" id="{B330EBBA-5051-C275-5A7B-DAD47AF9CE7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76F0375-28E6-D62D-EEAD-FFDBFD2EF5F4}"/>
              </a:ext>
            </a:extLst>
          </p:cNvPr>
          <p:cNvSpPr>
            <a:spLocks noGrp="1"/>
          </p:cNvSpPr>
          <p:nvPr>
            <p:ph type="sldNum" sz="quarter" idx="12"/>
          </p:nvPr>
        </p:nvSpPr>
        <p:spPr/>
        <p:txBody>
          <a:bodyPr/>
          <a:lstStyle/>
          <a:p>
            <a:fld id="{29A5F8C6-C78B-42DB-B5AE-BDD496BEC0D3}" type="slidenum">
              <a:rPr lang="en-GB" smtClean="0"/>
              <a:t>‹#›</a:t>
            </a:fld>
            <a:endParaRPr lang="en-GB" dirty="0"/>
          </a:p>
        </p:txBody>
      </p:sp>
    </p:spTree>
    <p:extLst>
      <p:ext uri="{BB962C8B-B14F-4D97-AF65-F5344CB8AC3E}">
        <p14:creationId xmlns:p14="http://schemas.microsoft.com/office/powerpoint/2010/main" val="4140666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533B5-8F86-DA14-8C66-E4C9D386BC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162ED1-FD16-DC0C-D804-791CD13F3C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81DDD8-6759-E005-EF0F-CB961FE183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09507A-72F8-DA72-4B84-965F09E6E0C2}"/>
              </a:ext>
            </a:extLst>
          </p:cNvPr>
          <p:cNvSpPr>
            <a:spLocks noGrp="1"/>
          </p:cNvSpPr>
          <p:nvPr>
            <p:ph type="dt" sz="half" idx="10"/>
          </p:nvPr>
        </p:nvSpPr>
        <p:spPr/>
        <p:txBody>
          <a:bodyPr/>
          <a:lstStyle/>
          <a:p>
            <a:fld id="{A9D25E08-ED44-4E1F-B903-0BE4C02C980F}" type="datetimeFigureOut">
              <a:rPr lang="en-GB" smtClean="0"/>
              <a:t>07/11/2023</a:t>
            </a:fld>
            <a:endParaRPr lang="en-GB" dirty="0"/>
          </a:p>
        </p:txBody>
      </p:sp>
      <p:sp>
        <p:nvSpPr>
          <p:cNvPr id="6" name="Footer Placeholder 5">
            <a:extLst>
              <a:ext uri="{FF2B5EF4-FFF2-40B4-BE49-F238E27FC236}">
                <a16:creationId xmlns:a16="http://schemas.microsoft.com/office/drawing/2014/main" id="{ACCF5B0A-461D-CEEF-8B4F-CBA2D7E8125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ED06923-BDE0-28CD-45C2-0D0AC3B5173C}"/>
              </a:ext>
            </a:extLst>
          </p:cNvPr>
          <p:cNvSpPr>
            <a:spLocks noGrp="1"/>
          </p:cNvSpPr>
          <p:nvPr>
            <p:ph type="sldNum" sz="quarter" idx="12"/>
          </p:nvPr>
        </p:nvSpPr>
        <p:spPr/>
        <p:txBody>
          <a:bodyPr/>
          <a:lstStyle/>
          <a:p>
            <a:fld id="{29A5F8C6-C78B-42DB-B5AE-BDD496BEC0D3}" type="slidenum">
              <a:rPr lang="en-GB" smtClean="0"/>
              <a:t>‹#›</a:t>
            </a:fld>
            <a:endParaRPr lang="en-GB" dirty="0"/>
          </a:p>
        </p:txBody>
      </p:sp>
    </p:spTree>
    <p:extLst>
      <p:ext uri="{BB962C8B-B14F-4D97-AF65-F5344CB8AC3E}">
        <p14:creationId xmlns:p14="http://schemas.microsoft.com/office/powerpoint/2010/main" val="4289421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CF5AB-004F-76EC-EA46-9F6F5467EE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B980A16-FFCF-9E9E-18EF-F4F6692A3F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307BBD65-B5E1-7369-6BA3-F84A8249A1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F45A7B-3DF4-D3D6-EFC2-A7CA28C6F165}"/>
              </a:ext>
            </a:extLst>
          </p:cNvPr>
          <p:cNvSpPr>
            <a:spLocks noGrp="1"/>
          </p:cNvSpPr>
          <p:nvPr>
            <p:ph type="dt" sz="half" idx="10"/>
          </p:nvPr>
        </p:nvSpPr>
        <p:spPr/>
        <p:txBody>
          <a:bodyPr/>
          <a:lstStyle/>
          <a:p>
            <a:fld id="{A9D25E08-ED44-4E1F-B903-0BE4C02C980F}" type="datetimeFigureOut">
              <a:rPr lang="en-GB" smtClean="0"/>
              <a:t>07/11/2023</a:t>
            </a:fld>
            <a:endParaRPr lang="en-GB" dirty="0"/>
          </a:p>
        </p:txBody>
      </p:sp>
      <p:sp>
        <p:nvSpPr>
          <p:cNvPr id="6" name="Footer Placeholder 5">
            <a:extLst>
              <a:ext uri="{FF2B5EF4-FFF2-40B4-BE49-F238E27FC236}">
                <a16:creationId xmlns:a16="http://schemas.microsoft.com/office/drawing/2014/main" id="{1ED2BB7F-A1A8-54D9-36FD-537F4787DA2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9E59290-048E-A295-7A31-82D22C31FE3F}"/>
              </a:ext>
            </a:extLst>
          </p:cNvPr>
          <p:cNvSpPr>
            <a:spLocks noGrp="1"/>
          </p:cNvSpPr>
          <p:nvPr>
            <p:ph type="sldNum" sz="quarter" idx="12"/>
          </p:nvPr>
        </p:nvSpPr>
        <p:spPr/>
        <p:txBody>
          <a:bodyPr/>
          <a:lstStyle/>
          <a:p>
            <a:fld id="{29A5F8C6-C78B-42DB-B5AE-BDD496BEC0D3}" type="slidenum">
              <a:rPr lang="en-GB" smtClean="0"/>
              <a:t>‹#›</a:t>
            </a:fld>
            <a:endParaRPr lang="en-GB" dirty="0"/>
          </a:p>
        </p:txBody>
      </p:sp>
    </p:spTree>
    <p:extLst>
      <p:ext uri="{BB962C8B-B14F-4D97-AF65-F5344CB8AC3E}">
        <p14:creationId xmlns:p14="http://schemas.microsoft.com/office/powerpoint/2010/main" val="3739901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BC0E4-4415-7622-C176-4D857F780C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EE21E4-CA25-AC1D-20D6-AF96550DF8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9A57AF-7E96-9297-8D16-9D8B331EA226}"/>
              </a:ext>
            </a:extLst>
          </p:cNvPr>
          <p:cNvSpPr>
            <a:spLocks noGrp="1"/>
          </p:cNvSpPr>
          <p:nvPr>
            <p:ph type="dt" sz="half" idx="10"/>
          </p:nvPr>
        </p:nvSpPr>
        <p:spPr/>
        <p:txBody>
          <a:bodyPr/>
          <a:lstStyle/>
          <a:p>
            <a:fld id="{A9D25E08-ED44-4E1F-B903-0BE4C02C980F}" type="datetimeFigureOut">
              <a:rPr lang="en-GB" smtClean="0"/>
              <a:t>07/11/2023</a:t>
            </a:fld>
            <a:endParaRPr lang="en-GB" dirty="0"/>
          </a:p>
        </p:txBody>
      </p:sp>
      <p:sp>
        <p:nvSpPr>
          <p:cNvPr id="5" name="Footer Placeholder 4">
            <a:extLst>
              <a:ext uri="{FF2B5EF4-FFF2-40B4-BE49-F238E27FC236}">
                <a16:creationId xmlns:a16="http://schemas.microsoft.com/office/drawing/2014/main" id="{22FC8375-C637-1A44-EE14-E0CC0146D46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04BA98F-013E-DE6A-F3FA-1DA1F73576FA}"/>
              </a:ext>
            </a:extLst>
          </p:cNvPr>
          <p:cNvSpPr>
            <a:spLocks noGrp="1"/>
          </p:cNvSpPr>
          <p:nvPr>
            <p:ph type="sldNum" sz="quarter" idx="12"/>
          </p:nvPr>
        </p:nvSpPr>
        <p:spPr/>
        <p:txBody>
          <a:bodyPr/>
          <a:lstStyle/>
          <a:p>
            <a:fld id="{29A5F8C6-C78B-42DB-B5AE-BDD496BEC0D3}" type="slidenum">
              <a:rPr lang="en-GB" smtClean="0"/>
              <a:t>‹#›</a:t>
            </a:fld>
            <a:endParaRPr lang="en-GB" dirty="0"/>
          </a:p>
        </p:txBody>
      </p:sp>
    </p:spTree>
    <p:extLst>
      <p:ext uri="{BB962C8B-B14F-4D97-AF65-F5344CB8AC3E}">
        <p14:creationId xmlns:p14="http://schemas.microsoft.com/office/powerpoint/2010/main" val="4283051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07CB0C-1487-6C15-C216-4277B587C9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85B60F-BE17-6180-0BF5-10BBDE2F130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934771-1C88-7D9E-539E-BF875D6BBCFF}"/>
              </a:ext>
            </a:extLst>
          </p:cNvPr>
          <p:cNvSpPr>
            <a:spLocks noGrp="1"/>
          </p:cNvSpPr>
          <p:nvPr>
            <p:ph type="dt" sz="half" idx="10"/>
          </p:nvPr>
        </p:nvSpPr>
        <p:spPr/>
        <p:txBody>
          <a:bodyPr/>
          <a:lstStyle/>
          <a:p>
            <a:fld id="{A9D25E08-ED44-4E1F-B903-0BE4C02C980F}" type="datetimeFigureOut">
              <a:rPr lang="en-GB" smtClean="0"/>
              <a:t>07/11/2023</a:t>
            </a:fld>
            <a:endParaRPr lang="en-GB" dirty="0"/>
          </a:p>
        </p:txBody>
      </p:sp>
      <p:sp>
        <p:nvSpPr>
          <p:cNvPr id="5" name="Footer Placeholder 4">
            <a:extLst>
              <a:ext uri="{FF2B5EF4-FFF2-40B4-BE49-F238E27FC236}">
                <a16:creationId xmlns:a16="http://schemas.microsoft.com/office/drawing/2014/main" id="{132637A7-AA09-A941-56A7-0E9FD302A63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5542D6-43D4-C299-0C48-93BBDF1100A2}"/>
              </a:ext>
            </a:extLst>
          </p:cNvPr>
          <p:cNvSpPr>
            <a:spLocks noGrp="1"/>
          </p:cNvSpPr>
          <p:nvPr>
            <p:ph type="sldNum" sz="quarter" idx="12"/>
          </p:nvPr>
        </p:nvSpPr>
        <p:spPr/>
        <p:txBody>
          <a:bodyPr/>
          <a:lstStyle/>
          <a:p>
            <a:fld id="{29A5F8C6-C78B-42DB-B5AE-BDD496BEC0D3}" type="slidenum">
              <a:rPr lang="en-GB" smtClean="0"/>
              <a:t>‹#›</a:t>
            </a:fld>
            <a:endParaRPr lang="en-GB" dirty="0"/>
          </a:p>
        </p:txBody>
      </p:sp>
    </p:spTree>
    <p:extLst>
      <p:ext uri="{BB962C8B-B14F-4D97-AF65-F5344CB8AC3E}">
        <p14:creationId xmlns:p14="http://schemas.microsoft.com/office/powerpoint/2010/main" val="2308133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A60C0A-3E16-D85D-37A1-46A6CF4870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B8E007-E2BC-FF38-551A-CA727DA814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55D2C2-0341-2E99-2B6E-5475145E5C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D25E08-ED44-4E1F-B903-0BE4C02C980F}" type="datetimeFigureOut">
              <a:rPr lang="en-GB" smtClean="0"/>
              <a:t>07/11/2023</a:t>
            </a:fld>
            <a:endParaRPr lang="en-GB" dirty="0"/>
          </a:p>
        </p:txBody>
      </p:sp>
      <p:sp>
        <p:nvSpPr>
          <p:cNvPr id="5" name="Footer Placeholder 4">
            <a:extLst>
              <a:ext uri="{FF2B5EF4-FFF2-40B4-BE49-F238E27FC236}">
                <a16:creationId xmlns:a16="http://schemas.microsoft.com/office/drawing/2014/main" id="{495F479D-5A99-00C7-990D-B1758803AD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73AE72F8-C8EF-0158-F521-2917874B79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A5F8C6-C78B-42DB-B5AE-BDD496BEC0D3}" type="slidenum">
              <a:rPr lang="en-GB" smtClean="0"/>
              <a:t>‹#›</a:t>
            </a:fld>
            <a:endParaRPr lang="en-GB" dirty="0"/>
          </a:p>
        </p:txBody>
      </p:sp>
    </p:spTree>
    <p:extLst>
      <p:ext uri="{BB962C8B-B14F-4D97-AF65-F5344CB8AC3E}">
        <p14:creationId xmlns:p14="http://schemas.microsoft.com/office/powerpoint/2010/main" val="14435648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digital-guerrilla.scot/information-management-technology/"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digital-guerrilla.scot/information-management-technology/" TargetMode="External"/><Relationship Id="rId7" Type="http://schemas.openxmlformats.org/officeDocument/2006/relationships/hyperlink" Target="https://creativecommons.org/licenses/by/3.0/" TargetMode="Externa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s://creativecommons.org/licenses/by-nc-nd/3.0/" TargetMode="External"/><Relationship Id="rId5" Type="http://schemas.openxmlformats.org/officeDocument/2006/relationships/hyperlink" Target="https://researchleap.com/selected-aspects-of-information-security-management-in-entities-performing-medical-activity/" TargetMode="Externa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hyperlink" Target="https://amam92.blogspot.com/2017/11/dozens-of-a380-800-of-emirates-at-dubai.html" TargetMode="External"/><Relationship Id="rId2" Type="http://schemas.openxmlformats.org/officeDocument/2006/relationships/image" Target="../media/image3.jpe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editoy.com/posts/12728"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tntfamilyhistory.blogspot.com/2017/04/is-technology-helping-us-discover-our.html"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jpe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eg"/><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phoenixajournal.wordpress.com/2012/02/23/thank-you/" TargetMode="External"/><Relationship Id="rId2" Type="http://schemas.openxmlformats.org/officeDocument/2006/relationships/image" Target="../media/image11.jp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hyperlink" Target="https://www.pexels.com/photo/book-aesthetic-books-old-books-open-books-1387022/" TargetMode="External"/><Relationship Id="rId2" Type="http://schemas.openxmlformats.org/officeDocument/2006/relationships/image" Target="../media/image13.jp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hand touching a sphere with dots and lines&#10;&#10;Description automatically generated">
            <a:extLst>
              <a:ext uri="{FF2B5EF4-FFF2-40B4-BE49-F238E27FC236}">
                <a16:creationId xmlns:a16="http://schemas.microsoft.com/office/drawing/2014/main" id="{1C539786-5ECA-874A-941D-476EF33C124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3701" t="9091" r="18324" b="-1"/>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F14DCB-96C2-170A-A937-655D686A85DA}"/>
              </a:ext>
            </a:extLst>
          </p:cNvPr>
          <p:cNvSpPr>
            <a:spLocks noGrp="1"/>
          </p:cNvSpPr>
          <p:nvPr>
            <p:ph type="ctrTitle"/>
          </p:nvPr>
        </p:nvSpPr>
        <p:spPr>
          <a:xfrm>
            <a:off x="477981" y="1122363"/>
            <a:ext cx="4023360" cy="3204134"/>
          </a:xfrm>
        </p:spPr>
        <p:txBody>
          <a:bodyPr anchor="b">
            <a:normAutofit/>
          </a:bodyPr>
          <a:lstStyle/>
          <a:p>
            <a:pPr algn="l"/>
            <a:r>
              <a:rPr lang="en-GB" sz="4800" dirty="0">
                <a:solidFill>
                  <a:schemeClr val="bg1"/>
                </a:solidFill>
              </a:rPr>
              <a:t>Knowledge management</a:t>
            </a:r>
          </a:p>
        </p:txBody>
      </p:sp>
      <p:sp>
        <p:nvSpPr>
          <p:cNvPr id="3" name="Subtitle 2">
            <a:extLst>
              <a:ext uri="{FF2B5EF4-FFF2-40B4-BE49-F238E27FC236}">
                <a16:creationId xmlns:a16="http://schemas.microsoft.com/office/drawing/2014/main" id="{27DD9D10-0B27-6631-7D78-5B36ABD3860E}"/>
              </a:ext>
            </a:extLst>
          </p:cNvPr>
          <p:cNvSpPr>
            <a:spLocks noGrp="1"/>
          </p:cNvSpPr>
          <p:nvPr>
            <p:ph type="subTitle" idx="1"/>
          </p:nvPr>
        </p:nvSpPr>
        <p:spPr>
          <a:xfrm>
            <a:off x="477980" y="4872922"/>
            <a:ext cx="4023359" cy="1208141"/>
          </a:xfrm>
        </p:spPr>
        <p:txBody>
          <a:bodyPr>
            <a:normAutofit/>
          </a:bodyPr>
          <a:lstStyle/>
          <a:p>
            <a:pPr algn="l"/>
            <a:r>
              <a:rPr lang="en-GB" sz="2000" dirty="0">
                <a:solidFill>
                  <a:schemeClr val="bg1"/>
                </a:solidFill>
              </a:rPr>
              <a:t>Emirate &amp;Virgin Media </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9490BD9B-9692-A820-F405-352A4B514DF4}"/>
              </a:ext>
            </a:extLst>
          </p:cNvPr>
          <p:cNvSpPr txBox="1"/>
          <p:nvPr/>
        </p:nvSpPr>
        <p:spPr>
          <a:xfrm>
            <a:off x="9732672" y="6657945"/>
            <a:ext cx="2459328"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digital-guerrilla.scot/information-management-technology/">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Tree>
    <p:extLst>
      <p:ext uri="{BB962C8B-B14F-4D97-AF65-F5344CB8AC3E}">
        <p14:creationId xmlns:p14="http://schemas.microsoft.com/office/powerpoint/2010/main" val="102913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hand touching a sphere with dots and lines&#10;&#10;Description automatically generated">
            <a:extLst>
              <a:ext uri="{FF2B5EF4-FFF2-40B4-BE49-F238E27FC236}">
                <a16:creationId xmlns:a16="http://schemas.microsoft.com/office/drawing/2014/main" id="{1C539786-5ECA-874A-941D-476EF33C124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316" r="2" b="2"/>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6" descr="A person in a white coat&#10;&#10;Description automatically generated">
            <a:extLst>
              <a:ext uri="{FF2B5EF4-FFF2-40B4-BE49-F238E27FC236}">
                <a16:creationId xmlns:a16="http://schemas.microsoft.com/office/drawing/2014/main" id="{50870D9A-ED90-B431-7154-03F736129EA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 b="31026"/>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2" name="Freeform: Shape 31">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34" name="Freeform: Shape 33">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F14DCB-96C2-170A-A937-655D686A85DA}"/>
              </a:ext>
            </a:extLst>
          </p:cNvPr>
          <p:cNvSpPr>
            <a:spLocks noGrp="1"/>
          </p:cNvSpPr>
          <p:nvPr>
            <p:ph type="ctrTitle"/>
          </p:nvPr>
        </p:nvSpPr>
        <p:spPr>
          <a:xfrm>
            <a:off x="438912" y="1524659"/>
            <a:ext cx="5019074" cy="2774088"/>
          </a:xfrm>
        </p:spPr>
        <p:txBody>
          <a:bodyPr>
            <a:normAutofit/>
          </a:bodyPr>
          <a:lstStyle/>
          <a:p>
            <a:pPr algn="l"/>
            <a:r>
              <a:rPr lang="en-GB" sz="5400" dirty="0"/>
              <a:t>Introduction</a:t>
            </a:r>
          </a:p>
        </p:txBody>
      </p:sp>
      <p:sp>
        <p:nvSpPr>
          <p:cNvPr id="3" name="Subtitle 2">
            <a:extLst>
              <a:ext uri="{FF2B5EF4-FFF2-40B4-BE49-F238E27FC236}">
                <a16:creationId xmlns:a16="http://schemas.microsoft.com/office/drawing/2014/main" id="{27DD9D10-0B27-6631-7D78-5B36ABD3860E}"/>
              </a:ext>
            </a:extLst>
          </p:cNvPr>
          <p:cNvSpPr>
            <a:spLocks noGrp="1"/>
          </p:cNvSpPr>
          <p:nvPr>
            <p:ph type="subTitle" idx="1"/>
          </p:nvPr>
        </p:nvSpPr>
        <p:spPr>
          <a:xfrm>
            <a:off x="438912" y="4687367"/>
            <a:ext cx="4917948" cy="1335024"/>
          </a:xfrm>
        </p:spPr>
        <p:txBody>
          <a:bodyPr>
            <a:normAutofit fontScale="92500"/>
          </a:bodyPr>
          <a:lstStyle/>
          <a:p>
            <a:pPr algn="l"/>
            <a:r>
              <a:rPr lang="en-GB" sz="1500" dirty="0"/>
              <a:t>In the following slides, we will present an in-depth analysis of Virgin Media and Emirates' knowledge management strategies, also Tows Analyse for both organisation showcasing the diverse approaches to knowledge management that can inspire and inform other organisations seeking to harness the power of knowledge in today's dynamic business environment.</a:t>
            </a:r>
          </a:p>
        </p:txBody>
      </p:sp>
      <p:sp>
        <p:nvSpPr>
          <p:cNvPr id="36" name="Rectangle 35">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a:endParaRPr>
          </a:p>
        </p:txBody>
      </p:sp>
      <p:sp>
        <p:nvSpPr>
          <p:cNvPr id="38" name="Rectangle 37">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9490BD9B-9692-A820-F405-352A4B514DF4}"/>
              </a:ext>
            </a:extLst>
          </p:cNvPr>
          <p:cNvSpPr txBox="1"/>
          <p:nvPr/>
        </p:nvSpPr>
        <p:spPr>
          <a:xfrm>
            <a:off x="9732672" y="6870700"/>
            <a:ext cx="2459328"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digital-guerrilla.scot/information-management-technology/">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
        <p:nvSpPr>
          <p:cNvPr id="8" name="TextBox 7">
            <a:extLst>
              <a:ext uri="{FF2B5EF4-FFF2-40B4-BE49-F238E27FC236}">
                <a16:creationId xmlns:a16="http://schemas.microsoft.com/office/drawing/2014/main" id="{EFFAC382-39B7-6026-91AB-1FCDFBE8076E}"/>
              </a:ext>
            </a:extLst>
          </p:cNvPr>
          <p:cNvSpPr txBox="1"/>
          <p:nvPr/>
        </p:nvSpPr>
        <p:spPr>
          <a:xfrm>
            <a:off x="7533156" y="6870700"/>
            <a:ext cx="218681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researchleap.com/selected-aspects-of-information-security-management-in-entities-performing-medical-activity/">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264204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group of airplanes on a runway&#10;&#10;Description automatically generated">
            <a:extLst>
              <a:ext uri="{FF2B5EF4-FFF2-40B4-BE49-F238E27FC236}">
                <a16:creationId xmlns:a16="http://schemas.microsoft.com/office/drawing/2014/main" id="{E6F86EC2-70B5-F97B-55E1-489CD743B692}"/>
              </a:ext>
            </a:extLst>
          </p:cNvPr>
          <p:cNvPicPr>
            <a:picLocks noChangeAspect="1"/>
          </p:cNvPicPr>
          <p:nvPr/>
        </p:nvPicPr>
        <p:blipFill rotWithShape="1">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94" r="2763"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C8D13780-5990-2248-799C-73E69095C848}"/>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solidFill>
                  <a:srgbClr val="FFFFFF"/>
                </a:solidFill>
              </a:rPr>
              <a:t>Emirates </a:t>
            </a:r>
          </a:p>
        </p:txBody>
      </p:sp>
      <p:sp>
        <p:nvSpPr>
          <p:cNvPr id="14" name="Content Placeholder 13">
            <a:extLst>
              <a:ext uri="{FF2B5EF4-FFF2-40B4-BE49-F238E27FC236}">
                <a16:creationId xmlns:a16="http://schemas.microsoft.com/office/drawing/2014/main" id="{4A1640B4-E766-515B-255F-8F89AFEE12B6}"/>
              </a:ext>
            </a:extLst>
          </p:cNvPr>
          <p:cNvSpPr>
            <a:spLocks noGrp="1"/>
          </p:cNvSpPr>
          <p:nvPr>
            <p:ph sz="half" idx="2"/>
          </p:nvPr>
        </p:nvSpPr>
        <p:spPr>
          <a:xfrm>
            <a:off x="838200" y="1825625"/>
            <a:ext cx="10515600" cy="4351338"/>
          </a:xfrm>
        </p:spPr>
        <p:txBody>
          <a:bodyPr vert="horz" lIns="91440" tIns="45720" rIns="91440" bIns="45720" rtlCol="0">
            <a:normAutofit/>
          </a:bodyPr>
          <a:lstStyle/>
          <a:p>
            <a:r>
              <a:rPr lang="en-US" dirty="0">
                <a:solidFill>
                  <a:srgbClr val="FFFFFF"/>
                </a:solidFill>
              </a:rPr>
              <a:t> </a:t>
            </a:r>
            <a:r>
              <a:rPr lang="en-GB" dirty="0">
                <a:solidFill>
                  <a:srgbClr val="FFFFFF"/>
                </a:solidFill>
              </a:rPr>
              <a:t>Emirates is a world-class airline known for its great service and broad network of destinations. The airline, which was founded in 1985, has developed to become a worldwide aviation powerhouse, providing customers with a premium travel experience.  Emirates is regarded for providing a premium in-flight experience. Passengers like the large accommodations, superb meals, and a variety of entertainment options. On select flights, first-class guests can even enjoy private apartments with showers. The airline's dedication to customer comfort and entertainment has garnered it several service excellence awards. </a:t>
            </a:r>
            <a:endParaRPr lang="en-US" dirty="0">
              <a:solidFill>
                <a:srgbClr val="FFFFFF"/>
              </a:solidFill>
            </a:endParaRPr>
          </a:p>
        </p:txBody>
      </p:sp>
      <p:sp>
        <p:nvSpPr>
          <p:cNvPr id="10" name="TextBox 9">
            <a:extLst>
              <a:ext uri="{FF2B5EF4-FFF2-40B4-BE49-F238E27FC236}">
                <a16:creationId xmlns:a16="http://schemas.microsoft.com/office/drawing/2014/main" id="{E55E1E92-B407-E229-4997-4C455F264953}"/>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amam92.blogspot.com/2017/11/dozens-of-a380-800-of-emirates-at-dubai.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139704151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8F6682B-1DC6-0213-7488-0D05EF600A07}"/>
              </a:ext>
            </a:extLst>
          </p:cNvPr>
          <p:cNvSpPr>
            <a:spLocks noGrp="1"/>
          </p:cNvSpPr>
          <p:nvPr>
            <p:ph idx="1"/>
          </p:nvPr>
        </p:nvSpPr>
        <p:spPr>
          <a:xfrm>
            <a:off x="4223982" y="327026"/>
            <a:ext cx="7485413" cy="2287587"/>
          </a:xfrm>
        </p:spPr>
        <p:txBody>
          <a:bodyPr vert="horz" lIns="91440" tIns="45720" rIns="91440" bIns="45720" rtlCol="0" anchor="ctr">
            <a:normAutofit/>
          </a:bodyPr>
          <a:lstStyle/>
          <a:p>
            <a:pPr>
              <a:spcAft>
                <a:spcPts val="600"/>
              </a:spcAft>
            </a:pPr>
            <a:r>
              <a:rPr lang="en-US" sz="1500" b="1" dirty="0"/>
              <a:t>Virgin Media is a communications and media firm based in the United Kingdom and Ireland. It is well-known for offering a variety of services including as broadband internet, television, and landline telephone service. Virgin Media has environmental sustainability, digital inclusiveness, and community engagement activities. Is well-known for its technology advancements and products, including as fast broadband speeds, interactive television services, and TiVo-based features. O2 Virgin Media: Virgin Media merged with O2 in 2021, forming the new business "Virgin Media O2." The goal of this merger was to unite Virgin Media's broadband and pay-tv services with O2's mobile network, resulting in a more complete telecoms company.</a:t>
            </a:r>
          </a:p>
        </p:txBody>
      </p:sp>
      <p:pic>
        <p:nvPicPr>
          <p:cNvPr id="15" name="Picture 14" descr="A router with a logo on the wall&#10;&#10;Description automatically generated">
            <a:extLst>
              <a:ext uri="{FF2B5EF4-FFF2-40B4-BE49-F238E27FC236}">
                <a16:creationId xmlns:a16="http://schemas.microsoft.com/office/drawing/2014/main" id="{F5BA827B-5559-3D3C-98FE-4786720DB98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6115" b="14244"/>
          <a:stretch/>
        </p:blipFill>
        <p:spPr>
          <a:xfrm>
            <a:off x="-9168" y="2763151"/>
            <a:ext cx="12201168" cy="4093262"/>
          </a:xfrm>
          <a:custGeom>
            <a:avLst/>
            <a:gdLst/>
            <a:ahLst/>
            <a:cxnLst/>
            <a:rect l="l" t="t" r="r" b="b"/>
            <a:pathLst>
              <a:path w="12201168" h="4093262">
                <a:moveTo>
                  <a:pt x="12201168" y="0"/>
                </a:moveTo>
                <a:lnTo>
                  <a:pt x="12201168" y="4093262"/>
                </a:lnTo>
                <a:lnTo>
                  <a:pt x="0" y="4093262"/>
                </a:lnTo>
                <a:lnTo>
                  <a:pt x="0" y="49771"/>
                </a:lnTo>
                <a:lnTo>
                  <a:pt x="344880" y="64399"/>
                </a:lnTo>
                <a:cubicBezTo>
                  <a:pt x="3386438" y="213466"/>
                  <a:pt x="6427997" y="534535"/>
                  <a:pt x="9469555" y="167599"/>
                </a:cubicBezTo>
                <a:cubicBezTo>
                  <a:pt x="10229945" y="75865"/>
                  <a:pt x="10990334" y="27132"/>
                  <a:pt x="11750723" y="7961"/>
                </a:cubicBezTo>
                <a:close/>
              </a:path>
            </a:pathLst>
          </a:custGeom>
        </p:spPr>
      </p:pic>
    </p:spTree>
    <p:extLst>
      <p:ext uri="{BB962C8B-B14F-4D97-AF65-F5344CB8AC3E}">
        <p14:creationId xmlns:p14="http://schemas.microsoft.com/office/powerpoint/2010/main" val="1954059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F556E9-D755-1954-9B9F-8F19E6E5F3D7}"/>
              </a:ext>
            </a:extLst>
          </p:cNvPr>
          <p:cNvSpPr>
            <a:spLocks noGrp="1"/>
          </p:cNvSpPr>
          <p:nvPr>
            <p:ph type="title"/>
          </p:nvPr>
        </p:nvSpPr>
        <p:spPr>
          <a:xfrm>
            <a:off x="838201" y="365125"/>
            <a:ext cx="5251316" cy="1807305"/>
          </a:xfrm>
        </p:spPr>
        <p:txBody>
          <a:bodyPr vert="horz" lIns="91440" tIns="45720" rIns="91440" bIns="45720" rtlCol="0" anchor="ctr">
            <a:normAutofit/>
          </a:bodyPr>
          <a:lstStyle/>
          <a:p>
            <a:r>
              <a:rPr lang="en-US" dirty="0"/>
              <a:t>TOWS Analysis Virgin Media</a:t>
            </a:r>
          </a:p>
        </p:txBody>
      </p:sp>
      <p:sp>
        <p:nvSpPr>
          <p:cNvPr id="3" name="Content Placeholder 2">
            <a:extLst>
              <a:ext uri="{FF2B5EF4-FFF2-40B4-BE49-F238E27FC236}">
                <a16:creationId xmlns:a16="http://schemas.microsoft.com/office/drawing/2014/main" id="{9868150F-2B76-F69C-8D90-8BB3E2EE5678}"/>
              </a:ext>
            </a:extLst>
          </p:cNvPr>
          <p:cNvSpPr>
            <a:spLocks noGrp="1"/>
          </p:cNvSpPr>
          <p:nvPr>
            <p:ph sz="half" idx="4294967295"/>
          </p:nvPr>
        </p:nvSpPr>
        <p:spPr>
          <a:xfrm>
            <a:off x="497958" y="2470925"/>
            <a:ext cx="5387967" cy="4752200"/>
          </a:xfrm>
        </p:spPr>
        <p:txBody>
          <a:bodyPr vert="horz" lIns="91440" tIns="45720" rIns="91440" bIns="45720" rtlCol="0">
            <a:normAutofit/>
          </a:bodyPr>
          <a:lstStyle/>
          <a:p>
            <a:pPr marL="134874">
              <a:spcBef>
                <a:spcPts val="590"/>
              </a:spcBef>
            </a:pPr>
            <a:r>
              <a:rPr lang="en-US" sz="1200" dirty="0">
                <a:latin typeface="Arial" panose="020B0604020202020204" pitchFamily="34" charset="0"/>
                <a:cs typeface="Arial" panose="020B0604020202020204" pitchFamily="34" charset="0"/>
              </a:rPr>
              <a:t>Strengths:</a:t>
            </a:r>
          </a:p>
          <a:p>
            <a:pPr marL="0" indent="0">
              <a:spcBef>
                <a:spcPts val="590"/>
              </a:spcBef>
              <a:buNone/>
            </a:pPr>
            <a:r>
              <a:rPr lang="en-US" sz="1200" dirty="0">
                <a:latin typeface="Arial" panose="020B0604020202020204" pitchFamily="34" charset="0"/>
                <a:cs typeface="Arial" panose="020B0604020202020204" pitchFamily="34" charset="0"/>
              </a:rPr>
              <a:t>The corporation provides a variety of services, including as broadband, cable television, and mobile services (Virgin Media, 2022).</a:t>
            </a:r>
          </a:p>
          <a:p>
            <a:pPr marL="0" indent="0">
              <a:spcBef>
                <a:spcPts val="590"/>
              </a:spcBef>
              <a:buNone/>
            </a:pPr>
            <a:r>
              <a:rPr lang="en-US" sz="1200" dirty="0">
                <a:latin typeface="Arial" panose="020B0604020202020204" pitchFamily="34" charset="0"/>
                <a:cs typeface="Arial" panose="020B0604020202020204" pitchFamily="34" charset="0"/>
              </a:rPr>
              <a:t> Virgin Media has a sizable market share in the UK telecom and media sectors, giving it a competitive edge (Virgin Media, 2022).</a:t>
            </a:r>
          </a:p>
          <a:p>
            <a:pPr>
              <a:spcBef>
                <a:spcPts val="590"/>
              </a:spcBef>
            </a:pPr>
            <a:r>
              <a:rPr lang="en-US" sz="1200" dirty="0">
                <a:latin typeface="Arial" panose="020B0604020202020204" pitchFamily="34" charset="0"/>
                <a:cs typeface="Arial" panose="020B0604020202020204" pitchFamily="34" charset="0"/>
              </a:rPr>
              <a:t>Weaknesses:</a:t>
            </a:r>
          </a:p>
          <a:p>
            <a:pPr marL="0" indent="0">
              <a:spcBef>
                <a:spcPts val="590"/>
              </a:spcBef>
              <a:buNone/>
            </a:pPr>
            <a:r>
              <a:rPr lang="en-US" sz="1200" dirty="0">
                <a:latin typeface="Arial" panose="020B0604020202020204" pitchFamily="34" charset="0"/>
                <a:cs typeface="Arial" panose="020B0604020202020204" pitchFamily="34" charset="0"/>
              </a:rPr>
              <a:t>The corporation works exclusively in the United Kingdom, restricting its global reach and diversification (Virgin Media, 2022).</a:t>
            </a:r>
          </a:p>
          <a:p>
            <a:pPr marL="0" indent="0">
              <a:spcBef>
                <a:spcPts val="590"/>
              </a:spcBef>
              <a:buNone/>
            </a:pPr>
            <a:r>
              <a:rPr lang="en-US" sz="1200" dirty="0">
                <a:latin typeface="Arial" panose="020B0604020202020204" pitchFamily="34" charset="0"/>
                <a:cs typeface="Arial" panose="020B0604020202020204" pitchFamily="34" charset="0"/>
              </a:rPr>
              <a:t>Virgin Media has had customer service and satisfaction issues (Ofcom, 2021)</a:t>
            </a:r>
          </a:p>
          <a:p>
            <a:pPr marL="134874" marR="0" lvl="0" fontAlgn="auto">
              <a:spcBef>
                <a:spcPts val="590"/>
              </a:spcBef>
              <a:spcAft>
                <a:spcPts val="0"/>
              </a:spcAft>
              <a:buClrTx/>
              <a:buSzTx/>
              <a:tabLst/>
              <a:defRPr/>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Opportunities:</a:t>
            </a:r>
          </a:p>
          <a:p>
            <a:pPr marL="0" marR="0" lvl="0" indent="0" fontAlgn="auto">
              <a:spcBef>
                <a:spcPts val="590"/>
              </a:spcBef>
              <a:spcAft>
                <a:spcPts val="0"/>
              </a:spcAft>
              <a:buClrTx/>
              <a:buSzTx/>
              <a:buNone/>
              <a:tabLst/>
              <a:defRPr/>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 Virgin Media can look at expanding into new geographic regions or markets (Thompson, 2022).</a:t>
            </a:r>
          </a:p>
          <a:p>
            <a:pPr marL="134874" marR="0" lvl="0" fontAlgn="auto">
              <a:spcBef>
                <a:spcPts val="590"/>
              </a:spcBef>
              <a:spcAft>
                <a:spcPts val="0"/>
              </a:spcAft>
              <a:buClrTx/>
              <a:buSzTx/>
              <a:tabLst/>
              <a:defRPr/>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Threats:</a:t>
            </a:r>
          </a:p>
          <a:p>
            <a:pPr marL="0" marR="0" lvl="0" indent="0" fontAlgn="auto">
              <a:spcBef>
                <a:spcPts val="590"/>
              </a:spcBef>
              <a:spcAft>
                <a:spcPts val="0"/>
              </a:spcAft>
              <a:buClrTx/>
              <a:buSzTx/>
              <a:buNone/>
              <a:tabLst/>
              <a:defRPr/>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Intense competition in the UK telecom business from corporations such as BT and Sky (Statista, 2022).</a:t>
            </a:r>
          </a:p>
          <a:p>
            <a:pPr marL="0">
              <a:spcBef>
                <a:spcPts val="590"/>
              </a:spcBef>
            </a:pPr>
            <a:endParaRPr lang="en-US" sz="1000" dirty="0"/>
          </a:p>
        </p:txBody>
      </p:sp>
      <p:pic>
        <p:nvPicPr>
          <p:cNvPr id="14" name="Picture 13">
            <a:extLst>
              <a:ext uri="{FF2B5EF4-FFF2-40B4-BE49-F238E27FC236}">
                <a16:creationId xmlns:a16="http://schemas.microsoft.com/office/drawing/2014/main" id="{953D7307-0CDD-AC5B-1138-A98AF0797743}"/>
              </a:ext>
            </a:extLst>
          </p:cNvPr>
          <p:cNvPicPr>
            <a:picLocks noChangeAspect="1"/>
          </p:cNvPicPr>
          <p:nvPr/>
        </p:nvPicPr>
        <p:blipFill rotWithShape="1">
          <a:blip r:embed="rId2"/>
          <a:srcRect l="18094" r="3299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555084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F556E9-D755-1954-9B9F-8F19E6E5F3D7}"/>
              </a:ext>
            </a:extLst>
          </p:cNvPr>
          <p:cNvSpPr>
            <a:spLocks noGrp="1"/>
          </p:cNvSpPr>
          <p:nvPr>
            <p:ph type="title"/>
          </p:nvPr>
        </p:nvSpPr>
        <p:spPr>
          <a:xfrm>
            <a:off x="838201" y="365125"/>
            <a:ext cx="5251316" cy="1807305"/>
          </a:xfrm>
        </p:spPr>
        <p:txBody>
          <a:bodyPr vert="horz" lIns="91440" tIns="45720" rIns="91440" bIns="45720" rtlCol="0" anchor="ctr">
            <a:normAutofit/>
          </a:bodyPr>
          <a:lstStyle/>
          <a:p>
            <a:r>
              <a:rPr lang="en-US" dirty="0"/>
              <a:t>TOWS Analysis Emirates</a:t>
            </a:r>
          </a:p>
        </p:txBody>
      </p:sp>
      <p:sp>
        <p:nvSpPr>
          <p:cNvPr id="3" name="Content Placeholder 2">
            <a:extLst>
              <a:ext uri="{FF2B5EF4-FFF2-40B4-BE49-F238E27FC236}">
                <a16:creationId xmlns:a16="http://schemas.microsoft.com/office/drawing/2014/main" id="{9868150F-2B76-F69C-8D90-8BB3E2EE5678}"/>
              </a:ext>
            </a:extLst>
          </p:cNvPr>
          <p:cNvSpPr>
            <a:spLocks noGrp="1"/>
          </p:cNvSpPr>
          <p:nvPr>
            <p:ph sz="half" idx="4294967295"/>
          </p:nvPr>
        </p:nvSpPr>
        <p:spPr>
          <a:xfrm>
            <a:off x="838200" y="2333296"/>
            <a:ext cx="4619621" cy="4258889"/>
          </a:xfrm>
        </p:spPr>
        <p:txBody>
          <a:bodyPr vert="horz" lIns="91440" tIns="45720" rIns="91440" bIns="45720" rtlCol="0">
            <a:normAutofit/>
          </a:bodyPr>
          <a:lstStyle/>
          <a:p>
            <a:pPr marL="134874">
              <a:spcBef>
                <a:spcPts val="590"/>
              </a:spcBef>
            </a:pPr>
            <a:r>
              <a:rPr lang="en-US" sz="1200" dirty="0">
                <a:latin typeface="Arial" panose="020B0604020202020204" pitchFamily="34" charset="0"/>
                <a:cs typeface="Arial" panose="020B0604020202020204" pitchFamily="34" charset="0"/>
              </a:rPr>
              <a:t>Strengths </a:t>
            </a:r>
          </a:p>
          <a:p>
            <a:pPr marL="0" indent="0">
              <a:spcBef>
                <a:spcPts val="590"/>
              </a:spcBef>
              <a:buNone/>
            </a:pPr>
            <a:r>
              <a:rPr lang="en-US" sz="1200" dirty="0">
                <a:latin typeface="Arial" panose="020B0604020202020204" pitchFamily="34" charset="0"/>
                <a:cs typeface="Arial" panose="020B0604020202020204" pitchFamily="34" charset="0"/>
              </a:rPr>
              <a:t>Emirates is well-known around the globe for providing high-quality service, lavish facilities, and remarkable in-flight experiences. This high level of brand identification provides a substantial competitive advantage(Emirates,2023).</a:t>
            </a:r>
          </a:p>
          <a:p>
            <a:pPr marL="134874">
              <a:spcBef>
                <a:spcPts val="590"/>
              </a:spcBef>
            </a:pPr>
            <a:r>
              <a:rPr lang="en-US" sz="1200" dirty="0">
                <a:latin typeface="Arial" panose="020B0604020202020204" pitchFamily="34" charset="0"/>
                <a:cs typeface="Arial" panose="020B0604020202020204" pitchFamily="34" charset="0"/>
              </a:rPr>
              <a:t>Weaknesses</a:t>
            </a:r>
          </a:p>
          <a:p>
            <a:pPr marL="0" indent="0">
              <a:spcBef>
                <a:spcPts val="590"/>
              </a:spcBef>
              <a:buNone/>
            </a:pPr>
            <a:r>
              <a:rPr lang="en-US" sz="1200" dirty="0">
                <a:latin typeface="Arial" panose="020B0604020202020204" pitchFamily="34" charset="0"/>
                <a:cs typeface="Arial" panose="020B0604020202020204" pitchFamily="34" charset="0"/>
              </a:rPr>
              <a:t>The airline's operating expenditures are high, owing in part to the high level of services provided and the necessity for ongoing investment in aircraft and technology(BBC,2022).</a:t>
            </a:r>
          </a:p>
          <a:p>
            <a:pPr marL="134874" marR="0" lvl="0" fontAlgn="auto">
              <a:spcBef>
                <a:spcPts val="590"/>
              </a:spcBef>
              <a:spcAft>
                <a:spcPts val="0"/>
              </a:spcAft>
              <a:buClrTx/>
              <a:buSzTx/>
              <a:tabLst/>
              <a:defRPr/>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Opportunities </a:t>
            </a:r>
          </a:p>
          <a:p>
            <a:pPr marL="0" marR="0" lvl="0" indent="0" fontAlgn="auto">
              <a:spcBef>
                <a:spcPts val="590"/>
              </a:spcBef>
              <a:spcAft>
                <a:spcPts val="0"/>
              </a:spcAft>
              <a:buClrTx/>
              <a:buSzTx/>
              <a:buNone/>
              <a:tabLst/>
              <a:defRPr/>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Emirates may develop strategic alliances and partnerships with other airlines to increase its route network, share resources, and lower costs(The National,2021).</a:t>
            </a:r>
          </a:p>
          <a:p>
            <a:pPr marL="134874" marR="0" lvl="0" fontAlgn="auto">
              <a:spcBef>
                <a:spcPts val="590"/>
              </a:spcBef>
              <a:spcAft>
                <a:spcPts val="0"/>
              </a:spcAft>
              <a:buClrTx/>
              <a:buSzTx/>
              <a:tabLst/>
              <a:defRPr/>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Threats</a:t>
            </a:r>
          </a:p>
          <a:p>
            <a:pPr marL="0" marR="0" lvl="0" indent="0" fontAlgn="auto">
              <a:spcBef>
                <a:spcPts val="590"/>
              </a:spcBef>
              <a:spcAft>
                <a:spcPts val="0"/>
              </a:spcAft>
              <a:buClrTx/>
              <a:buSzTx/>
              <a:buNone/>
              <a:tabLst/>
              <a:defRPr/>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The aviation business is extremely competitive, with several carriers providing identical services. Emirates is up against both traditional carriers and low-cost rivals(Statista,2022).</a:t>
            </a:r>
          </a:p>
          <a:p>
            <a:pPr marL="0">
              <a:spcBef>
                <a:spcPts val="590"/>
              </a:spcBef>
            </a:pPr>
            <a:endParaRPr lang="en-US" sz="1100" dirty="0"/>
          </a:p>
        </p:txBody>
      </p:sp>
      <p:pic>
        <p:nvPicPr>
          <p:cNvPr id="5" name="Picture 4" descr="Plane in red circle">
            <a:extLst>
              <a:ext uri="{FF2B5EF4-FFF2-40B4-BE49-F238E27FC236}">
                <a16:creationId xmlns:a16="http://schemas.microsoft.com/office/drawing/2014/main" id="{6ABE1115-9220-7A0C-20BE-88C223E8D7C9}"/>
              </a:ext>
            </a:extLst>
          </p:cNvPr>
          <p:cNvPicPr>
            <a:picLocks noChangeAspect="1"/>
          </p:cNvPicPr>
          <p:nvPr/>
        </p:nvPicPr>
        <p:blipFill rotWithShape="1">
          <a:blip r:embed="rId2"/>
          <a:srcRect l="19361" r="1977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87121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F9BB45BB-875C-46C4-8EB3-116E69547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3969458" cy="5571072"/>
          </a:xfrm>
          <a:prstGeom prst="rect">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56" name="Rectangle 55">
            <a:extLst>
              <a:ext uri="{FF2B5EF4-FFF2-40B4-BE49-F238E27FC236}">
                <a16:creationId xmlns:a16="http://schemas.microsoft.com/office/drawing/2014/main" id="{8B3694B1-1312-4B28-814F-D678F40EC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883" y="806751"/>
            <a:ext cx="3616369" cy="5244498"/>
          </a:xfrm>
          <a:prstGeom prst="rect">
            <a:avLst/>
          </a:prstGeom>
          <a:noFill/>
          <a:ln w="6350" cap="sq" cmpd="sng" algn="ctr">
            <a:solidFill>
              <a:srgbClr val="404040"/>
            </a:solidFill>
            <a:prstDash val="solid"/>
            <a:miter lim="800000"/>
          </a:ln>
          <a:effectLst/>
        </p:spPr>
        <p:txBody>
          <a:bodyPr/>
          <a:lstStyle/>
          <a:p>
            <a:endParaRPr lang="en-GB" dirty="0"/>
          </a:p>
        </p:txBody>
      </p:sp>
      <p:pic>
        <p:nvPicPr>
          <p:cNvPr id="29" name="Picture 28">
            <a:extLst>
              <a:ext uri="{FF2B5EF4-FFF2-40B4-BE49-F238E27FC236}">
                <a16:creationId xmlns:a16="http://schemas.microsoft.com/office/drawing/2014/main" id="{F017D6B2-F29D-4971-6821-A394383866FE}"/>
              </a:ext>
            </a:extLst>
          </p:cNvPr>
          <p:cNvPicPr>
            <a:picLocks noChangeAspect="1"/>
          </p:cNvPicPr>
          <p:nvPr/>
        </p:nvPicPr>
        <p:blipFill rotWithShape="1">
          <a:blip r:embed="rId2"/>
          <a:srcRect l="20218" r="42417"/>
          <a:stretch/>
        </p:blipFill>
        <p:spPr>
          <a:xfrm>
            <a:off x="997061" y="973685"/>
            <a:ext cx="3262013" cy="4910631"/>
          </a:xfrm>
          <a:prstGeom prst="rect">
            <a:avLst/>
          </a:prstGeom>
        </p:spPr>
      </p:pic>
      <p:sp>
        <p:nvSpPr>
          <p:cNvPr id="54" name="Rectangle 53">
            <a:extLst>
              <a:ext uri="{FF2B5EF4-FFF2-40B4-BE49-F238E27FC236}">
                <a16:creationId xmlns:a16="http://schemas.microsoft.com/office/drawing/2014/main" id="{7D129406-7638-4F06-A449-C61BF912F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8000" y="253548"/>
            <a:ext cx="6693368" cy="6102802"/>
          </a:xfrm>
          <a:prstGeom prst="rect">
            <a:avLst/>
          </a:prstGeom>
          <a:solidFill>
            <a:srgbClr val="AFABAB">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1EE733EF-72AB-20C0-9F67-D0E305D6B0F1}"/>
              </a:ext>
            </a:extLst>
          </p:cNvPr>
          <p:cNvSpPr>
            <a:spLocks noGrp="1"/>
          </p:cNvSpPr>
          <p:nvPr>
            <p:ph type="title"/>
          </p:nvPr>
        </p:nvSpPr>
        <p:spPr>
          <a:xfrm>
            <a:off x="5742632" y="749412"/>
            <a:ext cx="5712872" cy="5134904"/>
          </a:xfrm>
        </p:spPr>
        <p:txBody>
          <a:bodyPr vert="horz" lIns="91440" tIns="45720" rIns="91440" bIns="45720" rtlCol="0" anchor="ctr">
            <a:normAutofit/>
          </a:bodyPr>
          <a:lstStyle/>
          <a:p>
            <a:pPr algn="ctr"/>
            <a:r>
              <a:rPr lang="en-US" sz="2900" dirty="0"/>
              <a:t>How Knowledge Management is used at  Emirates &amp; Virgin Media </a:t>
            </a:r>
            <a:br>
              <a:rPr lang="en-US" sz="2900" dirty="0"/>
            </a:br>
            <a:br>
              <a:rPr lang="en-US" sz="2900" dirty="0"/>
            </a:br>
            <a:r>
              <a:rPr lang="en-US" sz="2900" dirty="0"/>
              <a:t>Knowledge management is a subject of research and a business practice that entails the process of producing, organizing, recording, storing, retrieving, and distributing an organization's intellectual assets, which can comprise both explicit (recorded) and tacit (personal and experiential) knowledge.</a:t>
            </a:r>
          </a:p>
        </p:txBody>
      </p:sp>
    </p:spTree>
    <p:extLst>
      <p:ext uri="{BB962C8B-B14F-4D97-AF65-F5344CB8AC3E}">
        <p14:creationId xmlns:p14="http://schemas.microsoft.com/office/powerpoint/2010/main" val="3983293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Freeform: Shape 6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5" name="Title 4">
            <a:extLst>
              <a:ext uri="{FF2B5EF4-FFF2-40B4-BE49-F238E27FC236}">
                <a16:creationId xmlns:a16="http://schemas.microsoft.com/office/drawing/2014/main" id="{1EE733EF-72AB-20C0-9F67-D0E305D6B0F1}"/>
              </a:ext>
            </a:extLst>
          </p:cNvPr>
          <p:cNvSpPr>
            <a:spLocks noGrp="1"/>
          </p:cNvSpPr>
          <p:nvPr>
            <p:ph type="title"/>
          </p:nvPr>
        </p:nvSpPr>
        <p:spPr>
          <a:xfrm>
            <a:off x="838201" y="643467"/>
            <a:ext cx="3888526" cy="1800526"/>
          </a:xfrm>
        </p:spPr>
        <p:txBody>
          <a:bodyPr vert="horz" lIns="91440" tIns="45720" rIns="91440" bIns="45720" rtlCol="0" anchor="ctr">
            <a:normAutofit/>
          </a:bodyPr>
          <a:lstStyle/>
          <a:p>
            <a:br>
              <a:rPr lang="en-US" sz="4100" kern="1200" dirty="0">
                <a:solidFill>
                  <a:schemeClr val="tx1"/>
                </a:solidFill>
                <a:latin typeface="+mj-lt"/>
                <a:ea typeface="+mj-ea"/>
                <a:cs typeface="+mj-cs"/>
              </a:rPr>
            </a:br>
            <a:br>
              <a:rPr lang="en-US" sz="4100" kern="1200" dirty="0">
                <a:solidFill>
                  <a:schemeClr val="tx1"/>
                </a:solidFill>
                <a:latin typeface="+mj-lt"/>
                <a:ea typeface="+mj-ea"/>
                <a:cs typeface="+mj-cs"/>
              </a:rPr>
            </a:br>
            <a:endParaRPr lang="en-US" sz="4100" kern="1200" dirty="0">
              <a:solidFill>
                <a:schemeClr val="tx1"/>
              </a:solidFill>
              <a:latin typeface="+mj-lt"/>
              <a:ea typeface="+mj-ea"/>
              <a:cs typeface="+mj-cs"/>
            </a:endParaRPr>
          </a:p>
        </p:txBody>
      </p:sp>
      <p:sp>
        <p:nvSpPr>
          <p:cNvPr id="3" name="TextBox 2">
            <a:extLst>
              <a:ext uri="{FF2B5EF4-FFF2-40B4-BE49-F238E27FC236}">
                <a16:creationId xmlns:a16="http://schemas.microsoft.com/office/drawing/2014/main" id="{86DAFF7A-F35D-B9B6-32A9-11FD239CFF38}"/>
              </a:ext>
            </a:extLst>
          </p:cNvPr>
          <p:cNvSpPr txBox="1"/>
          <p:nvPr/>
        </p:nvSpPr>
        <p:spPr>
          <a:xfrm>
            <a:off x="131517" y="294850"/>
            <a:ext cx="7087990" cy="7658303"/>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Training and learning programs are frequently included in KM projects to ensure that staff have the skills and knowledge needed to perform their responsibilities effectively.</a:t>
            </a:r>
          </a:p>
          <a:p>
            <a:pPr>
              <a:lnSpc>
                <a:spcPct val="90000"/>
              </a:lnSpc>
              <a:spcAft>
                <a:spcPts val="600"/>
              </a:spcAft>
            </a:pPr>
            <a:endParaRPr lang="en-US" sz="2000" dirty="0"/>
          </a:p>
          <a:p>
            <a:pPr indent="-228600">
              <a:lnSpc>
                <a:spcPct val="90000"/>
              </a:lnSpc>
              <a:spcAft>
                <a:spcPts val="600"/>
              </a:spcAft>
              <a:buFont typeface="Arial" panose="020B0604020202020204" pitchFamily="34" charset="0"/>
              <a:buChar char="•"/>
            </a:pPr>
            <a:r>
              <a:rPr lang="en-GB" sz="2000" dirty="0"/>
              <a:t>Data analytics and artificial intelligence in decision-making are two examples of how the organisations uses technology to improve knowledge utilisation.</a:t>
            </a:r>
          </a:p>
          <a:p>
            <a:pPr>
              <a:lnSpc>
                <a:spcPct val="90000"/>
              </a:lnSpc>
              <a:spcAft>
                <a:spcPts val="600"/>
              </a:spcAft>
            </a:pPr>
            <a:endParaRPr lang="en-GB" sz="2000" dirty="0"/>
          </a:p>
          <a:p>
            <a:pPr indent="-228600">
              <a:lnSpc>
                <a:spcPct val="90000"/>
              </a:lnSpc>
              <a:spcAft>
                <a:spcPts val="600"/>
              </a:spcAft>
              <a:buFont typeface="Arial" panose="020B0604020202020204" pitchFamily="34" charset="0"/>
              <a:buChar char="•"/>
            </a:pPr>
            <a:r>
              <a:rPr lang="en-GB" sz="2000" dirty="0"/>
              <a:t>To keep staff up to date on the latest industry advancements and to build a culture of information sharing, the organisations use continuous learning and training programmes.</a:t>
            </a:r>
          </a:p>
          <a:p>
            <a:pPr>
              <a:lnSpc>
                <a:spcPct val="90000"/>
              </a:lnSpc>
              <a:spcAft>
                <a:spcPts val="600"/>
              </a:spcAft>
            </a:pPr>
            <a:endParaRPr lang="en-GB" sz="2000" dirty="0"/>
          </a:p>
          <a:p>
            <a:pPr indent="-228600">
              <a:lnSpc>
                <a:spcPct val="90000"/>
              </a:lnSpc>
              <a:spcAft>
                <a:spcPts val="600"/>
              </a:spcAft>
              <a:buFont typeface="Arial" panose="020B0604020202020204" pitchFamily="34" charset="0"/>
              <a:buChar char="•"/>
            </a:pPr>
            <a:r>
              <a:rPr lang="en-GB" sz="2000" dirty="0"/>
              <a:t>The organisations prioritises knowledge transfer between experienced staff and new hires to ensure essential information is handed down. </a:t>
            </a:r>
          </a:p>
          <a:p>
            <a:pPr>
              <a:lnSpc>
                <a:spcPct val="90000"/>
              </a:lnSpc>
              <a:spcAft>
                <a:spcPts val="600"/>
              </a:spcAft>
            </a:pPr>
            <a:endParaRPr lang="en-GB" sz="2000" dirty="0"/>
          </a:p>
          <a:p>
            <a:pPr indent="-228600">
              <a:lnSpc>
                <a:spcPct val="90000"/>
              </a:lnSpc>
              <a:spcAft>
                <a:spcPts val="600"/>
              </a:spcAft>
              <a:buFont typeface="Arial" panose="020B0604020202020204" pitchFamily="34" charset="0"/>
              <a:buChar char="•"/>
            </a:pPr>
            <a:r>
              <a:rPr lang="en-GB" sz="2000" dirty="0"/>
              <a:t>To make recorded knowledge freely accessible to employees, the organisation organises it using databases, content management systems, and categorization tools.</a:t>
            </a:r>
            <a:endParaRPr lang="en-US" sz="2000" dirty="0"/>
          </a:p>
        </p:txBody>
      </p:sp>
      <p:pic>
        <p:nvPicPr>
          <p:cNvPr id="6" name="Picture 5" descr="A close-up of a sign&#10;&#10;Description automatically generated">
            <a:extLst>
              <a:ext uri="{FF2B5EF4-FFF2-40B4-BE49-F238E27FC236}">
                <a16:creationId xmlns:a16="http://schemas.microsoft.com/office/drawing/2014/main" id="{A2026E32-0C63-0077-C475-23EBAC2870D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5400000">
            <a:off x="6374821" y="1574213"/>
            <a:ext cx="5599876" cy="3737917"/>
          </a:xfrm>
          <a:prstGeom prst="rect">
            <a:avLst/>
          </a:prstGeom>
        </p:spPr>
      </p:pic>
    </p:spTree>
    <p:extLst>
      <p:ext uri="{BB962C8B-B14F-4D97-AF65-F5344CB8AC3E}">
        <p14:creationId xmlns:p14="http://schemas.microsoft.com/office/powerpoint/2010/main" val="2124010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1" name="Picture 30">
            <a:extLst>
              <a:ext uri="{FF2B5EF4-FFF2-40B4-BE49-F238E27FC236}">
                <a16:creationId xmlns:a16="http://schemas.microsoft.com/office/drawing/2014/main" id="{D1419AE5-7393-146F-5D62-C56A7228862C}"/>
              </a:ext>
            </a:extLst>
          </p:cNvPr>
          <p:cNvPicPr>
            <a:picLocks noChangeAspect="1"/>
          </p:cNvPicPr>
          <p:nvPr/>
        </p:nvPicPr>
        <p:blipFill rotWithShape="1">
          <a:blip r:embed="rId2">
            <a:alphaModFix amt="35000"/>
          </a:blip>
          <a:srcRect t="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9FF556E9-D755-1954-9B9F-8F19E6E5F3D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solidFill>
                  <a:srgbClr val="FFFFFF"/>
                </a:solidFill>
              </a:rPr>
              <a:t>Recommendations Virgin Media</a:t>
            </a:r>
          </a:p>
        </p:txBody>
      </p:sp>
      <p:graphicFrame>
        <p:nvGraphicFramePr>
          <p:cNvPr id="30" name="Content Placeholder 2">
            <a:extLst>
              <a:ext uri="{FF2B5EF4-FFF2-40B4-BE49-F238E27FC236}">
                <a16:creationId xmlns:a16="http://schemas.microsoft.com/office/drawing/2014/main" id="{DACF516D-648C-4E69-545B-3A016F07E6F7}"/>
              </a:ext>
            </a:extLst>
          </p:cNvPr>
          <p:cNvGraphicFramePr>
            <a:graphicFrameLocks noGrp="1"/>
          </p:cNvGraphicFramePr>
          <p:nvPr>
            <p:ph sz="half" idx="1"/>
            <p:extLst>
              <p:ext uri="{D42A27DB-BD31-4B8C-83A1-F6EECF244321}">
                <p14:modId xmlns:p14="http://schemas.microsoft.com/office/powerpoint/2010/main" val="348476684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587043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FFE5F038-5068-645A-42C1-5B54979047FF}"/>
              </a:ext>
            </a:extLst>
          </p:cNvPr>
          <p:cNvPicPr>
            <a:picLocks noChangeAspect="1"/>
          </p:cNvPicPr>
          <p:nvPr/>
        </p:nvPicPr>
        <p:blipFill rotWithShape="1">
          <a:blip r:embed="rId2">
            <a:alphaModFix amt="35000"/>
          </a:blip>
          <a:srcRect t="10786" b="4945"/>
          <a:stretch/>
        </p:blipFill>
        <p:spPr>
          <a:xfrm>
            <a:off x="20" y="10"/>
            <a:ext cx="12191980" cy="6857990"/>
          </a:xfrm>
          <a:prstGeom prst="rect">
            <a:avLst/>
          </a:prstGeom>
        </p:spPr>
      </p:pic>
      <p:sp>
        <p:nvSpPr>
          <p:cNvPr id="2" name="Title 1">
            <a:extLst>
              <a:ext uri="{FF2B5EF4-FFF2-40B4-BE49-F238E27FC236}">
                <a16:creationId xmlns:a16="http://schemas.microsoft.com/office/drawing/2014/main" id="{9C290048-3F65-1EB7-E56A-273C476AC3FD}"/>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solidFill>
                  <a:srgbClr val="FFFFFF"/>
                </a:solidFill>
              </a:rPr>
              <a:t>Recommendation for Emirates</a:t>
            </a:r>
          </a:p>
        </p:txBody>
      </p:sp>
      <p:graphicFrame>
        <p:nvGraphicFramePr>
          <p:cNvPr id="5" name="Content Placeholder 2">
            <a:extLst>
              <a:ext uri="{FF2B5EF4-FFF2-40B4-BE49-F238E27FC236}">
                <a16:creationId xmlns:a16="http://schemas.microsoft.com/office/drawing/2014/main" id="{9BE52548-2ED9-F2C6-4618-C0E33D568EAC}"/>
              </a:ext>
            </a:extLst>
          </p:cNvPr>
          <p:cNvGraphicFramePr>
            <a:graphicFrameLocks noGrp="1"/>
          </p:cNvGraphicFramePr>
          <p:nvPr>
            <p:ph sz="half" idx="1"/>
            <p:extLst>
              <p:ext uri="{D42A27DB-BD31-4B8C-83A1-F6EECF244321}">
                <p14:modId xmlns:p14="http://schemas.microsoft.com/office/powerpoint/2010/main" val="3932826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028282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5" name="Title 4">
            <a:extLst>
              <a:ext uri="{FF2B5EF4-FFF2-40B4-BE49-F238E27FC236}">
                <a16:creationId xmlns:a16="http://schemas.microsoft.com/office/drawing/2014/main" id="{93C4F296-DB35-9751-2969-ED3BC48FDD2D}"/>
              </a:ext>
            </a:extLst>
          </p:cNvPr>
          <p:cNvSpPr>
            <a:spLocks noGrp="1"/>
          </p:cNvSpPr>
          <p:nvPr>
            <p:ph type="title"/>
          </p:nvPr>
        </p:nvSpPr>
        <p:spPr>
          <a:xfrm>
            <a:off x="710159" y="-794415"/>
            <a:ext cx="8071706" cy="2387600"/>
          </a:xfrm>
        </p:spPr>
        <p:txBody>
          <a:bodyPr vert="horz" lIns="91440" tIns="45720" rIns="91440" bIns="45720" rtlCol="0" anchor="b">
            <a:normAutofit/>
          </a:bodyPr>
          <a:lstStyle/>
          <a:p>
            <a:r>
              <a:rPr lang="en-US" sz="6600" kern="1200" dirty="0">
                <a:solidFill>
                  <a:schemeClr val="bg1"/>
                </a:solidFill>
                <a:latin typeface="+mj-lt"/>
                <a:ea typeface="+mj-ea"/>
                <a:cs typeface="+mj-cs"/>
              </a:rPr>
              <a:t>Conclusion</a:t>
            </a:r>
          </a:p>
        </p:txBody>
      </p:sp>
      <p:cxnSp>
        <p:nvCxnSpPr>
          <p:cNvPr id="12" name="Straight Connector 11">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B5E4220-8704-3DD6-E908-C4F9F4CB9C9B}"/>
              </a:ext>
            </a:extLst>
          </p:cNvPr>
          <p:cNvSpPr txBox="1"/>
          <p:nvPr/>
        </p:nvSpPr>
        <p:spPr>
          <a:xfrm>
            <a:off x="967565" y="2003155"/>
            <a:ext cx="8187067" cy="2585323"/>
          </a:xfrm>
          <a:prstGeom prst="rect">
            <a:avLst/>
          </a:prstGeom>
          <a:noFill/>
        </p:spPr>
        <p:txBody>
          <a:bodyPr wrap="square">
            <a:spAutoFit/>
          </a:bodyPr>
          <a:lstStyle/>
          <a:p>
            <a:pPr marL="285750" indent="-285750">
              <a:buFont typeface="Wingdings" panose="05000000000000000000" pitchFamily="2" charset="2"/>
              <a:buChar char="q"/>
            </a:pPr>
            <a:r>
              <a:rPr lang="en-GB" dirty="0">
                <a:solidFill>
                  <a:schemeClr val="bg1"/>
                </a:solidFill>
                <a:latin typeface="Arial" panose="020B0604020202020204" pitchFamily="34" charset="0"/>
                <a:cs typeface="Arial" panose="020B0604020202020204" pitchFamily="34" charset="0"/>
              </a:rPr>
              <a:t>While both firms place a premium on knowledge collection, sharing, and technology, their specific goals, tools, regulatory needs, employee participation, geographic distribution, leadership, and maturity differ.</a:t>
            </a:r>
          </a:p>
          <a:p>
            <a:pPr marL="285750" indent="-285750">
              <a:buFont typeface="Wingdings" panose="05000000000000000000" pitchFamily="2" charset="2"/>
              <a:buChar char="q"/>
            </a:pPr>
            <a:r>
              <a:rPr lang="en-GB" dirty="0">
                <a:solidFill>
                  <a:schemeClr val="bg1"/>
                </a:solidFill>
                <a:latin typeface="Arial" panose="020B0604020202020204" pitchFamily="34" charset="0"/>
                <a:cs typeface="Arial" panose="020B0604020202020204" pitchFamily="34" charset="0"/>
              </a:rPr>
              <a:t> Factors like as industry, size, and organisational culture all have an impact on these variances. Finally, knowledge management is a dynamic and critical component of organisational success. </a:t>
            </a:r>
          </a:p>
          <a:p>
            <a:pPr marL="285750" indent="-285750">
              <a:buFont typeface="Wingdings" panose="05000000000000000000" pitchFamily="2" charset="2"/>
              <a:buChar char="q"/>
            </a:pPr>
            <a:r>
              <a:rPr lang="en-GB" dirty="0">
                <a:solidFill>
                  <a:schemeClr val="bg1"/>
                </a:solidFill>
                <a:latin typeface="Arial" panose="020B0604020202020204" pitchFamily="34" charset="0"/>
                <a:cs typeface="Arial" panose="020B0604020202020204" pitchFamily="34" charset="0"/>
              </a:rPr>
              <a:t>Organisations such as Virgin Media and Emirates must continue to adjust their knowledge management methods to fit their specific demands and problems. </a:t>
            </a:r>
          </a:p>
        </p:txBody>
      </p:sp>
    </p:spTree>
    <p:extLst>
      <p:ext uri="{BB962C8B-B14F-4D97-AF65-F5344CB8AC3E}">
        <p14:creationId xmlns:p14="http://schemas.microsoft.com/office/powerpoint/2010/main" val="3793435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yellow character holding a sign surrounded by white people">
            <a:extLst>
              <a:ext uri="{FF2B5EF4-FFF2-40B4-BE49-F238E27FC236}">
                <a16:creationId xmlns:a16="http://schemas.microsoft.com/office/drawing/2014/main" id="{200DB120-4BAF-BE91-CF56-F5893C1DDAC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10536"/>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15" name="Group 14">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16" name="Freeform: Shape 15">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oup 16">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8" name="Group 17">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2" name="Freeform: Shape 21">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9" name="Group 18">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20" name="Freeform: Shape 19">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10" name="TextBox 9">
            <a:extLst>
              <a:ext uri="{FF2B5EF4-FFF2-40B4-BE49-F238E27FC236}">
                <a16:creationId xmlns:a16="http://schemas.microsoft.com/office/drawing/2014/main" id="{2573D24C-C2C0-1276-0F27-94642FDA7332}"/>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phoenixajournal.wordpress.com/2012/02/23/thank-you/">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1467938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Rectangle 5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Several books on a table&#10;&#10;Description automatically generated">
            <a:extLst>
              <a:ext uri="{FF2B5EF4-FFF2-40B4-BE49-F238E27FC236}">
                <a16:creationId xmlns:a16="http://schemas.microsoft.com/office/drawing/2014/main" id="{2B025EE2-E582-E82D-DFC3-D67235D1DAD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4592" b="1"/>
          <a:stretch/>
        </p:blipFill>
        <p:spPr>
          <a:xfrm>
            <a:off x="2511713" y="3104705"/>
            <a:ext cx="3634674" cy="3217333"/>
          </a:xfrm>
          <a:prstGeom prst="rect">
            <a:avLst/>
          </a:prstGeom>
        </p:spPr>
      </p:pic>
      <p:grpSp>
        <p:nvGrpSpPr>
          <p:cNvPr id="61" name="Group 60">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62" name="Rectangle 61">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Rectangle 62">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5" name="Rectangle 64">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39BF95-9962-01C2-D02C-C04B40F848DE}"/>
              </a:ext>
            </a:extLst>
          </p:cNvPr>
          <p:cNvSpPr>
            <a:spLocks noGrp="1"/>
          </p:cNvSpPr>
          <p:nvPr>
            <p:ph type="title"/>
          </p:nvPr>
        </p:nvSpPr>
        <p:spPr>
          <a:xfrm>
            <a:off x="740584" y="859808"/>
            <a:ext cx="3543197" cy="2878986"/>
          </a:xfrm>
        </p:spPr>
        <p:txBody>
          <a:bodyPr vert="horz" lIns="91440" tIns="45720" rIns="91440" bIns="45720" rtlCol="0" anchor="ctr">
            <a:normAutofit/>
          </a:bodyPr>
          <a:lstStyle/>
          <a:p>
            <a:pPr algn="ctr"/>
            <a:r>
              <a:rPr lang="en-US" dirty="0">
                <a:solidFill>
                  <a:schemeClr val="bg1"/>
                </a:solidFill>
              </a:rPr>
              <a:t>References</a:t>
            </a:r>
          </a:p>
        </p:txBody>
      </p:sp>
      <p:grpSp>
        <p:nvGrpSpPr>
          <p:cNvPr id="67"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bg1"/>
          </a:solidFill>
        </p:grpSpPr>
        <p:sp>
          <p:nvSpPr>
            <p:cNvPr id="68" name="Freeform: Shape 67">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dirty="0"/>
            </a:p>
          </p:txBody>
        </p:sp>
      </p:grpSp>
      <p:grpSp>
        <p:nvGrpSpPr>
          <p:cNvPr id="71"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72" name="Freeform: Shape 71">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pSp>
        <p:nvGrpSpPr>
          <p:cNvPr id="86"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bg1"/>
          </a:solidFill>
        </p:grpSpPr>
        <p:sp>
          <p:nvSpPr>
            <p:cNvPr id="87" name="Freeform: Shape 86">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4" name="TextBox 3">
            <a:extLst>
              <a:ext uri="{FF2B5EF4-FFF2-40B4-BE49-F238E27FC236}">
                <a16:creationId xmlns:a16="http://schemas.microsoft.com/office/drawing/2014/main" id="{B215875E-7476-CDB2-FD8F-8344E5BDF43A}"/>
              </a:ext>
            </a:extLst>
          </p:cNvPr>
          <p:cNvSpPr txBox="1"/>
          <p:nvPr/>
        </p:nvSpPr>
        <p:spPr>
          <a:xfrm>
            <a:off x="6572070" y="313977"/>
            <a:ext cx="4879971" cy="642706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500" b="0" i="0" dirty="0">
                <a:solidFill>
                  <a:schemeClr val="bg1"/>
                </a:solidFill>
                <a:effectLst/>
              </a:rPr>
              <a:t>Davenport, T. H., &amp; Prusak, L. (1998). Working knowledge: How organizations manage what they know. Harvard Business Review Press.</a:t>
            </a:r>
          </a:p>
          <a:p>
            <a:pPr indent="-228600">
              <a:lnSpc>
                <a:spcPct val="90000"/>
              </a:lnSpc>
              <a:spcAft>
                <a:spcPts val="600"/>
              </a:spcAft>
              <a:buFont typeface="Arial" panose="020B0604020202020204" pitchFamily="34" charset="0"/>
              <a:buChar char="•"/>
            </a:pPr>
            <a:r>
              <a:rPr lang="en-US" sz="1500" b="0" i="0" dirty="0">
                <a:solidFill>
                  <a:schemeClr val="bg1"/>
                </a:solidFill>
                <a:effectLst/>
              </a:rPr>
              <a:t>Alavi, M., &amp; Leidner, D. E. (2001). Review: Knowledge management and knowledge management systems: Conceptual foundations and research issues. MIS Quarterly, 107-136.</a:t>
            </a:r>
          </a:p>
          <a:p>
            <a:pPr indent="-228600">
              <a:lnSpc>
                <a:spcPct val="90000"/>
              </a:lnSpc>
              <a:spcAft>
                <a:spcPts val="600"/>
              </a:spcAft>
              <a:buFont typeface="Arial" panose="020B0604020202020204" pitchFamily="34" charset="0"/>
              <a:buChar char="•"/>
            </a:pPr>
            <a:r>
              <a:rPr lang="en-US" sz="1500" b="0" i="0" dirty="0">
                <a:solidFill>
                  <a:schemeClr val="bg1"/>
                </a:solidFill>
                <a:effectLst/>
              </a:rPr>
              <a:t>Wiig, K. M. (1997). Knowledge management: An introduction and perspective. Journal of Knowledge Management, 1(1), 6-14.</a:t>
            </a:r>
          </a:p>
          <a:p>
            <a:pPr indent="-228600">
              <a:lnSpc>
                <a:spcPct val="90000"/>
              </a:lnSpc>
              <a:spcAft>
                <a:spcPts val="600"/>
              </a:spcAft>
              <a:buFont typeface="Arial" panose="020B0604020202020204" pitchFamily="34" charset="0"/>
              <a:buChar char="•"/>
            </a:pPr>
            <a:r>
              <a:rPr lang="en-US" sz="1500" b="0" i="0" dirty="0">
                <a:solidFill>
                  <a:schemeClr val="bg1"/>
                </a:solidFill>
                <a:effectLst/>
              </a:rPr>
              <a:t>McAdam, R., &amp; Reid, R. (2001). A comparison of two knowledge management strategies. Learning Organization, 8(3), 240-248.</a:t>
            </a:r>
          </a:p>
          <a:p>
            <a:pPr indent="-228600">
              <a:lnSpc>
                <a:spcPct val="90000"/>
              </a:lnSpc>
              <a:spcAft>
                <a:spcPts val="600"/>
              </a:spcAft>
              <a:buFont typeface="Arial" panose="020B0604020202020204" pitchFamily="34" charset="0"/>
              <a:buChar char="•"/>
            </a:pPr>
            <a:r>
              <a:rPr lang="en-US" sz="1500" b="0" i="0" dirty="0">
                <a:solidFill>
                  <a:schemeClr val="bg1"/>
                </a:solidFill>
                <a:effectLst/>
              </a:rPr>
              <a:t>Bouthillier, F., &amp; Shearer, K. (2002). Understanding knowledge management and information management: The need for an empirical perspective. Information Research, 8(1), 8-1.</a:t>
            </a:r>
          </a:p>
          <a:p>
            <a:pPr indent="-228600">
              <a:lnSpc>
                <a:spcPct val="90000"/>
              </a:lnSpc>
              <a:spcAft>
                <a:spcPts val="600"/>
              </a:spcAft>
              <a:buFont typeface="Arial" panose="020B0604020202020204" pitchFamily="34" charset="0"/>
              <a:buChar char="•"/>
            </a:pPr>
            <a:r>
              <a:rPr lang="en-GB" sz="1500" b="0" i="0" dirty="0">
                <a:solidFill>
                  <a:schemeClr val="bg1"/>
                </a:solidFill>
                <a:effectLst/>
              </a:rPr>
              <a:t>Reeves, C. (2021). Virgin Media is like a heavy weight, with too much debt.Accesed on 04/11/2023 ,Available at Virgin Media O2 UK Ltd. - statistics &amp; facts | Statista</a:t>
            </a:r>
          </a:p>
          <a:p>
            <a:pPr marL="285750" indent="-285750">
              <a:lnSpc>
                <a:spcPct val="90000"/>
              </a:lnSpc>
              <a:spcAft>
                <a:spcPts val="600"/>
              </a:spcAft>
              <a:buFont typeface="Arial" panose="020B0604020202020204" pitchFamily="34" charset="0"/>
              <a:buChar char="•"/>
            </a:pPr>
            <a:r>
              <a:rPr lang="en-GB" sz="1500" b="0" i="0" dirty="0">
                <a:solidFill>
                  <a:schemeClr val="bg1"/>
                </a:solidFill>
                <a:effectLst/>
              </a:rPr>
              <a:t>Emirates Airlines 2020, 'Training and Development', Accessed on 30/10/2023,Available at Training And Development At Emirates Airlines Management Essay (ukessays.com)</a:t>
            </a:r>
          </a:p>
          <a:p>
            <a:pPr marL="285750" indent="-285750">
              <a:lnSpc>
                <a:spcPct val="90000"/>
              </a:lnSpc>
              <a:spcAft>
                <a:spcPts val="600"/>
              </a:spcAft>
              <a:buFont typeface="Arial" panose="020B0604020202020204" pitchFamily="34" charset="0"/>
              <a:buChar char="•"/>
            </a:pPr>
            <a:r>
              <a:rPr lang="en-GB" sz="1500" b="0" i="0" dirty="0">
                <a:solidFill>
                  <a:schemeClr val="bg1"/>
                </a:solidFill>
                <a:effectLst/>
              </a:rPr>
              <a:t>•	Virgin Media strategies ,Accessed on 30/10/2023,Available at Strategy | Virgin Media</a:t>
            </a:r>
            <a:endParaRPr lang="en-US" sz="1500" b="0" i="0" dirty="0">
              <a:solidFill>
                <a:schemeClr val="bg1"/>
              </a:solidFill>
              <a:effectLst/>
            </a:endParaRPr>
          </a:p>
        </p:txBody>
      </p:sp>
    </p:spTree>
    <p:extLst>
      <p:ext uri="{BB962C8B-B14F-4D97-AF65-F5344CB8AC3E}">
        <p14:creationId xmlns:p14="http://schemas.microsoft.com/office/powerpoint/2010/main" val="39750595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1285</Words>
  <Application>Microsoft Office PowerPoint</Application>
  <PresentationFormat>Widescreen</PresentationFormat>
  <Paragraphs>71</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Avenir Next LT Pro</vt:lpstr>
      <vt:lpstr>Calibri</vt:lpstr>
      <vt:lpstr>Calibri Light</vt:lpstr>
      <vt:lpstr>Wingdings</vt:lpstr>
      <vt:lpstr>Office Theme</vt:lpstr>
      <vt:lpstr>Knowledge management</vt:lpstr>
      <vt:lpstr>Introduction</vt:lpstr>
      <vt:lpstr>Emirates </vt:lpstr>
      <vt:lpstr>PowerPoint Presentation</vt:lpstr>
      <vt:lpstr>TOWS Analysis Virgin Media</vt:lpstr>
      <vt:lpstr>TOWS Analysis Emirates</vt:lpstr>
      <vt:lpstr>How Knowledge Management is used at  Emirates &amp; Virgin Media   Knowledge management is a subject of research and a business practice that entails the process of producing, organizing, recording, storing, retrieving, and distributing an organization's intellectual assets, which can comprise both explicit (recorded) and tacit (personal and experiential) knowledge.</vt:lpstr>
      <vt:lpstr>  </vt:lpstr>
      <vt:lpstr>Recommendations Virgin Media</vt:lpstr>
      <vt:lpstr>Recommendation for Emirates</vt:lpstr>
      <vt:lpstr>Conclusion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management</dc:title>
  <dc:creator>Elisa Pop (2109184)</dc:creator>
  <cp:lastModifiedBy>Elisa Pop (2109184)</cp:lastModifiedBy>
  <cp:revision>3</cp:revision>
  <dcterms:created xsi:type="dcterms:W3CDTF">2023-11-03T15:29:40Z</dcterms:created>
  <dcterms:modified xsi:type="dcterms:W3CDTF">2023-11-08T16:02:19Z</dcterms:modified>
</cp:coreProperties>
</file>