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256" r:id="rId5"/>
    <p:sldId id="281" r:id="rId6"/>
    <p:sldId id="287" r:id="rId7"/>
    <p:sldId id="259" r:id="rId8"/>
    <p:sldId id="262" r:id="rId9"/>
    <p:sldId id="308" r:id="rId10"/>
    <p:sldId id="260" r:id="rId11"/>
    <p:sldId id="258" r:id="rId12"/>
    <p:sldId id="288" r:id="rId13"/>
    <p:sldId id="304" r:id="rId14"/>
    <p:sldId id="305" r:id="rId15"/>
    <p:sldId id="306" r:id="rId16"/>
    <p:sldId id="307" r:id="rId17"/>
    <p:sldId id="261" r:id="rId18"/>
    <p:sldId id="309" r:id="rId19"/>
    <p:sldId id="310" r:id="rId20"/>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598" autoAdjust="0"/>
  </p:normalViewPr>
  <p:slideViewPr>
    <p:cSldViewPr snapToGrid="0">
      <p:cViewPr varScale="1">
        <p:scale>
          <a:sx n="82" d="100"/>
          <a:sy n="82" d="100"/>
        </p:scale>
        <p:origin x="720" y="72"/>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11/12/2023</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11/12/2023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2</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3</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4</a:t>
            </a:fld>
            <a:endParaRPr lang="en-GB"/>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5</a:t>
            </a:fld>
            <a:endParaRPr lang="en-GB"/>
          </a:p>
        </p:txBody>
      </p:sp>
    </p:spTree>
    <p:extLst>
      <p:ext uri="{BB962C8B-B14F-4D97-AF65-F5344CB8AC3E}">
        <p14:creationId xmlns:p14="http://schemas.microsoft.com/office/powerpoint/2010/main" val="3362745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9</a:t>
            </a:fld>
            <a:endParaRPr lang="en-GB"/>
          </a:p>
        </p:txBody>
      </p:sp>
    </p:spTree>
    <p:extLst>
      <p:ext uri="{BB962C8B-B14F-4D97-AF65-F5344CB8AC3E}">
        <p14:creationId xmlns:p14="http://schemas.microsoft.com/office/powerpoint/2010/main" val="2405358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0FD9B-0B22-4FCE-975C-EFC3466F18F9}" type="datetimeFigureOut">
              <a:rPr lang="en-GB" smtClean="0"/>
              <a:t>11/12/2023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395D8C-36BE-4184-9815-3FE8399FBC93}" type="slidenum">
              <a:rPr lang="en-GB" smtClean="0"/>
              <a:t>‹#›</a:t>
            </a:fld>
            <a:endParaRPr lang="en-GB"/>
          </a:p>
        </p:txBody>
      </p:sp>
    </p:spTree>
    <p:extLst>
      <p:ext uri="{BB962C8B-B14F-4D97-AF65-F5344CB8AC3E}">
        <p14:creationId xmlns:p14="http://schemas.microsoft.com/office/powerpoint/2010/main" val="2982868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19.jp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12.xml"/><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2.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0.jpg"/><Relationship Id="rId1" Type="http://schemas.openxmlformats.org/officeDocument/2006/relationships/slideLayout" Target="../slideLayouts/slideLayout13.xml"/><Relationship Id="rId5" Type="http://schemas.openxmlformats.org/officeDocument/2006/relationships/image" Target="../media/image36.png"/><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A44E893-95A8-274C-6510-A43C524E50EF}"/>
              </a:ext>
            </a:extLst>
          </p:cNvPr>
          <p:cNvSpPr>
            <a:spLocks noGrp="1"/>
          </p:cNvSpPr>
          <p:nvPr>
            <p:ph type="ctrTitle"/>
          </p:nvPr>
        </p:nvSpPr>
        <p:spPr>
          <a:xfrm>
            <a:off x="685800" y="908651"/>
            <a:ext cx="3620882" cy="3640345"/>
          </a:xfrm>
        </p:spPr>
        <p:txBody>
          <a:bodyPr rtlCol="0" anchor="t">
            <a:normAutofit/>
          </a:bodyPr>
          <a:lstStyle/>
          <a:p>
            <a:pPr rtl="0"/>
            <a:r>
              <a:rPr lang="en-GB"/>
              <a:t>YZF 1000 endurance Racer group project</a:t>
            </a:r>
          </a:p>
        </p:txBody>
      </p:sp>
      <p:sp>
        <p:nvSpPr>
          <p:cNvPr id="8" name="Subtitle 7">
            <a:extLst>
              <a:ext uri="{FF2B5EF4-FFF2-40B4-BE49-F238E27FC236}">
                <a16:creationId xmlns:a16="http://schemas.microsoft.com/office/drawing/2014/main" id="{DF262EA5-EC94-D57E-CE1A-53A3D62AA585}"/>
              </a:ext>
            </a:extLst>
          </p:cNvPr>
          <p:cNvSpPr>
            <a:spLocks noGrp="1"/>
          </p:cNvSpPr>
          <p:nvPr>
            <p:ph type="subTitle" idx="1"/>
          </p:nvPr>
        </p:nvSpPr>
        <p:spPr>
          <a:xfrm>
            <a:off x="705934" y="5220450"/>
            <a:ext cx="3380437" cy="570748"/>
          </a:xfrm>
        </p:spPr>
        <p:txBody>
          <a:bodyPr rtlCol="0" anchor="b">
            <a:normAutofit/>
          </a:bodyPr>
          <a:lstStyle/>
          <a:p>
            <a:pPr rtl="0"/>
            <a:r>
              <a:rPr lang="en-GB"/>
              <a:t>Koa Brook &amp; Alex Jones</a:t>
            </a:r>
          </a:p>
        </p:txBody>
      </p:sp>
      <p:pic>
        <p:nvPicPr>
          <p:cNvPr id="13" name="Picture Placeholder 12">
            <a:extLst>
              <a:ext uri="{FF2B5EF4-FFF2-40B4-BE49-F238E27FC236}">
                <a16:creationId xmlns:a16="http://schemas.microsoft.com/office/drawing/2014/main" id="{6C258AF1-CAC4-1CBD-6994-C44280D9C43F}"/>
              </a:ext>
            </a:extLst>
          </p:cNvPr>
          <p:cNvPicPr>
            <a:picLocks noGrp="1" noChangeAspect="1"/>
          </p:cNvPicPr>
          <p:nvPr>
            <p:ph type="pic" sz="quarter" idx="13"/>
          </p:nvPr>
        </p:nvPicPr>
        <p:blipFill>
          <a:blip r:embed="rId3"/>
          <a:srcRect l="11948" r="11948"/>
          <a:stretch>
            <a:fillRect/>
          </a:stretch>
        </p:blipFill>
        <p:spPr>
          <a:prstGeom prst="rect">
            <a:avLst/>
          </a:prstGeo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8769" y="136525"/>
            <a:ext cx="5922279" cy="1272986"/>
          </a:xfrm>
        </p:spPr>
        <p:txBody>
          <a:bodyPr rtlCol="0"/>
          <a:lstStyle/>
          <a:p>
            <a:pPr rtl="0"/>
            <a:r>
              <a:rPr lang="en-GB" dirty="0"/>
              <a:t>Agenda</a:t>
            </a:r>
          </a:p>
        </p:txBody>
      </p:sp>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1" y="957943"/>
            <a:ext cx="6005933" cy="3774464"/>
          </a:xfrm>
        </p:spPr>
        <p:txBody>
          <a:bodyPr rtlCol="0"/>
          <a:lstStyle/>
          <a:p>
            <a:pPr marL="285750" indent="-285750" rtl="0">
              <a:buFont typeface="Arial" panose="020B0604020202020204" pitchFamily="34" charset="0"/>
              <a:buChar char="•"/>
            </a:pPr>
            <a:r>
              <a:rPr lang="en-GB" dirty="0"/>
              <a:t>Motorcycle maintenance before engine check</a:t>
            </a:r>
          </a:p>
          <a:p>
            <a:pPr marL="285750" indent="-285750" rtl="0">
              <a:buFont typeface="Arial" panose="020B0604020202020204" pitchFamily="34" charset="0"/>
              <a:buChar char="•"/>
            </a:pPr>
            <a:r>
              <a:rPr lang="en-GB" dirty="0"/>
              <a:t>Running engine issues</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Suspension and geometry data collection</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Suspension and geometry baseline</a:t>
            </a:r>
            <a:endParaRPr lang="en-GB" dirty="0"/>
          </a:p>
          <a:p>
            <a:pPr marL="285750" indent="-285750" rtl="0">
              <a:buFont typeface="Arial" panose="020B0604020202020204" pitchFamily="34" charset="0"/>
              <a:buChar char="•"/>
            </a:pPr>
            <a:r>
              <a:rPr lang="en-GB" dirty="0"/>
              <a:t>Current component changes</a:t>
            </a:r>
          </a:p>
          <a:p>
            <a:pPr marL="285750" indent="-285750" rtl="0">
              <a:buFont typeface="Arial" panose="020B0604020202020204" pitchFamily="34" charset="0"/>
              <a:buChar char="•"/>
            </a:pPr>
            <a:r>
              <a:rPr lang="en-GB" dirty="0"/>
              <a:t>Custom component design</a:t>
            </a:r>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p:txBody>
      </p:sp>
      <p:sp>
        <p:nvSpPr>
          <p:cNvPr id="12" name="Footer Placeholder 11">
            <a:extLst>
              <a:ext uri="{FF2B5EF4-FFF2-40B4-BE49-F238E27FC236}">
                <a16:creationId xmlns:a16="http://schemas.microsoft.com/office/drawing/2014/main" id="{2A9A318B-C356-4589-A8F8-8553636F670F}"/>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3" name="Slide Number Placeholder 12">
            <a:extLst>
              <a:ext uri="{FF2B5EF4-FFF2-40B4-BE49-F238E27FC236}">
                <a16:creationId xmlns:a16="http://schemas.microsoft.com/office/drawing/2014/main" id="{76654C7F-5F04-43D8-88C7-13355302CC32}"/>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smtClean="0"/>
              <a:pPr rtl="0"/>
              <a:t>2</a:t>
            </a:fld>
            <a:endParaRPr lang="en-GB"/>
          </a:p>
        </p:txBody>
      </p:sp>
      <p:pic>
        <p:nvPicPr>
          <p:cNvPr id="4" name="Picture Placeholder 3" descr="A motorcycle on a mat in a garage&#10;&#10;Description automatically generated">
            <a:extLst>
              <a:ext uri="{FF2B5EF4-FFF2-40B4-BE49-F238E27FC236}">
                <a16:creationId xmlns:a16="http://schemas.microsoft.com/office/drawing/2014/main" id="{69A5A8FD-A0D6-3607-BA3A-B54045071104}"/>
              </a:ext>
            </a:extLst>
          </p:cNvPr>
          <p:cNvPicPr>
            <a:picLocks noGrp="1" noChangeAspect="1"/>
          </p:cNvPicPr>
          <p:nvPr>
            <p:ph type="pic" sz="quarter" idx="13"/>
          </p:nvPr>
        </p:nvPicPr>
        <p:blipFill rotWithShape="1">
          <a:blip r:embed="rId3"/>
          <a:srcRect t="16852" r="9028" b="2593"/>
          <a:stretch/>
        </p:blipFill>
        <p:spPr>
          <a:xfrm rot="5400000">
            <a:off x="-846926" y="1151722"/>
            <a:ext cx="6858002" cy="4554551"/>
          </a:xfrm>
        </p:spPr>
      </p:pic>
    </p:spTree>
    <p:extLst>
      <p:ext uri="{BB962C8B-B14F-4D97-AF65-F5344CB8AC3E}">
        <p14:creationId xmlns:p14="http://schemas.microsoft.com/office/powerpoint/2010/main" val="14820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913606" y="41271"/>
            <a:ext cx="10591800" cy="1652590"/>
          </a:xfrm>
        </p:spPr>
        <p:txBody>
          <a:bodyPr rtlCol="0">
            <a:normAutofit fontScale="90000"/>
          </a:bodyPr>
          <a:lstStyle/>
          <a:p>
            <a:pPr rtl="0"/>
            <a:r>
              <a:rPr lang="en-GB" u="sng" dirty="0"/>
              <a:t>Motorcycle maintenance before engine check</a:t>
            </a:r>
            <a:br>
              <a:rPr lang="en-GB" dirty="0"/>
            </a:br>
            <a:endParaRPr lang="en-GB" dirty="0"/>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3</a:t>
            </a:fld>
            <a:endParaRPr lang="en-GB"/>
          </a:p>
        </p:txBody>
      </p:sp>
      <p:pic>
        <p:nvPicPr>
          <p:cNvPr id="16" name="Picture Placeholder 15" descr="A machine on a floor&#10;&#10;Description automatically generated">
            <a:extLst>
              <a:ext uri="{FF2B5EF4-FFF2-40B4-BE49-F238E27FC236}">
                <a16:creationId xmlns:a16="http://schemas.microsoft.com/office/drawing/2014/main" id="{05650C5B-EFFD-6174-C9A2-3ECE1D077573}"/>
              </a:ext>
            </a:extLst>
          </p:cNvPr>
          <p:cNvPicPr>
            <a:picLocks noGrp="1" noChangeAspect="1"/>
          </p:cNvPicPr>
          <p:nvPr>
            <p:ph type="pic" sz="quarter" idx="13"/>
          </p:nvPr>
        </p:nvPicPr>
        <p:blipFill>
          <a:blip r:embed="rId3"/>
          <a:srcRect l="29998" r="29998"/>
          <a:stretch>
            <a:fillRect/>
          </a:stretch>
        </p:blipFill>
        <p:spPr>
          <a:xfrm rot="5400000">
            <a:off x="2159793" y="2054227"/>
            <a:ext cx="2738438" cy="5133975"/>
          </a:xfrm>
        </p:spPr>
      </p:pic>
      <p:pic>
        <p:nvPicPr>
          <p:cNvPr id="18" name="Picture Placeholder 17" descr="A close up of a metal frame&#10;&#10;Description automatically generated">
            <a:extLst>
              <a:ext uri="{FF2B5EF4-FFF2-40B4-BE49-F238E27FC236}">
                <a16:creationId xmlns:a16="http://schemas.microsoft.com/office/drawing/2014/main" id="{81CC264F-755F-01DB-A0C2-A65054E34A78}"/>
              </a:ext>
            </a:extLst>
          </p:cNvPr>
          <p:cNvPicPr>
            <a:picLocks noGrp="1" noChangeAspect="1"/>
          </p:cNvPicPr>
          <p:nvPr>
            <p:ph type="pic" sz="quarter" idx="14"/>
          </p:nvPr>
        </p:nvPicPr>
        <p:blipFill>
          <a:blip r:embed="rId4"/>
          <a:srcRect l="30182" r="30182"/>
          <a:stretch>
            <a:fillRect/>
          </a:stretch>
        </p:blipFill>
        <p:spPr>
          <a:xfrm rot="5400000">
            <a:off x="7431088" y="2030413"/>
            <a:ext cx="2738437" cy="5181600"/>
          </a:xfrm>
        </p:spPr>
      </p:pic>
      <p:sp>
        <p:nvSpPr>
          <p:cNvPr id="19" name="TextBox 18">
            <a:extLst>
              <a:ext uri="{FF2B5EF4-FFF2-40B4-BE49-F238E27FC236}">
                <a16:creationId xmlns:a16="http://schemas.microsoft.com/office/drawing/2014/main" id="{0930C797-C16B-7316-03C3-655D5210A62E}"/>
              </a:ext>
            </a:extLst>
          </p:cNvPr>
          <p:cNvSpPr txBox="1"/>
          <p:nvPr/>
        </p:nvSpPr>
        <p:spPr>
          <a:xfrm>
            <a:off x="962024" y="682900"/>
            <a:ext cx="2090851" cy="369332"/>
          </a:xfrm>
          <a:prstGeom prst="rect">
            <a:avLst/>
          </a:prstGeom>
          <a:noFill/>
        </p:spPr>
        <p:txBody>
          <a:bodyPr wrap="square" rtlCol="0">
            <a:spAutoFit/>
          </a:bodyPr>
          <a:lstStyle/>
          <a:p>
            <a:r>
              <a:rPr lang="en-GB" u="sng" dirty="0"/>
              <a:t>1. Oil check</a:t>
            </a:r>
          </a:p>
        </p:txBody>
      </p:sp>
      <p:sp>
        <p:nvSpPr>
          <p:cNvPr id="20" name="TextBox 19">
            <a:extLst>
              <a:ext uri="{FF2B5EF4-FFF2-40B4-BE49-F238E27FC236}">
                <a16:creationId xmlns:a16="http://schemas.microsoft.com/office/drawing/2014/main" id="{3B05104F-7B02-104D-3B0C-781E0046EB96}"/>
              </a:ext>
            </a:extLst>
          </p:cNvPr>
          <p:cNvSpPr txBox="1"/>
          <p:nvPr/>
        </p:nvSpPr>
        <p:spPr>
          <a:xfrm>
            <a:off x="962024" y="1600200"/>
            <a:ext cx="10429083" cy="1200329"/>
          </a:xfrm>
          <a:prstGeom prst="rect">
            <a:avLst/>
          </a:prstGeom>
          <a:noFill/>
        </p:spPr>
        <p:txBody>
          <a:bodyPr wrap="square" rtlCol="0">
            <a:spAutoFit/>
          </a:bodyPr>
          <a:lstStyle/>
          <a:p>
            <a:r>
              <a:rPr lang="en-GB" dirty="0"/>
              <a:t>As can be seen below, from the picture, the oil initially in the engine was black. This colour means that a high amount of carbon from the combustion process has entered the oil. This can cause issues to internal components that could break them. To prevent any damage when the engine is running an oil and oil filter change was necessary.</a:t>
            </a:r>
          </a:p>
        </p:txBody>
      </p:sp>
    </p:spTree>
    <p:extLst>
      <p:ext uri="{BB962C8B-B14F-4D97-AF65-F5344CB8AC3E}">
        <p14:creationId xmlns:p14="http://schemas.microsoft.com/office/powerpoint/2010/main" val="683725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A close up of a motorcycle engine&#10;&#10;Description automatically generated">
            <a:extLst>
              <a:ext uri="{FF2B5EF4-FFF2-40B4-BE49-F238E27FC236}">
                <a16:creationId xmlns:a16="http://schemas.microsoft.com/office/drawing/2014/main" id="{2D6EFC7F-C51B-3225-481F-99F0BA90DF8D}"/>
              </a:ext>
            </a:extLst>
          </p:cNvPr>
          <p:cNvPicPr>
            <a:picLocks noGrp="1" noChangeAspect="1"/>
          </p:cNvPicPr>
          <p:nvPr>
            <p:ph type="pic" sz="quarter" idx="15"/>
          </p:nvPr>
        </p:nvPicPr>
        <p:blipFill>
          <a:blip r:embed="rId3"/>
          <a:srcRect l="13586" r="13586"/>
          <a:stretch>
            <a:fillRect/>
          </a:stretch>
        </p:blipFill>
        <p:spPr>
          <a:xfrm rot="5400000">
            <a:off x="762000" y="3001963"/>
            <a:ext cx="3086100" cy="3178175"/>
          </a:xfrm>
        </p:spPr>
      </p:pic>
      <p:pic>
        <p:nvPicPr>
          <p:cNvPr id="7" name="Picture Placeholder 6">
            <a:extLst>
              <a:ext uri="{FF2B5EF4-FFF2-40B4-BE49-F238E27FC236}">
                <a16:creationId xmlns:a16="http://schemas.microsoft.com/office/drawing/2014/main" id="{88ECEA6D-0FA5-6251-729D-D229CBE9622E}"/>
              </a:ext>
            </a:extLst>
          </p:cNvPr>
          <p:cNvPicPr>
            <a:picLocks noGrp="1" noChangeAspect="1"/>
          </p:cNvPicPr>
          <p:nvPr>
            <p:ph type="pic" sz="quarter" idx="17"/>
          </p:nvPr>
        </p:nvPicPr>
        <p:blipFill rotWithShape="1">
          <a:blip r:embed="rId4"/>
          <a:srcRect r="19947" b="-4"/>
          <a:stretch/>
        </p:blipFill>
        <p:spPr>
          <a:xfrm>
            <a:off x="4086841" y="363140"/>
            <a:ext cx="3371850" cy="3159125"/>
          </a:xfrm>
          <a:noFill/>
        </p:spPr>
      </p:pic>
      <p:sp>
        <p:nvSpPr>
          <p:cNvPr id="3" name="Content Placeholder 2">
            <a:extLst>
              <a:ext uri="{FF2B5EF4-FFF2-40B4-BE49-F238E27FC236}">
                <a16:creationId xmlns:a16="http://schemas.microsoft.com/office/drawing/2014/main" id="{21DA38DA-BCD4-EBD3-1DE5-901D5D55E313}"/>
              </a:ext>
            </a:extLst>
          </p:cNvPr>
          <p:cNvSpPr>
            <a:spLocks noGrp="1"/>
          </p:cNvSpPr>
          <p:nvPr>
            <p:ph idx="1"/>
          </p:nvPr>
        </p:nvSpPr>
        <p:spPr>
          <a:xfrm>
            <a:off x="7971485" y="905986"/>
            <a:ext cx="3703856" cy="446954"/>
          </a:xfrm>
        </p:spPr>
        <p:txBody>
          <a:bodyPr rtlCol="0">
            <a:normAutofit/>
          </a:bodyPr>
          <a:lstStyle/>
          <a:p>
            <a:pPr rtl="0"/>
            <a:r>
              <a:rPr lang="en-GB" u="sng" dirty="0"/>
              <a:t>2.Oil and filter change</a:t>
            </a:r>
          </a:p>
        </p:txBody>
      </p:sp>
      <p:sp>
        <p:nvSpPr>
          <p:cNvPr id="22" name="Slide Number Placeholder 9">
            <a:extLst>
              <a:ext uri="{FF2B5EF4-FFF2-40B4-BE49-F238E27FC236}">
                <a16:creationId xmlns:a16="http://schemas.microsoft.com/office/drawing/2014/main" id="{6239DD55-1ECE-C829-6419-12C9525768AA}"/>
              </a:ext>
            </a:extLst>
          </p:cNvPr>
          <p:cNvSpPr>
            <a:spLocks noGrp="1"/>
          </p:cNvSpPr>
          <p:nvPr>
            <p:ph type="sldNum" sz="quarter" idx="12"/>
          </p:nvPr>
        </p:nvSpPr>
        <p:spPr>
          <a:xfrm>
            <a:off x="10919012" y="6356350"/>
            <a:ext cx="672354" cy="365125"/>
          </a:xfrm>
        </p:spPr>
        <p:txBody>
          <a:bodyPr/>
          <a:lstStyle/>
          <a:p>
            <a:pPr rtl="0">
              <a:spcAft>
                <a:spcPts val="600"/>
              </a:spcAft>
            </a:pPr>
            <a:fld id="{DE330D17-32E5-404A-9262-6A998ABC0878}" type="slidenum">
              <a:rPr lang="en-GB" noProof="0" smtClean="0"/>
              <a:pPr rtl="0">
                <a:spcAft>
                  <a:spcPts val="600"/>
                </a:spcAft>
              </a:pPr>
              <a:t>4</a:t>
            </a:fld>
            <a:endParaRPr lang="en-GB" noProof="0"/>
          </a:p>
        </p:txBody>
      </p:sp>
      <p:pic>
        <p:nvPicPr>
          <p:cNvPr id="29" name="Picture 28" descr="A metal cylinder with holes&#10;&#10;Description automatically generated">
            <a:extLst>
              <a:ext uri="{FF2B5EF4-FFF2-40B4-BE49-F238E27FC236}">
                <a16:creationId xmlns:a16="http://schemas.microsoft.com/office/drawing/2014/main" id="{8E0F5F3E-649D-F0E2-08FD-3C67DFDBFE73}"/>
              </a:ext>
            </a:extLst>
          </p:cNvPr>
          <p:cNvPicPr>
            <a:picLocks noChangeAspect="1"/>
          </p:cNvPicPr>
          <p:nvPr/>
        </p:nvPicPr>
        <p:blipFill>
          <a:blip r:embed="rId5"/>
          <a:stretch>
            <a:fillRect/>
          </a:stretch>
        </p:blipFill>
        <p:spPr>
          <a:xfrm>
            <a:off x="715383" y="363140"/>
            <a:ext cx="3178176" cy="2383633"/>
          </a:xfrm>
          <a:prstGeom prst="rect">
            <a:avLst/>
          </a:prstGeom>
        </p:spPr>
      </p:pic>
      <p:pic>
        <p:nvPicPr>
          <p:cNvPr id="31" name="Picture 30" descr="A close up of a machine&#10;&#10;Description automatically generated">
            <a:extLst>
              <a:ext uri="{FF2B5EF4-FFF2-40B4-BE49-F238E27FC236}">
                <a16:creationId xmlns:a16="http://schemas.microsoft.com/office/drawing/2014/main" id="{7EE9F89B-6787-5619-E093-32B2581617D7}"/>
              </a:ext>
            </a:extLst>
          </p:cNvPr>
          <p:cNvPicPr>
            <a:picLocks noChangeAspect="1"/>
          </p:cNvPicPr>
          <p:nvPr/>
        </p:nvPicPr>
        <p:blipFill rotWithShape="1">
          <a:blip r:embed="rId6"/>
          <a:srcRect l="10429" r="36146"/>
          <a:stretch/>
        </p:blipFill>
        <p:spPr>
          <a:xfrm rot="5400000">
            <a:off x="4571839" y="3247250"/>
            <a:ext cx="2401854" cy="3371850"/>
          </a:xfrm>
          <a:prstGeom prst="rect">
            <a:avLst/>
          </a:prstGeom>
        </p:spPr>
      </p:pic>
      <p:sp>
        <p:nvSpPr>
          <p:cNvPr id="32" name="TextBox 31">
            <a:extLst>
              <a:ext uri="{FF2B5EF4-FFF2-40B4-BE49-F238E27FC236}">
                <a16:creationId xmlns:a16="http://schemas.microsoft.com/office/drawing/2014/main" id="{E16A29D5-9834-7DD8-2F5C-EADAEA280460}"/>
              </a:ext>
            </a:extLst>
          </p:cNvPr>
          <p:cNvSpPr txBox="1"/>
          <p:nvPr/>
        </p:nvSpPr>
        <p:spPr>
          <a:xfrm>
            <a:off x="7651394" y="1814105"/>
            <a:ext cx="4198776" cy="3416320"/>
          </a:xfrm>
          <a:prstGeom prst="rect">
            <a:avLst/>
          </a:prstGeom>
          <a:noFill/>
        </p:spPr>
        <p:txBody>
          <a:bodyPr wrap="square" rtlCol="0">
            <a:spAutoFit/>
          </a:bodyPr>
          <a:lstStyle/>
          <a:p>
            <a:r>
              <a:rPr lang="en-GB" dirty="0"/>
              <a:t>Dirt and grit was found within the oil filter cap after removal which had to be cleaned out before the installation of a new filter and seals. After cleaning and installation fresh oil was put in. However, the oil viscosity specified by the manual was not available at the time so a 10w40 oil was used as that is an extremely common oil for motorcycle engines. This oil will be changed to the when the motorcycle is ready for racing but at the time is suitable for a quick engine test.</a:t>
            </a:r>
          </a:p>
        </p:txBody>
      </p:sp>
    </p:spTree>
    <p:extLst>
      <p:ext uri="{BB962C8B-B14F-4D97-AF65-F5344CB8AC3E}">
        <p14:creationId xmlns:p14="http://schemas.microsoft.com/office/powerpoint/2010/main" val="3384328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018DC-5BFA-42F7-884E-E07F6383A8AE}"/>
              </a:ext>
            </a:extLst>
          </p:cNvPr>
          <p:cNvSpPr>
            <a:spLocks noGrp="1"/>
          </p:cNvSpPr>
          <p:nvPr>
            <p:ph type="title"/>
          </p:nvPr>
        </p:nvSpPr>
        <p:spPr>
          <a:xfrm>
            <a:off x="1206953" y="759526"/>
            <a:ext cx="10798176" cy="1051914"/>
          </a:xfrm>
        </p:spPr>
        <p:txBody>
          <a:bodyPr rtlCol="0"/>
          <a:lstStyle/>
          <a:p>
            <a:pPr rtl="0"/>
            <a:r>
              <a:rPr lang="en-GB" dirty="0"/>
              <a:t>Running engine issues</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smtClean="0"/>
              <a:pPr rtl="0"/>
              <a:t>5</a:t>
            </a:fld>
            <a:endParaRPr lang="en-GB" dirty="0"/>
          </a:p>
        </p:txBody>
      </p:sp>
      <p:pic>
        <p:nvPicPr>
          <p:cNvPr id="6" name="Content Placeholder 5" descr="A table with tools on it&#10;&#10;Description automatically generated">
            <a:extLst>
              <a:ext uri="{FF2B5EF4-FFF2-40B4-BE49-F238E27FC236}">
                <a16:creationId xmlns:a16="http://schemas.microsoft.com/office/drawing/2014/main" id="{982933D9-67FE-1DA1-23E7-E652944A437A}"/>
              </a:ext>
            </a:extLst>
          </p:cNvPr>
          <p:cNvPicPr>
            <a:picLocks noGrp="1" noChangeAspect="1"/>
          </p:cNvPicPr>
          <p:nvPr>
            <p:ph sz="quarter" idx="13"/>
          </p:nvPr>
        </p:nvPicPr>
        <p:blipFill>
          <a:blip r:embed="rId3"/>
          <a:stretch>
            <a:fillRect/>
          </a:stretch>
        </p:blipFill>
        <p:spPr>
          <a:xfrm rot="5400000">
            <a:off x="-242722" y="1793867"/>
            <a:ext cx="2590006" cy="1942504"/>
          </a:xfrm>
        </p:spPr>
      </p:pic>
      <p:pic>
        <p:nvPicPr>
          <p:cNvPr id="8" name="Picture 7" descr="A group of metal parts on a table&#10;&#10;Description automatically generated">
            <a:extLst>
              <a:ext uri="{FF2B5EF4-FFF2-40B4-BE49-F238E27FC236}">
                <a16:creationId xmlns:a16="http://schemas.microsoft.com/office/drawing/2014/main" id="{CE7DEED6-4661-865A-0DC3-996FE5959C51}"/>
              </a:ext>
            </a:extLst>
          </p:cNvPr>
          <p:cNvPicPr>
            <a:picLocks noChangeAspect="1"/>
          </p:cNvPicPr>
          <p:nvPr/>
        </p:nvPicPr>
        <p:blipFill>
          <a:blip r:embed="rId4"/>
          <a:stretch>
            <a:fillRect/>
          </a:stretch>
        </p:blipFill>
        <p:spPr>
          <a:xfrm>
            <a:off x="81029" y="4288314"/>
            <a:ext cx="2932185" cy="2199139"/>
          </a:xfrm>
          <a:prstGeom prst="rect">
            <a:avLst/>
          </a:prstGeom>
        </p:spPr>
      </p:pic>
      <p:pic>
        <p:nvPicPr>
          <p:cNvPr id="10" name="Picture 9" descr="A person holding a white container with a black label&#10;&#10;Description automatically generated">
            <a:extLst>
              <a:ext uri="{FF2B5EF4-FFF2-40B4-BE49-F238E27FC236}">
                <a16:creationId xmlns:a16="http://schemas.microsoft.com/office/drawing/2014/main" id="{56818BA1-6A9F-74A7-03F7-BFEFC93B1819}"/>
              </a:ext>
            </a:extLst>
          </p:cNvPr>
          <p:cNvPicPr>
            <a:picLocks noChangeAspect="1"/>
          </p:cNvPicPr>
          <p:nvPr/>
        </p:nvPicPr>
        <p:blipFill>
          <a:blip r:embed="rId5"/>
          <a:stretch>
            <a:fillRect/>
          </a:stretch>
        </p:blipFill>
        <p:spPr>
          <a:xfrm rot="5400000">
            <a:off x="2952659" y="4395436"/>
            <a:ext cx="2390877" cy="1793157"/>
          </a:xfrm>
          <a:prstGeom prst="rect">
            <a:avLst/>
          </a:prstGeom>
        </p:spPr>
      </p:pic>
      <p:pic>
        <p:nvPicPr>
          <p:cNvPr id="12" name="Picture 11" descr="A machine with a hose connected to it&#10;&#10;Description automatically generated">
            <a:extLst>
              <a:ext uri="{FF2B5EF4-FFF2-40B4-BE49-F238E27FC236}">
                <a16:creationId xmlns:a16="http://schemas.microsoft.com/office/drawing/2014/main" id="{A0B7172D-8604-935A-4ED3-8E6BF8036715}"/>
              </a:ext>
            </a:extLst>
          </p:cNvPr>
          <p:cNvPicPr>
            <a:picLocks noChangeAspect="1"/>
          </p:cNvPicPr>
          <p:nvPr/>
        </p:nvPicPr>
        <p:blipFill>
          <a:blip r:embed="rId6"/>
          <a:stretch>
            <a:fillRect/>
          </a:stretch>
        </p:blipFill>
        <p:spPr>
          <a:xfrm>
            <a:off x="2210385" y="1470116"/>
            <a:ext cx="3187835" cy="2390876"/>
          </a:xfrm>
          <a:prstGeom prst="rect">
            <a:avLst/>
          </a:prstGeom>
        </p:spPr>
      </p:pic>
      <p:sp>
        <p:nvSpPr>
          <p:cNvPr id="18" name="TextBox 17">
            <a:extLst>
              <a:ext uri="{FF2B5EF4-FFF2-40B4-BE49-F238E27FC236}">
                <a16:creationId xmlns:a16="http://schemas.microsoft.com/office/drawing/2014/main" id="{AACB570B-6958-FE33-E138-DE0186E7D95B}"/>
              </a:ext>
            </a:extLst>
          </p:cNvPr>
          <p:cNvSpPr txBox="1"/>
          <p:nvPr/>
        </p:nvSpPr>
        <p:spPr>
          <a:xfrm>
            <a:off x="5726945" y="1875833"/>
            <a:ext cx="6096000" cy="3970318"/>
          </a:xfrm>
          <a:prstGeom prst="rect">
            <a:avLst/>
          </a:prstGeom>
          <a:noFill/>
        </p:spPr>
        <p:txBody>
          <a:bodyPr wrap="square" rtlCol="0">
            <a:spAutoFit/>
          </a:bodyPr>
          <a:lstStyle/>
          <a:p>
            <a:r>
              <a:rPr lang="en-GB" dirty="0"/>
              <a:t>When the engine was running there were two issues, the first of which being fuel leakage from three of the four carburettors. Small leakage was expected due to a previous unsuccessful rebuild that occurred before the project started which resulted in a broken component. But the large leakage that occurred indicated that fresh seals were required with a possible float bowl needle adjustment. Due to the wait that was required to obtain the components the time was used to completely strip each carburettor and individually clean them before the rebuild. The method of cleaning each carburettor individually allowed us to keep the components from each carburettor separate so no parts were lost. Once the seals and the replacement for the previously broken component arrived all four carburettors were rebuilt and rejoined together.</a:t>
            </a:r>
          </a:p>
        </p:txBody>
      </p:sp>
    </p:spTree>
    <p:extLst>
      <p:ext uri="{BB962C8B-B14F-4D97-AF65-F5344CB8AC3E}">
        <p14:creationId xmlns:p14="http://schemas.microsoft.com/office/powerpoint/2010/main" val="3998440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04451" y="74903"/>
            <a:ext cx="6245836" cy="830997"/>
          </a:xfrm>
          <a:prstGeom prst="rect">
            <a:avLst/>
          </a:prstGeom>
          <a:noFill/>
        </p:spPr>
        <p:txBody>
          <a:bodyPr wrap="squar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Front fork analysis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1779" y="490401"/>
            <a:ext cx="3543334" cy="4049276"/>
          </a:xfrm>
          <a:prstGeom prst="rect">
            <a:avLst/>
          </a:prstGeom>
        </p:spPr>
      </p:pic>
      <p:sp>
        <p:nvSpPr>
          <p:cNvPr id="4" name="TextBox 3"/>
          <p:cNvSpPr txBox="1"/>
          <p:nvPr/>
        </p:nvSpPr>
        <p:spPr>
          <a:xfrm>
            <a:off x="165463" y="4601426"/>
            <a:ext cx="5129350" cy="1815882"/>
          </a:xfrm>
          <a:prstGeom prst="rect">
            <a:avLst/>
          </a:prstGeom>
          <a:noFill/>
        </p:spPr>
        <p:txBody>
          <a:bodyPr wrap="square" rtlCol="0">
            <a:spAutoFit/>
          </a:bodyPr>
          <a:lstStyle/>
          <a:p>
            <a:pPr marL="285750" indent="-285750">
              <a:buFont typeface="Arial" panose="020B0604020202020204" pitchFamily="34" charset="0"/>
              <a:buChar char="•"/>
            </a:pPr>
            <a:r>
              <a:rPr lang="en-GB" sz="1600" dirty="0"/>
              <a:t>Very basic, right side up telescopic forks with damper rod containing 4 holes allowing for oil flow.</a:t>
            </a:r>
          </a:p>
          <a:p>
            <a:pPr marL="285750" indent="-285750">
              <a:buFont typeface="Arial" panose="020B0604020202020204" pitchFamily="34" charset="0"/>
              <a:buChar char="•"/>
            </a:pPr>
            <a:r>
              <a:rPr lang="en-GB" sz="1600" dirty="0"/>
              <a:t>Due to this basic design, these forks have compression or rebound damping adjustability, only preload.</a:t>
            </a:r>
          </a:p>
          <a:p>
            <a:pPr marL="285750" indent="-285750">
              <a:buFont typeface="Arial" panose="020B0604020202020204" pitchFamily="34" charset="0"/>
              <a:buChar char="•"/>
            </a:pPr>
            <a:r>
              <a:rPr lang="en-GB" sz="1600" dirty="0"/>
              <a:t>Due to the age of the forks and advancement in suspension technology in 30 years, they were tested on a damper dyno to assess their current performance. </a:t>
            </a:r>
          </a:p>
        </p:txBody>
      </p:sp>
      <p:pic>
        <p:nvPicPr>
          <p:cNvPr id="5" name="Picture 4"/>
          <p:cNvPicPr>
            <a:picLocks noChangeAspect="1"/>
          </p:cNvPicPr>
          <p:nvPr/>
        </p:nvPicPr>
        <p:blipFill>
          <a:blip r:embed="rId3"/>
          <a:stretch>
            <a:fillRect/>
          </a:stretch>
        </p:blipFill>
        <p:spPr>
          <a:xfrm>
            <a:off x="5087685" y="982555"/>
            <a:ext cx="5362602" cy="3273411"/>
          </a:xfrm>
          <a:prstGeom prst="rect">
            <a:avLst/>
          </a:prstGeom>
        </p:spPr>
      </p:pic>
      <p:sp>
        <p:nvSpPr>
          <p:cNvPr id="6" name="TextBox 5"/>
          <p:cNvSpPr txBox="1"/>
          <p:nvPr/>
        </p:nvSpPr>
        <p:spPr>
          <a:xfrm>
            <a:off x="5294813" y="4343853"/>
            <a:ext cx="5773781" cy="1815882"/>
          </a:xfrm>
          <a:prstGeom prst="rect">
            <a:avLst/>
          </a:prstGeom>
          <a:noFill/>
        </p:spPr>
        <p:txBody>
          <a:bodyPr wrap="square" rtlCol="0">
            <a:spAutoFit/>
          </a:bodyPr>
          <a:lstStyle/>
          <a:p>
            <a:pPr marL="285750" indent="-285750">
              <a:buFont typeface="Arial" panose="020B0604020202020204" pitchFamily="34" charset="0"/>
              <a:buChar char="•"/>
            </a:pPr>
            <a:r>
              <a:rPr lang="en-GB" sz="1600" dirty="0"/>
              <a:t>As can be seen by the graph, the forks produced 0 damping force at all velocities.</a:t>
            </a:r>
          </a:p>
          <a:p>
            <a:pPr marL="285750" indent="-285750">
              <a:buFont typeface="Arial" panose="020B0604020202020204" pitchFamily="34" charset="0"/>
              <a:buChar char="•"/>
            </a:pPr>
            <a:r>
              <a:rPr lang="en-GB" sz="1600" dirty="0"/>
              <a:t>After stripping the fork, this was found to be due to age and wear and tear of the fork, as the seal between the damper rod and fork stanchion became brittle and no longer held oil.</a:t>
            </a:r>
          </a:p>
          <a:p>
            <a:pPr marL="285750" indent="-285750">
              <a:buFont typeface="Arial" panose="020B0604020202020204" pitchFamily="34" charset="0"/>
              <a:buChar char="•"/>
            </a:pPr>
            <a:r>
              <a:rPr lang="en-GB" sz="1600" dirty="0"/>
              <a:t>After determining these forks are inoperable, it was decided to replace them with higher specification forks. </a:t>
            </a:r>
          </a:p>
        </p:txBody>
      </p:sp>
    </p:spTree>
    <p:extLst>
      <p:ext uri="{BB962C8B-B14F-4D97-AF65-F5344CB8AC3E}">
        <p14:creationId xmlns:p14="http://schemas.microsoft.com/office/powerpoint/2010/main" val="217516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53466" y="32546"/>
            <a:ext cx="4983544" cy="830997"/>
          </a:xfrm>
          <a:prstGeom prst="rect">
            <a:avLst/>
          </a:prstGeom>
          <a:noFill/>
        </p:spPr>
        <p:txBody>
          <a:bodyPr wrap="non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Rear shock analysis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6506" y="704064"/>
            <a:ext cx="6470465" cy="359959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0168" y="724605"/>
            <a:ext cx="4452484" cy="3764825"/>
          </a:xfrm>
          <a:prstGeom prst="rect">
            <a:avLst/>
          </a:prstGeom>
        </p:spPr>
      </p:pic>
      <p:sp>
        <p:nvSpPr>
          <p:cNvPr id="5" name="TextBox 4"/>
          <p:cNvSpPr txBox="1"/>
          <p:nvPr/>
        </p:nvSpPr>
        <p:spPr>
          <a:xfrm>
            <a:off x="357051" y="4955177"/>
            <a:ext cx="4589418"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Standard style oil based mono shock</a:t>
            </a:r>
          </a:p>
          <a:p>
            <a:pPr marL="285750" indent="-285750">
              <a:buFont typeface="Arial" panose="020B0604020202020204" pitchFamily="34" charset="0"/>
              <a:buChar char="•"/>
            </a:pPr>
            <a:r>
              <a:rPr lang="en-GB" sz="1600" dirty="0"/>
              <a:t>Despite its age and appearance, the shock is still fully functioning unlike the forks and provides a good baseline for damping and spring rate.</a:t>
            </a:r>
          </a:p>
        </p:txBody>
      </p:sp>
      <p:sp>
        <p:nvSpPr>
          <p:cNvPr id="6" name="TextBox 5"/>
          <p:cNvSpPr txBox="1"/>
          <p:nvPr/>
        </p:nvSpPr>
        <p:spPr>
          <a:xfrm>
            <a:off x="4946469" y="4339624"/>
            <a:ext cx="6426926"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t>Looking at the dyno graph it can be seen at 0.22m/s, damping force is at approximately 40-45kgs of force.</a:t>
            </a:r>
          </a:p>
          <a:p>
            <a:pPr marL="285750" indent="-285750">
              <a:buFont typeface="Arial" panose="020B0604020202020204" pitchFamily="34" charset="0"/>
              <a:buChar char="•"/>
            </a:pPr>
            <a:r>
              <a:rPr lang="en-GB" sz="1600" dirty="0"/>
              <a:t>For track riding, between 50-60kg of force is desired to provide adequate support under heavy braking and acceleration.</a:t>
            </a:r>
          </a:p>
          <a:p>
            <a:pPr marL="285750" indent="-285750">
              <a:buFont typeface="Arial" panose="020B0604020202020204" pitchFamily="34" charset="0"/>
              <a:buChar char="•"/>
            </a:pPr>
            <a:r>
              <a:rPr lang="en-GB" sz="1600" dirty="0"/>
              <a:t>Due to the age and performance of the shock, it will also be replaced with a compatible component.</a:t>
            </a:r>
          </a:p>
          <a:p>
            <a:pPr marL="285750" indent="-285750">
              <a:buFont typeface="Arial" panose="020B0604020202020204" pitchFamily="34" charset="0"/>
              <a:buChar char="•"/>
            </a:pPr>
            <a:r>
              <a:rPr lang="en-GB" sz="1600" dirty="0"/>
              <a:t>Shock spring rate was tested at 136.75N/mm, 37% stiffer than average for a modern spring.</a:t>
            </a:r>
          </a:p>
          <a:p>
            <a:pPr marL="285750" indent="-285750">
              <a:buFont typeface="Arial" panose="020B0604020202020204" pitchFamily="34" charset="0"/>
              <a:buChar char="•"/>
            </a:pPr>
            <a:r>
              <a:rPr lang="en-GB" sz="1600" dirty="0"/>
              <a:t>Based on the stiffer spring rate, we can assume a higher link ratio, being accommodated by the stiffer spring.</a:t>
            </a:r>
          </a:p>
        </p:txBody>
      </p:sp>
    </p:spTree>
    <p:extLst>
      <p:ext uri="{BB962C8B-B14F-4D97-AF65-F5344CB8AC3E}">
        <p14:creationId xmlns:p14="http://schemas.microsoft.com/office/powerpoint/2010/main" val="2232457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13595" y="93506"/>
            <a:ext cx="6146811" cy="830997"/>
          </a:xfrm>
          <a:prstGeom prst="rect">
            <a:avLst/>
          </a:prstGeom>
          <a:noFill/>
        </p:spPr>
        <p:txBody>
          <a:bodyPr wrap="non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Baseline measurements</a:t>
            </a:r>
          </a:p>
        </p:txBody>
      </p:sp>
      <p:pic>
        <p:nvPicPr>
          <p:cNvPr id="4" name="Picture 3"/>
          <p:cNvPicPr>
            <a:picLocks noChangeAspect="1"/>
          </p:cNvPicPr>
          <p:nvPr/>
        </p:nvPicPr>
        <p:blipFill>
          <a:blip r:embed="rId2"/>
          <a:stretch>
            <a:fillRect/>
          </a:stretch>
        </p:blipFill>
        <p:spPr>
          <a:xfrm>
            <a:off x="375095" y="776457"/>
            <a:ext cx="4683852" cy="3727964"/>
          </a:xfrm>
          <a:prstGeom prst="rect">
            <a:avLst/>
          </a:prstGeom>
        </p:spPr>
      </p:pic>
      <p:sp>
        <p:nvSpPr>
          <p:cNvPr id="5" name="TextBox 4"/>
          <p:cNvSpPr txBox="1"/>
          <p:nvPr/>
        </p:nvSpPr>
        <p:spPr>
          <a:xfrm>
            <a:off x="153126" y="4600215"/>
            <a:ext cx="5320937" cy="2308324"/>
          </a:xfrm>
          <a:prstGeom prst="rect">
            <a:avLst/>
          </a:prstGeom>
          <a:noFill/>
        </p:spPr>
        <p:txBody>
          <a:bodyPr wrap="square" rtlCol="0">
            <a:spAutoFit/>
          </a:bodyPr>
          <a:lstStyle/>
          <a:p>
            <a:pPr marL="285750" indent="-285750">
              <a:buFont typeface="Arial" panose="020B0604020202020204" pitchFamily="34" charset="0"/>
              <a:buChar char="•"/>
            </a:pPr>
            <a:r>
              <a:rPr lang="en-GB" sz="1600" dirty="0"/>
              <a:t>I started by taking baseline measurements to determine the current set-up.</a:t>
            </a:r>
          </a:p>
          <a:p>
            <a:pPr marL="285750" indent="-285750">
              <a:buFont typeface="Arial" panose="020B0604020202020204" pitchFamily="34" charset="0"/>
              <a:buChar char="•"/>
            </a:pPr>
            <a:r>
              <a:rPr lang="en-GB" sz="1600" dirty="0"/>
              <a:t>Measurements able to be taken were limited by the current state of the bike, so values such as </a:t>
            </a:r>
            <a:r>
              <a:rPr lang="en-GB" sz="1600" dirty="0" err="1"/>
              <a:t>CoG</a:t>
            </a:r>
            <a:r>
              <a:rPr lang="en-GB" sz="1600" dirty="0"/>
              <a:t> were not able to be calculated at the time, however will be calculated for the final set-up.</a:t>
            </a:r>
          </a:p>
          <a:p>
            <a:pPr marL="285750" indent="-285750">
              <a:buFont typeface="Arial" panose="020B0604020202020204" pitchFamily="34" charset="0"/>
              <a:buChar char="•"/>
            </a:pPr>
            <a:r>
              <a:rPr lang="en-GB" sz="1600" dirty="0"/>
              <a:t>Fork and shock spring rates were tested, giving a result in pounds per inch (</a:t>
            </a:r>
            <a:r>
              <a:rPr lang="en-GB" sz="1600" dirty="0" err="1"/>
              <a:t>ppi</a:t>
            </a:r>
            <a:r>
              <a:rPr lang="en-GB" sz="1600" dirty="0"/>
              <a:t>) which was converted to </a:t>
            </a:r>
            <a:r>
              <a:rPr lang="en-GB" sz="1600" dirty="0" err="1"/>
              <a:t>Newtons</a:t>
            </a:r>
            <a:r>
              <a:rPr lang="en-GB" sz="1600" dirty="0"/>
              <a:t> per millimetre (N/mm).</a:t>
            </a:r>
          </a:p>
        </p:txBody>
      </p:sp>
      <p:sp>
        <p:nvSpPr>
          <p:cNvPr id="6" name="TextBox 5"/>
          <p:cNvSpPr txBox="1"/>
          <p:nvPr/>
        </p:nvSpPr>
        <p:spPr>
          <a:xfrm>
            <a:off x="5420251" y="3675017"/>
            <a:ext cx="6327612"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I have also gathered gearing data and calculated the theoretical top speeds in each gear, the RPM in the following gear and the RPM drop.</a:t>
            </a:r>
          </a:p>
          <a:p>
            <a:pPr marL="285750" indent="-285750">
              <a:buFont typeface="Arial" panose="020B0604020202020204" pitchFamily="34" charset="0"/>
              <a:buChar char="•"/>
            </a:pPr>
            <a:r>
              <a:rPr lang="en-GB" sz="1600" dirty="0"/>
              <a:t>This data will be used in combination with the dyno data to determine the best shift points to stay within the power band of the engine.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9419" y="924503"/>
            <a:ext cx="6713802" cy="2575783"/>
          </a:xfrm>
          <a:prstGeom prst="rect">
            <a:avLst/>
          </a:prstGeom>
        </p:spPr>
      </p:pic>
    </p:spTree>
    <p:extLst>
      <p:ext uri="{BB962C8B-B14F-4D97-AF65-F5344CB8AC3E}">
        <p14:creationId xmlns:p14="http://schemas.microsoft.com/office/powerpoint/2010/main" val="3835747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37A230-8B6A-A8CB-3870-4FA5A60298FB}"/>
              </a:ext>
            </a:extLst>
          </p:cNvPr>
          <p:cNvSpPr>
            <a:spLocks noGrp="1"/>
          </p:cNvSpPr>
          <p:nvPr>
            <p:ph type="title"/>
          </p:nvPr>
        </p:nvSpPr>
        <p:spPr>
          <a:xfrm>
            <a:off x="700087" y="909638"/>
            <a:ext cx="10691813" cy="810192"/>
          </a:xfrm>
        </p:spPr>
        <p:txBody>
          <a:bodyPr rtlCol="0">
            <a:normAutofit/>
          </a:bodyPr>
          <a:lstStyle/>
          <a:p>
            <a:pPr algn="r" rtl="0"/>
            <a:r>
              <a:rPr lang="en-GB" dirty="0"/>
              <a:t>Current component changes</a:t>
            </a:r>
          </a:p>
        </p:txBody>
      </p:sp>
      <p:pic>
        <p:nvPicPr>
          <p:cNvPr id="9" name="Content Placeholder 8">
            <a:extLst>
              <a:ext uri="{FF2B5EF4-FFF2-40B4-BE49-F238E27FC236}">
                <a16:creationId xmlns:a16="http://schemas.microsoft.com/office/drawing/2014/main" id="{6B8D1268-8536-42F7-08EC-949625DA68D1}"/>
              </a:ext>
            </a:extLst>
          </p:cNvPr>
          <p:cNvPicPr>
            <a:picLocks noGrp="1" noChangeAspect="1"/>
          </p:cNvPicPr>
          <p:nvPr>
            <p:ph idx="1"/>
          </p:nvPr>
        </p:nvPicPr>
        <p:blipFill rotWithShape="1">
          <a:blip r:embed="rId3"/>
          <a:srcRect l="6588" r="23631" b="61897"/>
          <a:stretch/>
        </p:blipFill>
        <p:spPr>
          <a:xfrm rot="5400000">
            <a:off x="-602964" y="2389836"/>
            <a:ext cx="5074953" cy="2078326"/>
          </a:xfrm>
          <a:noFill/>
        </p:spPr>
      </p:pic>
      <p:sp>
        <p:nvSpPr>
          <p:cNvPr id="18" name="Content Placeholder 5">
            <a:extLst>
              <a:ext uri="{FF2B5EF4-FFF2-40B4-BE49-F238E27FC236}">
                <a16:creationId xmlns:a16="http://schemas.microsoft.com/office/drawing/2014/main" id="{F572A95D-30BF-A64B-BC7E-ED828250B707}"/>
              </a:ext>
            </a:extLst>
          </p:cNvPr>
          <p:cNvSpPr>
            <a:spLocks noGrp="1"/>
          </p:cNvSpPr>
          <p:nvPr>
            <p:ph idx="13"/>
          </p:nvPr>
        </p:nvSpPr>
        <p:spPr>
          <a:xfrm>
            <a:off x="3788354" y="1847850"/>
            <a:ext cx="4014475" cy="4508500"/>
          </a:xfrm>
        </p:spPr>
        <p:txBody>
          <a:bodyPr>
            <a:normAutofit fontScale="92500" lnSpcReduction="20000"/>
          </a:bodyPr>
          <a:lstStyle/>
          <a:p>
            <a:pPr marL="0" indent="0">
              <a:buNone/>
            </a:pPr>
            <a:r>
              <a:rPr lang="en-US" dirty="0"/>
              <a:t>There were a few changes that required changing and/or adjustments. The first of these was the wiring loom, as the motorcycle is going to be setup for racing the current wiring loom that is setup for road use is not required. We went through all the connections of the loom and removed any unnecessary road elements such as head lights, indicators, number plate light, etc. the second change that was made was to the front suspension. As the old forks had no dampening and had limited adjustment, we decided to purchase R1 forks which allowed more adjustment for rebound and compression and were compatible with the current front brakes. However, these forks will require custom triple clamps.</a:t>
            </a:r>
          </a:p>
        </p:txBody>
      </p:sp>
      <p:sp>
        <p:nvSpPr>
          <p:cNvPr id="8" name="Slide Number Placeholder 7">
            <a:extLst>
              <a:ext uri="{FF2B5EF4-FFF2-40B4-BE49-F238E27FC236}">
                <a16:creationId xmlns:a16="http://schemas.microsoft.com/office/drawing/2014/main" id="{D73AEE82-8851-CF49-EC82-BD1CBA2B2EAC}"/>
              </a:ext>
            </a:extLst>
          </p:cNvPr>
          <p:cNvSpPr>
            <a:spLocks noGrp="1"/>
          </p:cNvSpPr>
          <p:nvPr>
            <p:ph type="sldNum" sz="quarter" idx="12"/>
          </p:nvPr>
        </p:nvSpPr>
        <p:spPr>
          <a:xfrm>
            <a:off x="10919012" y="6356350"/>
            <a:ext cx="672354" cy="365125"/>
          </a:xfrm>
        </p:spPr>
        <p:txBody>
          <a:bodyPr rtlCol="0" anchor="ctr">
            <a:normAutofit/>
          </a:bodyPr>
          <a:lstStyle/>
          <a:p>
            <a:pPr rtl="0">
              <a:lnSpc>
                <a:spcPct val="90000"/>
              </a:lnSpc>
              <a:spcAft>
                <a:spcPts val="600"/>
              </a:spcAft>
            </a:pPr>
            <a:fld id="{0303F77D-1BEF-481A-B8C1-15974ED46EB7}" type="slidenum">
              <a:rPr lang="en-GB" smtClean="0"/>
              <a:pPr rtl="0">
                <a:lnSpc>
                  <a:spcPct val="90000"/>
                </a:lnSpc>
                <a:spcAft>
                  <a:spcPts val="600"/>
                </a:spcAft>
              </a:pPr>
              <a:t>9</a:t>
            </a:fld>
            <a:endParaRPr lang="en-GB"/>
          </a:p>
        </p:txBody>
      </p:sp>
      <p:pic>
        <p:nvPicPr>
          <p:cNvPr id="6" name="Picture 5" descr="A motorcycle with a fork and a yellow vest&#10;&#10;Description automatically generated with medium confidence">
            <a:extLst>
              <a:ext uri="{FF2B5EF4-FFF2-40B4-BE49-F238E27FC236}">
                <a16:creationId xmlns:a16="http://schemas.microsoft.com/office/drawing/2014/main" id="{8E28A307-BBDB-2ACA-AE8F-96330222ED1B}"/>
              </a:ext>
            </a:extLst>
          </p:cNvPr>
          <p:cNvPicPr>
            <a:picLocks noChangeAspect="1"/>
          </p:cNvPicPr>
          <p:nvPr/>
        </p:nvPicPr>
        <p:blipFill>
          <a:blip r:embed="rId4"/>
          <a:stretch>
            <a:fillRect/>
          </a:stretch>
        </p:blipFill>
        <p:spPr>
          <a:xfrm rot="5400000">
            <a:off x="7527083" y="2174032"/>
            <a:ext cx="4180114" cy="3135086"/>
          </a:xfrm>
          <a:prstGeom prst="rect">
            <a:avLst/>
          </a:prstGeom>
        </p:spPr>
      </p:pic>
    </p:spTree>
    <p:extLst>
      <p:ext uri="{BB962C8B-B14F-4D97-AF65-F5344CB8AC3E}">
        <p14:creationId xmlns:p14="http://schemas.microsoft.com/office/powerpoint/2010/main" val="2820735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2F4D4-136E-AF53-01C9-E8FE2BBE142D}"/>
              </a:ext>
            </a:extLst>
          </p:cNvPr>
          <p:cNvSpPr>
            <a:spLocks noGrp="1"/>
          </p:cNvSpPr>
          <p:nvPr>
            <p:ph type="title"/>
          </p:nvPr>
        </p:nvSpPr>
        <p:spPr>
          <a:xfrm>
            <a:off x="7886701" y="804864"/>
            <a:ext cx="4305299" cy="1290636"/>
          </a:xfrm>
        </p:spPr>
        <p:txBody>
          <a:bodyPr>
            <a:normAutofit fontScale="90000"/>
          </a:bodyPr>
          <a:lstStyle/>
          <a:p>
            <a:r>
              <a:rPr lang="en-GB" dirty="0"/>
              <a:t>Custom components</a:t>
            </a:r>
          </a:p>
        </p:txBody>
      </p:sp>
      <p:sp>
        <p:nvSpPr>
          <p:cNvPr id="10" name="Slide Number Placeholder 9">
            <a:extLst>
              <a:ext uri="{FF2B5EF4-FFF2-40B4-BE49-F238E27FC236}">
                <a16:creationId xmlns:a16="http://schemas.microsoft.com/office/drawing/2014/main" id="{FA3B5C9F-B518-163E-3FAB-AB71788928C3}"/>
              </a:ext>
            </a:extLst>
          </p:cNvPr>
          <p:cNvSpPr>
            <a:spLocks noGrp="1"/>
          </p:cNvSpPr>
          <p:nvPr>
            <p:ph type="sldNum" sz="quarter" idx="12"/>
          </p:nvPr>
        </p:nvSpPr>
        <p:spPr/>
        <p:txBody>
          <a:bodyPr/>
          <a:lstStyle/>
          <a:p>
            <a:pPr rtl="0"/>
            <a:fld id="{DE330D17-32E5-404A-9262-6A998ABC0878}" type="slidenum">
              <a:rPr lang="en-GB" noProof="0" smtClean="0"/>
              <a:t>10</a:t>
            </a:fld>
            <a:endParaRPr lang="en-GB" noProof="0"/>
          </a:p>
        </p:txBody>
      </p:sp>
      <p:pic>
        <p:nvPicPr>
          <p:cNvPr id="24" name="Picture 23" descr="A drawing of a computer hardware&#10;&#10;Description automatically generated with medium confidence">
            <a:extLst>
              <a:ext uri="{FF2B5EF4-FFF2-40B4-BE49-F238E27FC236}">
                <a16:creationId xmlns:a16="http://schemas.microsoft.com/office/drawing/2014/main" id="{9A52B0E8-C06E-83E4-B74B-E6FA684333BE}"/>
              </a:ext>
            </a:extLst>
          </p:cNvPr>
          <p:cNvPicPr>
            <a:picLocks noChangeAspect="1"/>
          </p:cNvPicPr>
          <p:nvPr/>
        </p:nvPicPr>
        <p:blipFill rotWithShape="1">
          <a:blip r:embed="rId2"/>
          <a:srcRect l="17031" t="21311" r="26016" b="20"/>
          <a:stretch/>
        </p:blipFill>
        <p:spPr>
          <a:xfrm>
            <a:off x="0" y="3609975"/>
            <a:ext cx="3105351" cy="2219325"/>
          </a:xfrm>
          <a:prstGeom prst="rect">
            <a:avLst/>
          </a:prstGeom>
        </p:spPr>
      </p:pic>
      <p:pic>
        <p:nvPicPr>
          <p:cNvPr id="26" name="Picture 25">
            <a:extLst>
              <a:ext uri="{FF2B5EF4-FFF2-40B4-BE49-F238E27FC236}">
                <a16:creationId xmlns:a16="http://schemas.microsoft.com/office/drawing/2014/main" id="{B782C497-4B44-28B3-B848-1B911F3AFD79}"/>
              </a:ext>
            </a:extLst>
          </p:cNvPr>
          <p:cNvPicPr>
            <a:picLocks noChangeAspect="1"/>
          </p:cNvPicPr>
          <p:nvPr/>
        </p:nvPicPr>
        <p:blipFill rotWithShape="1">
          <a:blip r:embed="rId3"/>
          <a:srcRect l="39688" t="37500" r="20078" b="20973"/>
          <a:stretch/>
        </p:blipFill>
        <p:spPr>
          <a:xfrm>
            <a:off x="3438526" y="3746025"/>
            <a:ext cx="3867150" cy="2245200"/>
          </a:xfrm>
          <a:prstGeom prst="rect">
            <a:avLst/>
          </a:prstGeom>
        </p:spPr>
      </p:pic>
      <p:pic>
        <p:nvPicPr>
          <p:cNvPr id="28" name="Picture 27" descr="A hand holding an orange tool&#10;&#10;Description automatically generated">
            <a:extLst>
              <a:ext uri="{FF2B5EF4-FFF2-40B4-BE49-F238E27FC236}">
                <a16:creationId xmlns:a16="http://schemas.microsoft.com/office/drawing/2014/main" id="{F2561D72-72A3-93B5-34D3-A8602581A073}"/>
              </a:ext>
            </a:extLst>
          </p:cNvPr>
          <p:cNvPicPr>
            <a:picLocks noChangeAspect="1"/>
          </p:cNvPicPr>
          <p:nvPr/>
        </p:nvPicPr>
        <p:blipFill>
          <a:blip r:embed="rId4"/>
          <a:stretch>
            <a:fillRect/>
          </a:stretch>
        </p:blipFill>
        <p:spPr>
          <a:xfrm>
            <a:off x="600633" y="338136"/>
            <a:ext cx="3867150" cy="2900363"/>
          </a:xfrm>
          <a:prstGeom prst="rect">
            <a:avLst/>
          </a:prstGeom>
        </p:spPr>
      </p:pic>
      <p:sp>
        <p:nvSpPr>
          <p:cNvPr id="30" name="TextBox 29">
            <a:extLst>
              <a:ext uri="{FF2B5EF4-FFF2-40B4-BE49-F238E27FC236}">
                <a16:creationId xmlns:a16="http://schemas.microsoft.com/office/drawing/2014/main" id="{91EF7BFB-4B28-18FC-73D5-707176026B39}"/>
              </a:ext>
            </a:extLst>
          </p:cNvPr>
          <p:cNvSpPr txBox="1"/>
          <p:nvPr/>
        </p:nvSpPr>
        <p:spPr>
          <a:xfrm>
            <a:off x="4524653" y="618172"/>
            <a:ext cx="3142694" cy="1477328"/>
          </a:xfrm>
          <a:prstGeom prst="rect">
            <a:avLst/>
          </a:prstGeom>
          <a:noFill/>
        </p:spPr>
        <p:txBody>
          <a:bodyPr wrap="square" rtlCol="0">
            <a:spAutoFit/>
          </a:bodyPr>
          <a:lstStyle/>
          <a:p>
            <a:r>
              <a:rPr lang="en-GB" dirty="0"/>
              <a:t>Here is a plate initially designed by technician Ian Phillips which was used to get measurements for the first design </a:t>
            </a:r>
          </a:p>
        </p:txBody>
      </p:sp>
      <p:sp>
        <p:nvSpPr>
          <p:cNvPr id="31" name="TextBox 30">
            <a:extLst>
              <a:ext uri="{FF2B5EF4-FFF2-40B4-BE49-F238E27FC236}">
                <a16:creationId xmlns:a16="http://schemas.microsoft.com/office/drawing/2014/main" id="{28915322-FAFC-0964-17D9-A0FD77D7EA37}"/>
              </a:ext>
            </a:extLst>
          </p:cNvPr>
          <p:cNvSpPr txBox="1"/>
          <p:nvPr/>
        </p:nvSpPr>
        <p:spPr>
          <a:xfrm>
            <a:off x="7810500" y="2619375"/>
            <a:ext cx="3943350" cy="3416320"/>
          </a:xfrm>
          <a:prstGeom prst="rect">
            <a:avLst/>
          </a:prstGeom>
          <a:noFill/>
        </p:spPr>
        <p:txBody>
          <a:bodyPr wrap="square" rtlCol="0">
            <a:spAutoFit/>
          </a:bodyPr>
          <a:lstStyle/>
          <a:p>
            <a:r>
              <a:rPr lang="en-GB" u="sng" dirty="0"/>
              <a:t>1. Rear sets mounting plate design No1</a:t>
            </a:r>
          </a:p>
          <a:p>
            <a:pPr marL="342900" indent="-342900">
              <a:buAutoNum type="arabicPeriod"/>
            </a:pPr>
            <a:endParaRPr lang="en-GB" dirty="0"/>
          </a:p>
          <a:p>
            <a:r>
              <a:rPr lang="en-GB" dirty="0"/>
              <a:t>Here is our first design for a rear set mounting plate. It allows for six adjustments and is designed to sit flush with the motorcycles frame. The multiple adjustment allows the rider to choose the most comfortable length and height. However, on later inspection of the design it is too large and required optimising.</a:t>
            </a:r>
          </a:p>
        </p:txBody>
      </p:sp>
    </p:spTree>
    <p:extLst>
      <p:ext uri="{BB962C8B-B14F-4D97-AF65-F5344CB8AC3E}">
        <p14:creationId xmlns:p14="http://schemas.microsoft.com/office/powerpoint/2010/main" val="3113367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3140E39-B84B-9313-535C-977B32A9F9E9}"/>
              </a:ext>
            </a:extLst>
          </p:cNvPr>
          <p:cNvSpPr>
            <a:spLocks noGrp="1"/>
          </p:cNvSpPr>
          <p:nvPr>
            <p:ph type="sldNum" sz="quarter" idx="12"/>
          </p:nvPr>
        </p:nvSpPr>
        <p:spPr/>
        <p:txBody>
          <a:bodyPr/>
          <a:lstStyle/>
          <a:p>
            <a:pPr rtl="0"/>
            <a:fld id="{DE330D17-32E5-404A-9262-6A998ABC0878}" type="slidenum">
              <a:rPr lang="en-GB" noProof="0" smtClean="0"/>
              <a:t>11</a:t>
            </a:fld>
            <a:endParaRPr lang="en-GB" noProof="0"/>
          </a:p>
        </p:txBody>
      </p:sp>
      <p:pic>
        <p:nvPicPr>
          <p:cNvPr id="12" name="Picture 11">
            <a:extLst>
              <a:ext uri="{FF2B5EF4-FFF2-40B4-BE49-F238E27FC236}">
                <a16:creationId xmlns:a16="http://schemas.microsoft.com/office/drawing/2014/main" id="{88E2EAC2-F525-55F5-88F2-3C2E507D685D}"/>
              </a:ext>
            </a:extLst>
          </p:cNvPr>
          <p:cNvPicPr>
            <a:picLocks noChangeAspect="1"/>
          </p:cNvPicPr>
          <p:nvPr/>
        </p:nvPicPr>
        <p:blipFill rotWithShape="1">
          <a:blip r:embed="rId2"/>
          <a:srcRect l="30000" t="22639" r="25000" b="15000"/>
          <a:stretch/>
        </p:blipFill>
        <p:spPr>
          <a:xfrm>
            <a:off x="714933" y="285750"/>
            <a:ext cx="4631058" cy="3609975"/>
          </a:xfrm>
          <a:prstGeom prst="rect">
            <a:avLst/>
          </a:prstGeom>
        </p:spPr>
      </p:pic>
      <p:pic>
        <p:nvPicPr>
          <p:cNvPr id="14" name="Picture 13">
            <a:extLst>
              <a:ext uri="{FF2B5EF4-FFF2-40B4-BE49-F238E27FC236}">
                <a16:creationId xmlns:a16="http://schemas.microsoft.com/office/drawing/2014/main" id="{F3CCF0FE-1C21-7C2E-B2D7-1405C210B98A}"/>
              </a:ext>
            </a:extLst>
          </p:cNvPr>
          <p:cNvPicPr>
            <a:picLocks noChangeAspect="1"/>
          </p:cNvPicPr>
          <p:nvPr/>
        </p:nvPicPr>
        <p:blipFill rotWithShape="1">
          <a:blip r:embed="rId3"/>
          <a:srcRect l="42344" t="29583" r="29297" b="29817"/>
          <a:stretch/>
        </p:blipFill>
        <p:spPr>
          <a:xfrm>
            <a:off x="1888416" y="4047275"/>
            <a:ext cx="3457575" cy="2784327"/>
          </a:xfrm>
          <a:prstGeom prst="rect">
            <a:avLst/>
          </a:prstGeom>
        </p:spPr>
      </p:pic>
      <p:sp>
        <p:nvSpPr>
          <p:cNvPr id="17" name="TextBox 16">
            <a:extLst>
              <a:ext uri="{FF2B5EF4-FFF2-40B4-BE49-F238E27FC236}">
                <a16:creationId xmlns:a16="http://schemas.microsoft.com/office/drawing/2014/main" id="{CF05FD44-0BB6-C2C0-F496-1B2BD3B69463}"/>
              </a:ext>
            </a:extLst>
          </p:cNvPr>
          <p:cNvSpPr txBox="1"/>
          <p:nvPr/>
        </p:nvSpPr>
        <p:spPr>
          <a:xfrm>
            <a:off x="6562725" y="863084"/>
            <a:ext cx="3971925" cy="369332"/>
          </a:xfrm>
          <a:prstGeom prst="rect">
            <a:avLst/>
          </a:prstGeom>
          <a:noFill/>
        </p:spPr>
        <p:txBody>
          <a:bodyPr wrap="square">
            <a:spAutoFit/>
          </a:bodyPr>
          <a:lstStyle/>
          <a:p>
            <a:r>
              <a:rPr lang="en-GB" u="sng" dirty="0"/>
              <a:t>2. Rear sets mounting plate design No2</a:t>
            </a:r>
          </a:p>
        </p:txBody>
      </p:sp>
      <p:sp>
        <p:nvSpPr>
          <p:cNvPr id="18" name="TextBox 17">
            <a:extLst>
              <a:ext uri="{FF2B5EF4-FFF2-40B4-BE49-F238E27FC236}">
                <a16:creationId xmlns:a16="http://schemas.microsoft.com/office/drawing/2014/main" id="{76147293-371E-E753-C608-CDAB97C13738}"/>
              </a:ext>
            </a:extLst>
          </p:cNvPr>
          <p:cNvSpPr txBox="1"/>
          <p:nvPr/>
        </p:nvSpPr>
        <p:spPr>
          <a:xfrm>
            <a:off x="6562725" y="1447800"/>
            <a:ext cx="4356287" cy="2308324"/>
          </a:xfrm>
          <a:prstGeom prst="rect">
            <a:avLst/>
          </a:prstGeom>
          <a:noFill/>
        </p:spPr>
        <p:txBody>
          <a:bodyPr wrap="square" rtlCol="0">
            <a:spAutoFit/>
          </a:bodyPr>
          <a:lstStyle/>
          <a:p>
            <a:r>
              <a:rPr lang="en-GB" dirty="0"/>
              <a:t>Shown on the left is the second design for the rear sets mounting plate. The length of the plate is about 70 mm less, so it is less likely to get in the way of the rider's foot and allows it to be lighter. The bracket has a lower amount of adjustment options however the adjustments that can be made are optimised. </a:t>
            </a:r>
          </a:p>
        </p:txBody>
      </p:sp>
    </p:spTree>
    <p:extLst>
      <p:ext uri="{BB962C8B-B14F-4D97-AF65-F5344CB8AC3E}">
        <p14:creationId xmlns:p14="http://schemas.microsoft.com/office/powerpoint/2010/main" val="2900304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7C7B39DB-227E-F4BB-EEE3-D9D5EA517144}"/>
              </a:ext>
            </a:extLst>
          </p:cNvPr>
          <p:cNvSpPr>
            <a:spLocks noGrp="1"/>
          </p:cNvSpPr>
          <p:nvPr>
            <p:ph type="sldNum" sz="quarter" idx="12"/>
          </p:nvPr>
        </p:nvSpPr>
        <p:spPr/>
        <p:txBody>
          <a:bodyPr/>
          <a:lstStyle/>
          <a:p>
            <a:pPr rtl="0"/>
            <a:fld id="{DE330D17-32E5-404A-9262-6A998ABC0878}" type="slidenum">
              <a:rPr lang="en-GB" noProof="0" smtClean="0"/>
              <a:t>12</a:t>
            </a:fld>
            <a:endParaRPr lang="en-GB" noProof="0"/>
          </a:p>
        </p:txBody>
      </p:sp>
      <p:pic>
        <p:nvPicPr>
          <p:cNvPr id="12" name="Picture 11">
            <a:extLst>
              <a:ext uri="{FF2B5EF4-FFF2-40B4-BE49-F238E27FC236}">
                <a16:creationId xmlns:a16="http://schemas.microsoft.com/office/drawing/2014/main" id="{DA27A180-7468-FA74-40EE-1AE8E1673B97}"/>
              </a:ext>
            </a:extLst>
          </p:cNvPr>
          <p:cNvPicPr>
            <a:picLocks noChangeAspect="1"/>
          </p:cNvPicPr>
          <p:nvPr/>
        </p:nvPicPr>
        <p:blipFill rotWithShape="1">
          <a:blip r:embed="rId2"/>
          <a:srcRect l="33047" t="26807" r="24375" b="14860"/>
          <a:stretch/>
        </p:blipFill>
        <p:spPr>
          <a:xfrm>
            <a:off x="228600" y="136525"/>
            <a:ext cx="3105150" cy="2392960"/>
          </a:xfrm>
          <a:prstGeom prst="rect">
            <a:avLst/>
          </a:prstGeom>
        </p:spPr>
      </p:pic>
      <p:pic>
        <p:nvPicPr>
          <p:cNvPr id="14" name="Picture 13">
            <a:extLst>
              <a:ext uri="{FF2B5EF4-FFF2-40B4-BE49-F238E27FC236}">
                <a16:creationId xmlns:a16="http://schemas.microsoft.com/office/drawing/2014/main" id="{0559EEEB-9A51-75C9-4593-334AA53C69AB}"/>
              </a:ext>
            </a:extLst>
          </p:cNvPr>
          <p:cNvPicPr>
            <a:picLocks noChangeAspect="1"/>
          </p:cNvPicPr>
          <p:nvPr/>
        </p:nvPicPr>
        <p:blipFill rotWithShape="1">
          <a:blip r:embed="rId3"/>
          <a:srcRect l="41484" t="21389" r="38750" b="16528"/>
          <a:stretch/>
        </p:blipFill>
        <p:spPr>
          <a:xfrm>
            <a:off x="734008" y="2955555"/>
            <a:ext cx="1628114" cy="2876550"/>
          </a:xfrm>
          <a:prstGeom prst="rect">
            <a:avLst/>
          </a:prstGeom>
        </p:spPr>
      </p:pic>
      <p:pic>
        <p:nvPicPr>
          <p:cNvPr id="16" name="Picture 15">
            <a:extLst>
              <a:ext uri="{FF2B5EF4-FFF2-40B4-BE49-F238E27FC236}">
                <a16:creationId xmlns:a16="http://schemas.microsoft.com/office/drawing/2014/main" id="{082C0FA4-6A59-764E-A4F0-C429C19A3BA2}"/>
              </a:ext>
            </a:extLst>
          </p:cNvPr>
          <p:cNvPicPr>
            <a:picLocks noChangeAspect="1"/>
          </p:cNvPicPr>
          <p:nvPr/>
        </p:nvPicPr>
        <p:blipFill rotWithShape="1">
          <a:blip r:embed="rId4"/>
          <a:srcRect l="30234" t="21945" r="25469" b="17639"/>
          <a:stretch/>
        </p:blipFill>
        <p:spPr>
          <a:xfrm>
            <a:off x="3333750" y="3289041"/>
            <a:ext cx="3467101" cy="2659945"/>
          </a:xfrm>
          <a:prstGeom prst="rect">
            <a:avLst/>
          </a:prstGeom>
        </p:spPr>
      </p:pic>
      <p:sp>
        <p:nvSpPr>
          <p:cNvPr id="19" name="TextBox 18">
            <a:extLst>
              <a:ext uri="{FF2B5EF4-FFF2-40B4-BE49-F238E27FC236}">
                <a16:creationId xmlns:a16="http://schemas.microsoft.com/office/drawing/2014/main" id="{936B1892-F91D-5DCD-E297-01A6D80F4455}"/>
              </a:ext>
            </a:extLst>
          </p:cNvPr>
          <p:cNvSpPr txBox="1"/>
          <p:nvPr/>
        </p:nvSpPr>
        <p:spPr>
          <a:xfrm>
            <a:off x="7785036" y="816431"/>
            <a:ext cx="3971925" cy="369332"/>
          </a:xfrm>
          <a:prstGeom prst="rect">
            <a:avLst/>
          </a:prstGeom>
          <a:noFill/>
        </p:spPr>
        <p:txBody>
          <a:bodyPr wrap="square">
            <a:spAutoFit/>
          </a:bodyPr>
          <a:lstStyle/>
          <a:p>
            <a:r>
              <a:rPr lang="en-GB" u="sng" dirty="0"/>
              <a:t>3. Triple clamps design No1</a:t>
            </a:r>
          </a:p>
        </p:txBody>
      </p:sp>
      <p:pic>
        <p:nvPicPr>
          <p:cNvPr id="20" name="Picture 19">
            <a:extLst>
              <a:ext uri="{FF2B5EF4-FFF2-40B4-BE49-F238E27FC236}">
                <a16:creationId xmlns:a16="http://schemas.microsoft.com/office/drawing/2014/main" id="{EDE858B4-AA7A-1544-A009-21378D81AF82}"/>
              </a:ext>
            </a:extLst>
          </p:cNvPr>
          <p:cNvPicPr>
            <a:picLocks noChangeAspect="1"/>
          </p:cNvPicPr>
          <p:nvPr/>
        </p:nvPicPr>
        <p:blipFill>
          <a:blip r:embed="rId5"/>
          <a:stretch>
            <a:fillRect/>
          </a:stretch>
        </p:blipFill>
        <p:spPr>
          <a:xfrm>
            <a:off x="3562780" y="498720"/>
            <a:ext cx="3993226" cy="1847248"/>
          </a:xfrm>
          <a:prstGeom prst="rect">
            <a:avLst/>
          </a:prstGeom>
        </p:spPr>
      </p:pic>
      <p:sp>
        <p:nvSpPr>
          <p:cNvPr id="21" name="TextBox 20">
            <a:extLst>
              <a:ext uri="{FF2B5EF4-FFF2-40B4-BE49-F238E27FC236}">
                <a16:creationId xmlns:a16="http://schemas.microsoft.com/office/drawing/2014/main" id="{587DF452-548F-2183-0FF4-A42944E5A733}"/>
              </a:ext>
            </a:extLst>
          </p:cNvPr>
          <p:cNvSpPr txBox="1"/>
          <p:nvPr/>
        </p:nvSpPr>
        <p:spPr>
          <a:xfrm>
            <a:off x="7785036" y="1333005"/>
            <a:ext cx="3682286" cy="3139321"/>
          </a:xfrm>
          <a:prstGeom prst="rect">
            <a:avLst/>
          </a:prstGeom>
          <a:noFill/>
        </p:spPr>
        <p:txBody>
          <a:bodyPr wrap="square" rtlCol="0">
            <a:spAutoFit/>
          </a:bodyPr>
          <a:lstStyle/>
          <a:p>
            <a:r>
              <a:rPr lang="en-GB" dirty="0"/>
              <a:t>On the left are the first designs for the new triple clamps that will mount the R1 forks onto the YZF. They use two bolts each to mount each fork similar to most motorcycles allowing for sufficient clamping. Material has been removed to reduce the weight of the triple clamps. The top clamp angles downwards as the R1 forks are shorter. </a:t>
            </a:r>
          </a:p>
        </p:txBody>
      </p:sp>
    </p:spTree>
    <p:extLst>
      <p:ext uri="{BB962C8B-B14F-4D97-AF65-F5344CB8AC3E}">
        <p14:creationId xmlns:p14="http://schemas.microsoft.com/office/powerpoint/2010/main" val="3330458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E69D6D8-BE62-162E-612B-790A0A1974D7}"/>
              </a:ext>
            </a:extLst>
          </p:cNvPr>
          <p:cNvSpPr>
            <a:spLocks noGrp="1"/>
          </p:cNvSpPr>
          <p:nvPr>
            <p:ph type="pic" sz="quarter" idx="13"/>
          </p:nvPr>
        </p:nvSpPr>
        <p:spPr/>
        <p:txBody>
          <a:bodyPr/>
          <a:lstStyle/>
          <a:p>
            <a:endParaRPr lang="en-GB"/>
          </a:p>
        </p:txBody>
      </p:sp>
      <p:sp>
        <p:nvSpPr>
          <p:cNvPr id="7" name="Content Placeholder 6">
            <a:extLst>
              <a:ext uri="{FF2B5EF4-FFF2-40B4-BE49-F238E27FC236}">
                <a16:creationId xmlns:a16="http://schemas.microsoft.com/office/drawing/2014/main" id="{B3025219-B6FD-F6A7-BC93-EAE4E65BD004}"/>
              </a:ext>
            </a:extLst>
          </p:cNvPr>
          <p:cNvSpPr>
            <a:spLocks noGrp="1"/>
          </p:cNvSpPr>
          <p:nvPr>
            <p:ph idx="1"/>
          </p:nvPr>
        </p:nvSpPr>
        <p:spPr>
          <a:xfrm>
            <a:off x="7887510" y="1343609"/>
            <a:ext cx="3703856" cy="4903016"/>
          </a:xfrm>
        </p:spPr>
        <p:txBody>
          <a:bodyPr/>
          <a:lstStyle/>
          <a:p>
            <a:r>
              <a:rPr lang="en-GB" dirty="0"/>
              <a:t>After reviewing the previous design for the triple clamps some design flaws became clear. First of which was the slots to reduce weight they crossed over the material where the most force would be applied when braking. This could have caused them to break when braking, so they have been adjusted so that the clamps have more structural strength. The bottom clamps has been made taller so that the clamping effect on the forks is larger as the clamps will be under more stress than regular street motorcycle triple clamps.</a:t>
            </a:r>
          </a:p>
        </p:txBody>
      </p:sp>
      <p:sp>
        <p:nvSpPr>
          <p:cNvPr id="10" name="Slide Number Placeholder 9">
            <a:extLst>
              <a:ext uri="{FF2B5EF4-FFF2-40B4-BE49-F238E27FC236}">
                <a16:creationId xmlns:a16="http://schemas.microsoft.com/office/drawing/2014/main" id="{71B6D425-F2BC-44FF-97F5-612D452CA4B5}"/>
              </a:ext>
            </a:extLst>
          </p:cNvPr>
          <p:cNvSpPr>
            <a:spLocks noGrp="1"/>
          </p:cNvSpPr>
          <p:nvPr>
            <p:ph type="sldNum" sz="quarter" idx="12"/>
          </p:nvPr>
        </p:nvSpPr>
        <p:spPr/>
        <p:txBody>
          <a:bodyPr/>
          <a:lstStyle/>
          <a:p>
            <a:pPr rtl="0"/>
            <a:fld id="{DE330D17-32E5-404A-9262-6A998ABC0878}" type="slidenum">
              <a:rPr lang="en-GB" noProof="0" smtClean="0"/>
              <a:t>13</a:t>
            </a:fld>
            <a:endParaRPr lang="en-GB" noProof="0"/>
          </a:p>
        </p:txBody>
      </p:sp>
      <p:pic>
        <p:nvPicPr>
          <p:cNvPr id="12" name="Picture 11">
            <a:extLst>
              <a:ext uri="{FF2B5EF4-FFF2-40B4-BE49-F238E27FC236}">
                <a16:creationId xmlns:a16="http://schemas.microsoft.com/office/drawing/2014/main" id="{F80F6484-7BDA-6E40-8742-73EE72C978A5}"/>
              </a:ext>
            </a:extLst>
          </p:cNvPr>
          <p:cNvPicPr>
            <a:picLocks noChangeAspect="1"/>
          </p:cNvPicPr>
          <p:nvPr/>
        </p:nvPicPr>
        <p:blipFill rotWithShape="1">
          <a:blip r:embed="rId2"/>
          <a:srcRect l="30459" t="23401" r="25383" b="16191"/>
          <a:stretch/>
        </p:blipFill>
        <p:spPr>
          <a:xfrm>
            <a:off x="715383" y="723900"/>
            <a:ext cx="3395167" cy="2612573"/>
          </a:xfrm>
          <a:prstGeom prst="rect">
            <a:avLst/>
          </a:prstGeom>
        </p:spPr>
      </p:pic>
      <p:pic>
        <p:nvPicPr>
          <p:cNvPr id="14" name="Picture 13">
            <a:extLst>
              <a:ext uri="{FF2B5EF4-FFF2-40B4-BE49-F238E27FC236}">
                <a16:creationId xmlns:a16="http://schemas.microsoft.com/office/drawing/2014/main" id="{A541C0A5-3EDC-087C-3AE3-B3EACBE47602}"/>
              </a:ext>
            </a:extLst>
          </p:cNvPr>
          <p:cNvPicPr>
            <a:picLocks noChangeAspect="1"/>
          </p:cNvPicPr>
          <p:nvPr/>
        </p:nvPicPr>
        <p:blipFill rotWithShape="1">
          <a:blip r:embed="rId3"/>
          <a:srcRect l="44999" t="41111" r="42067" b="19728"/>
          <a:stretch/>
        </p:blipFill>
        <p:spPr>
          <a:xfrm>
            <a:off x="1063690" y="3448439"/>
            <a:ext cx="1856792" cy="3162407"/>
          </a:xfrm>
          <a:prstGeom prst="rect">
            <a:avLst/>
          </a:prstGeom>
        </p:spPr>
      </p:pic>
      <p:pic>
        <p:nvPicPr>
          <p:cNvPr id="16" name="Picture 15">
            <a:extLst>
              <a:ext uri="{FF2B5EF4-FFF2-40B4-BE49-F238E27FC236}">
                <a16:creationId xmlns:a16="http://schemas.microsoft.com/office/drawing/2014/main" id="{B1B813F3-AA65-442A-B9D5-74F3A19B6AFB}"/>
              </a:ext>
            </a:extLst>
          </p:cNvPr>
          <p:cNvPicPr>
            <a:picLocks noChangeAspect="1"/>
          </p:cNvPicPr>
          <p:nvPr/>
        </p:nvPicPr>
        <p:blipFill rotWithShape="1">
          <a:blip r:embed="rId4"/>
          <a:srcRect l="34515" t="19456" r="19031" b="16599"/>
          <a:stretch/>
        </p:blipFill>
        <p:spPr>
          <a:xfrm>
            <a:off x="3506060" y="3604435"/>
            <a:ext cx="3795872" cy="2939142"/>
          </a:xfrm>
          <a:prstGeom prst="rect">
            <a:avLst/>
          </a:prstGeom>
        </p:spPr>
      </p:pic>
      <p:pic>
        <p:nvPicPr>
          <p:cNvPr id="18" name="Picture 17">
            <a:extLst>
              <a:ext uri="{FF2B5EF4-FFF2-40B4-BE49-F238E27FC236}">
                <a16:creationId xmlns:a16="http://schemas.microsoft.com/office/drawing/2014/main" id="{CB9F6275-7AD3-F75C-CDC9-36101EAF5D85}"/>
              </a:ext>
            </a:extLst>
          </p:cNvPr>
          <p:cNvPicPr>
            <a:picLocks noChangeAspect="1"/>
          </p:cNvPicPr>
          <p:nvPr/>
        </p:nvPicPr>
        <p:blipFill rotWithShape="1">
          <a:blip r:embed="rId5"/>
          <a:srcRect l="45000" t="20953" r="29975" b="21360"/>
          <a:stretch/>
        </p:blipFill>
        <p:spPr>
          <a:xfrm>
            <a:off x="4494511" y="266212"/>
            <a:ext cx="2462386" cy="3192819"/>
          </a:xfrm>
          <a:prstGeom prst="rect">
            <a:avLst/>
          </a:prstGeom>
        </p:spPr>
      </p:pic>
      <p:sp>
        <p:nvSpPr>
          <p:cNvPr id="19" name="TextBox 18">
            <a:extLst>
              <a:ext uri="{FF2B5EF4-FFF2-40B4-BE49-F238E27FC236}">
                <a16:creationId xmlns:a16="http://schemas.microsoft.com/office/drawing/2014/main" id="{C8DA8D5D-F05E-2D21-924D-CF70724A3648}"/>
              </a:ext>
            </a:extLst>
          </p:cNvPr>
          <p:cNvSpPr txBox="1"/>
          <p:nvPr/>
        </p:nvSpPr>
        <p:spPr>
          <a:xfrm>
            <a:off x="7785036" y="816431"/>
            <a:ext cx="3971925" cy="369332"/>
          </a:xfrm>
          <a:prstGeom prst="rect">
            <a:avLst/>
          </a:prstGeom>
          <a:noFill/>
        </p:spPr>
        <p:txBody>
          <a:bodyPr wrap="square">
            <a:spAutoFit/>
          </a:bodyPr>
          <a:lstStyle/>
          <a:p>
            <a:r>
              <a:rPr lang="en-GB" u="sng" dirty="0"/>
              <a:t>4. Triple clamps design No2</a:t>
            </a:r>
          </a:p>
        </p:txBody>
      </p:sp>
    </p:spTree>
    <p:extLst>
      <p:ext uri="{BB962C8B-B14F-4D97-AF65-F5344CB8AC3E}">
        <p14:creationId xmlns:p14="http://schemas.microsoft.com/office/powerpoint/2010/main" val="79326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38211" y="93506"/>
            <a:ext cx="3297569" cy="830997"/>
          </a:xfrm>
          <a:prstGeom prst="rect">
            <a:avLst/>
          </a:prstGeom>
          <a:noFill/>
        </p:spPr>
        <p:txBody>
          <a:bodyPr wrap="non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Future plans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0264" y="924503"/>
            <a:ext cx="5068389" cy="3801292"/>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66112" y="852656"/>
            <a:ext cx="5259981" cy="3944986"/>
          </a:xfrm>
          <a:prstGeom prst="rect">
            <a:avLst/>
          </a:prstGeom>
        </p:spPr>
      </p:pic>
      <p:sp>
        <p:nvSpPr>
          <p:cNvPr id="5" name="TextBox 4"/>
          <p:cNvSpPr txBox="1"/>
          <p:nvPr/>
        </p:nvSpPr>
        <p:spPr>
          <a:xfrm>
            <a:off x="470264" y="4869489"/>
            <a:ext cx="5329645"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t>Future plans for the bike involve fitting it with a range of sensors to determine how the bike acts at different tracks and conditions and then fine-tune the set-up accordingly. </a:t>
            </a:r>
          </a:p>
          <a:p>
            <a:pPr marL="285750" indent="-285750">
              <a:buFont typeface="Arial" panose="020B0604020202020204" pitchFamily="34" charset="0"/>
              <a:buChar char="•"/>
            </a:pPr>
            <a:r>
              <a:rPr lang="en-GB" sz="1600" dirty="0"/>
              <a:t>The sensors planned to be fitted are: Lap timer, oil and coolant temp, oil pressure , front and rear potentiometers, braking force, throttle percentage and RPM. </a:t>
            </a:r>
          </a:p>
        </p:txBody>
      </p:sp>
      <p:sp>
        <p:nvSpPr>
          <p:cNvPr id="7" name="TextBox 6"/>
          <p:cNvSpPr txBox="1"/>
          <p:nvPr/>
        </p:nvSpPr>
        <p:spPr>
          <a:xfrm>
            <a:off x="6069874" y="4963886"/>
            <a:ext cx="5826035"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A 2D dashboard will be connected to display only essential information to the rider, such as oil and coolant temp, oil pressure, RPM and lap time.</a:t>
            </a:r>
          </a:p>
        </p:txBody>
      </p:sp>
    </p:spTree>
    <p:extLst>
      <p:ext uri="{BB962C8B-B14F-4D97-AF65-F5344CB8AC3E}">
        <p14:creationId xmlns:p14="http://schemas.microsoft.com/office/powerpoint/2010/main" val="3410901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003B7-0F09-BC2C-910F-CA7FAD4217E5}"/>
              </a:ext>
            </a:extLst>
          </p:cNvPr>
          <p:cNvSpPr>
            <a:spLocks noGrp="1"/>
          </p:cNvSpPr>
          <p:nvPr>
            <p:ph type="ctrTitle"/>
          </p:nvPr>
        </p:nvSpPr>
        <p:spPr/>
        <p:txBody>
          <a:bodyPr>
            <a:normAutofit fontScale="90000"/>
          </a:bodyPr>
          <a:lstStyle/>
          <a:p>
            <a:r>
              <a:rPr lang="en-GB" dirty="0"/>
              <a:t>Any questions on our project please ask now</a:t>
            </a:r>
          </a:p>
        </p:txBody>
      </p:sp>
      <p:sp>
        <p:nvSpPr>
          <p:cNvPr id="8" name="Slide Number Placeholder 7">
            <a:extLst>
              <a:ext uri="{FF2B5EF4-FFF2-40B4-BE49-F238E27FC236}">
                <a16:creationId xmlns:a16="http://schemas.microsoft.com/office/drawing/2014/main" id="{C0810E4D-E6DE-C13E-7CC1-44A460051026}"/>
              </a:ext>
            </a:extLst>
          </p:cNvPr>
          <p:cNvSpPr>
            <a:spLocks noGrp="1"/>
          </p:cNvSpPr>
          <p:nvPr>
            <p:ph type="sldNum" sz="quarter" idx="12"/>
          </p:nvPr>
        </p:nvSpPr>
        <p:spPr/>
        <p:txBody>
          <a:bodyPr/>
          <a:lstStyle/>
          <a:p>
            <a:pPr rtl="0"/>
            <a:fld id="{A53D7EE4-1EDB-42FD-B6B7-A82C9F31F0F4}" type="slidenum">
              <a:rPr lang="en-GB" noProof="0" smtClean="0"/>
              <a:pPr rtl="0"/>
              <a:t>15</a:t>
            </a:fld>
            <a:endParaRPr lang="en-GB" noProof="0"/>
          </a:p>
        </p:txBody>
      </p:sp>
      <p:pic>
        <p:nvPicPr>
          <p:cNvPr id="10" name="Picture 9" descr="A group of metal parts on a table&#10;&#10;Description automatically generated">
            <a:extLst>
              <a:ext uri="{FF2B5EF4-FFF2-40B4-BE49-F238E27FC236}">
                <a16:creationId xmlns:a16="http://schemas.microsoft.com/office/drawing/2014/main" id="{607D19DC-EB27-1014-3FD9-4B95D87840FA}"/>
              </a:ext>
            </a:extLst>
          </p:cNvPr>
          <p:cNvPicPr>
            <a:picLocks noChangeAspect="1"/>
          </p:cNvPicPr>
          <p:nvPr/>
        </p:nvPicPr>
        <p:blipFill>
          <a:blip r:embed="rId2"/>
          <a:stretch>
            <a:fillRect/>
          </a:stretch>
        </p:blipFill>
        <p:spPr>
          <a:xfrm>
            <a:off x="371476" y="230981"/>
            <a:ext cx="2511426" cy="1883570"/>
          </a:xfrm>
          <a:prstGeom prst="rect">
            <a:avLst/>
          </a:prstGeom>
        </p:spPr>
      </p:pic>
      <p:pic>
        <p:nvPicPr>
          <p:cNvPr id="14" name="Picture 13" descr="A metal pipe on a black and yellow mat&#10;&#10;Description automatically generated">
            <a:extLst>
              <a:ext uri="{FF2B5EF4-FFF2-40B4-BE49-F238E27FC236}">
                <a16:creationId xmlns:a16="http://schemas.microsoft.com/office/drawing/2014/main" id="{7CDECC85-952A-6C7B-30B1-9461E4AD2EC3}"/>
              </a:ext>
            </a:extLst>
          </p:cNvPr>
          <p:cNvPicPr>
            <a:picLocks noChangeAspect="1"/>
          </p:cNvPicPr>
          <p:nvPr/>
        </p:nvPicPr>
        <p:blipFill>
          <a:blip r:embed="rId3"/>
          <a:stretch>
            <a:fillRect/>
          </a:stretch>
        </p:blipFill>
        <p:spPr>
          <a:xfrm rot="5400000">
            <a:off x="2677054" y="1118128"/>
            <a:ext cx="3348568" cy="2511426"/>
          </a:xfrm>
          <a:prstGeom prst="rect">
            <a:avLst/>
          </a:prstGeom>
        </p:spPr>
      </p:pic>
      <p:pic>
        <p:nvPicPr>
          <p:cNvPr id="16" name="Picture 15" descr="A box with a tape and a seal in it&#10;&#10;Description automatically generated">
            <a:extLst>
              <a:ext uri="{FF2B5EF4-FFF2-40B4-BE49-F238E27FC236}">
                <a16:creationId xmlns:a16="http://schemas.microsoft.com/office/drawing/2014/main" id="{A7A1FFE9-BD09-1B5C-7B46-04ED7E928560}"/>
              </a:ext>
            </a:extLst>
          </p:cNvPr>
          <p:cNvPicPr>
            <a:picLocks noChangeAspect="1"/>
          </p:cNvPicPr>
          <p:nvPr/>
        </p:nvPicPr>
        <p:blipFill>
          <a:blip r:embed="rId4"/>
          <a:stretch>
            <a:fillRect/>
          </a:stretch>
        </p:blipFill>
        <p:spPr>
          <a:xfrm>
            <a:off x="6048374" y="272653"/>
            <a:ext cx="2400300" cy="1800225"/>
          </a:xfrm>
          <a:prstGeom prst="rect">
            <a:avLst/>
          </a:prstGeom>
        </p:spPr>
      </p:pic>
      <p:pic>
        <p:nvPicPr>
          <p:cNvPr id="17" name="Picture 16">
            <a:extLst>
              <a:ext uri="{FF2B5EF4-FFF2-40B4-BE49-F238E27FC236}">
                <a16:creationId xmlns:a16="http://schemas.microsoft.com/office/drawing/2014/main" id="{266DAE54-9591-0985-A4A2-2465F097EF94}"/>
              </a:ext>
            </a:extLst>
          </p:cNvPr>
          <p:cNvPicPr>
            <a:picLocks noChangeAspect="1"/>
          </p:cNvPicPr>
          <p:nvPr/>
        </p:nvPicPr>
        <p:blipFill>
          <a:blip r:embed="rId5"/>
          <a:stretch>
            <a:fillRect/>
          </a:stretch>
        </p:blipFill>
        <p:spPr>
          <a:xfrm>
            <a:off x="8772523" y="1982849"/>
            <a:ext cx="3158676" cy="1833427"/>
          </a:xfrm>
          <a:prstGeom prst="rect">
            <a:avLst/>
          </a:prstGeom>
        </p:spPr>
      </p:pic>
    </p:spTree>
    <p:extLst>
      <p:ext uri="{BB962C8B-B14F-4D97-AF65-F5344CB8AC3E}">
        <p14:creationId xmlns:p14="http://schemas.microsoft.com/office/powerpoint/2010/main" val="1566875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D359-8B21-5D25-A761-2A6C86ECEBC2}"/>
              </a:ext>
            </a:extLst>
          </p:cNvPr>
          <p:cNvSpPr>
            <a:spLocks noGrp="1"/>
          </p:cNvSpPr>
          <p:nvPr>
            <p:ph type="ctrTitle"/>
          </p:nvPr>
        </p:nvSpPr>
        <p:spPr>
          <a:xfrm>
            <a:off x="704850" y="2028756"/>
            <a:ext cx="10782299" cy="1100621"/>
          </a:xfrm>
        </p:spPr>
        <p:txBody>
          <a:bodyPr>
            <a:normAutofit/>
          </a:bodyPr>
          <a:lstStyle/>
          <a:p>
            <a:pPr algn="ctr"/>
            <a:r>
              <a:rPr lang="en-GB" sz="6000" dirty="0"/>
              <a:t>Thank you</a:t>
            </a:r>
          </a:p>
        </p:txBody>
      </p:sp>
      <p:sp>
        <p:nvSpPr>
          <p:cNvPr id="6" name="Footer Placeholder 5">
            <a:extLst>
              <a:ext uri="{FF2B5EF4-FFF2-40B4-BE49-F238E27FC236}">
                <a16:creationId xmlns:a16="http://schemas.microsoft.com/office/drawing/2014/main" id="{295C6F70-E680-1EB6-828A-E055E466BB6A}"/>
              </a:ext>
            </a:extLst>
          </p:cNvPr>
          <p:cNvSpPr>
            <a:spLocks noGrp="1"/>
          </p:cNvSpPr>
          <p:nvPr>
            <p:ph type="ftr" sz="quarter" idx="11"/>
          </p:nvPr>
        </p:nvSpPr>
        <p:spPr/>
        <p:txBody>
          <a:bodyPr/>
          <a:lstStyle/>
          <a:p>
            <a:pPr rtl="0"/>
            <a:r>
              <a:rPr lang="en-GB" noProof="0"/>
              <a:t>PRESENTATION TITLE</a:t>
            </a:r>
          </a:p>
        </p:txBody>
      </p:sp>
      <p:sp>
        <p:nvSpPr>
          <p:cNvPr id="7" name="Date Placeholder 6">
            <a:extLst>
              <a:ext uri="{FF2B5EF4-FFF2-40B4-BE49-F238E27FC236}">
                <a16:creationId xmlns:a16="http://schemas.microsoft.com/office/drawing/2014/main" id="{3FDA5C94-5460-AC1C-019D-3B16C9AA13F3}"/>
              </a:ext>
            </a:extLst>
          </p:cNvPr>
          <p:cNvSpPr>
            <a:spLocks noGrp="1"/>
          </p:cNvSpPr>
          <p:nvPr>
            <p:ph type="dt" sz="half" idx="10"/>
          </p:nvPr>
        </p:nvSpPr>
        <p:spPr/>
        <p:txBody>
          <a:bodyPr/>
          <a:lstStyle/>
          <a:p>
            <a:pPr rtl="0"/>
            <a:r>
              <a:rPr lang="en-GB" noProof="0"/>
              <a:t>2/11/20XX</a:t>
            </a:r>
          </a:p>
        </p:txBody>
      </p:sp>
      <p:sp>
        <p:nvSpPr>
          <p:cNvPr id="8" name="Slide Number Placeholder 7">
            <a:extLst>
              <a:ext uri="{FF2B5EF4-FFF2-40B4-BE49-F238E27FC236}">
                <a16:creationId xmlns:a16="http://schemas.microsoft.com/office/drawing/2014/main" id="{C8DFEB9E-1053-2239-122E-BD7E074B9295}"/>
              </a:ext>
            </a:extLst>
          </p:cNvPr>
          <p:cNvSpPr>
            <a:spLocks noGrp="1"/>
          </p:cNvSpPr>
          <p:nvPr>
            <p:ph type="sldNum" sz="quarter" idx="12"/>
          </p:nvPr>
        </p:nvSpPr>
        <p:spPr/>
        <p:txBody>
          <a:bodyPr/>
          <a:lstStyle/>
          <a:p>
            <a:pPr rtl="0"/>
            <a:fld id="{A53D7EE4-1EDB-42FD-B6B7-A82C9F31F0F4}" type="slidenum">
              <a:rPr lang="en-GB" noProof="0" smtClean="0"/>
              <a:pPr rtl="0"/>
              <a:t>16</a:t>
            </a:fld>
            <a:endParaRPr lang="en-GB" noProof="0"/>
          </a:p>
        </p:txBody>
      </p:sp>
    </p:spTree>
    <p:extLst>
      <p:ext uri="{BB962C8B-B14F-4D97-AF65-F5344CB8AC3E}">
        <p14:creationId xmlns:p14="http://schemas.microsoft.com/office/powerpoint/2010/main" val="85096662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4" ma:contentTypeDescription="Create a new document." ma:contentTypeScope="" ma:versionID="186acf36ffabeadc3a043dd114fa825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51de14e415f0b62c20cd1f771e4b5248"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4:SharedWithUsers" minOccurs="0"/>
                <xsd:element ref="ns4:SharedWithDetails" minOccurs="0"/>
                <xsd:element ref="ns4:SharingHintHash" minOccurs="0"/>
                <xsd:element ref="ns3:_activity" minOccurs="0"/>
                <xsd:element ref="ns3:MediaServiceObjectDetectorVersions" minOccurs="0"/>
                <xsd:element ref="ns3:MediaServiceSystemTag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99E4C457-D474-408A-A3E9-1BCA5706F9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3.xml><?xml version="1.0" encoding="utf-8"?>
<ds:datastoreItem xmlns:ds="http://schemas.openxmlformats.org/officeDocument/2006/customXml" ds:itemID="{EE0F876D-ECAD-49DD-95DE-E4DA3D4E9CA1}">
  <ds:schemaRefs>
    <ds:schemaRef ds:uri="http://schemas.microsoft.com/office/2006/metadata/properties"/>
    <ds:schemaRef ds:uri="4055ddc6-ee7b-4b5b-b8fb-52871646f80e"/>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 ds:uri="http://schemas.openxmlformats.org/package/2006/metadata/core-properties"/>
    <ds:schemaRef ds:uri="0338428b-3fc8-4989-9d03-78e16c931d9f"/>
    <ds:schemaRef ds:uri="http://purl.org/dc/dcmityp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{57A8A8A0-91DD-4F04-A850-D820A432B745}tf67498733_win32</Template>
  <TotalTime>179</TotalTime>
  <Words>1373</Words>
  <Application>Microsoft Office PowerPoint</Application>
  <PresentationFormat>Widescreen</PresentationFormat>
  <Paragraphs>77</Paragraphs>
  <Slides>16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Calisto MT</vt:lpstr>
      <vt:lpstr>Univers Condensed</vt:lpstr>
      <vt:lpstr>ChronicleVTI</vt:lpstr>
      <vt:lpstr>YZF 1000 endurance Racer group project</vt:lpstr>
      <vt:lpstr>Agenda</vt:lpstr>
      <vt:lpstr>Motorcycle maintenance before engine check </vt:lpstr>
      <vt:lpstr>PowerPoint Presentation</vt:lpstr>
      <vt:lpstr>Running engine issues</vt:lpstr>
      <vt:lpstr>PowerPoint Presentation</vt:lpstr>
      <vt:lpstr>PowerPoint Presentation</vt:lpstr>
      <vt:lpstr>PowerPoint Presentation</vt:lpstr>
      <vt:lpstr>Current component changes</vt:lpstr>
      <vt:lpstr>Custom components</vt:lpstr>
      <vt:lpstr>PowerPoint Presentation</vt:lpstr>
      <vt:lpstr>PowerPoint Presentation</vt:lpstr>
      <vt:lpstr>PowerPoint Presentation</vt:lpstr>
      <vt:lpstr>PowerPoint Presentation</vt:lpstr>
      <vt:lpstr>Any questions on our project please ask now</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YZF 1000 endurance Racer group project</dc:title>
  <dc:creator>Koa Brook (2203480)</dc:creator>
  <cp:lastModifiedBy>Koa Brook (2203480)</cp:lastModifiedBy>
  <cp:revision>4</cp:revision>
  <dcterms:created xsi:type="dcterms:W3CDTF">2023-12-09T14:30:51Z</dcterms:created>
  <dcterms:modified xsi:type="dcterms:W3CDTF">2023-12-11T21:41:34Z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