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7"/>
    <p:restoredTop sz="96405"/>
  </p:normalViewPr>
  <p:slideViewPr>
    <p:cSldViewPr snapToGrid="0">
      <p:cViewPr varScale="1">
        <p:scale>
          <a:sx n="121" d="100"/>
          <a:sy n="121" d="100"/>
        </p:scale>
        <p:origin x="2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E6-FB3B-04AD-8E81-200F14BD66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Cybersecurity at FSL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A5E01-417C-AD49-D06D-116EC7C720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proposal for strengthening our cybersecurity posture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1DBE0-19D1-E7D7-E05D-A11D07664575}"/>
              </a:ext>
            </a:extLst>
          </p:cNvPr>
          <p:cNvSpPr txBox="1"/>
          <p:nvPr/>
        </p:nvSpPr>
        <p:spPr>
          <a:xfrm>
            <a:off x="9577182" y="6379779"/>
            <a:ext cx="2614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Daniel Leone (2317483)</a:t>
            </a:r>
          </a:p>
        </p:txBody>
      </p:sp>
    </p:spTree>
    <p:extLst>
      <p:ext uri="{BB962C8B-B14F-4D97-AF65-F5344CB8AC3E}">
        <p14:creationId xmlns:p14="http://schemas.microsoft.com/office/powerpoint/2010/main" val="946633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3A35B-BD7B-B7A8-0481-9F8258F23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DD45A-EDA3-5B99-AA37-D5ED27B09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29665"/>
            <a:ext cx="8596668" cy="3880773"/>
          </a:xfrm>
        </p:spPr>
        <p:txBody>
          <a:bodyPr>
            <a:noAutofit/>
          </a:bodyPr>
          <a:lstStyle/>
          <a:p>
            <a:r>
              <a:rPr lang="en-US" sz="2400" dirty="0"/>
              <a:t>The significant risks of cybercrime to our </a:t>
            </a:r>
            <a:r>
              <a:rPr lang="en-US" sz="2400" dirty="0" err="1"/>
              <a:t>organisation</a:t>
            </a:r>
            <a:endParaRPr lang="en-US" sz="2400" dirty="0"/>
          </a:p>
          <a:p>
            <a:r>
              <a:rPr lang="en-US" sz="2400" dirty="0"/>
              <a:t>What kind of threats are we facing?</a:t>
            </a:r>
          </a:p>
          <a:p>
            <a:r>
              <a:rPr lang="en-US" sz="2400" dirty="0"/>
              <a:t>What can we do?</a:t>
            </a:r>
          </a:p>
          <a:p>
            <a:pPr lvl="1"/>
            <a:r>
              <a:rPr lang="en-US" sz="2400" dirty="0"/>
              <a:t>New policies</a:t>
            </a:r>
          </a:p>
          <a:p>
            <a:pPr lvl="1"/>
            <a:r>
              <a:rPr lang="en-US" sz="2400" dirty="0"/>
              <a:t>Easy steps to mitigate risks</a:t>
            </a:r>
          </a:p>
          <a:p>
            <a:pPr lvl="1"/>
            <a:r>
              <a:rPr lang="en-US" sz="2400" dirty="0"/>
              <a:t>Monitoring and Incident response strategy</a:t>
            </a:r>
          </a:p>
          <a:p>
            <a:pPr lvl="1"/>
            <a:r>
              <a:rPr lang="en-US" sz="2400" dirty="0"/>
              <a:t>Training and awareness</a:t>
            </a:r>
          </a:p>
        </p:txBody>
      </p:sp>
    </p:spTree>
    <p:extLst>
      <p:ext uri="{BB962C8B-B14F-4D97-AF65-F5344CB8AC3E}">
        <p14:creationId xmlns:p14="http://schemas.microsoft.com/office/powerpoint/2010/main" val="2409595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EAB6A-152C-6B18-77E3-1F0B07146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Cost of cybercrime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78AA6C-2955-747A-9ED4-A3C35ACCF2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785007"/>
            <a:ext cx="7079300" cy="46566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560B9F-1135-923E-38D3-35830FF354B7}"/>
              </a:ext>
            </a:extLst>
          </p:cNvPr>
          <p:cNvSpPr txBox="1"/>
          <p:nvPr/>
        </p:nvSpPr>
        <p:spPr>
          <a:xfrm>
            <a:off x="677334" y="1270000"/>
            <a:ext cx="6341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 estimated </a:t>
            </a:r>
            <a:r>
              <a:rPr lang="en-US" b="1" u="sng" dirty="0"/>
              <a:t>£2 BILLION</a:t>
            </a:r>
            <a:r>
              <a:rPr lang="en-US" b="1" dirty="0"/>
              <a:t> </a:t>
            </a:r>
            <a:r>
              <a:rPr lang="en-US" dirty="0"/>
              <a:t>per annum to the </a:t>
            </a:r>
            <a:r>
              <a:rPr lang="en-US" b="1" u="sng" dirty="0"/>
              <a:t>financial sector</a:t>
            </a:r>
          </a:p>
        </p:txBody>
      </p:sp>
    </p:spTree>
    <p:extLst>
      <p:ext uri="{BB962C8B-B14F-4D97-AF65-F5344CB8AC3E}">
        <p14:creationId xmlns:p14="http://schemas.microsoft.com/office/powerpoint/2010/main" val="142347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E0633-706E-F63C-52BC-CED080AF6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Threats to FSL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81466-E94F-F369-D902-86D2C68C0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2010"/>
            <a:ext cx="8596668" cy="1591604"/>
          </a:xfrm>
        </p:spPr>
        <p:txBody>
          <a:bodyPr>
            <a:noAutofit/>
          </a:bodyPr>
          <a:lstStyle/>
          <a:p>
            <a:r>
              <a:rPr lang="en-US" sz="2400" dirty="0"/>
              <a:t>Internal Threats</a:t>
            </a:r>
          </a:p>
          <a:p>
            <a:pPr lvl="1"/>
            <a:r>
              <a:rPr lang="en-US" sz="2400" dirty="0"/>
              <a:t>Lack of awareness</a:t>
            </a:r>
          </a:p>
          <a:p>
            <a:pPr lvl="1"/>
            <a:r>
              <a:rPr lang="en-US" sz="2400" dirty="0"/>
              <a:t>Weak password security</a:t>
            </a:r>
          </a:p>
          <a:p>
            <a:pPr lvl="1"/>
            <a:r>
              <a:rPr lang="en-US" sz="2400" dirty="0"/>
              <a:t>Privilege misuse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A905376-65E0-F1B4-0B47-42F314C47214}"/>
              </a:ext>
            </a:extLst>
          </p:cNvPr>
          <p:cNvSpPr txBox="1">
            <a:spLocks/>
          </p:cNvSpPr>
          <p:nvPr/>
        </p:nvSpPr>
        <p:spPr>
          <a:xfrm>
            <a:off x="677334" y="3694387"/>
            <a:ext cx="8596668" cy="15916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External Threats</a:t>
            </a:r>
          </a:p>
          <a:p>
            <a:pPr lvl="1"/>
            <a:r>
              <a:rPr lang="en-US" sz="2400" dirty="0"/>
              <a:t>Phishing</a:t>
            </a:r>
          </a:p>
          <a:p>
            <a:pPr lvl="1"/>
            <a:r>
              <a:rPr lang="en-US" sz="2400" dirty="0"/>
              <a:t>Malware</a:t>
            </a:r>
          </a:p>
          <a:p>
            <a:pPr lvl="1"/>
            <a:r>
              <a:rPr lang="en-US" sz="2400" dirty="0"/>
              <a:t>Ransomware</a:t>
            </a:r>
          </a:p>
          <a:p>
            <a:pPr lvl="1"/>
            <a:r>
              <a:rPr lang="en-US" sz="2400" dirty="0"/>
              <a:t>Brute-force attacks</a:t>
            </a:r>
          </a:p>
        </p:txBody>
      </p:sp>
    </p:spTree>
    <p:extLst>
      <p:ext uri="{BB962C8B-B14F-4D97-AF65-F5344CB8AC3E}">
        <p14:creationId xmlns:p14="http://schemas.microsoft.com/office/powerpoint/2010/main" val="304076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61BB0-5FD1-2796-31F6-6EC4524ED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Threats to FSL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F408B-3367-2BB1-9D3F-E56679452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224927" cy="3880773"/>
          </a:xfrm>
        </p:spPr>
        <p:txBody>
          <a:bodyPr>
            <a:normAutofit/>
          </a:bodyPr>
          <a:lstStyle/>
          <a:p>
            <a:r>
              <a:rPr lang="en-US" sz="2400" dirty="0"/>
              <a:t>Emerging Threats</a:t>
            </a:r>
          </a:p>
          <a:p>
            <a:pPr lvl="1"/>
            <a:r>
              <a:rPr lang="en-US" sz="2200" dirty="0"/>
              <a:t>Artificial Intelligence powered ‘Deepfakes’ and social-engineering</a:t>
            </a:r>
          </a:p>
          <a:p>
            <a:pPr marL="457200" lvl="1" indent="0">
              <a:buNone/>
            </a:pPr>
            <a:endParaRPr lang="en-US" sz="2200" dirty="0"/>
          </a:p>
          <a:p>
            <a:pPr marL="457200" lvl="1" indent="0">
              <a:buNone/>
            </a:pPr>
            <a:r>
              <a:rPr lang="en-US" sz="2200" dirty="0"/>
              <a:t>These threats are further exacerbated by the increase in remote workers within our </a:t>
            </a:r>
            <a:r>
              <a:rPr lang="en-US" sz="2200" dirty="0" err="1"/>
              <a:t>organisation</a:t>
            </a:r>
            <a:r>
              <a:rPr lang="en-US" sz="2200" dirty="0"/>
              <a:t>.</a:t>
            </a:r>
          </a:p>
          <a:p>
            <a:pPr lvl="1"/>
            <a:endParaRPr lang="en-US" sz="2200" dirty="0"/>
          </a:p>
          <a:p>
            <a:pPr marL="457200" lvl="1" indent="0">
              <a:buNone/>
            </a:pPr>
            <a:r>
              <a:rPr lang="en-US" sz="2200" dirty="0"/>
              <a:t>How do we mitigate these threats, and protect ourselves?</a:t>
            </a:r>
          </a:p>
          <a:p>
            <a:pPr lvl="2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38196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65492-5F9C-F269-1134-8042BFF62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Policy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9BCA7-5983-39FF-6D0D-B7E819766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088294" cy="5038311"/>
          </a:xfrm>
        </p:spPr>
        <p:txBody>
          <a:bodyPr>
            <a:normAutofit/>
          </a:bodyPr>
          <a:lstStyle/>
          <a:p>
            <a:r>
              <a:rPr lang="en-GB" sz="2400" b="1" dirty="0"/>
              <a:t>Access Control &amp; MFA</a:t>
            </a:r>
            <a:endParaRPr lang="en-GB" sz="2400" dirty="0"/>
          </a:p>
          <a:p>
            <a:pPr lvl="1"/>
            <a:r>
              <a:rPr lang="en-GB" dirty="0"/>
              <a:t>Enforce ‘least privilege’ access through role-based permissions. Multi-factor authentication (MFA) to become mandatory for all user accounts to reduce the risk of unauthorised access.</a:t>
            </a:r>
          </a:p>
          <a:p>
            <a:r>
              <a:rPr lang="en-GB" sz="2400" b="1" dirty="0"/>
              <a:t>Acceptable Use &amp; Remote Work</a:t>
            </a:r>
            <a:endParaRPr lang="en-GB" sz="2400" dirty="0"/>
          </a:p>
          <a:p>
            <a:pPr lvl="1"/>
            <a:r>
              <a:rPr lang="en-GB" dirty="0"/>
              <a:t>Restrict company devices to work-related tasks only. Enforce VPN use and MDM tools on personal devices.</a:t>
            </a:r>
          </a:p>
          <a:p>
            <a:r>
              <a:rPr lang="en-GB" sz="2400" b="1" dirty="0"/>
              <a:t>Data Protection &amp; Privacy</a:t>
            </a:r>
          </a:p>
          <a:p>
            <a:pPr lvl="1"/>
            <a:r>
              <a:rPr lang="en-GB" dirty="0"/>
              <a:t>Sensitive data is to be encrypted. Data must also be handled in compliance with GDPR: lawfully, transparently, and securely.</a:t>
            </a:r>
            <a:endParaRPr lang="en-GB" sz="2400" dirty="0"/>
          </a:p>
          <a:p>
            <a:r>
              <a:rPr lang="en-GB" sz="2400" b="1" dirty="0"/>
              <a:t>Incident Reporting &amp; Response</a:t>
            </a:r>
          </a:p>
          <a:p>
            <a:pPr lvl="1"/>
            <a:r>
              <a:rPr lang="en-GB" dirty="0"/>
              <a:t>Employees must report suspicious activity immediately, triggering a defined escalation process for swift IT and leadership response.</a:t>
            </a:r>
          </a:p>
          <a:p>
            <a:pPr lvl="1"/>
            <a:r>
              <a:rPr lang="en-GB" dirty="0"/>
              <a:t>Detect → Contain → Eradicate → Recover → Learn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279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902B1-7B1D-69B8-AC95-C16D64B01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Mitigation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313E1-2681-FFFD-D2D4-11D219B41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826000"/>
            <a:ext cx="8596668" cy="39063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dirty="0"/>
              <a:t>Easy, low cost, &amp; effective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C64219B-AF18-8085-3812-39879F8BDB98}"/>
              </a:ext>
            </a:extLst>
          </p:cNvPr>
          <p:cNvSpPr txBox="1">
            <a:spLocks/>
          </p:cNvSpPr>
          <p:nvPr/>
        </p:nvSpPr>
        <p:spPr>
          <a:xfrm>
            <a:off x="677334" y="2321036"/>
            <a:ext cx="8596668" cy="26372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  <a:p>
            <a:pPr marL="0" indent="0">
              <a:buFont typeface="Wingdings 3" charset="2"/>
              <a:buNone/>
            </a:pP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11CA2A3-F607-66A5-D94E-35C08064D5BE}"/>
              </a:ext>
            </a:extLst>
          </p:cNvPr>
          <p:cNvSpPr txBox="1">
            <a:spLocks/>
          </p:cNvSpPr>
          <p:nvPr/>
        </p:nvSpPr>
        <p:spPr>
          <a:xfrm>
            <a:off x="677334" y="1831210"/>
            <a:ext cx="8596668" cy="3906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600" dirty="0"/>
              <a:t>4 quick wins…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Font typeface="Wingdings 3" charset="2"/>
              <a:buNone/>
            </a:pPr>
            <a:endParaRPr lang="en-US" dirty="0"/>
          </a:p>
          <a:p>
            <a:pPr marL="0" indent="0">
              <a:buFont typeface="Wingdings 3" charset="2"/>
              <a:buNone/>
            </a:pP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19B7181-6DB4-2934-BB09-F3A2B14C3201}"/>
              </a:ext>
            </a:extLst>
          </p:cNvPr>
          <p:cNvSpPr txBox="1">
            <a:spLocks/>
          </p:cNvSpPr>
          <p:nvPr/>
        </p:nvSpPr>
        <p:spPr>
          <a:xfrm>
            <a:off x="677334" y="2453291"/>
            <a:ext cx="5418666" cy="237270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Strong passwords &amp; password renewal</a:t>
            </a:r>
          </a:p>
          <a:p>
            <a:r>
              <a:rPr lang="en-US" sz="2400" dirty="0"/>
              <a:t>Keep system software up to date</a:t>
            </a:r>
          </a:p>
          <a:p>
            <a:r>
              <a:rPr lang="en-US" sz="2400" dirty="0"/>
              <a:t>Disable old/unused account promptly</a:t>
            </a:r>
          </a:p>
          <a:p>
            <a:r>
              <a:rPr lang="en-US" sz="2400" dirty="0"/>
              <a:t>Lock devices when unattended</a:t>
            </a:r>
          </a:p>
          <a:p>
            <a:pPr marL="0" indent="0">
              <a:buFont typeface="Wingdings 3" charset="2"/>
              <a:buNone/>
            </a:pPr>
            <a:endParaRPr lang="en-US" dirty="0"/>
          </a:p>
          <a:p>
            <a:pPr marL="0" indent="0">
              <a:buFont typeface="Wingdings 3" charset="2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617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85990-4B3A-6C6C-975E-A77F0BA82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03890"/>
          </a:xfrm>
        </p:spPr>
        <p:txBody>
          <a:bodyPr/>
          <a:lstStyle/>
          <a:p>
            <a:r>
              <a:rPr lang="en-US" dirty="0"/>
              <a:t>Training &amp;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15017-09C7-38D6-184F-D192ADA29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7875"/>
            <a:ext cx="8596668" cy="1072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People are usually the weakest link in Cybersecurity…</a:t>
            </a:r>
          </a:p>
          <a:p>
            <a:pPr marL="0" indent="0">
              <a:buNone/>
            </a:pPr>
            <a:r>
              <a:rPr lang="en-US" sz="2400" dirty="0"/>
              <a:t>Let’s make the weakest link, Our Strongest!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82F4B58-B032-8931-D99C-9D0BDE78DDFB}"/>
              </a:ext>
            </a:extLst>
          </p:cNvPr>
          <p:cNvSpPr txBox="1">
            <a:spLocks/>
          </p:cNvSpPr>
          <p:nvPr/>
        </p:nvSpPr>
        <p:spPr>
          <a:xfrm>
            <a:off x="677334" y="2794523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Onboarding:</a:t>
            </a:r>
            <a:r>
              <a:rPr lang="en-GB" sz="2400" dirty="0"/>
              <a:t> E-learning modules </a:t>
            </a:r>
          </a:p>
          <a:p>
            <a:r>
              <a:rPr lang="en-GB" sz="2400" b="1" dirty="0"/>
              <a:t>Quarterly Workshops:</a:t>
            </a:r>
            <a:r>
              <a:rPr lang="en-GB" sz="2400" dirty="0"/>
              <a:t> Recognising deepfakes, ransomware, hands-on learning and tests</a:t>
            </a:r>
          </a:p>
          <a:p>
            <a:r>
              <a:rPr lang="en-GB" sz="2400" b="1" dirty="0"/>
              <a:t>Monthly Phishing Simulations:</a:t>
            </a:r>
            <a:r>
              <a:rPr lang="en-GB" sz="2400" dirty="0"/>
              <a:t> E-learning refreshers</a:t>
            </a:r>
          </a:p>
          <a:p>
            <a:r>
              <a:rPr lang="en-GB" sz="2400" b="1" dirty="0"/>
              <a:t>Weekly Cyber Tips:</a:t>
            </a:r>
            <a:r>
              <a:rPr lang="en-GB" sz="2400" dirty="0"/>
              <a:t> via intranet/email/posters</a:t>
            </a:r>
          </a:p>
        </p:txBody>
      </p:sp>
    </p:spTree>
    <p:extLst>
      <p:ext uri="{BB962C8B-B14F-4D97-AF65-F5344CB8AC3E}">
        <p14:creationId xmlns:p14="http://schemas.microsoft.com/office/powerpoint/2010/main" val="125601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76645-442C-A570-E338-121011413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40646-F915-4D51-7059-7FF48C05C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7068790" cy="3880773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Mitigate serious Financial, legal and reputational risks </a:t>
            </a:r>
          </a:p>
          <a:p>
            <a:pPr lvl="1"/>
            <a:r>
              <a:rPr lang="en-GB" sz="2200" dirty="0"/>
              <a:t>Policy, technologies, and culture changes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400" dirty="0"/>
              <a:t>Implement Low-cost, high-impact Mitigation measures for quick wins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Scalable training: fostering awareness, and long-term security first culture </a:t>
            </a:r>
          </a:p>
          <a:p>
            <a:endParaRPr lang="en-GB" sz="2400" dirty="0"/>
          </a:p>
          <a:p>
            <a:r>
              <a:rPr lang="en-GB" sz="2400" dirty="0"/>
              <a:t>Maintain long-term resilience through continuous adaptation and learning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784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D1865-3AB7-CAF3-B2DA-19C609BBA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8000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26323253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86</TotalTime>
  <Words>383</Words>
  <Application>Microsoft Macintosh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Cybersecurity at FSL</vt:lpstr>
      <vt:lpstr>Topics</vt:lpstr>
      <vt:lpstr>The Cost of cybercrime</vt:lpstr>
      <vt:lpstr>Key Threats to FSL</vt:lpstr>
      <vt:lpstr>Key Threats to FSL</vt:lpstr>
      <vt:lpstr>Security Policy Summary</vt:lpstr>
      <vt:lpstr>Mitigation Measures</vt:lpstr>
      <vt:lpstr>Training &amp; Awareness</vt:lpstr>
      <vt:lpstr>In Summary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Cybersecurity at FSL</dc:title>
  <dc:creator>Daniel Leone (2317483)</dc:creator>
  <cp:lastModifiedBy>Daniel Leone (2317483)</cp:lastModifiedBy>
  <cp:revision>7</cp:revision>
  <dcterms:created xsi:type="dcterms:W3CDTF">2025-04-25T11:57:50Z</dcterms:created>
  <dcterms:modified xsi:type="dcterms:W3CDTF">2025-04-25T13:24:16Z</dcterms:modified>
</cp:coreProperties>
</file>