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9498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Today I am examining the Countess of Chester Hospital neonatal unit case not as a criminal matter but as a quality assurance failure. It is a case study in what happens when an organisation's governance and reporting systems do not respond to legitimate clinical concern. I will apply Reason's Swiss Cheese Model to show how several layers of organisational defence failed at once, then use an Ishikawa Fishbone Diagram to break down the specific contributing causes in more depth. From there I will move into the national policy issues that shaped how this local failure unfolded, the impact on quality, efficiency and equity of care, and a Six Sigma DMAIC framework I would propose to strengthen the concerns pathway going forward. I will close by outlining how the Component 2 report will build on today's analysis.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is a quality assurance failure, not only a criminal one, and today's focus is on the system, not the individual. This timeline draws on BBC News (2026) reporting and the internal account published by the Health Service Journal (2024). What matters for a quality assurance perspective is not the individual culprit, but the twelve months between October 2015, when senior consultants first linked a cluster of deaths to a specific member of staff, and June 2016, when that concern was finally acted upon. In that window, the escalation pathway repeatedly stalled. A statutory public inquiry, the Thirlwall Inquiry, was established to examine exactly this, and its final report is due after Easter 2026 (Thirlwall Inquiry, 2026). I should also flag, in the interests of academic balance, that an international panel of neonatologists and the Criminal Cases Review Commission are currently reconsidering whether the criminal convictions themselves are safe. That controversy does not change the governance and reporting failures I am analysing today, which were documented independently through the RCPCH review and internal trust records, and which stand as a quality assurance case regardless of how the criminal review concludes.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James Reason's (2000) Swiss Cheese Model is one of the most widely used systems-based safety models in healthcare quality assurance, and I am applying it here because it captures something a simple 'blame the individual' account misses. It shows that organisations have multiple layers of defence, and disaster only occurs when the holes in each layer momentarily line up. At the Countess of Chester, the leadership layer failed when consultants' concerns were downplayed rather than escalated. The investigation layer failed because the detailed case review recommended by the RCPCH was never carried out to the standard specified. The culture layer failed because staff who raised concerns were pressured to apologise rather than supported. And the external oversight layer failed because review bodies were not given the full picture. No single one of these gaps would necessarily have caused harm on its own. It was the alignment of all four that allowed preventable deaths to continue for months.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the Swiss Cheese Model shows us that gaps existed, Ishikawa's (1985) Fishbone Diagram lets us organise why they existed, sorting causes into clear categories that all converge on one effect, which is concerns not acted on in time. Under People, the Health Service Journal (2024) account describes consultants' warnings being dismissed as coincidence rather than investigated. Under Process, the RCPCH's own 2016 review recommended detailed case-by-case investigation that was not delivered to specification. Under Policy, this reflects a wider national gap in whistleblowing protection that Robert Francis's 2015 Freedom to Speak Up review was commissioned to address. And under Culture, several sources describe a defensive, reputation-focused response, including pressure on consultants to formally apologise rather than have their concerns properly investigated. Together these four categories give a far richer explanation than any single root cause could.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connect this single case to the national policy landscape, because local failures rarely happen in isolation from wider system gaps. Robert Francis's (2015) Freedom to Speak Up review found whistleblowing routes across the NHS were inconsistent and offered staff little real protection, precisely the pattern seen here. The duty of candour, which should have meant openness with families from an early stage, was not upheld in a timely way. The Care Quality Commission's (2023) inspection model depends heavily on accurate local reporting, which is a structural weakness whenever local governance itself is defensive. And prior to NHS England's (2022) Patient Safety Incident Response Framework, there was no consistent, independent standard for how seriously a cluster of unexplained deaths should be investigated. Each of these policy gaps did not just fail to prevent the local failure. They actively shaped how it was allowed to unfold.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underlying failure had distinct effects across three dimensions of service provision, which is why the assessment criteria ask us to treat quality, efficiency and equity separately rather than as one blended harm. On quality, the human cost is obvious. Preventable harm continued, and public trust in the unit and the wider trust was severely damaged, contrary to the basic patient safety principles set out by Vincent (2010). On efficiency, the RCPCH's 2016 review and the subsequent internal case review overlapped in scope but neither was empowered to reach a decisive conclusion, so resources were spent without the intended safeguarding effect. This is a clear efficiency failure, not just a moral one. On equity, there was a marked power imbalance. Families raising concerns and consultants trying to escalate them were both, in different ways, up against an institution that controlled the information and the process. That imbalance is a recurring theme in NHS whistleblowing cases nationally, not unique to this trust.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identified the root causes, the brief asks us to propose a framework for change, and I have chosen Six Sigma's DMAIC cycle (George, 2002) because it is well suited to redesigning a process, in this case the pathway a clinical concern travels from being raised to being acted upon. Define means agreeing, in advance, what counts as a safety concern serious enough to require formal escalation, and setting a target response time, so escalation cannot simply be left open-ended. Measure means tracking how many concerns are raised and how long each takes to reach a decision, creating a visible record rather than an informal one. Analyse means examining where in the pathway concerns stall or get quietly downgraded, which is exactly what happened between October 2015 and June 2016. Improve means introducing an independent, non-managerial escalation route so staff are not solely reliant on the same managers whose decisions they are questioning. And Control means auditing escalation timelines regularly and reporting outcomes to the board, so the improvement does not quietly lapse once attention moves elsewhere.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close, this is how the Component 2 report will build on what I have presented today. The introduction will set out the context, aims and significance of the case in more depth than time allows here. The literature review will engage more widely with academic work on patient safety, whistleblowing behaviour and quality assurance theory, going beyond the sources I have cited today. The methodology chapter will explain the case study and document analysis approach, drawing on inquiry transcripts, review reports and secondary reporting as primary evidence. The findings chapter is where today's Fishbone and Swiss Cheese analysis will be developed in far greater depth, with more direct evidence for each category of cause. The recommendations chapter will expand the Six Sigma proposal into a fuller set of policy and framework recommendations. And the conclusion will draw out the lessons this case holds for quality assurance practice across the wider NHS, not just for one trust. Thank you.</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631"/>
        </a:solidFill>
        <a:effectLst/>
      </p:bgPr>
    </p:bg>
    <p:spTree>
      <p:nvGrpSpPr>
        <p:cNvPr id="1" name=""/>
        <p:cNvGrpSpPr/>
        <p:nvPr/>
      </p:nvGrpSpPr>
      <p:grpSpPr>
        <a:xfrm>
          <a:off x="0" y="0"/>
          <a:ext cx="0" cy="0"/>
          <a:chOff x="0" y="0"/>
          <a:chExt cx="0" cy="0"/>
        </a:xfrm>
      </p:grpSpPr>
      <p:sp>
        <p:nvSpPr>
          <p:cNvPr id="2" name="Shape 0"/>
          <p:cNvSpPr/>
          <p:nvPr/>
        </p:nvSpPr>
        <p:spPr>
          <a:xfrm>
            <a:off x="15240" y="-45720"/>
            <a:ext cx="12161520" cy="6858000"/>
          </a:xfrm>
          <a:prstGeom prst="rect">
            <a:avLst/>
          </a:prstGeom>
          <a:solidFill>
            <a:srgbClr val="1B2631"/>
          </a:solidFill>
          <a:ln/>
        </p:spPr>
        <p:txBody>
          <a:bodyPr/>
          <a:lstStyle/>
          <a:p>
            <a:endParaRPr lang="en-GB"/>
          </a:p>
        </p:txBody>
      </p:sp>
      <p:sp>
        <p:nvSpPr>
          <p:cNvPr id="3" name="Shape 1"/>
          <p:cNvSpPr/>
          <p:nvPr/>
        </p:nvSpPr>
        <p:spPr>
          <a:xfrm>
            <a:off x="8778240" y="-1645920"/>
            <a:ext cx="5029200" cy="5029200"/>
          </a:xfrm>
          <a:prstGeom prst="ellipse">
            <a:avLst/>
          </a:prstGeom>
          <a:solidFill>
            <a:srgbClr val="24333F"/>
          </a:solidFill>
          <a:ln/>
        </p:spPr>
        <p:txBody>
          <a:bodyPr/>
          <a:lstStyle/>
          <a:p>
            <a:endParaRPr lang="en-GB"/>
          </a:p>
        </p:txBody>
      </p:sp>
      <p:sp>
        <p:nvSpPr>
          <p:cNvPr id="4" name="Shape 2"/>
          <p:cNvSpPr/>
          <p:nvPr/>
        </p:nvSpPr>
        <p:spPr>
          <a:xfrm>
            <a:off x="10424160" y="4206240"/>
            <a:ext cx="3657600" cy="3657600"/>
          </a:xfrm>
          <a:prstGeom prst="ellipse">
            <a:avLst/>
          </a:prstGeom>
          <a:solidFill>
            <a:srgbClr val="24333F"/>
          </a:solidFill>
          <a:ln/>
        </p:spPr>
        <p:txBody>
          <a:bodyPr/>
          <a:lstStyle/>
          <a:p>
            <a:endParaRPr lang="en-GB"/>
          </a:p>
        </p:txBody>
      </p:sp>
      <p:sp>
        <p:nvSpPr>
          <p:cNvPr id="5" name="Text 3"/>
          <p:cNvSpPr/>
          <p:nvPr/>
        </p:nvSpPr>
        <p:spPr>
          <a:xfrm>
            <a:off x="914400" y="571500"/>
            <a:ext cx="7955280" cy="480060"/>
          </a:xfrm>
          <a:prstGeom prst="rect">
            <a:avLst/>
          </a:prstGeom>
          <a:noFill/>
          <a:ln/>
        </p:spPr>
        <p:txBody>
          <a:bodyPr wrap="square" lIns="0" tIns="0" rIns="0" bIns="0" rtlCol="0" anchor="ctr"/>
          <a:lstStyle/>
          <a:p>
            <a:pPr marL="0" indent="0">
              <a:buNone/>
            </a:pPr>
            <a:r>
              <a:rPr lang="en-US" sz="2000" b="1" kern="0" spc="200" dirty="0">
                <a:solidFill>
                  <a:schemeClr val="accent4"/>
                </a:solidFill>
                <a:latin typeface="Arial" pitchFamily="34" charset="0"/>
                <a:ea typeface="Arial" pitchFamily="34" charset="-122"/>
                <a:cs typeface="Arial" pitchFamily="34" charset="-120"/>
              </a:rPr>
              <a:t>MSc PUBLIC HEALTH AND SOCIAL CARE IN PRACTICE</a:t>
            </a:r>
            <a:endParaRPr lang="en-US" sz="2000" b="1" dirty="0">
              <a:solidFill>
                <a:schemeClr val="accent4"/>
              </a:solidFill>
            </a:endParaRPr>
          </a:p>
        </p:txBody>
      </p:sp>
      <p:sp>
        <p:nvSpPr>
          <p:cNvPr id="6" name="Text 4"/>
          <p:cNvSpPr/>
          <p:nvPr/>
        </p:nvSpPr>
        <p:spPr>
          <a:xfrm>
            <a:off x="822960" y="1508760"/>
            <a:ext cx="10515600" cy="105156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Arial" pitchFamily="34" charset="0"/>
                <a:ea typeface="Arial" pitchFamily="34" charset="-122"/>
                <a:cs typeface="Arial" pitchFamily="34" charset="-120"/>
              </a:rPr>
              <a:t>Silenced Concerns, Systemic Failure</a:t>
            </a:r>
            <a:endParaRPr lang="en-US" sz="4000" dirty="0"/>
          </a:p>
        </p:txBody>
      </p:sp>
      <p:sp>
        <p:nvSpPr>
          <p:cNvPr id="7" name="Text 5"/>
          <p:cNvSpPr/>
          <p:nvPr/>
        </p:nvSpPr>
        <p:spPr>
          <a:xfrm>
            <a:off x="822960" y="2743200"/>
            <a:ext cx="10515600" cy="822959"/>
          </a:xfrm>
          <a:prstGeom prst="rect">
            <a:avLst/>
          </a:prstGeom>
          <a:noFill/>
          <a:ln/>
        </p:spPr>
        <p:txBody>
          <a:bodyPr wrap="square" lIns="0" tIns="0" rIns="0" bIns="0" rtlCol="0" anchor="ctr"/>
          <a:lstStyle/>
          <a:p>
            <a:pPr marL="0" indent="0">
              <a:lnSpc>
                <a:spcPct val="150000"/>
              </a:lnSpc>
              <a:buNone/>
            </a:pPr>
            <a:r>
              <a:rPr lang="en-US" sz="2000" b="1" dirty="0">
                <a:solidFill>
                  <a:schemeClr val="accent1"/>
                </a:solidFill>
                <a:latin typeface="Arial" pitchFamily="34" charset="0"/>
                <a:ea typeface="Arial" pitchFamily="34" charset="-122"/>
                <a:cs typeface="Arial" pitchFamily="34" charset="-120"/>
              </a:rPr>
              <a:t>A Fishbone Analysis of Quality Assurance Failings at the Countess of Chester Hospital Neonatal Unit</a:t>
            </a:r>
            <a:endParaRPr lang="en-US" sz="2000" b="1" dirty="0">
              <a:solidFill>
                <a:schemeClr val="accent1"/>
              </a:solidFill>
            </a:endParaRPr>
          </a:p>
        </p:txBody>
      </p:sp>
      <p:sp>
        <p:nvSpPr>
          <p:cNvPr id="8" name="Shape 6"/>
          <p:cNvSpPr/>
          <p:nvPr/>
        </p:nvSpPr>
        <p:spPr>
          <a:xfrm flipV="1">
            <a:off x="822960" y="3835399"/>
            <a:ext cx="3738880" cy="0"/>
          </a:xfrm>
          <a:prstGeom prst="line">
            <a:avLst/>
          </a:prstGeom>
          <a:noFill/>
          <a:ln w="25400">
            <a:solidFill>
              <a:srgbClr val="8E2C3B"/>
            </a:solidFill>
            <a:prstDash val="solid"/>
          </a:ln>
        </p:spPr>
        <p:txBody>
          <a:bodyPr/>
          <a:lstStyle/>
          <a:p>
            <a:endParaRPr lang="en-GB"/>
          </a:p>
        </p:txBody>
      </p:sp>
      <p:sp>
        <p:nvSpPr>
          <p:cNvPr id="9" name="Text 7"/>
          <p:cNvSpPr/>
          <p:nvPr/>
        </p:nvSpPr>
        <p:spPr>
          <a:xfrm>
            <a:off x="822960" y="4104640"/>
            <a:ext cx="10058400" cy="2560317"/>
          </a:xfrm>
          <a:prstGeom prst="rect">
            <a:avLst/>
          </a:prstGeom>
          <a:noFill/>
          <a:ln/>
        </p:spPr>
        <p:txBody>
          <a:bodyPr wrap="square" lIns="0" tIns="0" rIns="0" bIns="0" rtlCol="0" anchor="ctr"/>
          <a:lstStyle/>
          <a:p>
            <a:pPr marL="0" indent="0">
              <a:buNone/>
            </a:pPr>
            <a:r>
              <a:rPr lang="en-US" sz="2000" b="1" dirty="0">
                <a:solidFill>
                  <a:srgbClr val="ECEFF1"/>
                </a:solidFill>
                <a:latin typeface="Arial" pitchFamily="34" charset="0"/>
                <a:ea typeface="Arial" pitchFamily="34" charset="-122"/>
                <a:cs typeface="Arial" pitchFamily="34" charset="-120"/>
              </a:rPr>
              <a:t>Module Name		: </a:t>
            </a:r>
            <a:r>
              <a:rPr lang="en-US" sz="2000" b="1" dirty="0">
                <a:solidFill>
                  <a:srgbClr val="FFC000"/>
                </a:solidFill>
                <a:latin typeface="Arial" pitchFamily="34" charset="0"/>
                <a:ea typeface="Arial" pitchFamily="34" charset="-122"/>
                <a:cs typeface="Arial" pitchFamily="34" charset="-120"/>
              </a:rPr>
              <a:t>Quality Assurance and Service Improvements  </a:t>
            </a:r>
          </a:p>
          <a:p>
            <a:pPr marL="0" indent="0">
              <a:buNone/>
            </a:pPr>
            <a:r>
              <a:rPr lang="en-US" sz="2000" b="1" dirty="0">
                <a:solidFill>
                  <a:srgbClr val="ECEFF1"/>
                </a:solidFill>
                <a:latin typeface="Arial" pitchFamily="34" charset="0"/>
                <a:ea typeface="Arial" pitchFamily="34" charset="-122"/>
                <a:cs typeface="Arial" pitchFamily="34" charset="-120"/>
              </a:rPr>
              <a:t>Module code		:  </a:t>
            </a:r>
            <a:r>
              <a:rPr lang="en-US" sz="2000" b="1" dirty="0">
                <a:solidFill>
                  <a:srgbClr val="FFC000"/>
                </a:solidFill>
                <a:latin typeface="Arial" pitchFamily="34" charset="0"/>
                <a:ea typeface="Arial" pitchFamily="34" charset="-122"/>
                <a:cs typeface="Arial" pitchFamily="34" charset="-120"/>
              </a:rPr>
              <a:t>LCHS7006</a:t>
            </a:r>
            <a:endParaRPr lang="en-US" sz="2000" b="1" dirty="0">
              <a:solidFill>
                <a:srgbClr val="FFC000"/>
              </a:solidFill>
            </a:endParaRPr>
          </a:p>
          <a:p>
            <a:pPr marL="0" indent="0">
              <a:buNone/>
            </a:pPr>
            <a:r>
              <a:rPr lang="en-US" sz="2000" b="1" dirty="0">
                <a:solidFill>
                  <a:srgbClr val="ECEFF1"/>
                </a:solidFill>
                <a:latin typeface="Arial" pitchFamily="34" charset="0"/>
                <a:ea typeface="Arial" pitchFamily="34" charset="-122"/>
                <a:cs typeface="Arial" pitchFamily="34" charset="-120"/>
              </a:rPr>
              <a:t>Assignment Title	: </a:t>
            </a:r>
            <a:r>
              <a:rPr lang="en-US" sz="2000" b="1" dirty="0">
                <a:solidFill>
                  <a:srgbClr val="FFC000"/>
                </a:solidFill>
                <a:latin typeface="Arial" pitchFamily="34" charset="0"/>
                <a:ea typeface="Arial" pitchFamily="34" charset="-122"/>
                <a:cs typeface="Arial" pitchFamily="34" charset="-120"/>
              </a:rPr>
              <a:t>Component 1, Individual Presentation</a:t>
            </a:r>
          </a:p>
          <a:p>
            <a:pPr marL="0" indent="0">
              <a:buNone/>
            </a:pPr>
            <a:endParaRPr lang="en-US" sz="2000" b="1" dirty="0"/>
          </a:p>
          <a:p>
            <a:pPr marL="0" indent="0">
              <a:buNone/>
            </a:pPr>
            <a:r>
              <a:rPr lang="en-US" sz="2000" b="1" dirty="0">
                <a:solidFill>
                  <a:srgbClr val="ECEFF1"/>
                </a:solidFill>
                <a:latin typeface="Arial" pitchFamily="34" charset="0"/>
                <a:ea typeface="Arial" pitchFamily="34" charset="-122"/>
                <a:cs typeface="Arial" pitchFamily="34" charset="-120"/>
              </a:rPr>
              <a:t>Lecturer Name		: </a:t>
            </a:r>
            <a:r>
              <a:rPr lang="en-US" sz="2000" b="1" dirty="0">
                <a:solidFill>
                  <a:srgbClr val="92D050"/>
                </a:solidFill>
                <a:latin typeface="Arial" pitchFamily="34" charset="0"/>
                <a:ea typeface="Arial" pitchFamily="34" charset="-122"/>
                <a:cs typeface="Arial" pitchFamily="34" charset="-120"/>
              </a:rPr>
              <a:t>Dilhara </a:t>
            </a:r>
            <a:r>
              <a:rPr lang="en-US" sz="2000" b="1" dirty="0" err="1">
                <a:solidFill>
                  <a:srgbClr val="92D050"/>
                </a:solidFill>
                <a:latin typeface="Arial" pitchFamily="34" charset="0"/>
                <a:ea typeface="Arial" pitchFamily="34" charset="-122"/>
                <a:cs typeface="Arial" pitchFamily="34" charset="-120"/>
              </a:rPr>
              <a:t>Mampitiya</a:t>
            </a:r>
            <a:r>
              <a:rPr lang="en-US" sz="2000" b="1" dirty="0">
                <a:solidFill>
                  <a:srgbClr val="92D050"/>
                </a:solidFill>
                <a:latin typeface="Arial" pitchFamily="34" charset="0"/>
                <a:ea typeface="Arial" pitchFamily="34" charset="-122"/>
                <a:cs typeface="Arial" pitchFamily="34" charset="-120"/>
              </a:rPr>
              <a:t> </a:t>
            </a:r>
            <a:r>
              <a:rPr lang="en-US" sz="2000" b="1" dirty="0">
                <a:solidFill>
                  <a:srgbClr val="ECEFF1"/>
                </a:solidFill>
                <a:latin typeface="Arial" pitchFamily="34" charset="0"/>
                <a:ea typeface="Arial" pitchFamily="34" charset="-122"/>
                <a:cs typeface="Arial" pitchFamily="34" charset="-120"/>
              </a:rPr>
              <a:t>
</a:t>
            </a:r>
            <a:endParaRPr lang="en-US" sz="2000" b="1" dirty="0"/>
          </a:p>
          <a:p>
            <a:pPr marL="0" indent="0">
              <a:buNone/>
            </a:pPr>
            <a:r>
              <a:rPr lang="en-US" sz="2000" b="1" dirty="0">
                <a:solidFill>
                  <a:srgbClr val="ECEFF1"/>
                </a:solidFill>
                <a:latin typeface="Arial" pitchFamily="34" charset="0"/>
                <a:ea typeface="Arial" pitchFamily="34" charset="-122"/>
                <a:cs typeface="Arial" pitchFamily="34" charset="-120"/>
              </a:rPr>
              <a:t>Student Name		: </a:t>
            </a:r>
            <a:r>
              <a:rPr lang="en-US" sz="2400" b="1" dirty="0">
                <a:solidFill>
                  <a:srgbClr val="FFFF00"/>
                </a:solidFill>
                <a:latin typeface="Arial" pitchFamily="34" charset="0"/>
                <a:ea typeface="Arial" pitchFamily="34" charset="-122"/>
                <a:cs typeface="Arial" pitchFamily="34" charset="-120"/>
              </a:rPr>
              <a:t>Ripon Kumar Kar</a:t>
            </a:r>
            <a:r>
              <a:rPr lang="en-US" sz="2000" b="1" dirty="0">
                <a:solidFill>
                  <a:srgbClr val="ECEFF1"/>
                </a:solidFill>
                <a:latin typeface="Arial" pitchFamily="34" charset="0"/>
                <a:ea typeface="Arial" pitchFamily="34" charset="-122"/>
                <a:cs typeface="Arial" pitchFamily="34" charset="-120"/>
              </a:rPr>
              <a:t>        Student ID: </a:t>
            </a:r>
            <a:r>
              <a:rPr lang="en-US" sz="2000" b="1" dirty="0">
                <a:solidFill>
                  <a:srgbClr val="FFFF00"/>
                </a:solidFill>
                <a:latin typeface="Arial" pitchFamily="34" charset="0"/>
                <a:ea typeface="Arial" pitchFamily="34" charset="-122"/>
                <a:cs typeface="Arial" pitchFamily="34" charset="-120"/>
              </a:rPr>
              <a:t>2525519</a:t>
            </a:r>
            <a:endParaRPr lang="en-US" sz="2000" b="1"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PRESENTATION OVERVIEW</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What This Presentation Covers</a:t>
            </a:r>
            <a:endParaRPr lang="en-US" sz="3200" dirty="0"/>
          </a:p>
        </p:txBody>
      </p:sp>
      <p:sp>
        <p:nvSpPr>
          <p:cNvPr id="4" name="Shape 2"/>
          <p:cNvSpPr/>
          <p:nvPr/>
        </p:nvSpPr>
        <p:spPr>
          <a:xfrm>
            <a:off x="640080" y="1874520"/>
            <a:ext cx="566928" cy="566928"/>
          </a:xfrm>
          <a:prstGeom prst="ellipse">
            <a:avLst/>
          </a:prstGeom>
          <a:solidFill>
            <a:srgbClr val="F1E3E6"/>
          </a:solidFill>
          <a:ln/>
        </p:spPr>
        <p:txBody>
          <a:bodyPr/>
          <a:lstStyle/>
          <a:p>
            <a:endParaRPr lang="en-GB"/>
          </a:p>
        </p:txBody>
      </p:sp>
      <p:pic>
        <p:nvPicPr>
          <p:cNvPr id="5" name="Image 0" descr="icons_problem_8E2C3B.png"/>
          <p:cNvPicPr>
            <a:picLocks noChangeAspect="1"/>
          </p:cNvPicPr>
          <p:nvPr/>
        </p:nvPicPr>
        <p:blipFill>
          <a:blip r:embed="rId3"/>
          <a:stretch>
            <a:fillRect/>
          </a:stretch>
        </p:blipFill>
        <p:spPr>
          <a:xfrm>
            <a:off x="787481" y="2021921"/>
            <a:ext cx="272125" cy="272125"/>
          </a:xfrm>
          <a:prstGeom prst="rect">
            <a:avLst/>
          </a:prstGeom>
        </p:spPr>
      </p:pic>
      <p:sp>
        <p:nvSpPr>
          <p:cNvPr id="6" name="Text 3"/>
          <p:cNvSpPr/>
          <p:nvPr/>
        </p:nvSpPr>
        <p:spPr>
          <a:xfrm>
            <a:off x="1371600" y="182880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The problem</a:t>
            </a:r>
            <a:endParaRPr lang="en-US" sz="1800" dirty="0"/>
          </a:p>
        </p:txBody>
      </p:sp>
      <p:sp>
        <p:nvSpPr>
          <p:cNvPr id="7" name="Text 4"/>
          <p:cNvSpPr/>
          <p:nvPr/>
        </p:nvSpPr>
        <p:spPr>
          <a:xfrm>
            <a:off x="1371600" y="222199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What happened at the Countess of Chester neonatal unit, 2015 to 2016</a:t>
            </a:r>
            <a:endParaRPr lang="en-US" sz="1800" dirty="0"/>
          </a:p>
        </p:txBody>
      </p:sp>
      <p:sp>
        <p:nvSpPr>
          <p:cNvPr id="8" name="Shape 5"/>
          <p:cNvSpPr/>
          <p:nvPr/>
        </p:nvSpPr>
        <p:spPr>
          <a:xfrm>
            <a:off x="6446520" y="1874520"/>
            <a:ext cx="566928" cy="566928"/>
          </a:xfrm>
          <a:prstGeom prst="ellipse">
            <a:avLst/>
          </a:prstGeom>
          <a:solidFill>
            <a:srgbClr val="F1E3E6"/>
          </a:solidFill>
          <a:ln/>
        </p:spPr>
        <p:txBody>
          <a:bodyPr/>
          <a:lstStyle/>
          <a:p>
            <a:endParaRPr lang="en-GB"/>
          </a:p>
        </p:txBody>
      </p:sp>
      <p:pic>
        <p:nvPicPr>
          <p:cNvPr id="9" name="Image 1" descr="icons_shield_8E2C3B.png"/>
          <p:cNvPicPr>
            <a:picLocks noChangeAspect="1"/>
          </p:cNvPicPr>
          <p:nvPr/>
        </p:nvPicPr>
        <p:blipFill>
          <a:blip r:embed="rId4"/>
          <a:stretch>
            <a:fillRect/>
          </a:stretch>
        </p:blipFill>
        <p:spPr>
          <a:xfrm>
            <a:off x="6593921" y="2021921"/>
            <a:ext cx="272125" cy="272125"/>
          </a:xfrm>
          <a:prstGeom prst="rect">
            <a:avLst/>
          </a:prstGeom>
        </p:spPr>
      </p:pic>
      <p:sp>
        <p:nvSpPr>
          <p:cNvPr id="10" name="Text 6"/>
          <p:cNvSpPr/>
          <p:nvPr/>
        </p:nvSpPr>
        <p:spPr>
          <a:xfrm>
            <a:off x="7178040" y="182880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Systems-based safety model</a:t>
            </a:r>
            <a:endParaRPr lang="en-US" sz="1800" dirty="0"/>
          </a:p>
        </p:txBody>
      </p:sp>
      <p:sp>
        <p:nvSpPr>
          <p:cNvPr id="11" name="Text 7"/>
          <p:cNvSpPr/>
          <p:nvPr/>
        </p:nvSpPr>
        <p:spPr>
          <a:xfrm>
            <a:off x="7178040" y="222199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Applying the Swiss Cheese Model to the failure</a:t>
            </a:r>
            <a:endParaRPr lang="en-US" sz="1800" dirty="0"/>
          </a:p>
        </p:txBody>
      </p:sp>
      <p:sp>
        <p:nvSpPr>
          <p:cNvPr id="12" name="Shape 8"/>
          <p:cNvSpPr/>
          <p:nvPr/>
        </p:nvSpPr>
        <p:spPr>
          <a:xfrm>
            <a:off x="640080" y="3383280"/>
            <a:ext cx="566928" cy="566928"/>
          </a:xfrm>
          <a:prstGeom prst="ellipse">
            <a:avLst/>
          </a:prstGeom>
          <a:solidFill>
            <a:srgbClr val="F1E3E6"/>
          </a:solidFill>
          <a:ln/>
        </p:spPr>
        <p:txBody>
          <a:bodyPr/>
          <a:lstStyle/>
          <a:p>
            <a:endParaRPr lang="en-GB"/>
          </a:p>
        </p:txBody>
      </p:sp>
      <p:pic>
        <p:nvPicPr>
          <p:cNvPr id="13" name="Image 2" descr="icons_branch_8E2C3B.png"/>
          <p:cNvPicPr>
            <a:picLocks noChangeAspect="1"/>
          </p:cNvPicPr>
          <p:nvPr/>
        </p:nvPicPr>
        <p:blipFill>
          <a:blip r:embed="rId5"/>
          <a:stretch>
            <a:fillRect/>
          </a:stretch>
        </p:blipFill>
        <p:spPr>
          <a:xfrm>
            <a:off x="787481" y="3530681"/>
            <a:ext cx="272125" cy="272125"/>
          </a:xfrm>
          <a:prstGeom prst="rect">
            <a:avLst/>
          </a:prstGeom>
        </p:spPr>
      </p:pic>
      <p:sp>
        <p:nvSpPr>
          <p:cNvPr id="14" name="Text 9"/>
          <p:cNvSpPr/>
          <p:nvPr/>
        </p:nvSpPr>
        <p:spPr>
          <a:xfrm>
            <a:off x="1371600" y="333756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Root cause analysis</a:t>
            </a:r>
            <a:endParaRPr lang="en-US" sz="1800" dirty="0"/>
          </a:p>
        </p:txBody>
      </p:sp>
      <p:sp>
        <p:nvSpPr>
          <p:cNvPr id="15" name="Text 10"/>
          <p:cNvSpPr/>
          <p:nvPr/>
        </p:nvSpPr>
        <p:spPr>
          <a:xfrm>
            <a:off x="1371600" y="373075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An in-depth Fishbone Diagram of contributing causes</a:t>
            </a:r>
            <a:endParaRPr lang="en-US" sz="1800" dirty="0"/>
          </a:p>
        </p:txBody>
      </p:sp>
      <p:sp>
        <p:nvSpPr>
          <p:cNvPr id="16" name="Shape 11"/>
          <p:cNvSpPr/>
          <p:nvPr/>
        </p:nvSpPr>
        <p:spPr>
          <a:xfrm>
            <a:off x="6446520" y="3383280"/>
            <a:ext cx="566928" cy="566928"/>
          </a:xfrm>
          <a:prstGeom prst="ellipse">
            <a:avLst/>
          </a:prstGeom>
          <a:solidFill>
            <a:srgbClr val="F1E3E6"/>
          </a:solidFill>
          <a:ln/>
        </p:spPr>
        <p:txBody>
          <a:bodyPr/>
          <a:lstStyle/>
          <a:p>
            <a:endParaRPr lang="en-GB"/>
          </a:p>
        </p:txBody>
      </p:sp>
      <p:pic>
        <p:nvPicPr>
          <p:cNvPr id="17" name="Image 3" descr="icons_clipboard_8E2C3B.png"/>
          <p:cNvPicPr>
            <a:picLocks noChangeAspect="1"/>
          </p:cNvPicPr>
          <p:nvPr/>
        </p:nvPicPr>
        <p:blipFill>
          <a:blip r:embed="rId6"/>
          <a:stretch>
            <a:fillRect/>
          </a:stretch>
        </p:blipFill>
        <p:spPr>
          <a:xfrm>
            <a:off x="6593921" y="3530681"/>
            <a:ext cx="272125" cy="272125"/>
          </a:xfrm>
          <a:prstGeom prst="rect">
            <a:avLst/>
          </a:prstGeom>
        </p:spPr>
      </p:pic>
      <p:sp>
        <p:nvSpPr>
          <p:cNvPr id="18" name="Text 12"/>
          <p:cNvSpPr/>
          <p:nvPr/>
        </p:nvSpPr>
        <p:spPr>
          <a:xfrm>
            <a:off x="7178040" y="333756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Policy issues</a:t>
            </a:r>
            <a:endParaRPr lang="en-US" sz="1800" dirty="0"/>
          </a:p>
        </p:txBody>
      </p:sp>
      <p:sp>
        <p:nvSpPr>
          <p:cNvPr id="19" name="Text 13"/>
          <p:cNvSpPr/>
          <p:nvPr/>
        </p:nvSpPr>
        <p:spPr>
          <a:xfrm>
            <a:off x="7178040" y="373075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National policy gaps and their influence on service delivery</a:t>
            </a:r>
            <a:endParaRPr lang="en-US" sz="1800" dirty="0"/>
          </a:p>
        </p:txBody>
      </p:sp>
      <p:sp>
        <p:nvSpPr>
          <p:cNvPr id="20" name="Shape 14"/>
          <p:cNvSpPr/>
          <p:nvPr/>
        </p:nvSpPr>
        <p:spPr>
          <a:xfrm>
            <a:off x="640080" y="4892040"/>
            <a:ext cx="566928" cy="566928"/>
          </a:xfrm>
          <a:prstGeom prst="ellipse">
            <a:avLst/>
          </a:prstGeom>
          <a:solidFill>
            <a:srgbClr val="F1E3E6"/>
          </a:solidFill>
          <a:ln/>
        </p:spPr>
        <p:txBody>
          <a:bodyPr/>
          <a:lstStyle/>
          <a:p>
            <a:endParaRPr lang="en-GB"/>
          </a:p>
        </p:txBody>
      </p:sp>
      <p:pic>
        <p:nvPicPr>
          <p:cNvPr id="21" name="Image 4" descr="icons_impact_8E2C3B.png"/>
          <p:cNvPicPr>
            <a:picLocks noChangeAspect="1"/>
          </p:cNvPicPr>
          <p:nvPr/>
        </p:nvPicPr>
        <p:blipFill>
          <a:blip r:embed="rId7"/>
          <a:stretch>
            <a:fillRect/>
          </a:stretch>
        </p:blipFill>
        <p:spPr>
          <a:xfrm>
            <a:off x="787481" y="5039441"/>
            <a:ext cx="272125" cy="272125"/>
          </a:xfrm>
          <a:prstGeom prst="rect">
            <a:avLst/>
          </a:prstGeom>
        </p:spPr>
      </p:pic>
      <p:sp>
        <p:nvSpPr>
          <p:cNvPr id="22" name="Text 15"/>
          <p:cNvSpPr/>
          <p:nvPr/>
        </p:nvSpPr>
        <p:spPr>
          <a:xfrm>
            <a:off x="1371600" y="484632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Impact</a:t>
            </a:r>
            <a:endParaRPr lang="en-US" sz="1800" dirty="0"/>
          </a:p>
        </p:txBody>
      </p:sp>
      <p:sp>
        <p:nvSpPr>
          <p:cNvPr id="23" name="Text 16"/>
          <p:cNvSpPr/>
          <p:nvPr/>
        </p:nvSpPr>
        <p:spPr>
          <a:xfrm>
            <a:off x="1371600" y="523951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Consequences for quality, efficiency and equity of care</a:t>
            </a:r>
            <a:endParaRPr lang="en-US" sz="1800" dirty="0"/>
          </a:p>
        </p:txBody>
      </p:sp>
      <p:sp>
        <p:nvSpPr>
          <p:cNvPr id="24" name="Shape 17"/>
          <p:cNvSpPr/>
          <p:nvPr/>
        </p:nvSpPr>
        <p:spPr>
          <a:xfrm>
            <a:off x="6446520" y="4892040"/>
            <a:ext cx="566928" cy="566928"/>
          </a:xfrm>
          <a:prstGeom prst="ellipse">
            <a:avLst/>
          </a:prstGeom>
          <a:solidFill>
            <a:srgbClr val="F1E3E6"/>
          </a:solidFill>
          <a:ln/>
        </p:spPr>
        <p:txBody>
          <a:bodyPr/>
          <a:lstStyle/>
          <a:p>
            <a:endParaRPr lang="en-GB"/>
          </a:p>
        </p:txBody>
      </p:sp>
      <p:pic>
        <p:nvPicPr>
          <p:cNvPr id="25" name="Image 5" descr="icons_target_8E2C3B.png"/>
          <p:cNvPicPr>
            <a:picLocks noChangeAspect="1"/>
          </p:cNvPicPr>
          <p:nvPr/>
        </p:nvPicPr>
        <p:blipFill>
          <a:blip r:embed="rId8"/>
          <a:stretch>
            <a:fillRect/>
          </a:stretch>
        </p:blipFill>
        <p:spPr>
          <a:xfrm>
            <a:off x="6593921" y="5039441"/>
            <a:ext cx="272125" cy="272125"/>
          </a:xfrm>
          <a:prstGeom prst="rect">
            <a:avLst/>
          </a:prstGeom>
        </p:spPr>
      </p:pic>
      <p:sp>
        <p:nvSpPr>
          <p:cNvPr id="26" name="Text 18"/>
          <p:cNvSpPr/>
          <p:nvPr/>
        </p:nvSpPr>
        <p:spPr>
          <a:xfrm>
            <a:off x="7178040" y="484632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A framework for change</a:t>
            </a:r>
            <a:endParaRPr lang="en-US" sz="1800" dirty="0"/>
          </a:p>
        </p:txBody>
      </p:sp>
      <p:sp>
        <p:nvSpPr>
          <p:cNvPr id="27" name="Text 19"/>
          <p:cNvSpPr/>
          <p:nvPr/>
        </p:nvSpPr>
        <p:spPr>
          <a:xfrm>
            <a:off x="7178040" y="523951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Applying Six Sigma (DMAIC) to strengthen the concerns pathway</a:t>
            </a:r>
            <a:endParaRPr lang="en-US" sz="1800" dirty="0"/>
          </a:p>
        </p:txBody>
      </p:sp>
      <p:sp>
        <p:nvSpPr>
          <p:cNvPr id="29" name="Text 21"/>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THE PROBLEM</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A Decade-Defining Failure of Patient Safety</a:t>
            </a:r>
            <a:endParaRPr lang="en-US" sz="3200" dirty="0"/>
          </a:p>
        </p:txBody>
      </p:sp>
      <p:sp>
        <p:nvSpPr>
          <p:cNvPr id="4" name="Text 2"/>
          <p:cNvSpPr/>
          <p:nvPr/>
        </p:nvSpPr>
        <p:spPr>
          <a:xfrm>
            <a:off x="640080" y="1645920"/>
            <a:ext cx="10881360" cy="77724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Between June 2015 and June 2016, an unusual cluster of infant deaths occurred on the neonatal unit at the Countess of Chester Hospital (BBC News, 2026).</a:t>
            </a:r>
            <a:endParaRPr lang="en-US" sz="1800" dirty="0"/>
          </a:p>
        </p:txBody>
      </p:sp>
      <p:sp>
        <p:nvSpPr>
          <p:cNvPr id="5" name="Shape 3"/>
          <p:cNvSpPr/>
          <p:nvPr/>
        </p:nvSpPr>
        <p:spPr>
          <a:xfrm>
            <a:off x="640080" y="2752344"/>
            <a:ext cx="128016" cy="128016"/>
          </a:xfrm>
          <a:prstGeom prst="ellipse">
            <a:avLst/>
          </a:prstGeom>
          <a:solidFill>
            <a:srgbClr val="8E2C3B"/>
          </a:solidFill>
          <a:ln/>
        </p:spPr>
        <p:txBody>
          <a:bodyPr/>
          <a:lstStyle/>
          <a:p>
            <a:endParaRPr lang="en-GB"/>
          </a:p>
        </p:txBody>
      </p:sp>
      <p:sp>
        <p:nvSpPr>
          <p:cNvPr id="6" name="Text 4"/>
          <p:cNvSpPr/>
          <p:nvPr/>
        </p:nvSpPr>
        <p:spPr>
          <a:xfrm>
            <a:off x="914400" y="265176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Oct 2015</a:t>
            </a:r>
            <a:endParaRPr lang="en-US" sz="1800" dirty="0"/>
          </a:p>
        </p:txBody>
      </p:sp>
      <p:sp>
        <p:nvSpPr>
          <p:cNvPr id="7" name="Text 5"/>
          <p:cNvSpPr/>
          <p:nvPr/>
        </p:nvSpPr>
        <p:spPr>
          <a:xfrm>
            <a:off x="2834640" y="262432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Consultants first raise concerns about a link between the deaths and a named nurse (HSJ, 2024)</a:t>
            </a:r>
            <a:endParaRPr lang="en-US" sz="1800" dirty="0"/>
          </a:p>
        </p:txBody>
      </p:sp>
      <p:sp>
        <p:nvSpPr>
          <p:cNvPr id="8" name="Shape 6"/>
          <p:cNvSpPr/>
          <p:nvPr/>
        </p:nvSpPr>
        <p:spPr>
          <a:xfrm>
            <a:off x="640080" y="3621024"/>
            <a:ext cx="128016" cy="128016"/>
          </a:xfrm>
          <a:prstGeom prst="ellipse">
            <a:avLst/>
          </a:prstGeom>
          <a:solidFill>
            <a:srgbClr val="8E2C3B"/>
          </a:solidFill>
          <a:ln/>
        </p:spPr>
        <p:txBody>
          <a:bodyPr/>
          <a:lstStyle/>
          <a:p>
            <a:endParaRPr lang="en-GB"/>
          </a:p>
        </p:txBody>
      </p:sp>
      <p:sp>
        <p:nvSpPr>
          <p:cNvPr id="9" name="Text 7"/>
          <p:cNvSpPr/>
          <p:nvPr/>
        </p:nvSpPr>
        <p:spPr>
          <a:xfrm>
            <a:off x="914400" y="352044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2016</a:t>
            </a:r>
            <a:endParaRPr lang="en-US" sz="1800" dirty="0"/>
          </a:p>
        </p:txBody>
      </p:sp>
      <p:sp>
        <p:nvSpPr>
          <p:cNvPr id="10" name="Text 8"/>
          <p:cNvSpPr/>
          <p:nvPr/>
        </p:nvSpPr>
        <p:spPr>
          <a:xfrm>
            <a:off x="2834640" y="349300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RCPCH invited review finds no single cause. Deeper case reviews are not fully carried out (RCPCH, 2016)</a:t>
            </a:r>
            <a:endParaRPr lang="en-US" sz="1800" dirty="0"/>
          </a:p>
        </p:txBody>
      </p:sp>
      <p:sp>
        <p:nvSpPr>
          <p:cNvPr id="11" name="Shape 9"/>
          <p:cNvSpPr/>
          <p:nvPr/>
        </p:nvSpPr>
        <p:spPr>
          <a:xfrm>
            <a:off x="640080" y="4489704"/>
            <a:ext cx="128016" cy="128016"/>
          </a:xfrm>
          <a:prstGeom prst="ellipse">
            <a:avLst/>
          </a:prstGeom>
          <a:solidFill>
            <a:srgbClr val="8E2C3B"/>
          </a:solidFill>
          <a:ln/>
        </p:spPr>
        <p:txBody>
          <a:bodyPr/>
          <a:lstStyle/>
          <a:p>
            <a:endParaRPr lang="en-GB"/>
          </a:p>
        </p:txBody>
      </p:sp>
      <p:sp>
        <p:nvSpPr>
          <p:cNvPr id="12" name="Text 10"/>
          <p:cNvSpPr/>
          <p:nvPr/>
        </p:nvSpPr>
        <p:spPr>
          <a:xfrm>
            <a:off x="914400" y="438912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Jun 2016</a:t>
            </a:r>
            <a:endParaRPr lang="en-US" sz="1800" dirty="0"/>
          </a:p>
        </p:txBody>
      </p:sp>
      <p:sp>
        <p:nvSpPr>
          <p:cNvPr id="13" name="Text 11"/>
          <p:cNvSpPr/>
          <p:nvPr/>
        </p:nvSpPr>
        <p:spPr>
          <a:xfrm>
            <a:off x="2834640" y="4242816"/>
            <a:ext cx="8686800" cy="633984"/>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Nurse moved to administrative duties and the deaths stop (BBC News, 2026)</a:t>
            </a:r>
            <a:endParaRPr lang="en-US" sz="1800" dirty="0"/>
          </a:p>
        </p:txBody>
      </p:sp>
      <p:sp>
        <p:nvSpPr>
          <p:cNvPr id="14" name="Shape 12"/>
          <p:cNvSpPr/>
          <p:nvPr/>
        </p:nvSpPr>
        <p:spPr>
          <a:xfrm>
            <a:off x="640080" y="5358384"/>
            <a:ext cx="128016" cy="128016"/>
          </a:xfrm>
          <a:prstGeom prst="ellipse">
            <a:avLst/>
          </a:prstGeom>
          <a:solidFill>
            <a:srgbClr val="8E2C3B"/>
          </a:solidFill>
          <a:ln/>
        </p:spPr>
        <p:txBody>
          <a:bodyPr/>
          <a:lstStyle/>
          <a:p>
            <a:endParaRPr lang="en-GB"/>
          </a:p>
        </p:txBody>
      </p:sp>
      <p:sp>
        <p:nvSpPr>
          <p:cNvPr id="15" name="Text 13"/>
          <p:cNvSpPr/>
          <p:nvPr/>
        </p:nvSpPr>
        <p:spPr>
          <a:xfrm>
            <a:off x="914400" y="525780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2023 to 2024</a:t>
            </a:r>
            <a:endParaRPr lang="en-US" sz="1800" dirty="0"/>
          </a:p>
        </p:txBody>
      </p:sp>
      <p:sp>
        <p:nvSpPr>
          <p:cNvPr id="16" name="Text 14"/>
          <p:cNvSpPr/>
          <p:nvPr/>
        </p:nvSpPr>
        <p:spPr>
          <a:xfrm>
            <a:off x="2834640" y="523036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Two Crown Court trials result in convictions on multiple counts of murder and attempted murder</a:t>
            </a:r>
            <a:endParaRPr lang="en-US" sz="1800" dirty="0"/>
          </a:p>
        </p:txBody>
      </p:sp>
      <p:sp>
        <p:nvSpPr>
          <p:cNvPr id="18" name="Text 16"/>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SYSTEMS-BASED SAFETY MODEL</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The Swiss Cheese Model of Organisational Accidents</a:t>
            </a:r>
            <a:endParaRPr lang="en-US" sz="3200" dirty="0"/>
          </a:p>
        </p:txBody>
      </p:sp>
      <p:sp>
        <p:nvSpPr>
          <p:cNvPr id="4" name="Text 2"/>
          <p:cNvSpPr/>
          <p:nvPr/>
        </p:nvSpPr>
        <p:spPr>
          <a:xfrm>
            <a:off x="640080" y="1783080"/>
            <a:ext cx="10881360" cy="77724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Reason (2000) argues that harm occurs only when gaps in successive layers of defence briefly align. At the Countess of Chester, several layers had holes at once.</a:t>
            </a:r>
            <a:endParaRPr lang="en-US" sz="1800" dirty="0"/>
          </a:p>
        </p:txBody>
      </p:sp>
      <p:sp>
        <p:nvSpPr>
          <p:cNvPr id="5" name="Shape 3"/>
          <p:cNvSpPr/>
          <p:nvPr/>
        </p:nvSpPr>
        <p:spPr>
          <a:xfrm>
            <a:off x="640080" y="2743200"/>
            <a:ext cx="2697480" cy="2651760"/>
          </a:xfrm>
          <a:prstGeom prst="roundRect">
            <a:avLst>
              <a:gd name="adj" fmla="val 2759"/>
            </a:avLst>
          </a:prstGeom>
          <a:solidFill>
            <a:srgbClr val="3E5C76"/>
          </a:solidFill>
          <a:ln/>
        </p:spPr>
        <p:txBody>
          <a:bodyPr/>
          <a:lstStyle/>
          <a:p>
            <a:endParaRPr lang="en-GB"/>
          </a:p>
        </p:txBody>
      </p:sp>
      <p:sp>
        <p:nvSpPr>
          <p:cNvPr id="6" name="Shape 4"/>
          <p:cNvSpPr/>
          <p:nvPr/>
        </p:nvSpPr>
        <p:spPr>
          <a:xfrm>
            <a:off x="2953512" y="2871216"/>
            <a:ext cx="292608" cy="292608"/>
          </a:xfrm>
          <a:prstGeom prst="ellipse">
            <a:avLst/>
          </a:prstGeom>
          <a:solidFill>
            <a:srgbClr val="FFFFFF"/>
          </a:solidFill>
          <a:ln/>
        </p:spPr>
        <p:txBody>
          <a:bodyPr/>
          <a:lstStyle/>
          <a:p>
            <a:endParaRPr lang="en-GB" dirty="0">
              <a:highlight>
                <a:srgbClr val="FFFF00"/>
              </a:highlight>
            </a:endParaRPr>
          </a:p>
        </p:txBody>
      </p:sp>
      <p:sp>
        <p:nvSpPr>
          <p:cNvPr id="7" name="Text 5"/>
          <p:cNvSpPr/>
          <p:nvPr/>
        </p:nvSpPr>
        <p:spPr>
          <a:xfrm>
            <a:off x="82296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Leadership</a:t>
            </a:r>
            <a:endParaRPr lang="en-US" sz="1800" dirty="0"/>
          </a:p>
        </p:txBody>
      </p:sp>
      <p:sp>
        <p:nvSpPr>
          <p:cNvPr id="8" name="Text 6"/>
          <p:cNvSpPr/>
          <p:nvPr/>
        </p:nvSpPr>
        <p:spPr>
          <a:xfrm>
            <a:off x="82296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Concerns raised from October 2015 were repeatedly downplayed by trust management (HSJ, 2024)</a:t>
            </a:r>
            <a:endParaRPr lang="en-US" sz="1600" dirty="0"/>
          </a:p>
        </p:txBody>
      </p:sp>
      <p:sp>
        <p:nvSpPr>
          <p:cNvPr id="9" name="Shape 7"/>
          <p:cNvSpPr/>
          <p:nvPr/>
        </p:nvSpPr>
        <p:spPr>
          <a:xfrm>
            <a:off x="3474720" y="2743200"/>
            <a:ext cx="2697480" cy="2651760"/>
          </a:xfrm>
          <a:prstGeom prst="roundRect">
            <a:avLst>
              <a:gd name="adj" fmla="val 2759"/>
            </a:avLst>
          </a:prstGeom>
          <a:solidFill>
            <a:srgbClr val="1B2631"/>
          </a:solidFill>
          <a:ln/>
        </p:spPr>
        <p:txBody>
          <a:bodyPr/>
          <a:lstStyle/>
          <a:p>
            <a:endParaRPr lang="en-GB"/>
          </a:p>
        </p:txBody>
      </p:sp>
      <p:sp>
        <p:nvSpPr>
          <p:cNvPr id="10" name="Shape 8"/>
          <p:cNvSpPr/>
          <p:nvPr/>
        </p:nvSpPr>
        <p:spPr>
          <a:xfrm>
            <a:off x="5788152" y="2871216"/>
            <a:ext cx="292608" cy="292608"/>
          </a:xfrm>
          <a:prstGeom prst="ellipse">
            <a:avLst/>
          </a:prstGeom>
          <a:solidFill>
            <a:srgbClr val="FFFFFF"/>
          </a:solidFill>
          <a:ln/>
        </p:spPr>
        <p:txBody>
          <a:bodyPr/>
          <a:lstStyle/>
          <a:p>
            <a:endParaRPr lang="en-GB"/>
          </a:p>
        </p:txBody>
      </p:sp>
      <p:sp>
        <p:nvSpPr>
          <p:cNvPr id="11" name="Text 9"/>
          <p:cNvSpPr/>
          <p:nvPr/>
        </p:nvSpPr>
        <p:spPr>
          <a:xfrm>
            <a:off x="365760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Investigation</a:t>
            </a:r>
            <a:endParaRPr lang="en-US" sz="1800" dirty="0"/>
          </a:p>
        </p:txBody>
      </p:sp>
      <p:sp>
        <p:nvSpPr>
          <p:cNvPr id="12" name="Text 10"/>
          <p:cNvSpPr/>
          <p:nvPr/>
        </p:nvSpPr>
        <p:spPr>
          <a:xfrm>
            <a:off x="365760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The recommended detailed case review was not fully completed as specified (RCPCH, 2016)</a:t>
            </a:r>
            <a:endParaRPr lang="en-US" sz="1600" dirty="0"/>
          </a:p>
        </p:txBody>
      </p:sp>
      <p:sp>
        <p:nvSpPr>
          <p:cNvPr id="13" name="Shape 11"/>
          <p:cNvSpPr/>
          <p:nvPr/>
        </p:nvSpPr>
        <p:spPr>
          <a:xfrm>
            <a:off x="6309360" y="2743200"/>
            <a:ext cx="2697480" cy="2651760"/>
          </a:xfrm>
          <a:prstGeom prst="roundRect">
            <a:avLst>
              <a:gd name="adj" fmla="val 2759"/>
            </a:avLst>
          </a:prstGeom>
          <a:solidFill>
            <a:srgbClr val="3E5C76"/>
          </a:solidFill>
          <a:ln/>
        </p:spPr>
        <p:txBody>
          <a:bodyPr/>
          <a:lstStyle/>
          <a:p>
            <a:endParaRPr lang="en-GB"/>
          </a:p>
        </p:txBody>
      </p:sp>
      <p:sp>
        <p:nvSpPr>
          <p:cNvPr id="14" name="Shape 12"/>
          <p:cNvSpPr/>
          <p:nvPr/>
        </p:nvSpPr>
        <p:spPr>
          <a:xfrm>
            <a:off x="8622792" y="2871216"/>
            <a:ext cx="292608" cy="292608"/>
          </a:xfrm>
          <a:prstGeom prst="ellipse">
            <a:avLst/>
          </a:prstGeom>
          <a:solidFill>
            <a:srgbClr val="FFFFFF"/>
          </a:solidFill>
          <a:ln/>
        </p:spPr>
        <p:txBody>
          <a:bodyPr/>
          <a:lstStyle/>
          <a:p>
            <a:endParaRPr lang="en-GB"/>
          </a:p>
        </p:txBody>
      </p:sp>
      <p:sp>
        <p:nvSpPr>
          <p:cNvPr id="15" name="Text 13"/>
          <p:cNvSpPr/>
          <p:nvPr/>
        </p:nvSpPr>
        <p:spPr>
          <a:xfrm>
            <a:off x="649224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Culture</a:t>
            </a:r>
            <a:endParaRPr lang="en-US" sz="1800" dirty="0"/>
          </a:p>
        </p:txBody>
      </p:sp>
      <p:sp>
        <p:nvSpPr>
          <p:cNvPr id="16" name="Text 14"/>
          <p:cNvSpPr/>
          <p:nvPr/>
        </p:nvSpPr>
        <p:spPr>
          <a:xfrm>
            <a:off x="649224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 reputational, defensive culture discouraged consultants from escalating further</a:t>
            </a:r>
            <a:endParaRPr lang="en-US" sz="1600" dirty="0"/>
          </a:p>
        </p:txBody>
      </p:sp>
      <p:sp>
        <p:nvSpPr>
          <p:cNvPr id="17" name="Shape 15"/>
          <p:cNvSpPr/>
          <p:nvPr/>
        </p:nvSpPr>
        <p:spPr>
          <a:xfrm>
            <a:off x="9144000" y="2743200"/>
            <a:ext cx="2697480" cy="2651760"/>
          </a:xfrm>
          <a:prstGeom prst="roundRect">
            <a:avLst>
              <a:gd name="adj" fmla="val 2759"/>
            </a:avLst>
          </a:prstGeom>
          <a:solidFill>
            <a:srgbClr val="1B2631"/>
          </a:solidFill>
          <a:ln/>
        </p:spPr>
        <p:txBody>
          <a:bodyPr/>
          <a:lstStyle/>
          <a:p>
            <a:endParaRPr lang="en-GB"/>
          </a:p>
        </p:txBody>
      </p:sp>
      <p:sp>
        <p:nvSpPr>
          <p:cNvPr id="18" name="Shape 16"/>
          <p:cNvSpPr/>
          <p:nvPr/>
        </p:nvSpPr>
        <p:spPr>
          <a:xfrm>
            <a:off x="11457432" y="2871216"/>
            <a:ext cx="292608" cy="292608"/>
          </a:xfrm>
          <a:prstGeom prst="ellipse">
            <a:avLst/>
          </a:prstGeom>
          <a:solidFill>
            <a:srgbClr val="FFFFFF"/>
          </a:solidFill>
          <a:ln/>
        </p:spPr>
        <p:txBody>
          <a:bodyPr/>
          <a:lstStyle/>
          <a:p>
            <a:endParaRPr lang="en-GB"/>
          </a:p>
        </p:txBody>
      </p:sp>
      <p:sp>
        <p:nvSpPr>
          <p:cNvPr id="19" name="Text 17"/>
          <p:cNvSpPr/>
          <p:nvPr/>
        </p:nvSpPr>
        <p:spPr>
          <a:xfrm>
            <a:off x="932688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External oversight</a:t>
            </a:r>
            <a:endParaRPr lang="en-US" sz="1800" dirty="0"/>
          </a:p>
        </p:txBody>
      </p:sp>
      <p:sp>
        <p:nvSpPr>
          <p:cNvPr id="20" name="Text 18"/>
          <p:cNvSpPr/>
          <p:nvPr/>
        </p:nvSpPr>
        <p:spPr>
          <a:xfrm>
            <a:off x="932688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External review bodies were not given full information to act decisively</a:t>
            </a:r>
            <a:endParaRPr lang="en-US" sz="1600" dirty="0"/>
          </a:p>
        </p:txBody>
      </p:sp>
      <p:sp>
        <p:nvSpPr>
          <p:cNvPr id="21" name="Text 19"/>
          <p:cNvSpPr/>
          <p:nvPr/>
        </p:nvSpPr>
        <p:spPr>
          <a:xfrm>
            <a:off x="640080" y="5623560"/>
            <a:ext cx="10881360" cy="457200"/>
          </a:xfrm>
          <a:prstGeom prst="rect">
            <a:avLst/>
          </a:prstGeom>
          <a:noFill/>
          <a:ln/>
        </p:spPr>
        <p:txBody>
          <a:bodyPr wrap="square" lIns="0" tIns="0" rIns="0" bIns="0" rtlCol="0" anchor="ctr"/>
          <a:lstStyle/>
          <a:p>
            <a:pPr marL="0" indent="0">
              <a:buNone/>
            </a:pPr>
            <a:r>
              <a:rPr lang="en-US" sz="1800" i="1" dirty="0">
                <a:solidFill>
                  <a:srgbClr val="8E2C3B"/>
                </a:solidFill>
                <a:latin typeface="Arial" pitchFamily="34" charset="0"/>
                <a:ea typeface="Arial" pitchFamily="34" charset="-122"/>
                <a:cs typeface="Arial" pitchFamily="34" charset="-120"/>
              </a:rPr>
              <a:t>The gaps aligned and allowed preventable harm to pass through every layer of defence.</a:t>
            </a:r>
            <a:endParaRPr lang="en-US" sz="1800" dirty="0"/>
          </a:p>
        </p:txBody>
      </p:sp>
      <p:sp>
        <p:nvSpPr>
          <p:cNvPr id="23" name="Text 21"/>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ROOT CAUSE ANALYSIS</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Fishbone Diagram of Causes Behind the Escalation Failure</a:t>
            </a:r>
            <a:endParaRPr lang="en-US" sz="3200" dirty="0"/>
          </a:p>
        </p:txBody>
      </p:sp>
      <p:sp>
        <p:nvSpPr>
          <p:cNvPr id="4" name="Text 2"/>
          <p:cNvSpPr/>
          <p:nvPr/>
        </p:nvSpPr>
        <p:spPr>
          <a:xfrm>
            <a:off x="640080" y="1783080"/>
            <a:ext cx="10881360" cy="64008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Ishikawa's Fishbone Diagram sorts contributing causes into categories that all converge on one effect, which is that concerns were not acted on in time.</a:t>
            </a:r>
            <a:endParaRPr lang="en-US" sz="1800" dirty="0"/>
          </a:p>
        </p:txBody>
      </p:sp>
      <p:sp>
        <p:nvSpPr>
          <p:cNvPr id="5" name="Shape 3"/>
          <p:cNvSpPr/>
          <p:nvPr/>
        </p:nvSpPr>
        <p:spPr>
          <a:xfrm>
            <a:off x="640080" y="2606039"/>
            <a:ext cx="2623414" cy="3570473"/>
          </a:xfrm>
          <a:prstGeom prst="roundRect">
            <a:avLst>
              <a:gd name="adj" fmla="val 2712"/>
            </a:avLst>
          </a:prstGeom>
          <a:solidFill>
            <a:srgbClr val="F6F7F8"/>
          </a:solidFill>
          <a:ln/>
        </p:spPr>
        <p:txBody>
          <a:bodyPr/>
          <a:lstStyle/>
          <a:p>
            <a:endParaRPr lang="en-GB"/>
          </a:p>
        </p:txBody>
      </p:sp>
      <p:sp>
        <p:nvSpPr>
          <p:cNvPr id="6" name="Shape 4"/>
          <p:cNvSpPr/>
          <p:nvPr/>
        </p:nvSpPr>
        <p:spPr>
          <a:xfrm>
            <a:off x="868680" y="2834640"/>
            <a:ext cx="594360" cy="594360"/>
          </a:xfrm>
          <a:prstGeom prst="ellipse">
            <a:avLst/>
          </a:prstGeom>
          <a:solidFill>
            <a:srgbClr val="F1E3E6"/>
          </a:solidFill>
          <a:ln/>
        </p:spPr>
        <p:txBody>
          <a:bodyPr/>
          <a:lstStyle/>
          <a:p>
            <a:endParaRPr lang="en-GB"/>
          </a:p>
        </p:txBody>
      </p:sp>
      <p:pic>
        <p:nvPicPr>
          <p:cNvPr id="7" name="Image 0" descr="icons_people_8E2C3B.png"/>
          <p:cNvPicPr>
            <a:picLocks noChangeAspect="1"/>
          </p:cNvPicPr>
          <p:nvPr/>
        </p:nvPicPr>
        <p:blipFill>
          <a:blip r:embed="rId3"/>
          <a:stretch>
            <a:fillRect/>
          </a:stretch>
        </p:blipFill>
        <p:spPr>
          <a:xfrm>
            <a:off x="1023214" y="2989174"/>
            <a:ext cx="285293" cy="285293"/>
          </a:xfrm>
          <a:prstGeom prst="rect">
            <a:avLst/>
          </a:prstGeom>
        </p:spPr>
      </p:pic>
      <p:sp>
        <p:nvSpPr>
          <p:cNvPr id="8" name="Text 5"/>
          <p:cNvSpPr/>
          <p:nvPr/>
        </p:nvSpPr>
        <p:spPr>
          <a:xfrm>
            <a:off x="86868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People</a:t>
            </a:r>
            <a:endParaRPr lang="en-US" sz="1800" dirty="0"/>
          </a:p>
        </p:txBody>
      </p:sp>
      <p:sp>
        <p:nvSpPr>
          <p:cNvPr id="9" name="Text 6"/>
          <p:cNvSpPr/>
          <p:nvPr/>
        </p:nvSpPr>
        <p:spPr>
          <a:xfrm>
            <a:off x="86868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Senior consultants' concerns, raised from October 2015, were dismissed as coincidence (HSJ, 2024)</a:t>
            </a:r>
            <a:endParaRPr lang="en-US" sz="1600" dirty="0"/>
          </a:p>
        </p:txBody>
      </p:sp>
      <p:sp>
        <p:nvSpPr>
          <p:cNvPr id="10" name="Shape 7"/>
          <p:cNvSpPr/>
          <p:nvPr/>
        </p:nvSpPr>
        <p:spPr>
          <a:xfrm>
            <a:off x="3474720" y="2606040"/>
            <a:ext cx="2697480" cy="3699868"/>
          </a:xfrm>
          <a:prstGeom prst="roundRect">
            <a:avLst>
              <a:gd name="adj" fmla="val 2712"/>
            </a:avLst>
          </a:prstGeom>
          <a:solidFill>
            <a:srgbClr val="F6F7F8"/>
          </a:solidFill>
          <a:ln/>
        </p:spPr>
        <p:txBody>
          <a:bodyPr/>
          <a:lstStyle/>
          <a:p>
            <a:endParaRPr lang="en-GB"/>
          </a:p>
        </p:txBody>
      </p:sp>
      <p:sp>
        <p:nvSpPr>
          <p:cNvPr id="11" name="Shape 8"/>
          <p:cNvSpPr/>
          <p:nvPr/>
        </p:nvSpPr>
        <p:spPr>
          <a:xfrm>
            <a:off x="3703320" y="2834640"/>
            <a:ext cx="594360" cy="594360"/>
          </a:xfrm>
          <a:prstGeom prst="ellipse">
            <a:avLst/>
          </a:prstGeom>
          <a:solidFill>
            <a:srgbClr val="F1E3E6"/>
          </a:solidFill>
          <a:ln/>
        </p:spPr>
        <p:txBody>
          <a:bodyPr/>
          <a:lstStyle/>
          <a:p>
            <a:endParaRPr lang="en-GB"/>
          </a:p>
        </p:txBody>
      </p:sp>
      <p:pic>
        <p:nvPicPr>
          <p:cNvPr id="12" name="Image 1" descr="icons_clipboard_8E2C3B.png"/>
          <p:cNvPicPr>
            <a:picLocks noChangeAspect="1"/>
          </p:cNvPicPr>
          <p:nvPr/>
        </p:nvPicPr>
        <p:blipFill>
          <a:blip r:embed="rId4"/>
          <a:stretch>
            <a:fillRect/>
          </a:stretch>
        </p:blipFill>
        <p:spPr>
          <a:xfrm>
            <a:off x="3857854" y="2989174"/>
            <a:ext cx="285293" cy="285293"/>
          </a:xfrm>
          <a:prstGeom prst="rect">
            <a:avLst/>
          </a:prstGeom>
        </p:spPr>
      </p:pic>
      <p:sp>
        <p:nvSpPr>
          <p:cNvPr id="13" name="Text 9"/>
          <p:cNvSpPr/>
          <p:nvPr/>
        </p:nvSpPr>
        <p:spPr>
          <a:xfrm>
            <a:off x="370332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Process</a:t>
            </a:r>
            <a:endParaRPr lang="en-US" sz="1800" dirty="0"/>
          </a:p>
        </p:txBody>
      </p:sp>
      <p:sp>
        <p:nvSpPr>
          <p:cNvPr id="14" name="Text 10"/>
          <p:cNvSpPr/>
          <p:nvPr/>
        </p:nvSpPr>
        <p:spPr>
          <a:xfrm>
            <a:off x="3492094" y="3977640"/>
            <a:ext cx="2451506" cy="2328268"/>
          </a:xfrm>
          <a:prstGeom prst="rect">
            <a:avLst/>
          </a:prstGeom>
          <a:noFill/>
          <a:ln/>
        </p:spPr>
        <p:txBody>
          <a:bodyPr wrap="square" lIns="0" tIns="0" rIns="0" bIns="0" rtlCol="0" anchor="ctr"/>
          <a:lstStyle/>
          <a:p>
            <a:pPr marL="0" indent="0">
              <a:lnSpc>
                <a:spcPct val="150000"/>
              </a:lnSpc>
              <a:buNone/>
            </a:pPr>
            <a:r>
              <a:rPr lang="en-US" dirty="0">
                <a:solidFill>
                  <a:srgbClr val="5C6B73"/>
                </a:solidFill>
                <a:latin typeface="Arial" pitchFamily="34" charset="0"/>
                <a:ea typeface="Arial" pitchFamily="34" charset="-122"/>
                <a:cs typeface="Arial" pitchFamily="34" charset="-120"/>
              </a:rPr>
              <a:t>The detailed case reviews recommended by the RCPCH were not carried out as specified (RCPCH, 2016)</a:t>
            </a:r>
            <a:endParaRPr lang="en-US" dirty="0"/>
          </a:p>
        </p:txBody>
      </p:sp>
      <p:sp>
        <p:nvSpPr>
          <p:cNvPr id="15" name="Shape 11"/>
          <p:cNvSpPr/>
          <p:nvPr/>
        </p:nvSpPr>
        <p:spPr>
          <a:xfrm>
            <a:off x="6309360" y="2606039"/>
            <a:ext cx="2697480" cy="3699869"/>
          </a:xfrm>
          <a:prstGeom prst="roundRect">
            <a:avLst>
              <a:gd name="adj" fmla="val 2712"/>
            </a:avLst>
          </a:prstGeom>
          <a:solidFill>
            <a:srgbClr val="F6F7F8"/>
          </a:solidFill>
          <a:ln/>
        </p:spPr>
        <p:txBody>
          <a:bodyPr/>
          <a:lstStyle/>
          <a:p>
            <a:endParaRPr lang="en-GB"/>
          </a:p>
        </p:txBody>
      </p:sp>
      <p:sp>
        <p:nvSpPr>
          <p:cNvPr id="16" name="Shape 12"/>
          <p:cNvSpPr/>
          <p:nvPr/>
        </p:nvSpPr>
        <p:spPr>
          <a:xfrm>
            <a:off x="6537960" y="2834640"/>
            <a:ext cx="594360" cy="594360"/>
          </a:xfrm>
          <a:prstGeom prst="ellipse">
            <a:avLst/>
          </a:prstGeom>
          <a:solidFill>
            <a:srgbClr val="F1E3E6"/>
          </a:solidFill>
          <a:ln/>
        </p:spPr>
        <p:txBody>
          <a:bodyPr/>
          <a:lstStyle/>
          <a:p>
            <a:endParaRPr lang="en-GB"/>
          </a:p>
        </p:txBody>
      </p:sp>
      <p:pic>
        <p:nvPicPr>
          <p:cNvPr id="17" name="Image 2" descr="icons_book_8E2C3B.png"/>
          <p:cNvPicPr>
            <a:picLocks noChangeAspect="1"/>
          </p:cNvPicPr>
          <p:nvPr/>
        </p:nvPicPr>
        <p:blipFill>
          <a:blip r:embed="rId5"/>
          <a:stretch>
            <a:fillRect/>
          </a:stretch>
        </p:blipFill>
        <p:spPr>
          <a:xfrm>
            <a:off x="6692494" y="2989174"/>
            <a:ext cx="285293" cy="285293"/>
          </a:xfrm>
          <a:prstGeom prst="rect">
            <a:avLst/>
          </a:prstGeom>
        </p:spPr>
      </p:pic>
      <p:sp>
        <p:nvSpPr>
          <p:cNvPr id="18" name="Text 13"/>
          <p:cNvSpPr/>
          <p:nvPr/>
        </p:nvSpPr>
        <p:spPr>
          <a:xfrm>
            <a:off x="653796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Policy</a:t>
            </a:r>
            <a:endParaRPr lang="en-US" sz="1800" dirty="0"/>
          </a:p>
        </p:txBody>
      </p:sp>
      <p:sp>
        <p:nvSpPr>
          <p:cNvPr id="19" name="Text 14"/>
          <p:cNvSpPr/>
          <p:nvPr/>
        </p:nvSpPr>
        <p:spPr>
          <a:xfrm>
            <a:off x="653796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Weak local whistleblowing routes, echoing gaps later addressed nationally (Francis, 2015)</a:t>
            </a:r>
            <a:endParaRPr lang="en-US" sz="1600" dirty="0"/>
          </a:p>
        </p:txBody>
      </p:sp>
      <p:sp>
        <p:nvSpPr>
          <p:cNvPr id="20" name="Shape 15"/>
          <p:cNvSpPr/>
          <p:nvPr/>
        </p:nvSpPr>
        <p:spPr>
          <a:xfrm>
            <a:off x="9161374" y="2606039"/>
            <a:ext cx="2680106" cy="3768881"/>
          </a:xfrm>
          <a:prstGeom prst="roundRect">
            <a:avLst>
              <a:gd name="adj" fmla="val 2712"/>
            </a:avLst>
          </a:prstGeom>
          <a:solidFill>
            <a:srgbClr val="F6F7F8"/>
          </a:solidFill>
          <a:ln/>
        </p:spPr>
        <p:txBody>
          <a:bodyPr/>
          <a:lstStyle/>
          <a:p>
            <a:endParaRPr lang="en-GB"/>
          </a:p>
        </p:txBody>
      </p:sp>
      <p:sp>
        <p:nvSpPr>
          <p:cNvPr id="21" name="Shape 16"/>
          <p:cNvSpPr/>
          <p:nvPr/>
        </p:nvSpPr>
        <p:spPr>
          <a:xfrm>
            <a:off x="9372600" y="2834640"/>
            <a:ext cx="594360" cy="594360"/>
          </a:xfrm>
          <a:prstGeom prst="ellipse">
            <a:avLst/>
          </a:prstGeom>
          <a:solidFill>
            <a:srgbClr val="F1E3E6"/>
          </a:solidFill>
          <a:ln/>
        </p:spPr>
        <p:txBody>
          <a:bodyPr/>
          <a:lstStyle/>
          <a:p>
            <a:endParaRPr lang="en-GB"/>
          </a:p>
        </p:txBody>
      </p:sp>
      <p:pic>
        <p:nvPicPr>
          <p:cNvPr id="22" name="Image 3" descr="icons_silenced_8E2C3B.png"/>
          <p:cNvPicPr>
            <a:picLocks noChangeAspect="1"/>
          </p:cNvPicPr>
          <p:nvPr/>
        </p:nvPicPr>
        <p:blipFill>
          <a:blip r:embed="rId6"/>
          <a:stretch>
            <a:fillRect/>
          </a:stretch>
        </p:blipFill>
        <p:spPr>
          <a:xfrm>
            <a:off x="9527134" y="2989174"/>
            <a:ext cx="285293" cy="285293"/>
          </a:xfrm>
          <a:prstGeom prst="rect">
            <a:avLst/>
          </a:prstGeom>
        </p:spPr>
      </p:pic>
      <p:sp>
        <p:nvSpPr>
          <p:cNvPr id="23" name="Text 17"/>
          <p:cNvSpPr/>
          <p:nvPr/>
        </p:nvSpPr>
        <p:spPr>
          <a:xfrm>
            <a:off x="937260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Culture</a:t>
            </a:r>
            <a:endParaRPr lang="en-US" sz="1800" dirty="0"/>
          </a:p>
        </p:txBody>
      </p:sp>
      <p:sp>
        <p:nvSpPr>
          <p:cNvPr id="24" name="Text 18"/>
          <p:cNvSpPr/>
          <p:nvPr/>
        </p:nvSpPr>
        <p:spPr>
          <a:xfrm>
            <a:off x="937260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A defensive, reputation-focused culture pressured staff to apologise rather than investigate</a:t>
            </a:r>
            <a:endParaRPr lang="en-US" sz="1600" dirty="0"/>
          </a:p>
        </p:txBody>
      </p:sp>
      <p:sp>
        <p:nvSpPr>
          <p:cNvPr id="26" name="Text 20"/>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POLICY ISSUES</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National Policy Gaps and Their Influence on Service Delivery</a:t>
            </a:r>
            <a:endParaRPr lang="en-US" sz="3200" dirty="0"/>
          </a:p>
        </p:txBody>
      </p:sp>
      <p:sp>
        <p:nvSpPr>
          <p:cNvPr id="4" name="Shape 2"/>
          <p:cNvSpPr/>
          <p:nvPr/>
        </p:nvSpPr>
        <p:spPr>
          <a:xfrm>
            <a:off x="640080" y="1691640"/>
            <a:ext cx="548640" cy="548640"/>
          </a:xfrm>
          <a:prstGeom prst="ellipse">
            <a:avLst/>
          </a:prstGeom>
          <a:solidFill>
            <a:srgbClr val="F1E3E6"/>
          </a:solidFill>
          <a:ln/>
        </p:spPr>
        <p:txBody>
          <a:bodyPr/>
          <a:lstStyle/>
          <a:p>
            <a:endParaRPr lang="en-GB"/>
          </a:p>
        </p:txBody>
      </p:sp>
      <p:pic>
        <p:nvPicPr>
          <p:cNvPr id="5" name="Image 0" descr="icons_book_8E2C3B.png"/>
          <p:cNvPicPr>
            <a:picLocks noChangeAspect="1"/>
          </p:cNvPicPr>
          <p:nvPr/>
        </p:nvPicPr>
        <p:blipFill>
          <a:blip r:embed="rId3"/>
          <a:stretch>
            <a:fillRect/>
          </a:stretch>
        </p:blipFill>
        <p:spPr>
          <a:xfrm>
            <a:off x="782726" y="1834286"/>
            <a:ext cx="263347" cy="263347"/>
          </a:xfrm>
          <a:prstGeom prst="rect">
            <a:avLst/>
          </a:prstGeom>
        </p:spPr>
      </p:pic>
      <p:sp>
        <p:nvSpPr>
          <p:cNvPr id="6" name="Text 3"/>
          <p:cNvSpPr/>
          <p:nvPr/>
        </p:nvSpPr>
        <p:spPr>
          <a:xfrm>
            <a:off x="1371600" y="1645920"/>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Freedom to Speak Up</a:t>
            </a:r>
            <a:endParaRPr lang="en-US" sz="1800" dirty="0"/>
          </a:p>
        </p:txBody>
      </p:sp>
      <p:sp>
        <p:nvSpPr>
          <p:cNvPr id="7" name="Text 4"/>
          <p:cNvSpPr/>
          <p:nvPr/>
        </p:nvSpPr>
        <p:spPr>
          <a:xfrm>
            <a:off x="4297680" y="1259840"/>
            <a:ext cx="7223760" cy="1638808"/>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The Francis (2015) review found NHS whistleblowing routes were inconsistent and poorly protected staff who raised concerns. Freedom to Speak Up Guardians now exist to close this gap (National Guardian's Office, 2023).</a:t>
            </a:r>
            <a:endParaRPr lang="en-US" sz="1800" dirty="0"/>
          </a:p>
        </p:txBody>
      </p:sp>
      <p:sp>
        <p:nvSpPr>
          <p:cNvPr id="8" name="Shape 5"/>
          <p:cNvSpPr/>
          <p:nvPr/>
        </p:nvSpPr>
        <p:spPr>
          <a:xfrm>
            <a:off x="640080" y="2898648"/>
            <a:ext cx="548640" cy="548640"/>
          </a:xfrm>
          <a:prstGeom prst="ellipse">
            <a:avLst/>
          </a:prstGeom>
          <a:solidFill>
            <a:srgbClr val="F1E3E6"/>
          </a:solidFill>
          <a:ln/>
        </p:spPr>
        <p:txBody>
          <a:bodyPr/>
          <a:lstStyle/>
          <a:p>
            <a:endParaRPr lang="en-GB"/>
          </a:p>
        </p:txBody>
      </p:sp>
      <p:pic>
        <p:nvPicPr>
          <p:cNvPr id="9" name="Image 1" descr="icons_clipboard_8E2C3B.png"/>
          <p:cNvPicPr>
            <a:picLocks noChangeAspect="1"/>
          </p:cNvPicPr>
          <p:nvPr/>
        </p:nvPicPr>
        <p:blipFill>
          <a:blip r:embed="rId4"/>
          <a:stretch>
            <a:fillRect/>
          </a:stretch>
        </p:blipFill>
        <p:spPr>
          <a:xfrm>
            <a:off x="782726" y="3041294"/>
            <a:ext cx="263347" cy="263347"/>
          </a:xfrm>
          <a:prstGeom prst="rect">
            <a:avLst/>
          </a:prstGeom>
        </p:spPr>
      </p:pic>
      <p:sp>
        <p:nvSpPr>
          <p:cNvPr id="10" name="Text 6"/>
          <p:cNvSpPr/>
          <p:nvPr/>
        </p:nvSpPr>
        <p:spPr>
          <a:xfrm>
            <a:off x="1371600" y="2852928"/>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Duty of candour</a:t>
            </a:r>
            <a:endParaRPr lang="en-US" sz="1800" dirty="0"/>
          </a:p>
        </p:txBody>
      </p:sp>
      <p:sp>
        <p:nvSpPr>
          <p:cNvPr id="11" name="Text 7"/>
          <p:cNvSpPr/>
          <p:nvPr/>
        </p:nvSpPr>
        <p:spPr>
          <a:xfrm>
            <a:off x="4297680" y="2852928"/>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Openness with families and regulators was delayed, and full information was not volunteered until much later in the process.</a:t>
            </a:r>
            <a:endParaRPr lang="en-US" sz="1800" dirty="0"/>
          </a:p>
        </p:txBody>
      </p:sp>
      <p:sp>
        <p:nvSpPr>
          <p:cNvPr id="12" name="Shape 8"/>
          <p:cNvSpPr/>
          <p:nvPr/>
        </p:nvSpPr>
        <p:spPr>
          <a:xfrm>
            <a:off x="640080" y="4105656"/>
            <a:ext cx="548640" cy="548640"/>
          </a:xfrm>
          <a:prstGeom prst="ellipse">
            <a:avLst/>
          </a:prstGeom>
          <a:solidFill>
            <a:srgbClr val="F1E3E6"/>
          </a:solidFill>
          <a:ln/>
        </p:spPr>
        <p:txBody>
          <a:bodyPr/>
          <a:lstStyle/>
          <a:p>
            <a:endParaRPr lang="en-GB"/>
          </a:p>
        </p:txBody>
      </p:sp>
      <p:pic>
        <p:nvPicPr>
          <p:cNvPr id="13" name="Image 2" descr="icons_shield_8E2C3B.png"/>
          <p:cNvPicPr>
            <a:picLocks noChangeAspect="1"/>
          </p:cNvPicPr>
          <p:nvPr/>
        </p:nvPicPr>
        <p:blipFill>
          <a:blip r:embed="rId5"/>
          <a:stretch>
            <a:fillRect/>
          </a:stretch>
        </p:blipFill>
        <p:spPr>
          <a:xfrm>
            <a:off x="782726" y="4248302"/>
            <a:ext cx="263347" cy="263347"/>
          </a:xfrm>
          <a:prstGeom prst="rect">
            <a:avLst/>
          </a:prstGeom>
        </p:spPr>
      </p:pic>
      <p:sp>
        <p:nvSpPr>
          <p:cNvPr id="14" name="Text 9"/>
          <p:cNvSpPr/>
          <p:nvPr/>
        </p:nvSpPr>
        <p:spPr>
          <a:xfrm>
            <a:off x="1371600" y="4059936"/>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Regulatory oversight</a:t>
            </a:r>
            <a:endParaRPr lang="en-US" sz="1800" dirty="0"/>
          </a:p>
        </p:txBody>
      </p:sp>
      <p:sp>
        <p:nvSpPr>
          <p:cNvPr id="15" name="Text 10"/>
          <p:cNvSpPr/>
          <p:nvPr/>
        </p:nvSpPr>
        <p:spPr>
          <a:xfrm>
            <a:off x="4297680" y="4059936"/>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The Care Quality Commission's inspection model relies on local reporting being accurate (Care Quality Commission, 2023), which is a weakness when local governance itself is defensive.</a:t>
            </a:r>
            <a:endParaRPr lang="en-US" sz="1800" dirty="0"/>
          </a:p>
        </p:txBody>
      </p:sp>
      <p:sp>
        <p:nvSpPr>
          <p:cNvPr id="16" name="Shape 11"/>
          <p:cNvSpPr/>
          <p:nvPr/>
        </p:nvSpPr>
        <p:spPr>
          <a:xfrm>
            <a:off x="640080" y="5312664"/>
            <a:ext cx="548640" cy="548640"/>
          </a:xfrm>
          <a:prstGeom prst="ellipse">
            <a:avLst/>
          </a:prstGeom>
          <a:solidFill>
            <a:srgbClr val="F1E3E6"/>
          </a:solidFill>
          <a:ln/>
        </p:spPr>
        <p:txBody>
          <a:bodyPr/>
          <a:lstStyle/>
          <a:p>
            <a:endParaRPr lang="en-GB"/>
          </a:p>
        </p:txBody>
      </p:sp>
      <p:pic>
        <p:nvPicPr>
          <p:cNvPr id="17" name="Image 3" descr="icons_activity_8E2C3B.png"/>
          <p:cNvPicPr>
            <a:picLocks noChangeAspect="1"/>
          </p:cNvPicPr>
          <p:nvPr/>
        </p:nvPicPr>
        <p:blipFill>
          <a:blip r:embed="rId6"/>
          <a:stretch>
            <a:fillRect/>
          </a:stretch>
        </p:blipFill>
        <p:spPr>
          <a:xfrm>
            <a:off x="782726" y="5455310"/>
            <a:ext cx="263347" cy="263347"/>
          </a:xfrm>
          <a:prstGeom prst="rect">
            <a:avLst/>
          </a:prstGeom>
        </p:spPr>
      </p:pic>
      <p:sp>
        <p:nvSpPr>
          <p:cNvPr id="18" name="Text 12"/>
          <p:cNvSpPr/>
          <p:nvPr/>
        </p:nvSpPr>
        <p:spPr>
          <a:xfrm>
            <a:off x="1371600" y="5266944"/>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Incident response framework</a:t>
            </a:r>
            <a:endParaRPr lang="en-US" sz="1800" dirty="0"/>
          </a:p>
        </p:txBody>
      </p:sp>
      <p:sp>
        <p:nvSpPr>
          <p:cNvPr id="19" name="Text 13"/>
          <p:cNvSpPr/>
          <p:nvPr/>
        </p:nvSpPr>
        <p:spPr>
          <a:xfrm>
            <a:off x="4297680" y="5266944"/>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Prior to NHS England's Patient Safety Incident Response Framework (2022), incident investigation was inconsistent in depth and independence between trusts.</a:t>
            </a:r>
            <a:endParaRPr lang="en-US" sz="1800" dirty="0"/>
          </a:p>
        </p:txBody>
      </p:sp>
      <p:sp>
        <p:nvSpPr>
          <p:cNvPr id="21" name="Text 15"/>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IMPACT</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Consequences for Quality, Efficiency and Equity</a:t>
            </a:r>
            <a:endParaRPr lang="en-US" sz="3200" dirty="0"/>
          </a:p>
        </p:txBody>
      </p:sp>
      <p:sp>
        <p:nvSpPr>
          <p:cNvPr id="4" name="Shape 2"/>
          <p:cNvSpPr/>
          <p:nvPr/>
        </p:nvSpPr>
        <p:spPr>
          <a:xfrm>
            <a:off x="640080" y="1920240"/>
            <a:ext cx="3520440" cy="4206240"/>
          </a:xfrm>
          <a:prstGeom prst="roundRect">
            <a:avLst>
              <a:gd name="adj" fmla="val 2078"/>
            </a:avLst>
          </a:prstGeom>
          <a:solidFill>
            <a:srgbClr val="F6F7F8"/>
          </a:solidFill>
          <a:ln/>
        </p:spPr>
        <p:txBody>
          <a:bodyPr/>
          <a:lstStyle/>
          <a:p>
            <a:endParaRPr lang="en-GB"/>
          </a:p>
        </p:txBody>
      </p:sp>
      <p:sp>
        <p:nvSpPr>
          <p:cNvPr id="5" name="Shape 3"/>
          <p:cNvSpPr/>
          <p:nvPr/>
        </p:nvSpPr>
        <p:spPr>
          <a:xfrm>
            <a:off x="914400" y="2194560"/>
            <a:ext cx="640080" cy="640080"/>
          </a:xfrm>
          <a:prstGeom prst="ellipse">
            <a:avLst/>
          </a:prstGeom>
          <a:solidFill>
            <a:srgbClr val="F1E3E6"/>
          </a:solidFill>
          <a:ln/>
        </p:spPr>
        <p:txBody>
          <a:bodyPr/>
          <a:lstStyle/>
          <a:p>
            <a:endParaRPr lang="en-GB"/>
          </a:p>
        </p:txBody>
      </p:sp>
      <p:pic>
        <p:nvPicPr>
          <p:cNvPr id="6" name="Image 0" descr="icons_impact_8E2C3B.png"/>
          <p:cNvPicPr>
            <a:picLocks noChangeAspect="1"/>
          </p:cNvPicPr>
          <p:nvPr/>
        </p:nvPicPr>
        <p:blipFill>
          <a:blip r:embed="rId3"/>
          <a:stretch>
            <a:fillRect/>
          </a:stretch>
        </p:blipFill>
        <p:spPr>
          <a:xfrm>
            <a:off x="1080821" y="2360981"/>
            <a:ext cx="307238" cy="307238"/>
          </a:xfrm>
          <a:prstGeom prst="rect">
            <a:avLst/>
          </a:prstGeom>
        </p:spPr>
      </p:pic>
      <p:sp>
        <p:nvSpPr>
          <p:cNvPr id="7" name="Text 4"/>
          <p:cNvSpPr/>
          <p:nvPr/>
        </p:nvSpPr>
        <p:spPr>
          <a:xfrm>
            <a:off x="91440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Quality</a:t>
            </a:r>
            <a:endParaRPr lang="en-US" sz="1800" dirty="0"/>
          </a:p>
        </p:txBody>
      </p:sp>
      <p:sp>
        <p:nvSpPr>
          <p:cNvPr id="8" name="Text 5"/>
          <p:cNvSpPr/>
          <p:nvPr/>
        </p:nvSpPr>
        <p:spPr>
          <a:xfrm>
            <a:off x="91440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Preventable harm continued for months, against established patient safety principles (Vincent, 2010), and public trust in the unit was severely damaged.</a:t>
            </a:r>
            <a:endParaRPr lang="en-US" sz="1800" dirty="0"/>
          </a:p>
        </p:txBody>
      </p:sp>
      <p:sp>
        <p:nvSpPr>
          <p:cNvPr id="9" name="Shape 6"/>
          <p:cNvSpPr/>
          <p:nvPr/>
        </p:nvSpPr>
        <p:spPr>
          <a:xfrm>
            <a:off x="4343400" y="1920240"/>
            <a:ext cx="3520440" cy="4206240"/>
          </a:xfrm>
          <a:prstGeom prst="roundRect">
            <a:avLst>
              <a:gd name="adj" fmla="val 2078"/>
            </a:avLst>
          </a:prstGeom>
          <a:solidFill>
            <a:srgbClr val="F6F7F8"/>
          </a:solidFill>
          <a:ln/>
        </p:spPr>
        <p:txBody>
          <a:bodyPr/>
          <a:lstStyle/>
          <a:p>
            <a:endParaRPr lang="en-GB"/>
          </a:p>
        </p:txBody>
      </p:sp>
      <p:sp>
        <p:nvSpPr>
          <p:cNvPr id="10" name="Shape 7"/>
          <p:cNvSpPr/>
          <p:nvPr/>
        </p:nvSpPr>
        <p:spPr>
          <a:xfrm>
            <a:off x="4617720" y="2194560"/>
            <a:ext cx="640080" cy="640080"/>
          </a:xfrm>
          <a:prstGeom prst="ellipse">
            <a:avLst/>
          </a:prstGeom>
          <a:solidFill>
            <a:srgbClr val="F1E3E6"/>
          </a:solidFill>
          <a:ln/>
        </p:spPr>
        <p:txBody>
          <a:bodyPr/>
          <a:lstStyle/>
          <a:p>
            <a:endParaRPr lang="en-GB"/>
          </a:p>
        </p:txBody>
      </p:sp>
      <p:pic>
        <p:nvPicPr>
          <p:cNvPr id="11" name="Image 1" descr="icons_target_8E2C3B.png"/>
          <p:cNvPicPr>
            <a:picLocks noChangeAspect="1"/>
          </p:cNvPicPr>
          <p:nvPr/>
        </p:nvPicPr>
        <p:blipFill>
          <a:blip r:embed="rId4"/>
          <a:stretch>
            <a:fillRect/>
          </a:stretch>
        </p:blipFill>
        <p:spPr>
          <a:xfrm>
            <a:off x="4784141" y="2360981"/>
            <a:ext cx="307238" cy="307238"/>
          </a:xfrm>
          <a:prstGeom prst="rect">
            <a:avLst/>
          </a:prstGeom>
        </p:spPr>
      </p:pic>
      <p:sp>
        <p:nvSpPr>
          <p:cNvPr id="12" name="Text 8"/>
          <p:cNvSpPr/>
          <p:nvPr/>
        </p:nvSpPr>
        <p:spPr>
          <a:xfrm>
            <a:off x="461772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Efficiency</a:t>
            </a:r>
            <a:endParaRPr lang="en-US" sz="1800" dirty="0"/>
          </a:p>
        </p:txBody>
      </p:sp>
      <p:sp>
        <p:nvSpPr>
          <p:cNvPr id="13" name="Text 9"/>
          <p:cNvSpPr/>
          <p:nvPr/>
        </p:nvSpPr>
        <p:spPr>
          <a:xfrm>
            <a:off x="461772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Two overlapping reviews (RCPCH, 2016, and a further case review) consumed time and resource without triggering timely, decisive action.</a:t>
            </a:r>
            <a:endParaRPr lang="en-US" sz="1800" dirty="0"/>
          </a:p>
        </p:txBody>
      </p:sp>
      <p:sp>
        <p:nvSpPr>
          <p:cNvPr id="14" name="Shape 10"/>
          <p:cNvSpPr/>
          <p:nvPr/>
        </p:nvSpPr>
        <p:spPr>
          <a:xfrm>
            <a:off x="8046720" y="1920240"/>
            <a:ext cx="3520440" cy="4206240"/>
          </a:xfrm>
          <a:prstGeom prst="roundRect">
            <a:avLst>
              <a:gd name="adj" fmla="val 2078"/>
            </a:avLst>
          </a:prstGeom>
          <a:solidFill>
            <a:srgbClr val="F6F7F8"/>
          </a:solidFill>
          <a:ln/>
        </p:spPr>
        <p:txBody>
          <a:bodyPr/>
          <a:lstStyle/>
          <a:p>
            <a:endParaRPr lang="en-GB"/>
          </a:p>
        </p:txBody>
      </p:sp>
      <p:sp>
        <p:nvSpPr>
          <p:cNvPr id="15" name="Shape 11"/>
          <p:cNvSpPr/>
          <p:nvPr/>
        </p:nvSpPr>
        <p:spPr>
          <a:xfrm>
            <a:off x="8321040" y="2194560"/>
            <a:ext cx="640080" cy="640080"/>
          </a:xfrm>
          <a:prstGeom prst="ellipse">
            <a:avLst/>
          </a:prstGeom>
          <a:solidFill>
            <a:srgbClr val="F1E3E6"/>
          </a:solidFill>
          <a:ln/>
        </p:spPr>
        <p:txBody>
          <a:bodyPr/>
          <a:lstStyle/>
          <a:p>
            <a:endParaRPr lang="en-GB"/>
          </a:p>
        </p:txBody>
      </p:sp>
      <p:pic>
        <p:nvPicPr>
          <p:cNvPr id="16" name="Image 2" descr="icons_people_8E2C3B.png"/>
          <p:cNvPicPr>
            <a:picLocks noChangeAspect="1"/>
          </p:cNvPicPr>
          <p:nvPr/>
        </p:nvPicPr>
        <p:blipFill>
          <a:blip r:embed="rId5"/>
          <a:stretch>
            <a:fillRect/>
          </a:stretch>
        </p:blipFill>
        <p:spPr>
          <a:xfrm>
            <a:off x="8487461" y="2360981"/>
            <a:ext cx="307238" cy="307238"/>
          </a:xfrm>
          <a:prstGeom prst="rect">
            <a:avLst/>
          </a:prstGeom>
        </p:spPr>
      </p:pic>
      <p:sp>
        <p:nvSpPr>
          <p:cNvPr id="17" name="Text 12"/>
          <p:cNvSpPr/>
          <p:nvPr/>
        </p:nvSpPr>
        <p:spPr>
          <a:xfrm>
            <a:off x="832104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Equity</a:t>
            </a:r>
            <a:endParaRPr lang="en-US" sz="1800" dirty="0"/>
          </a:p>
        </p:txBody>
      </p:sp>
      <p:sp>
        <p:nvSpPr>
          <p:cNvPr id="18" name="Text 13"/>
          <p:cNvSpPr/>
          <p:nvPr/>
        </p:nvSpPr>
        <p:spPr>
          <a:xfrm>
            <a:off x="832104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Families and the consultants who raised concerns faced an unequal power dynamic against trust management, echoed nationally in NHS whistleblowing cases.</a:t>
            </a:r>
            <a:endParaRPr lang="en-US" sz="1800" dirty="0"/>
          </a:p>
        </p:txBody>
      </p:sp>
      <p:sp>
        <p:nvSpPr>
          <p:cNvPr id="20" name="Text 15"/>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A FRAMEWORK FOR CHANGE</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Applying Six Sigma (DMAIC) to the Concerns Pathway</a:t>
            </a:r>
            <a:endParaRPr lang="en-US" sz="3200" dirty="0"/>
          </a:p>
        </p:txBody>
      </p:sp>
      <p:sp>
        <p:nvSpPr>
          <p:cNvPr id="4" name="Text 2"/>
          <p:cNvSpPr/>
          <p:nvPr/>
        </p:nvSpPr>
        <p:spPr>
          <a:xfrm>
            <a:off x="640080" y="1783080"/>
            <a:ext cx="10881360" cy="59436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Six Sigma's DMAIC cycle offers a structured way to redesign how clinical concerns are escalated and acted upon (George, 2002).</a:t>
            </a:r>
            <a:endParaRPr lang="en-US" sz="1800" dirty="0"/>
          </a:p>
        </p:txBody>
      </p:sp>
      <p:sp>
        <p:nvSpPr>
          <p:cNvPr id="5" name="Shape 3"/>
          <p:cNvSpPr/>
          <p:nvPr/>
        </p:nvSpPr>
        <p:spPr>
          <a:xfrm>
            <a:off x="640080" y="2606040"/>
            <a:ext cx="2084832" cy="3566160"/>
          </a:xfrm>
          <a:prstGeom prst="roundRect">
            <a:avLst>
              <a:gd name="adj" fmla="val 3509"/>
            </a:avLst>
          </a:prstGeom>
          <a:solidFill>
            <a:srgbClr val="1B2631"/>
          </a:solidFill>
          <a:ln/>
        </p:spPr>
        <p:txBody>
          <a:bodyPr/>
          <a:lstStyle/>
          <a:p>
            <a:endParaRPr lang="en-GB"/>
          </a:p>
        </p:txBody>
      </p:sp>
      <p:sp>
        <p:nvSpPr>
          <p:cNvPr id="6" name="Text 4"/>
          <p:cNvSpPr/>
          <p:nvPr/>
        </p:nvSpPr>
        <p:spPr>
          <a:xfrm>
            <a:off x="777240" y="2743200"/>
            <a:ext cx="1810512" cy="731520"/>
          </a:xfrm>
          <a:prstGeom prst="rect">
            <a:avLst/>
          </a:prstGeom>
          <a:noFill/>
          <a:ln/>
        </p:spPr>
        <p:txBody>
          <a:bodyPr wrap="square" lIns="0" tIns="0" rIns="0" bIns="0" rtlCol="0" anchor="ctr"/>
          <a:lstStyle/>
          <a:p>
            <a:pPr marL="0" indent="0">
              <a:buNone/>
            </a:pPr>
            <a:r>
              <a:rPr lang="en-US" sz="3400" b="1" dirty="0">
                <a:solidFill>
                  <a:srgbClr val="FFFF00"/>
                </a:solidFill>
                <a:latin typeface="Arial" pitchFamily="34" charset="0"/>
                <a:ea typeface="Arial" pitchFamily="34" charset="-122"/>
                <a:cs typeface="Arial" pitchFamily="34" charset="-120"/>
              </a:rPr>
              <a:t>D</a:t>
            </a:r>
            <a:endParaRPr lang="en-US" sz="3400" dirty="0">
              <a:solidFill>
                <a:srgbClr val="FFFF00"/>
              </a:solidFill>
            </a:endParaRPr>
          </a:p>
        </p:txBody>
      </p:sp>
      <p:sp>
        <p:nvSpPr>
          <p:cNvPr id="7" name="Text 5"/>
          <p:cNvSpPr/>
          <p:nvPr/>
        </p:nvSpPr>
        <p:spPr>
          <a:xfrm>
            <a:off x="777240"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Define</a:t>
            </a:r>
            <a:endParaRPr lang="en-US" sz="1800" dirty="0"/>
          </a:p>
        </p:txBody>
      </p:sp>
      <p:sp>
        <p:nvSpPr>
          <p:cNvPr id="8" name="Text 6"/>
          <p:cNvSpPr/>
          <p:nvPr/>
        </p:nvSpPr>
        <p:spPr>
          <a:xfrm>
            <a:off x="777240"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Define what counts as a safety concern requiring formal escalation, and the target response time</a:t>
            </a:r>
            <a:endParaRPr lang="en-US" sz="1600" dirty="0"/>
          </a:p>
        </p:txBody>
      </p:sp>
      <p:sp>
        <p:nvSpPr>
          <p:cNvPr id="9" name="Shape 7"/>
          <p:cNvSpPr/>
          <p:nvPr/>
        </p:nvSpPr>
        <p:spPr>
          <a:xfrm>
            <a:off x="2843784" y="2606040"/>
            <a:ext cx="2084832" cy="3566160"/>
          </a:xfrm>
          <a:prstGeom prst="roundRect">
            <a:avLst>
              <a:gd name="adj" fmla="val 3509"/>
            </a:avLst>
          </a:prstGeom>
          <a:solidFill>
            <a:srgbClr val="3E5C76"/>
          </a:solidFill>
          <a:ln/>
        </p:spPr>
        <p:txBody>
          <a:bodyPr/>
          <a:lstStyle/>
          <a:p>
            <a:endParaRPr lang="en-GB"/>
          </a:p>
        </p:txBody>
      </p:sp>
      <p:sp>
        <p:nvSpPr>
          <p:cNvPr id="10" name="Text 8"/>
          <p:cNvSpPr/>
          <p:nvPr/>
        </p:nvSpPr>
        <p:spPr>
          <a:xfrm>
            <a:off x="2980944" y="2743200"/>
            <a:ext cx="1810512" cy="731520"/>
          </a:xfrm>
          <a:prstGeom prst="rect">
            <a:avLst/>
          </a:prstGeom>
          <a:noFill/>
          <a:ln/>
        </p:spPr>
        <p:txBody>
          <a:bodyPr wrap="square" lIns="0" tIns="0" rIns="0" bIns="0" rtlCol="0" anchor="ctr"/>
          <a:lstStyle/>
          <a:p>
            <a:pPr marL="0" indent="0">
              <a:buNone/>
            </a:pPr>
            <a:r>
              <a:rPr lang="en-US" sz="3400" b="1" dirty="0">
                <a:solidFill>
                  <a:srgbClr val="FFFF00"/>
                </a:solidFill>
                <a:latin typeface="Arial" pitchFamily="34" charset="0"/>
                <a:ea typeface="Arial" pitchFamily="34" charset="-122"/>
                <a:cs typeface="Arial" pitchFamily="34" charset="-120"/>
              </a:rPr>
              <a:t>M</a:t>
            </a:r>
            <a:endParaRPr lang="en-US" sz="3400" dirty="0">
              <a:solidFill>
                <a:srgbClr val="FFFF00"/>
              </a:solidFill>
            </a:endParaRPr>
          </a:p>
        </p:txBody>
      </p:sp>
      <p:sp>
        <p:nvSpPr>
          <p:cNvPr id="11" name="Text 9"/>
          <p:cNvSpPr/>
          <p:nvPr/>
        </p:nvSpPr>
        <p:spPr>
          <a:xfrm>
            <a:off x="2980944"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Measure</a:t>
            </a:r>
            <a:endParaRPr lang="en-US" sz="1800" dirty="0"/>
          </a:p>
        </p:txBody>
      </p:sp>
      <p:sp>
        <p:nvSpPr>
          <p:cNvPr id="12" name="Text 10"/>
          <p:cNvSpPr/>
          <p:nvPr/>
        </p:nvSpPr>
        <p:spPr>
          <a:xfrm>
            <a:off x="2980944"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Track how many concerns are raised, and how long each takes to reach a decision</a:t>
            </a:r>
            <a:endParaRPr lang="en-US" sz="1600" dirty="0"/>
          </a:p>
        </p:txBody>
      </p:sp>
      <p:sp>
        <p:nvSpPr>
          <p:cNvPr id="13" name="Shape 11"/>
          <p:cNvSpPr/>
          <p:nvPr/>
        </p:nvSpPr>
        <p:spPr>
          <a:xfrm>
            <a:off x="5047488" y="2606040"/>
            <a:ext cx="2084832" cy="3566160"/>
          </a:xfrm>
          <a:prstGeom prst="roundRect">
            <a:avLst>
              <a:gd name="adj" fmla="val 3509"/>
            </a:avLst>
          </a:prstGeom>
          <a:solidFill>
            <a:srgbClr val="1B2631"/>
          </a:solidFill>
          <a:ln/>
        </p:spPr>
        <p:txBody>
          <a:bodyPr/>
          <a:lstStyle/>
          <a:p>
            <a:endParaRPr lang="en-GB"/>
          </a:p>
        </p:txBody>
      </p:sp>
      <p:sp>
        <p:nvSpPr>
          <p:cNvPr id="14" name="Text 12"/>
          <p:cNvSpPr/>
          <p:nvPr/>
        </p:nvSpPr>
        <p:spPr>
          <a:xfrm>
            <a:off x="5184648" y="2743200"/>
            <a:ext cx="1810512" cy="731520"/>
          </a:xfrm>
          <a:prstGeom prst="rect">
            <a:avLst/>
          </a:prstGeom>
          <a:noFill/>
          <a:ln/>
        </p:spPr>
        <p:txBody>
          <a:bodyPr wrap="square" lIns="0" tIns="0" rIns="0" bIns="0" rtlCol="0" anchor="ctr"/>
          <a:lstStyle/>
          <a:p>
            <a:pPr marL="0" indent="0">
              <a:buNone/>
            </a:pPr>
            <a:r>
              <a:rPr lang="en-US" sz="3400" b="1" dirty="0">
                <a:solidFill>
                  <a:srgbClr val="FFFF00"/>
                </a:solidFill>
                <a:latin typeface="Arial" pitchFamily="34" charset="0"/>
                <a:ea typeface="Arial" pitchFamily="34" charset="-122"/>
                <a:cs typeface="Arial" pitchFamily="34" charset="-120"/>
              </a:rPr>
              <a:t>A</a:t>
            </a:r>
            <a:endParaRPr lang="en-US" sz="3400" dirty="0">
              <a:solidFill>
                <a:srgbClr val="FFFF00"/>
              </a:solidFill>
            </a:endParaRPr>
          </a:p>
        </p:txBody>
      </p:sp>
      <p:sp>
        <p:nvSpPr>
          <p:cNvPr id="15" name="Text 13"/>
          <p:cNvSpPr/>
          <p:nvPr/>
        </p:nvSpPr>
        <p:spPr>
          <a:xfrm>
            <a:off x="5184648"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Analyse</a:t>
            </a:r>
            <a:endParaRPr lang="en-US" sz="1800" dirty="0"/>
          </a:p>
        </p:txBody>
      </p:sp>
      <p:sp>
        <p:nvSpPr>
          <p:cNvPr id="16" name="Text 14"/>
          <p:cNvSpPr/>
          <p:nvPr/>
        </p:nvSpPr>
        <p:spPr>
          <a:xfrm>
            <a:off x="5184648"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Analyse where in the pathway concerns stalled or were downgraded, as happened here</a:t>
            </a:r>
            <a:endParaRPr lang="en-US" sz="1600" dirty="0"/>
          </a:p>
        </p:txBody>
      </p:sp>
      <p:sp>
        <p:nvSpPr>
          <p:cNvPr id="17" name="Shape 15"/>
          <p:cNvSpPr/>
          <p:nvPr/>
        </p:nvSpPr>
        <p:spPr>
          <a:xfrm>
            <a:off x="7251192" y="2606040"/>
            <a:ext cx="2084832" cy="3566160"/>
          </a:xfrm>
          <a:prstGeom prst="roundRect">
            <a:avLst>
              <a:gd name="adj" fmla="val 3509"/>
            </a:avLst>
          </a:prstGeom>
          <a:solidFill>
            <a:srgbClr val="3E5C76"/>
          </a:solidFill>
          <a:ln/>
        </p:spPr>
        <p:txBody>
          <a:bodyPr/>
          <a:lstStyle/>
          <a:p>
            <a:endParaRPr lang="en-GB"/>
          </a:p>
        </p:txBody>
      </p:sp>
      <p:sp>
        <p:nvSpPr>
          <p:cNvPr id="18" name="Text 16"/>
          <p:cNvSpPr/>
          <p:nvPr/>
        </p:nvSpPr>
        <p:spPr>
          <a:xfrm>
            <a:off x="7388352" y="2743200"/>
            <a:ext cx="1810512" cy="731520"/>
          </a:xfrm>
          <a:prstGeom prst="rect">
            <a:avLst/>
          </a:prstGeom>
          <a:noFill/>
          <a:ln/>
        </p:spPr>
        <p:txBody>
          <a:bodyPr wrap="square" lIns="0" tIns="0" rIns="0" bIns="0" rtlCol="0" anchor="ctr"/>
          <a:lstStyle/>
          <a:p>
            <a:pPr marL="0" indent="0">
              <a:buNone/>
            </a:pPr>
            <a:r>
              <a:rPr lang="en-US" sz="3400" b="1" dirty="0">
                <a:solidFill>
                  <a:srgbClr val="FFFF00"/>
                </a:solidFill>
                <a:latin typeface="Arial" pitchFamily="34" charset="0"/>
                <a:ea typeface="Arial" pitchFamily="34" charset="-122"/>
                <a:cs typeface="Arial" pitchFamily="34" charset="-120"/>
              </a:rPr>
              <a:t>I</a:t>
            </a:r>
            <a:endParaRPr lang="en-US" sz="3400" dirty="0">
              <a:solidFill>
                <a:srgbClr val="FFFF00"/>
              </a:solidFill>
            </a:endParaRPr>
          </a:p>
        </p:txBody>
      </p:sp>
      <p:sp>
        <p:nvSpPr>
          <p:cNvPr id="19" name="Text 17"/>
          <p:cNvSpPr/>
          <p:nvPr/>
        </p:nvSpPr>
        <p:spPr>
          <a:xfrm>
            <a:off x="7388352"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Improve</a:t>
            </a:r>
            <a:endParaRPr lang="en-US" sz="1800" dirty="0"/>
          </a:p>
        </p:txBody>
      </p:sp>
      <p:sp>
        <p:nvSpPr>
          <p:cNvPr id="20" name="Text 18"/>
          <p:cNvSpPr/>
          <p:nvPr/>
        </p:nvSpPr>
        <p:spPr>
          <a:xfrm>
            <a:off x="7388352"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Introduce an independent, non-managerial route for staff to escalate unresolved concerns</a:t>
            </a:r>
            <a:endParaRPr lang="en-US" sz="1600" dirty="0"/>
          </a:p>
        </p:txBody>
      </p:sp>
      <p:sp>
        <p:nvSpPr>
          <p:cNvPr id="21" name="Shape 19"/>
          <p:cNvSpPr/>
          <p:nvPr/>
        </p:nvSpPr>
        <p:spPr>
          <a:xfrm>
            <a:off x="9454896" y="2606040"/>
            <a:ext cx="2084832" cy="3566160"/>
          </a:xfrm>
          <a:prstGeom prst="roundRect">
            <a:avLst>
              <a:gd name="adj" fmla="val 3509"/>
            </a:avLst>
          </a:prstGeom>
          <a:solidFill>
            <a:srgbClr val="1B2631"/>
          </a:solidFill>
          <a:ln/>
        </p:spPr>
        <p:txBody>
          <a:bodyPr/>
          <a:lstStyle/>
          <a:p>
            <a:endParaRPr lang="en-GB"/>
          </a:p>
        </p:txBody>
      </p:sp>
      <p:sp>
        <p:nvSpPr>
          <p:cNvPr id="22" name="Text 20"/>
          <p:cNvSpPr/>
          <p:nvPr/>
        </p:nvSpPr>
        <p:spPr>
          <a:xfrm>
            <a:off x="9592056" y="2743200"/>
            <a:ext cx="1810512" cy="731520"/>
          </a:xfrm>
          <a:prstGeom prst="rect">
            <a:avLst/>
          </a:prstGeom>
          <a:noFill/>
          <a:ln/>
        </p:spPr>
        <p:txBody>
          <a:bodyPr wrap="square" lIns="0" tIns="0" rIns="0" bIns="0" rtlCol="0" anchor="ctr"/>
          <a:lstStyle/>
          <a:p>
            <a:pPr marL="0" indent="0">
              <a:buNone/>
            </a:pPr>
            <a:r>
              <a:rPr lang="en-US" sz="3400" b="1" dirty="0">
                <a:solidFill>
                  <a:srgbClr val="FFFF00"/>
                </a:solidFill>
                <a:latin typeface="Arial" pitchFamily="34" charset="0"/>
                <a:ea typeface="Arial" pitchFamily="34" charset="-122"/>
                <a:cs typeface="Arial" pitchFamily="34" charset="-120"/>
              </a:rPr>
              <a:t>C</a:t>
            </a:r>
            <a:endParaRPr lang="en-US" sz="3400" dirty="0">
              <a:solidFill>
                <a:srgbClr val="FFFF00"/>
              </a:solidFill>
            </a:endParaRPr>
          </a:p>
        </p:txBody>
      </p:sp>
      <p:sp>
        <p:nvSpPr>
          <p:cNvPr id="23" name="Text 21"/>
          <p:cNvSpPr/>
          <p:nvPr/>
        </p:nvSpPr>
        <p:spPr>
          <a:xfrm>
            <a:off x="9592056"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Control</a:t>
            </a:r>
            <a:endParaRPr lang="en-US" sz="1800" dirty="0"/>
          </a:p>
        </p:txBody>
      </p:sp>
      <p:sp>
        <p:nvSpPr>
          <p:cNvPr id="24" name="Text 22"/>
          <p:cNvSpPr/>
          <p:nvPr/>
        </p:nvSpPr>
        <p:spPr>
          <a:xfrm>
            <a:off x="9592056"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Audit escalation timelines regularly and report outcomes to the board</a:t>
            </a:r>
            <a:endParaRPr lang="en-US" sz="1600" dirty="0"/>
          </a:p>
        </p:txBody>
      </p:sp>
      <p:sp>
        <p:nvSpPr>
          <p:cNvPr id="26" name="Text 24"/>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LOOKING AHEAD</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How the Component 2 Report Will Be Structured</a:t>
            </a:r>
            <a:endParaRPr lang="en-US" sz="3200" dirty="0"/>
          </a:p>
        </p:txBody>
      </p:sp>
      <p:sp>
        <p:nvSpPr>
          <p:cNvPr id="4" name="Shape 2"/>
          <p:cNvSpPr/>
          <p:nvPr/>
        </p:nvSpPr>
        <p:spPr>
          <a:xfrm>
            <a:off x="640080" y="1828800"/>
            <a:ext cx="502920" cy="502920"/>
          </a:xfrm>
          <a:prstGeom prst="ellipse">
            <a:avLst/>
          </a:prstGeom>
          <a:solidFill>
            <a:srgbClr val="8E2C3B"/>
          </a:solidFill>
          <a:ln/>
        </p:spPr>
        <p:txBody>
          <a:bodyPr/>
          <a:lstStyle/>
          <a:p>
            <a:endParaRPr lang="en-GB" dirty="0"/>
          </a:p>
        </p:txBody>
      </p:sp>
      <p:sp>
        <p:nvSpPr>
          <p:cNvPr id="5" name="Text 3"/>
          <p:cNvSpPr/>
          <p:nvPr/>
        </p:nvSpPr>
        <p:spPr>
          <a:xfrm>
            <a:off x="640080" y="184708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1</a:t>
            </a:r>
            <a:endParaRPr lang="en-US" sz="1800" dirty="0"/>
          </a:p>
        </p:txBody>
      </p:sp>
      <p:sp>
        <p:nvSpPr>
          <p:cNvPr id="6" name="Text 4"/>
          <p:cNvSpPr/>
          <p:nvPr/>
        </p:nvSpPr>
        <p:spPr>
          <a:xfrm>
            <a:off x="1325880" y="178308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Introduction</a:t>
            </a:r>
            <a:endParaRPr lang="en-US" sz="1800" dirty="0"/>
          </a:p>
        </p:txBody>
      </p:sp>
      <p:sp>
        <p:nvSpPr>
          <p:cNvPr id="7" name="Text 5"/>
          <p:cNvSpPr/>
          <p:nvPr/>
        </p:nvSpPr>
        <p:spPr>
          <a:xfrm>
            <a:off x="1325880" y="219456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Context, aims and significance of the case study</a:t>
            </a:r>
            <a:endParaRPr lang="en-US" sz="1800" dirty="0"/>
          </a:p>
        </p:txBody>
      </p:sp>
      <p:sp>
        <p:nvSpPr>
          <p:cNvPr id="8" name="Shape 6"/>
          <p:cNvSpPr/>
          <p:nvPr/>
        </p:nvSpPr>
        <p:spPr>
          <a:xfrm>
            <a:off x="6446520" y="1828800"/>
            <a:ext cx="502920" cy="502920"/>
          </a:xfrm>
          <a:prstGeom prst="ellipse">
            <a:avLst/>
          </a:prstGeom>
          <a:solidFill>
            <a:srgbClr val="8E2C3B"/>
          </a:solidFill>
          <a:ln/>
        </p:spPr>
        <p:txBody>
          <a:bodyPr/>
          <a:lstStyle/>
          <a:p>
            <a:endParaRPr lang="en-GB"/>
          </a:p>
        </p:txBody>
      </p:sp>
      <p:sp>
        <p:nvSpPr>
          <p:cNvPr id="9" name="Text 7"/>
          <p:cNvSpPr/>
          <p:nvPr/>
        </p:nvSpPr>
        <p:spPr>
          <a:xfrm>
            <a:off x="6446520" y="184708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2</a:t>
            </a:r>
            <a:endParaRPr lang="en-US" sz="1800" dirty="0"/>
          </a:p>
        </p:txBody>
      </p:sp>
      <p:sp>
        <p:nvSpPr>
          <p:cNvPr id="10" name="Text 8"/>
          <p:cNvSpPr/>
          <p:nvPr/>
        </p:nvSpPr>
        <p:spPr>
          <a:xfrm>
            <a:off x="7132320" y="178308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Literature review</a:t>
            </a:r>
            <a:endParaRPr lang="en-US" sz="1800" dirty="0"/>
          </a:p>
        </p:txBody>
      </p:sp>
      <p:sp>
        <p:nvSpPr>
          <p:cNvPr id="11" name="Text 9"/>
          <p:cNvSpPr/>
          <p:nvPr/>
        </p:nvSpPr>
        <p:spPr>
          <a:xfrm>
            <a:off x="7132320" y="219456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Patient safety, whistleblowing and quality assurance theory</a:t>
            </a:r>
            <a:endParaRPr lang="en-US" sz="1800" dirty="0"/>
          </a:p>
        </p:txBody>
      </p:sp>
      <p:sp>
        <p:nvSpPr>
          <p:cNvPr id="12" name="Shape 10"/>
          <p:cNvSpPr/>
          <p:nvPr/>
        </p:nvSpPr>
        <p:spPr>
          <a:xfrm>
            <a:off x="640080" y="3337560"/>
            <a:ext cx="502920" cy="502920"/>
          </a:xfrm>
          <a:prstGeom prst="ellipse">
            <a:avLst/>
          </a:prstGeom>
          <a:solidFill>
            <a:srgbClr val="8E2C3B"/>
          </a:solidFill>
          <a:ln/>
        </p:spPr>
        <p:txBody>
          <a:bodyPr/>
          <a:lstStyle/>
          <a:p>
            <a:endParaRPr lang="en-GB"/>
          </a:p>
        </p:txBody>
      </p:sp>
      <p:sp>
        <p:nvSpPr>
          <p:cNvPr id="13" name="Text 11"/>
          <p:cNvSpPr/>
          <p:nvPr/>
        </p:nvSpPr>
        <p:spPr>
          <a:xfrm>
            <a:off x="640080" y="335584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3</a:t>
            </a:r>
            <a:endParaRPr lang="en-US" sz="1800" dirty="0"/>
          </a:p>
        </p:txBody>
      </p:sp>
      <p:sp>
        <p:nvSpPr>
          <p:cNvPr id="14" name="Text 12"/>
          <p:cNvSpPr/>
          <p:nvPr/>
        </p:nvSpPr>
        <p:spPr>
          <a:xfrm>
            <a:off x="1325880" y="329184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Methodology</a:t>
            </a:r>
            <a:endParaRPr lang="en-US" sz="1800" dirty="0"/>
          </a:p>
        </p:txBody>
      </p:sp>
      <p:sp>
        <p:nvSpPr>
          <p:cNvPr id="15" name="Text 13"/>
          <p:cNvSpPr/>
          <p:nvPr/>
        </p:nvSpPr>
        <p:spPr>
          <a:xfrm>
            <a:off x="1325880" y="370332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Case study and document analysis of public inquiry and review materials</a:t>
            </a:r>
            <a:endParaRPr lang="en-US" sz="1800" dirty="0"/>
          </a:p>
        </p:txBody>
      </p:sp>
      <p:sp>
        <p:nvSpPr>
          <p:cNvPr id="16" name="Shape 14"/>
          <p:cNvSpPr/>
          <p:nvPr/>
        </p:nvSpPr>
        <p:spPr>
          <a:xfrm>
            <a:off x="6446520" y="3337560"/>
            <a:ext cx="502920" cy="502920"/>
          </a:xfrm>
          <a:prstGeom prst="ellipse">
            <a:avLst/>
          </a:prstGeom>
          <a:solidFill>
            <a:srgbClr val="8E2C3B"/>
          </a:solidFill>
          <a:ln/>
        </p:spPr>
        <p:txBody>
          <a:bodyPr/>
          <a:lstStyle/>
          <a:p>
            <a:endParaRPr lang="en-GB"/>
          </a:p>
        </p:txBody>
      </p:sp>
      <p:sp>
        <p:nvSpPr>
          <p:cNvPr id="17" name="Text 15"/>
          <p:cNvSpPr/>
          <p:nvPr/>
        </p:nvSpPr>
        <p:spPr>
          <a:xfrm>
            <a:off x="6446520" y="335584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4</a:t>
            </a:r>
            <a:endParaRPr lang="en-US" sz="1800" dirty="0"/>
          </a:p>
        </p:txBody>
      </p:sp>
      <p:sp>
        <p:nvSpPr>
          <p:cNvPr id="18" name="Text 16"/>
          <p:cNvSpPr/>
          <p:nvPr/>
        </p:nvSpPr>
        <p:spPr>
          <a:xfrm>
            <a:off x="7132320" y="329184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Findings</a:t>
            </a:r>
            <a:endParaRPr lang="en-US" sz="1800" dirty="0"/>
          </a:p>
        </p:txBody>
      </p:sp>
      <p:sp>
        <p:nvSpPr>
          <p:cNvPr id="19" name="Text 17"/>
          <p:cNvSpPr/>
          <p:nvPr/>
        </p:nvSpPr>
        <p:spPr>
          <a:xfrm>
            <a:off x="7132320" y="370332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In-depth Fishbone and Swiss Cheese analysis of root causes</a:t>
            </a:r>
            <a:endParaRPr lang="en-US" sz="1800" dirty="0"/>
          </a:p>
        </p:txBody>
      </p:sp>
      <p:sp>
        <p:nvSpPr>
          <p:cNvPr id="20" name="Shape 18"/>
          <p:cNvSpPr/>
          <p:nvPr/>
        </p:nvSpPr>
        <p:spPr>
          <a:xfrm>
            <a:off x="640080" y="4846320"/>
            <a:ext cx="502920" cy="502920"/>
          </a:xfrm>
          <a:prstGeom prst="ellipse">
            <a:avLst/>
          </a:prstGeom>
          <a:solidFill>
            <a:srgbClr val="8E2C3B"/>
          </a:solidFill>
          <a:ln/>
        </p:spPr>
        <p:txBody>
          <a:bodyPr/>
          <a:lstStyle/>
          <a:p>
            <a:endParaRPr lang="en-GB"/>
          </a:p>
        </p:txBody>
      </p:sp>
      <p:sp>
        <p:nvSpPr>
          <p:cNvPr id="21" name="Text 19"/>
          <p:cNvSpPr/>
          <p:nvPr/>
        </p:nvSpPr>
        <p:spPr>
          <a:xfrm>
            <a:off x="640080" y="486460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5</a:t>
            </a:r>
            <a:endParaRPr lang="en-US" sz="1800" dirty="0"/>
          </a:p>
        </p:txBody>
      </p:sp>
      <p:sp>
        <p:nvSpPr>
          <p:cNvPr id="22" name="Text 20"/>
          <p:cNvSpPr/>
          <p:nvPr/>
        </p:nvSpPr>
        <p:spPr>
          <a:xfrm>
            <a:off x="1325880" y="480060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Recommendations</a:t>
            </a:r>
            <a:endParaRPr lang="en-US" sz="1800" dirty="0"/>
          </a:p>
        </p:txBody>
      </p:sp>
      <p:sp>
        <p:nvSpPr>
          <p:cNvPr id="23" name="Text 21"/>
          <p:cNvSpPr/>
          <p:nvPr/>
        </p:nvSpPr>
        <p:spPr>
          <a:xfrm>
            <a:off x="1325880" y="521208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Policy and framework proposals, including the DMAIC pathway</a:t>
            </a:r>
            <a:endParaRPr lang="en-US" sz="1800" dirty="0"/>
          </a:p>
        </p:txBody>
      </p:sp>
      <p:sp>
        <p:nvSpPr>
          <p:cNvPr id="24" name="Shape 22"/>
          <p:cNvSpPr/>
          <p:nvPr/>
        </p:nvSpPr>
        <p:spPr>
          <a:xfrm>
            <a:off x="6446520" y="4846320"/>
            <a:ext cx="502920" cy="502920"/>
          </a:xfrm>
          <a:prstGeom prst="ellipse">
            <a:avLst/>
          </a:prstGeom>
          <a:solidFill>
            <a:srgbClr val="8E2C3B"/>
          </a:solidFill>
          <a:ln/>
        </p:spPr>
        <p:txBody>
          <a:bodyPr/>
          <a:lstStyle/>
          <a:p>
            <a:endParaRPr lang="en-GB"/>
          </a:p>
        </p:txBody>
      </p:sp>
      <p:sp>
        <p:nvSpPr>
          <p:cNvPr id="25" name="Text 23"/>
          <p:cNvSpPr/>
          <p:nvPr/>
        </p:nvSpPr>
        <p:spPr>
          <a:xfrm>
            <a:off x="6446520" y="486460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6</a:t>
            </a:r>
            <a:endParaRPr lang="en-US" sz="1800" dirty="0"/>
          </a:p>
        </p:txBody>
      </p:sp>
      <p:sp>
        <p:nvSpPr>
          <p:cNvPr id="26" name="Text 24"/>
          <p:cNvSpPr/>
          <p:nvPr/>
        </p:nvSpPr>
        <p:spPr>
          <a:xfrm>
            <a:off x="7132320" y="480060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Conclusion</a:t>
            </a:r>
            <a:endParaRPr lang="en-US" sz="1800" dirty="0"/>
          </a:p>
        </p:txBody>
      </p:sp>
      <p:sp>
        <p:nvSpPr>
          <p:cNvPr id="27" name="Text 25"/>
          <p:cNvSpPr/>
          <p:nvPr/>
        </p:nvSpPr>
        <p:spPr>
          <a:xfrm>
            <a:off x="7132320" y="521208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Summary of lessons for wider NHS quality assurance practice</a:t>
            </a:r>
            <a:endParaRPr lang="en-US" sz="1800" dirty="0"/>
          </a:p>
        </p:txBody>
      </p:sp>
      <p:sp>
        <p:nvSpPr>
          <p:cNvPr id="29" name="Text 27"/>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600" b="1" kern="0" spc="200" dirty="0">
                <a:solidFill>
                  <a:srgbClr val="8E2C3B"/>
                </a:solidFill>
                <a:latin typeface="Arial" pitchFamily="34" charset="0"/>
                <a:ea typeface="Arial" pitchFamily="34" charset="-122"/>
                <a:cs typeface="Arial" pitchFamily="34" charset="-120"/>
              </a:rPr>
              <a:t>REFERENCES</a:t>
            </a:r>
            <a:endParaRPr lang="en-US" sz="16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Reference List (1 of 2)</a:t>
            </a:r>
            <a:endParaRPr lang="en-US" sz="3200" dirty="0"/>
          </a:p>
        </p:txBody>
      </p:sp>
      <p:sp>
        <p:nvSpPr>
          <p:cNvPr id="4" name="Text 2"/>
          <p:cNvSpPr/>
          <p:nvPr/>
        </p:nvSpPr>
        <p:spPr>
          <a:xfrm>
            <a:off x="640080" y="182880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BBC News (2026) Lucy Letby public inquiry report further delayed. Available at: bbc.co.uk/news (Accessed: 14 July 2026).</a:t>
            </a:r>
          </a:p>
          <a:p>
            <a:pPr marL="0" indent="0">
              <a:lnSpc>
                <a:spcPct val="130000"/>
              </a:lnSpc>
              <a:buNone/>
            </a:pPr>
            <a:r>
              <a:rPr lang="en-US" sz="1600" dirty="0">
                <a:solidFill>
                  <a:srgbClr val="1B2631"/>
                </a:solidFill>
                <a:latin typeface="Arial" pitchFamily="34" charset="0"/>
                <a:ea typeface="Arial" pitchFamily="34" charset="-122"/>
                <a:cs typeface="Arial" pitchFamily="34" charset="-120"/>
              </a:rPr>
              <a:t>Care Quality Commission (2023) The fundamental standards. London: CQC.</a:t>
            </a:r>
            <a:endParaRPr lang="en-US" sz="1600" dirty="0"/>
          </a:p>
        </p:txBody>
      </p:sp>
      <p:sp>
        <p:nvSpPr>
          <p:cNvPr id="5" name="Text 3"/>
          <p:cNvSpPr/>
          <p:nvPr/>
        </p:nvSpPr>
        <p:spPr>
          <a:xfrm>
            <a:off x="640080" y="2578608"/>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Francis, R. (2015) Freedom to Speak Up: An independent review into creating an open and honest reporting culture in the NHS. London: Williams Lea Group.</a:t>
            </a:r>
            <a:endParaRPr lang="en-US" sz="1600" dirty="0"/>
          </a:p>
        </p:txBody>
      </p:sp>
      <p:sp>
        <p:nvSpPr>
          <p:cNvPr id="6" name="Text 4"/>
          <p:cNvSpPr/>
          <p:nvPr/>
        </p:nvSpPr>
        <p:spPr>
          <a:xfrm>
            <a:off x="640080" y="3328416"/>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George, M.L. (2002) Lean Six Sigma: Combining Six Sigma quality with lean speed. New York: McGraw-Hill.</a:t>
            </a:r>
            <a:endParaRPr lang="en-US" sz="1600" dirty="0"/>
          </a:p>
        </p:txBody>
      </p:sp>
      <p:sp>
        <p:nvSpPr>
          <p:cNvPr id="7" name="Text 5"/>
          <p:cNvSpPr/>
          <p:nvPr/>
        </p:nvSpPr>
        <p:spPr>
          <a:xfrm>
            <a:off x="640080" y="4078224"/>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Health Service Journal (2024) Revealed: How trust execs resisted concerns over Letby. Available at: hsj.co.uk (Accessed: 14 July 2026).</a:t>
            </a:r>
            <a:endParaRPr lang="en-US" sz="1600" dirty="0"/>
          </a:p>
        </p:txBody>
      </p:sp>
      <p:sp>
        <p:nvSpPr>
          <p:cNvPr id="8" name="Text 6"/>
          <p:cNvSpPr/>
          <p:nvPr/>
        </p:nvSpPr>
        <p:spPr>
          <a:xfrm>
            <a:off x="640080" y="4828032"/>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Ishikawa, K. (1985) What is total quality control? The Japanese way. Englewood Cliffs: Prentice-Hall.</a:t>
            </a:r>
            <a:endParaRPr lang="en-US" sz="1600" dirty="0"/>
          </a:p>
        </p:txBody>
      </p:sp>
      <p:sp>
        <p:nvSpPr>
          <p:cNvPr id="9" name="Text 7"/>
          <p:cNvSpPr/>
          <p:nvPr/>
        </p:nvSpPr>
        <p:spPr>
          <a:xfrm>
            <a:off x="640080" y="557784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National Guardian's Office (2023) Freedom to Speak Up guardian role. London: NGO.</a:t>
            </a:r>
            <a:endParaRPr lang="en-US" sz="1600" dirty="0"/>
          </a:p>
        </p:txBody>
      </p:sp>
      <p:sp>
        <p:nvSpPr>
          <p:cNvPr id="11" name="Text 9"/>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REFERENCES</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Reference List (2 of 2)</a:t>
            </a:r>
            <a:endParaRPr lang="en-US" sz="3200" dirty="0"/>
          </a:p>
        </p:txBody>
      </p:sp>
      <p:sp>
        <p:nvSpPr>
          <p:cNvPr id="4" name="Text 2"/>
          <p:cNvSpPr/>
          <p:nvPr/>
        </p:nvSpPr>
        <p:spPr>
          <a:xfrm>
            <a:off x="640080" y="182880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NHS England (2022) Patient Safety Incident Response Framework. London: NHS England.</a:t>
            </a:r>
            <a:endParaRPr lang="en-US" sz="1600" dirty="0"/>
          </a:p>
        </p:txBody>
      </p:sp>
      <p:sp>
        <p:nvSpPr>
          <p:cNvPr id="5" name="Text 3"/>
          <p:cNvSpPr/>
          <p:nvPr/>
        </p:nvSpPr>
        <p:spPr>
          <a:xfrm>
            <a:off x="640080" y="2578608"/>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Reason, J. (2000) 'Human error: models and management', BMJ, 320(7237), pp. 768-770.</a:t>
            </a:r>
            <a:endParaRPr lang="en-US" sz="1600" dirty="0"/>
          </a:p>
        </p:txBody>
      </p:sp>
      <p:sp>
        <p:nvSpPr>
          <p:cNvPr id="6" name="Text 4"/>
          <p:cNvSpPr/>
          <p:nvPr/>
        </p:nvSpPr>
        <p:spPr>
          <a:xfrm>
            <a:off x="640080" y="3328416"/>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Royal College of Paediatrics and Child Health (2016) Invited service review of neonatal services, Countess of Chester Hospital. London: RCPCH.</a:t>
            </a:r>
            <a:endParaRPr lang="en-US" sz="1600" dirty="0"/>
          </a:p>
        </p:txBody>
      </p:sp>
      <p:sp>
        <p:nvSpPr>
          <p:cNvPr id="7" name="Text 5"/>
          <p:cNvSpPr/>
          <p:nvPr/>
        </p:nvSpPr>
        <p:spPr>
          <a:xfrm>
            <a:off x="640080" y="4078224"/>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Thirlwall Inquiry (2026) Progress and publication update. Available at: thirlwall.public-inquiry.uk (Accessed: 14 July 2026).</a:t>
            </a:r>
            <a:endParaRPr lang="en-US" sz="1600" dirty="0"/>
          </a:p>
        </p:txBody>
      </p:sp>
      <p:sp>
        <p:nvSpPr>
          <p:cNvPr id="8" name="Text 6"/>
          <p:cNvSpPr/>
          <p:nvPr/>
        </p:nvSpPr>
        <p:spPr>
          <a:xfrm>
            <a:off x="640080" y="4828032"/>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Vincent, C. (2010) Patient safety. 2nd edn. Oxford: Wiley-Blackwell.</a:t>
            </a:r>
            <a:endParaRPr lang="en-US" sz="1600" dirty="0"/>
          </a:p>
        </p:txBody>
      </p:sp>
      <p:sp>
        <p:nvSpPr>
          <p:cNvPr id="9" name="Text 7"/>
          <p:cNvSpPr/>
          <p:nvPr/>
        </p:nvSpPr>
        <p:spPr>
          <a:xfrm>
            <a:off x="640080" y="5577840"/>
            <a:ext cx="10881360" cy="777240"/>
          </a:xfrm>
          <a:prstGeom prst="rect">
            <a:avLst/>
          </a:prstGeom>
          <a:noFill/>
          <a:ln/>
        </p:spPr>
        <p:txBody>
          <a:bodyPr wrap="square" lIns="0" tIns="0" rIns="0" bIns="0" rtlCol="0" anchor="ctr"/>
          <a:lstStyle/>
          <a:p>
            <a:pPr marL="0" indent="0">
              <a:lnSpc>
                <a:spcPct val="130000"/>
              </a:lnSpc>
              <a:buNone/>
            </a:pPr>
            <a:endParaRPr lang="en-US" sz="1600" dirty="0"/>
          </a:p>
        </p:txBody>
      </p:sp>
      <p:sp>
        <p:nvSpPr>
          <p:cNvPr id="11" name="Text 9"/>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2635</Words>
  <Application>Microsoft Office PowerPoint</Application>
  <PresentationFormat>Widescreen</PresentationFormat>
  <Paragraphs>158</Paragraphs>
  <Slides>11</Slides>
  <Notes>11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Ripon Kumar kar</cp:lastModifiedBy>
  <cp:revision>4</cp:revision>
  <dcterms:created xsi:type="dcterms:W3CDTF">2026-07-16T07:12:55Z</dcterms:created>
  <dcterms:modified xsi:type="dcterms:W3CDTF">2026-07-21T11:48:37Z</dcterms:modified>
</cp:coreProperties>
</file>