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0"/>
  </p:notesMasterIdLst>
  <p:sldIdLst>
    <p:sldId id="256" r:id="rId2"/>
    <p:sldId id="257" r:id="rId3"/>
    <p:sldId id="258" r:id="rId4"/>
    <p:sldId id="259" r:id="rId5"/>
    <p:sldId id="263" r:id="rId6"/>
    <p:sldId id="262" r:id="rId7"/>
    <p:sldId id="261"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3923" autoAdjust="0"/>
  </p:normalViewPr>
  <p:slideViewPr>
    <p:cSldViewPr snapToGrid="0">
      <p:cViewPr varScale="1">
        <p:scale>
          <a:sx n="68" d="100"/>
          <a:sy n="68" d="100"/>
        </p:scale>
        <p:origin x="61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250764-31FA-432A-8ACB-943FD045317E}"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C52E5-954D-421F-A568-8CF18BBB6BF7}" type="slidenum">
              <a:rPr lang="en-US" smtClean="0"/>
              <a:t>‹#›</a:t>
            </a:fld>
            <a:endParaRPr lang="en-US"/>
          </a:p>
        </p:txBody>
      </p:sp>
    </p:spTree>
    <p:extLst>
      <p:ext uri="{BB962C8B-B14F-4D97-AF65-F5344CB8AC3E}">
        <p14:creationId xmlns:p14="http://schemas.microsoft.com/office/powerpoint/2010/main" val="2709231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1984, Marriott International entered the upscale hospitality market with the launch of the JW Marriott brand. JW Marriott hotels may be found all over the world, in both bustling metropolis and tranquil resort areas. The brand stands out for its luxurious lodgings, which ensure that visitors are surrounded by luxury and comfort. The JW Marriott experience is built on its dedication to providing great service; it is not only about beauty and extravagance. As per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Chon and Zoltan, (2019), JW</a:t>
            </a:r>
            <a:r>
              <a:rPr lang="en-GB" sz="1800" dirty="0">
                <a:effectLst/>
                <a:latin typeface="Times New Roman" panose="02020603050405020304" pitchFamily="18" charset="0"/>
                <a:ea typeface="Times New Roman" panose="02020603050405020304" pitchFamily="18" charset="0"/>
              </a:rPr>
              <a:t> Marriott embodies the union of luxury with a personal touch, from its attentive personnel to its exquisite dining selections and cutting-edge wellness </a:t>
            </a:r>
            <a:r>
              <a:rPr lang="en-GB" sz="1800" dirty="0" err="1">
                <a:effectLst/>
                <a:latin typeface="Times New Roman" panose="02020603050405020304" pitchFamily="18" charset="0"/>
                <a:ea typeface="Times New Roman" panose="02020603050405020304" pitchFamily="18" charset="0"/>
              </a:rPr>
              <a:t>centers</a:t>
            </a:r>
            <a:r>
              <a:rPr lang="en-GB" sz="1800" dirty="0">
                <a:effectLst/>
                <a:latin typeface="Times New Roman" panose="02020603050405020304" pitchFamily="18" charset="0"/>
                <a:ea typeface="Times New Roman" panose="02020603050405020304" pitchFamily="18" charset="0"/>
              </a:rPr>
              <a:t>. The company has persistently upheld its commitment to providing top-notch service and has come to realise that every visitor wants more from their stay than just a place to sleep.</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18C52E5-954D-421F-A568-8CF18BBB6BF7}" type="slidenum">
              <a:rPr lang="en-US" smtClean="0"/>
              <a:t>3</a:t>
            </a:fld>
            <a:endParaRPr lang="en-US"/>
          </a:p>
        </p:txBody>
      </p:sp>
    </p:spTree>
    <p:extLst>
      <p:ext uri="{BB962C8B-B14F-4D97-AF65-F5344CB8AC3E}">
        <p14:creationId xmlns:p14="http://schemas.microsoft.com/office/powerpoint/2010/main" val="294129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 wide range of customers are drawn to the JW Marriott because it epitomises elegance and sophistication. The priority is given to business travellers, who value the cutting-edge conference spaces, great locations, and the attention to detail that simplifies their workdays in addition to having comfortable accommodation. Then there are leisure travellers who love to immerse themselves in lavish experiences while on vacation; the brand's presence in well-known locations guarantees that these visitors enjoy a combination of adventure and relaxation. In addition, JW Marriott is a popular option for event planners, particularly those organising elegant weddings or business meetings. The venues' visual appeal and first-rate service guarantee that attendees will have a wonderful experience. Last but not least, JW Marriott's focus on customised experiences and services appeals to wealthy visitors looking for something out of the ordinary and vacations that resound with exclusivity and individualised attention.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Vernuccio</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(2023) noted that </a:t>
            </a:r>
            <a:r>
              <a:rPr lang="en-GB" sz="1800" dirty="0">
                <a:effectLst/>
                <a:latin typeface="Times New Roman" panose="02020603050405020304" pitchFamily="18" charset="0"/>
                <a:ea typeface="Times New Roman" panose="02020603050405020304" pitchFamily="18" charset="0"/>
              </a:rPr>
              <a:t>the brand's success comes not only in providing luxury but also in comprehending and flawlessly meeting the various demands of these many consumer categories.</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18C52E5-954D-421F-A568-8CF18BBB6BF7}" type="slidenum">
              <a:rPr lang="en-US" smtClean="0"/>
              <a:t>4</a:t>
            </a:fld>
            <a:endParaRPr lang="en-US"/>
          </a:p>
        </p:txBody>
      </p:sp>
    </p:spTree>
    <p:extLst>
      <p:ext uri="{BB962C8B-B14F-4D97-AF65-F5344CB8AC3E}">
        <p14:creationId xmlns:p14="http://schemas.microsoft.com/office/powerpoint/2010/main" val="3717872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the hotel industry, the basis upon which enduring visitor experiences are constructed is provided by guest services and amenities. These services' primary goals are to provide comfort and meet the various demands of visitors. Though broad, its coverage includes necessities like round-the-clock hotel service as well as specialist concierge services and bespoke tours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Mariani</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and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Borghi</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Beyond merely providing, their overriding responsibility is to make sure that visitors' expectations are not only fulfilled but also surpassed. This will promote customer satisfaction, loyalty, and good oral tradition, all of which are essential for a brand's reputation. Considering JW Marriott, this assumes an even more opulent and tailored shape. The brand aims to give a personalised experience rather than merely a place to stay. In the JW Marriott, visitors can look forward to everything from fine dining in top-notch restaurants, relaxing treatments at their cutting-edge spas, and carefully organised events that showcase extravagance and attention to detail. As per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Ponting, (2020) observation</a:t>
            </a:r>
            <a:r>
              <a:rPr lang="en-GB" sz="1800" dirty="0">
                <a:effectLst/>
                <a:latin typeface="Times New Roman" panose="02020603050405020304" pitchFamily="18" charset="0"/>
                <a:ea typeface="Times New Roman" panose="02020603050405020304" pitchFamily="18" charset="0"/>
              </a:rPr>
              <a:t> with these improved amenities and services for guests, JW Marriott solidifies its position as a leader in the premium hotel industry.</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18C52E5-954D-421F-A568-8CF18BBB6BF7}" type="slidenum">
              <a:rPr lang="en-US" smtClean="0"/>
              <a:t>5</a:t>
            </a:fld>
            <a:endParaRPr lang="en-US"/>
          </a:p>
        </p:txBody>
      </p:sp>
    </p:spTree>
    <p:extLst>
      <p:ext uri="{BB962C8B-B14F-4D97-AF65-F5344CB8AC3E}">
        <p14:creationId xmlns:p14="http://schemas.microsoft.com/office/powerpoint/2010/main" val="1982615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hotel industry's heart and soul is hospitality. It's what motivates customer contentment and is a key factor in determining a hotel's reputation. Beyond offering basic services, exceeding customer expectations requires knowing each visitor's particular requirements, preferences, and even cultural sensitivity. When hotels not only satisfy these expectations but beyond them, the true magic happens. As a top-tier hotel chain, JW Marriott performs admirably in this area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Vejzagić</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and Schmidt, 2021</a:t>
            </a:r>
            <a:r>
              <a:rPr lang="en-GB" sz="1800" dirty="0">
                <a:effectLst/>
                <a:latin typeface="Times New Roman" panose="02020603050405020304" pitchFamily="18" charset="0"/>
                <a:ea typeface="Times New Roman" panose="02020603050405020304" pitchFamily="18" charset="0"/>
              </a:rPr>
              <a:t>). They put a big focus on supplying upmarket facilities, paying close attention to detail, and providing individualised service. Their dedication to going above and beyond for customers distinguishes them in the hotel industry and promotes </a:t>
            </a:r>
            <a:r>
              <a:rPr lang="en-GB" sz="1800" dirty="0" err="1">
                <a:effectLst/>
                <a:latin typeface="Times New Roman" panose="02020603050405020304" pitchFamily="18" charset="0"/>
                <a:ea typeface="Times New Roman" panose="02020603050405020304" pitchFamily="18" charset="0"/>
              </a:rPr>
              <a:t>favorable</a:t>
            </a:r>
            <a:r>
              <a:rPr lang="en-GB" sz="1800" dirty="0">
                <a:effectLst/>
                <a:latin typeface="Times New Roman" panose="02020603050405020304" pitchFamily="18" charset="0"/>
                <a:ea typeface="Times New Roman" panose="02020603050405020304" pitchFamily="18" charset="0"/>
              </a:rPr>
              <a:t> feedback, repeat business, and steady development.</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18C52E5-954D-421F-A568-8CF18BBB6BF7}" type="slidenum">
              <a:rPr lang="en-US" smtClean="0"/>
              <a:t>6</a:t>
            </a:fld>
            <a:endParaRPr lang="en-US"/>
          </a:p>
        </p:txBody>
      </p:sp>
    </p:spTree>
    <p:extLst>
      <p:ext uri="{BB962C8B-B14F-4D97-AF65-F5344CB8AC3E}">
        <p14:creationId xmlns:p14="http://schemas.microsoft.com/office/powerpoint/2010/main" val="3174012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2541156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3531522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2177314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36F430-7DA3-4DD5-BF20-8CD0639A4A80}"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398663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36F430-7DA3-4DD5-BF20-8CD0639A4A80}"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1544958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36F430-7DA3-4DD5-BF20-8CD0639A4A80}"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1288455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36F430-7DA3-4DD5-BF20-8CD0639A4A80}"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2704216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6F430-7DA3-4DD5-BF20-8CD0639A4A80}"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1717667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6F430-7DA3-4DD5-BF20-8CD0639A4A80}"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2000962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253617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9C2003-47EA-4C83-AC49-00BFD9C7F1C2}"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602283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36F430-7DA3-4DD5-BF20-8CD0639A4A80}"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4239730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36F430-7DA3-4DD5-BF20-8CD0639A4A80}"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9C2003-47EA-4C83-AC49-00BFD9C7F1C2}"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9777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36F430-7DA3-4DD5-BF20-8CD0639A4A80}"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2170223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3969354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6F430-7DA3-4DD5-BF20-8CD0639A4A80}"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9C2003-47EA-4C83-AC49-00BFD9C7F1C2}" type="slidenum">
              <a:rPr lang="en-US" smtClean="0"/>
              <a:t>‹#›</a:t>
            </a:fld>
            <a:endParaRPr lang="en-US"/>
          </a:p>
        </p:txBody>
      </p:sp>
    </p:spTree>
    <p:extLst>
      <p:ext uri="{BB962C8B-B14F-4D97-AF65-F5344CB8AC3E}">
        <p14:creationId xmlns:p14="http://schemas.microsoft.com/office/powerpoint/2010/main" val="4060802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F36F430-7DA3-4DD5-BF20-8CD0639A4A80}" type="datetimeFigureOut">
              <a:rPr lang="en-US" smtClean="0"/>
              <a:t>10/22/2023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D9C2003-47EA-4C83-AC49-00BFD9C7F1C2}" type="slidenum">
              <a:rPr lang="en-US" smtClean="0"/>
              <a:t>‹#›</a:t>
            </a:fld>
            <a:endParaRPr lang="en-US"/>
          </a:p>
        </p:txBody>
      </p:sp>
    </p:spTree>
    <p:extLst>
      <p:ext uri="{BB962C8B-B14F-4D97-AF65-F5344CB8AC3E}">
        <p14:creationId xmlns:p14="http://schemas.microsoft.com/office/powerpoint/2010/main" val="115246774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582C2-EBA1-EB45-5794-7FF9DF6098CB}"/>
              </a:ext>
            </a:extLst>
          </p:cNvPr>
          <p:cNvSpPr>
            <a:spLocks noGrp="1"/>
          </p:cNvSpPr>
          <p:nvPr>
            <p:ph type="ctrTitle"/>
          </p:nvPr>
        </p:nvSpPr>
        <p:spPr/>
        <p:txBody>
          <a:bodyPr/>
          <a:lstStyle/>
          <a:p>
            <a:r>
              <a:rPr lang="en-GB" dirty="0"/>
              <a:t>BMIH4003 HOSPITALITY &amp; GUEST SERVICES</a:t>
            </a:r>
            <a:endParaRPr lang="en-US" dirty="0"/>
          </a:p>
        </p:txBody>
      </p:sp>
    </p:spTree>
    <p:extLst>
      <p:ext uri="{BB962C8B-B14F-4D97-AF65-F5344CB8AC3E}">
        <p14:creationId xmlns:p14="http://schemas.microsoft.com/office/powerpoint/2010/main" val="3231669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4AD07-92A1-2575-7657-0A83F6762F9F}"/>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9CC3F9E1-BE82-AF69-555D-EF9004EC1D74}"/>
              </a:ext>
            </a:extLst>
          </p:cNvPr>
          <p:cNvSpPr>
            <a:spLocks noGrp="1"/>
          </p:cNvSpPr>
          <p:nvPr>
            <p:ph idx="1"/>
          </p:nvPr>
        </p:nvSpPr>
        <p:spPr/>
        <p:txBody>
          <a:bodyPr>
            <a:normAutofit fontScale="92500" lnSpcReduction="10000"/>
          </a:bodyPr>
          <a:lstStyle/>
          <a:p>
            <a:pPr marL="0" indent="0" algn="just">
              <a:lnSpc>
                <a:spcPct val="150000"/>
              </a:lnSpc>
              <a:buNone/>
            </a:pPr>
            <a:r>
              <a:rPr lang="en-GB" dirty="0"/>
              <a:t>The focus of the hospitality sector is on providing great service, ensuring client pleasure, and developing life-changing experiences, especially in premium hotels like JW Marriott. The hospitality sector, with its steadfast dedication to exceeding guests' expectations, is at its core. This entails not just offering first-rate services but also being aware of the particular tastes and requirements of each visitor. Brands like JW Marriott stand apart in the cutthroat industry of luxury hotels by continuously providing individualised service, paying unmatched attention to detail, and building a setting that screams luxury at every step (Jones and Wynn, 2023). Their philosophy of going above and beyond expectations solidifies their reputation and emphasises the crucial part that high-quality hospitality plays in the hotel industry.</a:t>
            </a:r>
            <a:endParaRPr lang="en-US" dirty="0"/>
          </a:p>
          <a:p>
            <a:endParaRPr lang="en-US" dirty="0"/>
          </a:p>
        </p:txBody>
      </p:sp>
    </p:spTree>
    <p:extLst>
      <p:ext uri="{BB962C8B-B14F-4D97-AF65-F5344CB8AC3E}">
        <p14:creationId xmlns:p14="http://schemas.microsoft.com/office/powerpoint/2010/main" val="375497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C94EA-7F6F-A7D9-9FC6-9B170975A01D}"/>
              </a:ext>
            </a:extLst>
          </p:cNvPr>
          <p:cNvSpPr>
            <a:spLocks noGrp="1"/>
          </p:cNvSpPr>
          <p:nvPr>
            <p:ph type="title"/>
          </p:nvPr>
        </p:nvSpPr>
        <p:spPr/>
        <p:txBody>
          <a:bodyPr/>
          <a:lstStyle/>
          <a:p>
            <a:r>
              <a:rPr lang="en-GB" dirty="0"/>
              <a:t>Overview of JW Marriott</a:t>
            </a:r>
            <a:endParaRPr lang="en-US" dirty="0"/>
          </a:p>
        </p:txBody>
      </p:sp>
      <p:sp>
        <p:nvSpPr>
          <p:cNvPr id="3" name="Content Placeholder 2">
            <a:extLst>
              <a:ext uri="{FF2B5EF4-FFF2-40B4-BE49-F238E27FC236}">
                <a16:creationId xmlns:a16="http://schemas.microsoft.com/office/drawing/2014/main" id="{BA43D92D-D95A-067B-C821-14EC196EF5CE}"/>
              </a:ext>
            </a:extLst>
          </p:cNvPr>
          <p:cNvSpPr>
            <a:spLocks noGrp="1"/>
          </p:cNvSpPr>
          <p:nvPr>
            <p:ph idx="1"/>
          </p:nvPr>
        </p:nvSpPr>
        <p:spPr>
          <a:xfrm>
            <a:off x="2589212" y="2133600"/>
            <a:ext cx="5112487" cy="3777622"/>
          </a:xfrm>
        </p:spPr>
        <p:txBody>
          <a:bodyPr>
            <a:normAutofit fontScale="92500"/>
          </a:bodyPr>
          <a:lstStyle/>
          <a:p>
            <a:pPr marL="342900" marR="0" lvl="0" indent="-342900" algn="just">
              <a:lnSpc>
                <a:spcPct val="150000"/>
              </a:lnSpc>
              <a:spcBef>
                <a:spcPts val="0"/>
              </a:spcBef>
              <a:spcAft>
                <a:spcPts val="0"/>
              </a:spcAft>
              <a:buFont typeface="Arial" panose="020B0604020202020204" pitchFamily="34" charset="0"/>
              <a:buChar char="●"/>
            </a:pPr>
            <a:r>
              <a:rPr lang="en-GB" dirty="0"/>
              <a:t>Marriott Hotel International's upscale division was founded in 1984.</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Property footprint around the globe with locations in popular resort areas and towns.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Renowned for its luxurious lodgings and individualised visitor experiences.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According to Liu et al. (2020), emphasis is placed on offering top-notch service, great food, and wellness amenities.</a:t>
            </a:r>
            <a:endParaRPr lang="en-US" dirty="0"/>
          </a:p>
          <a:p>
            <a:endParaRPr lang="en-US" dirty="0"/>
          </a:p>
        </p:txBody>
      </p:sp>
      <p:pic>
        <p:nvPicPr>
          <p:cNvPr id="1026" name="Picture 2" descr="Hotel Photo Gallery | JW Marriott Grosvenor House London">
            <a:extLst>
              <a:ext uri="{FF2B5EF4-FFF2-40B4-BE49-F238E27FC236}">
                <a16:creationId xmlns:a16="http://schemas.microsoft.com/office/drawing/2014/main" id="{1FA316A2-62D5-4212-C3A0-55DEB61A25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7254" y="2841704"/>
            <a:ext cx="3542121" cy="2361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175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C7075-C7B0-72C4-F44A-315E425C1B3C}"/>
              </a:ext>
            </a:extLst>
          </p:cNvPr>
          <p:cNvSpPr>
            <a:spLocks noGrp="1"/>
          </p:cNvSpPr>
          <p:nvPr>
            <p:ph type="title"/>
          </p:nvPr>
        </p:nvSpPr>
        <p:spPr/>
        <p:txBody>
          <a:bodyPr/>
          <a:lstStyle/>
          <a:p>
            <a:r>
              <a:rPr lang="en-GB" dirty="0"/>
              <a:t>Main Consumers and why they appeal to this group</a:t>
            </a:r>
            <a:endParaRPr lang="en-US" dirty="0"/>
          </a:p>
        </p:txBody>
      </p:sp>
      <p:sp>
        <p:nvSpPr>
          <p:cNvPr id="3" name="Content Placeholder 2">
            <a:extLst>
              <a:ext uri="{FF2B5EF4-FFF2-40B4-BE49-F238E27FC236}">
                <a16:creationId xmlns:a16="http://schemas.microsoft.com/office/drawing/2014/main" id="{9F162D42-E6F4-2397-8E2E-BE8F5052F5F4}"/>
              </a:ext>
            </a:extLst>
          </p:cNvPr>
          <p:cNvSpPr>
            <a:spLocks noGrp="1"/>
          </p:cNvSpPr>
          <p:nvPr>
            <p:ph idx="1"/>
          </p:nvPr>
        </p:nvSpPr>
        <p:spPr>
          <a:xfrm>
            <a:off x="2589212" y="2133600"/>
            <a:ext cx="4631720" cy="3777622"/>
          </a:xfrm>
        </p:spPr>
        <p:txBody>
          <a:bodyPr>
            <a:normAutofit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dirty="0"/>
              <a:t>Business </a:t>
            </a:r>
            <a:r>
              <a:rPr lang="en-GB" dirty="0" err="1"/>
              <a:t>travelers</a:t>
            </a:r>
            <a:r>
              <a:rPr lang="en-GB" dirty="0"/>
              <a:t> looking for posh facilities and lodging.</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Leisure travellers seeking luxurious experiences in desirable areas.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Couples planning weddings and events that seek luxury locations.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Wealthy tourists looking for specialised assistance and premium experiences (Lund and </a:t>
            </a:r>
            <a:r>
              <a:rPr lang="en-GB" dirty="0" err="1"/>
              <a:t>Kimbu</a:t>
            </a:r>
            <a:r>
              <a:rPr lang="en-GB" dirty="0"/>
              <a:t>, 2021).</a:t>
            </a:r>
            <a:endParaRPr lang="en-US" dirty="0"/>
          </a:p>
          <a:p>
            <a:endParaRPr lang="en-US" dirty="0"/>
          </a:p>
        </p:txBody>
      </p:sp>
      <p:pic>
        <p:nvPicPr>
          <p:cNvPr id="2050" name="Picture 2" descr="Guests of Marriott hotels in the U.S. by age 2018 | Statista">
            <a:extLst>
              <a:ext uri="{FF2B5EF4-FFF2-40B4-BE49-F238E27FC236}">
                <a16:creationId xmlns:a16="http://schemas.microsoft.com/office/drawing/2014/main" id="{99CB99CD-03B6-F982-7CB5-840939AEEC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4652" y="2941163"/>
            <a:ext cx="4108145" cy="3051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611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1245-CB64-DB8F-D1E8-22F97767F38C}"/>
              </a:ext>
            </a:extLst>
          </p:cNvPr>
          <p:cNvSpPr>
            <a:spLocks noGrp="1"/>
          </p:cNvSpPr>
          <p:nvPr>
            <p:ph type="title"/>
          </p:nvPr>
        </p:nvSpPr>
        <p:spPr/>
        <p:txBody>
          <a:bodyPr/>
          <a:lstStyle/>
          <a:p>
            <a:r>
              <a:rPr lang="en-GB" dirty="0"/>
              <a:t>Nature, Scope, and Role of Guest Services and Facilities</a:t>
            </a:r>
            <a:endParaRPr lang="en-US" dirty="0"/>
          </a:p>
        </p:txBody>
      </p:sp>
      <p:sp>
        <p:nvSpPr>
          <p:cNvPr id="3" name="Content Placeholder 2">
            <a:extLst>
              <a:ext uri="{FF2B5EF4-FFF2-40B4-BE49-F238E27FC236}">
                <a16:creationId xmlns:a16="http://schemas.microsoft.com/office/drawing/2014/main" id="{C0B07C7F-C727-D0F2-F7E4-DC07F40B89A9}"/>
              </a:ext>
            </a:extLst>
          </p:cNvPr>
          <p:cNvSpPr>
            <a:spLocks noGrp="1"/>
          </p:cNvSpPr>
          <p:nvPr>
            <p:ph idx="1"/>
          </p:nvPr>
        </p:nvSpPr>
        <p:spPr/>
        <p:txBody>
          <a:bodyPr>
            <a:normAutofit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dirty="0"/>
              <a:t>The provision of amenities and services to visitors is essential to enriching their stay and assuring their comfort.</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According to Cheng et al. (2019), the facilities offered by JW Marriott range from standard services like room service to premium options like individualised concierge services.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To preserve brand reputation, guarantee customer happiness, and promote repeat business.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A commitment to luxury through specialised events, fine food, spa services, and personalised experiences.</a:t>
            </a:r>
            <a:endParaRPr lang="en-US" dirty="0"/>
          </a:p>
          <a:p>
            <a:endParaRPr lang="en-US" dirty="0"/>
          </a:p>
        </p:txBody>
      </p:sp>
    </p:spTree>
    <p:extLst>
      <p:ext uri="{BB962C8B-B14F-4D97-AF65-F5344CB8AC3E}">
        <p14:creationId xmlns:p14="http://schemas.microsoft.com/office/powerpoint/2010/main" val="1458162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3BD64-D606-45C7-4778-D254D6CF622C}"/>
              </a:ext>
            </a:extLst>
          </p:cNvPr>
          <p:cNvSpPr>
            <a:spLocks noGrp="1"/>
          </p:cNvSpPr>
          <p:nvPr>
            <p:ph type="title"/>
          </p:nvPr>
        </p:nvSpPr>
        <p:spPr/>
        <p:txBody>
          <a:bodyPr/>
          <a:lstStyle/>
          <a:p>
            <a:r>
              <a:rPr lang="en-GB" dirty="0"/>
              <a:t>Importance of Hospitality and How Hotels meets guest expectations </a:t>
            </a:r>
            <a:endParaRPr lang="en-US" dirty="0"/>
          </a:p>
        </p:txBody>
      </p:sp>
      <p:sp>
        <p:nvSpPr>
          <p:cNvPr id="3" name="Content Placeholder 2">
            <a:extLst>
              <a:ext uri="{FF2B5EF4-FFF2-40B4-BE49-F238E27FC236}">
                <a16:creationId xmlns:a16="http://schemas.microsoft.com/office/drawing/2014/main" id="{0D7884D7-57B4-D136-AAA8-43A37FD6E0C6}"/>
              </a:ext>
            </a:extLst>
          </p:cNvPr>
          <p:cNvSpPr>
            <a:spLocks noGrp="1"/>
          </p:cNvSpPr>
          <p:nvPr>
            <p:ph idx="1"/>
          </p:nvPr>
        </p:nvSpPr>
        <p:spPr>
          <a:xfrm>
            <a:off x="2589212" y="2133600"/>
            <a:ext cx="4791976" cy="3777622"/>
          </a:xfrm>
        </p:spPr>
        <p:txBody>
          <a:bodyPr>
            <a:normAutofit fontScale="70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dirty="0"/>
              <a:t>Customer happiness and brand reputation are impacted by hospitality, which is the backbone of the hotel sector.</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Addressing personal requirements, preferences, and cultural nuances is essential to exceeding visitor expectations.</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a:t>In addition to increasing customer loyalty and generating great evaluations, exceeding expectations also helps businesses expand.</a:t>
            </a:r>
            <a:endParaRPr lang="en-US" dirty="0"/>
          </a:p>
          <a:p>
            <a:pPr marL="342900" marR="0" lvl="0" indent="-342900" algn="just">
              <a:lnSpc>
                <a:spcPct val="150000"/>
              </a:lnSpc>
              <a:spcBef>
                <a:spcPts val="0"/>
              </a:spcBef>
              <a:spcAft>
                <a:spcPts val="0"/>
              </a:spcAft>
              <a:buFont typeface="Arial" panose="020B0604020202020204" pitchFamily="34" charset="0"/>
              <a:buChar char="●"/>
            </a:pPr>
            <a:r>
              <a:rPr lang="en-GB" dirty="0" err="1"/>
              <a:t>Demirciftci</a:t>
            </a:r>
            <a:r>
              <a:rPr lang="en-GB" dirty="0"/>
              <a:t> et al. (2022) claimed that JW Marriott is a prime example of exceeding guests' expectations with its focus on individualised service, meticulous attention to detail, and upmarket facilities.</a:t>
            </a:r>
            <a:endParaRPr lang="en-US" dirty="0"/>
          </a:p>
          <a:p>
            <a:endParaRPr lang="en-US" dirty="0"/>
          </a:p>
        </p:txBody>
      </p:sp>
      <p:pic>
        <p:nvPicPr>
          <p:cNvPr id="4098" name="Picture 2" descr="Ways to Improve Customer Service in the Hotel Industry">
            <a:extLst>
              <a:ext uri="{FF2B5EF4-FFF2-40B4-BE49-F238E27FC236}">
                <a16:creationId xmlns:a16="http://schemas.microsoft.com/office/drawing/2014/main" id="{59FECEBF-BDC6-EA15-E9B1-EA0006E9E0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0613" y="2648932"/>
            <a:ext cx="3579345" cy="2523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5129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89CE2-8BAF-D8BB-9592-516948B1C2EF}"/>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1E00C999-F49C-97B6-C6F0-DE336D54277A}"/>
              </a:ext>
            </a:extLst>
          </p:cNvPr>
          <p:cNvSpPr>
            <a:spLocks noGrp="1"/>
          </p:cNvSpPr>
          <p:nvPr>
            <p:ph idx="1"/>
          </p:nvPr>
        </p:nvSpPr>
        <p:spPr>
          <a:xfrm>
            <a:off x="2589212" y="2133600"/>
            <a:ext cx="5894912" cy="3777622"/>
          </a:xfrm>
        </p:spPr>
        <p:txBody>
          <a:bodyPr>
            <a:normAutofit fontScale="77500" lnSpcReduction="20000"/>
          </a:bodyPr>
          <a:lstStyle/>
          <a:p>
            <a:pPr marL="0" indent="0" algn="just">
              <a:lnSpc>
                <a:spcPct val="150000"/>
              </a:lnSpc>
              <a:buNone/>
            </a:pPr>
            <a:r>
              <a:rPr lang="en-GB" dirty="0"/>
              <a:t>In conclusion, it is impossible to exaggerate the value of excellent service, friendliness, and guest services in the hospitality sector. These factors affect customer happiness, brand reputation, and monetary performance, and they are essential to the industry's survival. The ability to provide individualised service and pay close attention to detail not only meets customer expectations but also gives businesses a competitive advantage. Luxury lodgings like JW Marriott are prime examples of this dedication, offering experiences that stick in visitors' memories. The role of hospitality and guest services remains crucial, influencing the future of the sector in a world where consumer loyalty and online reviews propel corporate growth.</a:t>
            </a:r>
            <a:br>
              <a:rPr lang="en-GB" dirty="0"/>
            </a:br>
            <a:endParaRPr lang="en-US" dirty="0"/>
          </a:p>
          <a:p>
            <a:endParaRPr lang="en-US" dirty="0"/>
          </a:p>
        </p:txBody>
      </p:sp>
      <p:pic>
        <p:nvPicPr>
          <p:cNvPr id="3074" name="Picture 2" descr="Sale: 30% off Marriott stays in Europe - InsideFlyer UK">
            <a:extLst>
              <a:ext uri="{FF2B5EF4-FFF2-40B4-BE49-F238E27FC236}">
                <a16:creationId xmlns:a16="http://schemas.microsoft.com/office/drawing/2014/main" id="{6CBC7FA3-86B4-58BB-74B7-1939C1DE5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7987" y="3068452"/>
            <a:ext cx="3524013" cy="1934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938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DCEC0-CE88-4CC2-369B-E21D14E3DF2E}"/>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967B7CA5-1139-F930-32F2-384A43FABA9D}"/>
              </a:ext>
            </a:extLst>
          </p:cNvPr>
          <p:cNvSpPr>
            <a:spLocks noGrp="1"/>
          </p:cNvSpPr>
          <p:nvPr>
            <p:ph idx="1"/>
          </p:nvPr>
        </p:nvSpPr>
        <p:spPr/>
        <p:txBody>
          <a:bodyPr>
            <a:normAutofit fontScale="25000" lnSpcReduction="20000"/>
          </a:bodyPr>
          <a:lstStyle/>
          <a:p>
            <a:pPr marL="0" marR="0" algn="just">
              <a:lnSpc>
                <a:spcPct val="150000"/>
              </a:lnSpc>
              <a:spcBef>
                <a:spcPts val="0"/>
              </a:spcBef>
              <a:spcAft>
                <a:spcPts val="0"/>
              </a:spcAft>
            </a:pPr>
            <a:r>
              <a:rPr lang="en-GB" dirty="0"/>
              <a:t>Journal</a:t>
            </a:r>
            <a:endParaRPr lang="en-US" dirty="0"/>
          </a:p>
          <a:p>
            <a:pPr marL="0" marR="0" algn="just">
              <a:lnSpc>
                <a:spcPct val="150000"/>
              </a:lnSpc>
              <a:spcBef>
                <a:spcPts val="1200"/>
              </a:spcBef>
              <a:spcAft>
                <a:spcPts val="1200"/>
              </a:spcAft>
            </a:pPr>
            <a:r>
              <a:rPr lang="en-GB" dirty="0"/>
              <a:t>Cheng, X., Fu, S., Sun, J., </a:t>
            </a:r>
            <a:r>
              <a:rPr lang="en-GB" dirty="0" err="1"/>
              <a:t>Bilgihan</a:t>
            </a:r>
            <a:r>
              <a:rPr lang="en-GB" dirty="0"/>
              <a:t>, A. and </a:t>
            </a:r>
            <a:r>
              <a:rPr lang="en-GB" dirty="0" err="1"/>
              <a:t>Okumus</a:t>
            </a:r>
            <a:r>
              <a:rPr lang="en-GB" dirty="0"/>
              <a:t>, F., 2019. An investigation on online reviews in sharing economy driven hospitality platforms: A viewpoint of trust. Tourism Management, 71, pp.366-377.</a:t>
            </a:r>
            <a:endParaRPr lang="en-US" dirty="0"/>
          </a:p>
          <a:p>
            <a:pPr marL="0" marR="0" algn="just">
              <a:lnSpc>
                <a:spcPct val="150000"/>
              </a:lnSpc>
              <a:spcBef>
                <a:spcPts val="1200"/>
              </a:spcBef>
              <a:spcAft>
                <a:spcPts val="1200"/>
              </a:spcAft>
            </a:pPr>
            <a:r>
              <a:rPr lang="en-GB" dirty="0"/>
              <a:t>Chon, K.K.S. and Zoltan, J., 2019. Role of servant leadership in contemporary hospitality. International Journal of Contemporary Hospitality Management, 31(8), pp.3371-3394.</a:t>
            </a:r>
            <a:endParaRPr lang="en-US" dirty="0"/>
          </a:p>
          <a:p>
            <a:pPr marL="0" marR="0" algn="just">
              <a:lnSpc>
                <a:spcPct val="150000"/>
              </a:lnSpc>
              <a:spcBef>
                <a:spcPts val="1200"/>
              </a:spcBef>
              <a:spcAft>
                <a:spcPts val="1200"/>
              </a:spcAft>
            </a:pPr>
            <a:r>
              <a:rPr lang="en-GB" dirty="0" err="1"/>
              <a:t>Demirciftci</a:t>
            </a:r>
            <a:r>
              <a:rPr lang="en-GB" dirty="0"/>
              <a:t>, T., </a:t>
            </a:r>
            <a:r>
              <a:rPr lang="en-GB" dirty="0" err="1"/>
              <a:t>Belarmino</a:t>
            </a:r>
            <a:r>
              <a:rPr lang="en-GB" dirty="0"/>
              <a:t>, A., Chen, C.C. and Cetin, G., 2022. Understanding the gap between university revenue management courses and the job market. Journal of Hospitality &amp; Tourism Education, 34(2), pp.78-89.</a:t>
            </a:r>
            <a:endParaRPr lang="en-US" dirty="0"/>
          </a:p>
          <a:p>
            <a:pPr marL="0" marR="0" algn="just">
              <a:lnSpc>
                <a:spcPct val="150000"/>
              </a:lnSpc>
              <a:spcBef>
                <a:spcPts val="1200"/>
              </a:spcBef>
              <a:spcAft>
                <a:spcPts val="1200"/>
              </a:spcAft>
            </a:pPr>
            <a:r>
              <a:rPr lang="en-GB" dirty="0"/>
              <a:t>Jones, P. and Wynn, M.G., 2023. The circular economy and natural capital in the tourism and hospitality industry. Circular Economy, 1(1), pp.1-12.</a:t>
            </a:r>
            <a:endParaRPr lang="en-US" dirty="0"/>
          </a:p>
          <a:p>
            <a:pPr marL="0" marR="0" algn="just">
              <a:lnSpc>
                <a:spcPct val="150000"/>
              </a:lnSpc>
              <a:spcBef>
                <a:spcPts val="1200"/>
              </a:spcBef>
              <a:spcAft>
                <a:spcPts val="1200"/>
              </a:spcAft>
            </a:pPr>
            <a:r>
              <a:rPr lang="en-GB" dirty="0"/>
              <a:t>Liu, J., Dwyer, T., Tack, G., </a:t>
            </a:r>
            <a:r>
              <a:rPr lang="en-GB" dirty="0" err="1"/>
              <a:t>Gratzl</a:t>
            </a:r>
            <a:r>
              <a:rPr lang="en-GB" dirty="0"/>
              <a:t>, S. and Marriott, K., 2020. Supporting the problem-solving loop: Designing highly interactive optimisation systems. IEEE Transactions on Visualization and Computer Graphics, 27(2), pp.1764-1774.</a:t>
            </a:r>
            <a:endParaRPr lang="en-US" dirty="0"/>
          </a:p>
          <a:p>
            <a:pPr marL="0" marR="0" algn="just">
              <a:lnSpc>
                <a:spcPct val="150000"/>
              </a:lnSpc>
              <a:spcBef>
                <a:spcPts val="1200"/>
              </a:spcBef>
              <a:spcAft>
                <a:spcPts val="1200"/>
              </a:spcAft>
            </a:pPr>
            <a:r>
              <a:rPr lang="en-GB" dirty="0"/>
              <a:t>Lund, N.F. and </a:t>
            </a:r>
            <a:r>
              <a:rPr lang="en-GB" dirty="0" err="1"/>
              <a:t>Kimbu</a:t>
            </a:r>
            <a:r>
              <a:rPr lang="en-GB" dirty="0"/>
              <a:t>, A.N., 2021. Applying the Hollywood scriptwriting formula to destination branding. Current Issues in Tourism, 24(8), pp.1058-1078.</a:t>
            </a:r>
            <a:endParaRPr lang="en-US" dirty="0"/>
          </a:p>
          <a:p>
            <a:pPr marL="0" marR="0" algn="just">
              <a:lnSpc>
                <a:spcPct val="150000"/>
              </a:lnSpc>
              <a:spcBef>
                <a:spcPts val="1200"/>
              </a:spcBef>
              <a:spcAft>
                <a:spcPts val="1200"/>
              </a:spcAft>
            </a:pPr>
            <a:r>
              <a:rPr lang="en-GB" dirty="0" err="1"/>
              <a:t>Mariani</a:t>
            </a:r>
            <a:r>
              <a:rPr lang="en-GB" dirty="0"/>
              <a:t>, M. and </a:t>
            </a:r>
            <a:r>
              <a:rPr lang="en-GB" dirty="0" err="1"/>
              <a:t>Borghi</a:t>
            </a:r>
            <a:r>
              <a:rPr lang="en-GB" dirty="0"/>
              <a:t>, M., 2021. Are environmental-related online reviews more helpful? A big data analytics approach. International Journal of Contemporary Hospitality Management, 33(6), pp.2065-2090.</a:t>
            </a:r>
            <a:endParaRPr lang="en-US" dirty="0"/>
          </a:p>
          <a:p>
            <a:pPr marL="0" marR="0" algn="just">
              <a:lnSpc>
                <a:spcPct val="150000"/>
              </a:lnSpc>
              <a:spcBef>
                <a:spcPts val="1200"/>
              </a:spcBef>
              <a:spcAft>
                <a:spcPts val="1200"/>
              </a:spcAft>
            </a:pPr>
            <a:r>
              <a:rPr lang="en-GB" dirty="0"/>
              <a:t>Ponting, S.S.A., 2020. Organizational identity change: impacts on hotel leadership and employee wellbeing. The Service Industries Journal, 40(1-2), pp.6-26.</a:t>
            </a:r>
            <a:endParaRPr lang="en-US" dirty="0"/>
          </a:p>
          <a:p>
            <a:pPr marL="0" marR="0" algn="just">
              <a:lnSpc>
                <a:spcPct val="150000"/>
              </a:lnSpc>
              <a:spcBef>
                <a:spcPts val="1200"/>
              </a:spcBef>
              <a:spcAft>
                <a:spcPts val="1200"/>
              </a:spcAft>
            </a:pPr>
            <a:r>
              <a:rPr lang="en-GB" dirty="0" err="1"/>
              <a:t>Vejzagić</a:t>
            </a:r>
            <a:r>
              <a:rPr lang="en-GB" dirty="0"/>
              <a:t>, V. and Schmidt, P., 2021. Environmental Investments in Hotel Budgets: A Case Study on Croatian Hotels. Tourism Management and Sustainable Development, pp.161-176.</a:t>
            </a:r>
            <a:endParaRPr lang="en-US" dirty="0"/>
          </a:p>
          <a:p>
            <a:pPr marL="0" marR="0" algn="just">
              <a:lnSpc>
                <a:spcPct val="150000"/>
              </a:lnSpc>
              <a:spcBef>
                <a:spcPts val="1200"/>
              </a:spcBef>
              <a:spcAft>
                <a:spcPts val="1200"/>
              </a:spcAft>
            </a:pPr>
            <a:r>
              <a:rPr lang="en-GB" dirty="0" err="1"/>
              <a:t>Vernuccio</a:t>
            </a:r>
            <a:r>
              <a:rPr lang="en-GB" dirty="0"/>
              <a:t>, M., Patrizi, M., </a:t>
            </a:r>
            <a:r>
              <a:rPr lang="en-GB" dirty="0" err="1"/>
              <a:t>Šerić</a:t>
            </a:r>
            <a:r>
              <a:rPr lang="en-GB" dirty="0"/>
              <a:t>, M. and Pastore, A., 2023. The perceptual antecedents of brand anthropomorphism in the name-brand voice assistant context. Journal of Brand Management, 30(4), pp.302-317.</a:t>
            </a:r>
            <a:endParaRPr lang="en-US" dirty="0"/>
          </a:p>
          <a:p>
            <a:endParaRPr lang="en-US" dirty="0"/>
          </a:p>
        </p:txBody>
      </p:sp>
    </p:spTree>
    <p:extLst>
      <p:ext uri="{BB962C8B-B14F-4D97-AF65-F5344CB8AC3E}">
        <p14:creationId xmlns:p14="http://schemas.microsoft.com/office/powerpoint/2010/main" val="41702354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TotalTime>
  <Words>1657</Words>
  <PresentationFormat>Widescreen</PresentationFormat>
  <Paragraphs>45</Paragraphs>
  <Slides>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Wisp</vt:lpstr>
      <vt:lpstr>BMIH4003 HOSPITALITY &amp; GUEST SERVICES</vt:lpstr>
      <vt:lpstr>Introduction</vt:lpstr>
      <vt:lpstr>Overview of JW Marriott</vt:lpstr>
      <vt:lpstr>Main Consumers and why they appeal to this group</vt:lpstr>
      <vt:lpstr>Nature, Scope, and Role of Guest Services and Facilities</vt:lpstr>
      <vt:lpstr>Importance of Hospitality and How Hotels meets guest expectations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2023-10-22T16:12:26Z</dcterms:created>
  <dcterms:modified xsi:type="dcterms:W3CDTF">2023-10-22T16:27:05Z</dcterms:modified>
</cp:coreProperties>
</file>