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34" r:id="rId1"/>
  </p:sldMasterIdLst>
  <p:notesMasterIdLst>
    <p:notesMasterId r:id="rId55"/>
  </p:notesMasterIdLst>
  <p:handoutMasterIdLst>
    <p:handoutMasterId r:id="rId56"/>
  </p:handoutMasterIdLst>
  <p:sldIdLst>
    <p:sldId id="1233" r:id="rId2"/>
    <p:sldId id="442" r:id="rId3"/>
    <p:sldId id="1291" r:id="rId4"/>
    <p:sldId id="1485" r:id="rId5"/>
    <p:sldId id="1487" r:id="rId6"/>
    <p:sldId id="1486" r:id="rId7"/>
    <p:sldId id="1285" r:id="rId8"/>
    <p:sldId id="1352" r:id="rId9"/>
    <p:sldId id="1288" r:id="rId10"/>
    <p:sldId id="1385" r:id="rId11"/>
    <p:sldId id="1287" r:id="rId12"/>
    <p:sldId id="1361" r:id="rId13"/>
    <p:sldId id="1364" r:id="rId14"/>
    <p:sldId id="1363" r:id="rId15"/>
    <p:sldId id="1355" r:id="rId16"/>
    <p:sldId id="1362" r:id="rId17"/>
    <p:sldId id="1488" r:id="rId18"/>
    <p:sldId id="1503" r:id="rId19"/>
    <p:sldId id="1581" r:id="rId20"/>
    <p:sldId id="1307" r:id="rId21"/>
    <p:sldId id="1308" r:id="rId22"/>
    <p:sldId id="1309" r:id="rId23"/>
    <p:sldId id="1311" r:id="rId24"/>
    <p:sldId id="1312" r:id="rId25"/>
    <p:sldId id="1310" r:id="rId26"/>
    <p:sldId id="1313" r:id="rId27"/>
    <p:sldId id="1489" r:id="rId28"/>
    <p:sldId id="1501" r:id="rId29"/>
    <p:sldId id="1419" r:id="rId30"/>
    <p:sldId id="1418" r:id="rId31"/>
    <p:sldId id="1490" r:id="rId32"/>
    <p:sldId id="1460" r:id="rId33"/>
    <p:sldId id="1577" r:id="rId34"/>
    <p:sldId id="1575" r:id="rId35"/>
    <p:sldId id="1576" r:id="rId36"/>
    <p:sldId id="1582" r:id="rId37"/>
    <p:sldId id="1505" r:id="rId38"/>
    <p:sldId id="1491" r:id="rId39"/>
    <p:sldId id="1579" r:id="rId40"/>
    <p:sldId id="1578" r:id="rId41"/>
    <p:sldId id="1586" r:id="rId42"/>
    <p:sldId id="1571" r:id="rId43"/>
    <p:sldId id="1573" r:id="rId44"/>
    <p:sldId id="1390" r:id="rId45"/>
    <p:sldId id="1483" r:id="rId46"/>
    <p:sldId id="1492" r:id="rId47"/>
    <p:sldId id="1495" r:id="rId48"/>
    <p:sldId id="1499" r:id="rId49"/>
    <p:sldId id="1494" r:id="rId50"/>
    <p:sldId id="1497" r:id="rId51"/>
    <p:sldId id="1496" r:id="rId52"/>
    <p:sldId id="1498" r:id="rId53"/>
    <p:sldId id="1402" r:id="rId5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1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822"/>
    <p:restoredTop sz="74045"/>
  </p:normalViewPr>
  <p:slideViewPr>
    <p:cSldViewPr snapToGrid="0">
      <p:cViewPr varScale="1">
        <p:scale>
          <a:sx n="71" d="100"/>
          <a:sy n="71" d="100"/>
        </p:scale>
        <p:origin x="360" y="1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commentAuthors" Target="commentAuthor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74B73C9-79E7-7148-8C3F-EDA37B559F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E1CAB1-F2AA-174E-AB4B-403B13E92B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A9B458-96B2-1243-8B2A-2682BE4633DE}" type="datetimeFigureOut">
              <a:rPr lang="en-US" smtClean="0"/>
              <a:t>3/28/22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277D05-8A03-8446-9500-E9DC7729A5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C433D3-5795-0742-9869-1D321BE8358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FE604-775E-C048-9AE3-D98FFA096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499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D2087-CAD2-9A49-8085-48271BA328E0}" type="datetimeFigureOut">
              <a:rPr lang="en-US" smtClean="0"/>
              <a:t>3/28/22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D3D2A-5AB6-B146-ADD0-F24AA7B5D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524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8011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548003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463850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7999618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54446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7200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9308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492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56183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259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302292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83537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7635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515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143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4737F51E-8DDA-1B43-8A39-355F39E6AC5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0343447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4737F51E-8DDA-1B43-8A39-355F39E6AC5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67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240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4991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633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27176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5" r:id="rId1"/>
    <p:sldLayoutId id="2147484136" r:id="rId2"/>
    <p:sldLayoutId id="2147484137" r:id="rId3"/>
    <p:sldLayoutId id="2147484138" r:id="rId4"/>
    <p:sldLayoutId id="2147484139" r:id="rId5"/>
    <p:sldLayoutId id="2147484140" r:id="rId6"/>
    <p:sldLayoutId id="2147484141" r:id="rId7"/>
    <p:sldLayoutId id="2147484142" r:id="rId8"/>
    <p:sldLayoutId id="2147484143" r:id="rId9"/>
    <p:sldLayoutId id="2147484144" r:id="rId10"/>
    <p:sldLayoutId id="2147484145" r:id="rId11"/>
    <p:sldLayoutId id="214748414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tiff"/><Relationship Id="rId4" Type="http://schemas.openxmlformats.org/officeDocument/2006/relationships/image" Target="../media/image23.tif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tiff"/><Relationship Id="rId4" Type="http://schemas.openxmlformats.org/officeDocument/2006/relationships/image" Target="../media/image3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t&amp;rct=j&amp;q=&amp;esrc=s&amp;source=web&amp;cd=&amp;ved=2ahUKEwjCguXOyOj2AhUJiFwKHX7lBkcQFnoECA0QAQ&amp;url=https%3A%2F%2Fwww.cbac.co.uk%2Fcymwysterau%2Fcymraeg-i-oedolion-sylfaen%2F&amp;usg=AOvVaw1xA-KP3QVP42sTNiE-to6F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google.co.uk/url?sa=t&amp;rct=j&amp;q=&amp;esrc=s&amp;source=web&amp;cd=&amp;cad=rja&amp;uact=8&amp;ved=2ahUKEwiH1NXEyuj2AhXDlFwKHeSRAEQQFnoECBAQAQ&amp;url=https%3A%2F%2Fwww.cbac.co.uk%2Fcymwysterau%2Fcymraeg-i-oedolion-canolradd%2F&amp;usg=AOvVaw0YTfPER5RFHLBYe1HoDWxQ" TargetMode="External"/><Relationship Id="rId5" Type="http://schemas.openxmlformats.org/officeDocument/2006/relationships/hyperlink" Target="https://www.google.co.uk/url?sa=t&amp;rct=j&amp;q=&amp;esrc=s&amp;source=web&amp;cd=&amp;cad=rja&amp;uact=8&amp;ved=2ahUKEwjqs4Wmyuj2AhVRUMAKHeaRB_YQFnoECAYQAQ&amp;url=https%3A%2F%2Fwww.cbac.co.uk%2Fcymwysterau%2Fcymraeg-i-oedolion-mynediad%2F&amp;usg=AOvVaw13Hgv-ujh0qrz-21LTEbmE" TargetMode="External"/><Relationship Id="rId4" Type="http://schemas.openxmlformats.org/officeDocument/2006/relationships/image" Target="../media/image4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7.tiff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tiff"/><Relationship Id="rId2" Type="http://schemas.openxmlformats.org/officeDocument/2006/relationships/image" Target="../media/image48.tiff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tif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1.tiff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tiff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8.tiff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4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Llwybr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y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Gymraeg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Welsh Pathway</a:t>
            </a: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BA3C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01206"/>
            <a:ext cx="2062554" cy="81741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7E24E6B9-8EF9-B84F-93F8-49DBA6A0ABF4}"/>
              </a:ext>
            </a:extLst>
          </p:cNvPr>
          <p:cNvSpPr txBox="1">
            <a:spLocks/>
          </p:cNvSpPr>
          <p:nvPr/>
        </p:nvSpPr>
        <p:spPr>
          <a:xfrm>
            <a:off x="4343400" y="5534425"/>
            <a:ext cx="3782292" cy="87549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11 &amp; 12: </a:t>
            </a: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29.3.2022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8772041" y="6040583"/>
            <a:ext cx="3121644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nia.evans@pcydds.ac.uk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820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49530" y="1559354"/>
            <a:ext cx="5643270" cy="412420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u="sng" dirty="0" err="1">
                <a:solidFill>
                  <a:schemeClr val="accent2"/>
                </a:solidFill>
              </a:rPr>
              <a:t>Rhan</a:t>
            </a:r>
            <a:r>
              <a:rPr lang="en-US" sz="3200" b="1" u="sng" dirty="0">
                <a:solidFill>
                  <a:schemeClr val="accent2"/>
                </a:solidFill>
              </a:rPr>
              <a:t> 1</a:t>
            </a:r>
            <a:r>
              <a:rPr lang="en-US" sz="3200" dirty="0">
                <a:solidFill>
                  <a:schemeClr val="accent2"/>
                </a:solidFill>
              </a:rPr>
              <a:t>: “Mae </a:t>
            </a:r>
            <a:r>
              <a:rPr lang="en-US" sz="3200" dirty="0" err="1">
                <a:solidFill>
                  <a:schemeClr val="accent2"/>
                </a:solidFill>
              </a:rPr>
              <a:t>hi’n</a:t>
            </a:r>
            <a:r>
              <a:rPr lang="en-US" sz="3200" dirty="0">
                <a:solidFill>
                  <a:schemeClr val="accent2"/>
                </a:solidFill>
              </a:rPr>
              <a:t> </a:t>
            </a:r>
            <a:r>
              <a:rPr lang="en-US" sz="3200" dirty="0" err="1">
                <a:solidFill>
                  <a:schemeClr val="accent2"/>
                </a:solidFill>
              </a:rPr>
              <a:t>amser</a:t>
            </a:r>
            <a:r>
              <a:rPr lang="en-US" sz="3200" dirty="0">
                <a:solidFill>
                  <a:schemeClr val="accent2"/>
                </a:solidFill>
              </a:rPr>
              <a:t> </a:t>
            </a:r>
            <a:r>
              <a:rPr lang="en-US" sz="3200" dirty="0" err="1">
                <a:solidFill>
                  <a:schemeClr val="accent2"/>
                </a:solidFill>
              </a:rPr>
              <a:t>cofrestru</a:t>
            </a:r>
            <a:r>
              <a:rPr lang="en-US" sz="3200" dirty="0">
                <a:solidFill>
                  <a:schemeClr val="accent2"/>
                </a:solidFill>
              </a:rPr>
              <a:t>!” (</a:t>
            </a:r>
            <a:r>
              <a:rPr lang="en-US" sz="3200" dirty="0" err="1">
                <a:solidFill>
                  <a:schemeClr val="accent2"/>
                </a:solidFill>
              </a:rPr>
              <a:t>yn</a:t>
            </a:r>
            <a:r>
              <a:rPr lang="en-US" sz="3200" dirty="0">
                <a:solidFill>
                  <a:schemeClr val="accent2"/>
                </a:solidFill>
              </a:rPr>
              <a:t> y </a:t>
            </a:r>
            <a:r>
              <a:rPr lang="en-US" sz="3200" dirty="0" err="1">
                <a:solidFill>
                  <a:schemeClr val="accent2"/>
                </a:solidFill>
              </a:rPr>
              <a:t>Gymraeg</a:t>
            </a:r>
            <a:r>
              <a:rPr lang="en-US" sz="3200" dirty="0">
                <a:solidFill>
                  <a:schemeClr val="accent2"/>
                </a:solidFill>
              </a:rPr>
              <a:t>).</a:t>
            </a:r>
          </a:p>
          <a:p>
            <a:endParaRPr lang="en-US" sz="1600" dirty="0">
              <a:solidFill>
                <a:schemeClr val="accent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u="sng" dirty="0" err="1">
                <a:solidFill>
                  <a:schemeClr val="accent2"/>
                </a:solidFill>
              </a:rPr>
              <a:t>Rhan</a:t>
            </a:r>
            <a:r>
              <a:rPr lang="en-US" sz="3200" b="1" u="sng" dirty="0">
                <a:solidFill>
                  <a:schemeClr val="accent2"/>
                </a:solidFill>
              </a:rPr>
              <a:t> 2:</a:t>
            </a:r>
            <a:r>
              <a:rPr lang="en-US" sz="3200" dirty="0">
                <a:solidFill>
                  <a:schemeClr val="accent2"/>
                </a:solidFill>
              </a:rPr>
              <a:t>  </a:t>
            </a:r>
            <a:r>
              <a:rPr lang="en-US" sz="3200" dirty="0" err="1">
                <a:solidFill>
                  <a:schemeClr val="accent2"/>
                </a:solidFill>
              </a:rPr>
              <a:t>Profiad</a:t>
            </a:r>
            <a:r>
              <a:rPr lang="en-US" sz="3200" dirty="0">
                <a:solidFill>
                  <a:schemeClr val="accent2"/>
                </a:solidFill>
              </a:rPr>
              <a:t> </a:t>
            </a:r>
            <a:r>
              <a:rPr lang="en-US" sz="3200" dirty="0" err="1">
                <a:solidFill>
                  <a:schemeClr val="accent2"/>
                </a:solidFill>
              </a:rPr>
              <a:t>Addysgu</a:t>
            </a:r>
            <a:r>
              <a:rPr lang="en-US" sz="3200" dirty="0">
                <a:solidFill>
                  <a:schemeClr val="accent2"/>
                </a:solidFill>
              </a:rPr>
              <a:t> </a:t>
            </a:r>
            <a:r>
              <a:rPr lang="en-US" sz="3200" dirty="0" err="1">
                <a:solidFill>
                  <a:schemeClr val="accent2"/>
                </a:solidFill>
              </a:rPr>
              <a:t>Proffesiynol</a:t>
            </a:r>
            <a:endParaRPr lang="en-US" sz="3200" dirty="0">
              <a:solidFill>
                <a:schemeClr val="accent2"/>
              </a:solidFill>
            </a:endParaRPr>
          </a:p>
          <a:p>
            <a:endParaRPr lang="en-US" sz="2000" b="1" u="sng" dirty="0">
              <a:solidFill>
                <a:schemeClr val="accent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u="sng" dirty="0" err="1">
                <a:solidFill>
                  <a:schemeClr val="accent2"/>
                </a:solidFill>
              </a:rPr>
              <a:t>Rhan</a:t>
            </a:r>
            <a:r>
              <a:rPr lang="en-US" sz="3200" b="1" u="sng" dirty="0">
                <a:solidFill>
                  <a:schemeClr val="accent2"/>
                </a:solidFill>
              </a:rPr>
              <a:t> 3:</a:t>
            </a:r>
            <a:r>
              <a:rPr lang="en-US" sz="3200" b="1" dirty="0">
                <a:solidFill>
                  <a:schemeClr val="accent2"/>
                </a:solidFill>
              </a:rPr>
              <a:t>  </a:t>
            </a:r>
            <a:r>
              <a:rPr lang="en-US" sz="3200" dirty="0">
                <a:solidFill>
                  <a:schemeClr val="accent2"/>
                </a:solidFill>
              </a:rPr>
              <a:t>Y </a:t>
            </a:r>
            <a:r>
              <a:rPr lang="en-US" sz="3200" dirty="0" err="1">
                <a:solidFill>
                  <a:schemeClr val="accent2"/>
                </a:solidFill>
              </a:rPr>
              <a:t>Portffolio</a:t>
            </a:r>
            <a:r>
              <a:rPr lang="en-US" sz="3200" dirty="0">
                <a:solidFill>
                  <a:schemeClr val="accent2"/>
                </a:solidFill>
              </a:rPr>
              <a:t> </a:t>
            </a:r>
            <a:r>
              <a:rPr lang="en-US" sz="3200" dirty="0" err="1">
                <a:solidFill>
                  <a:schemeClr val="accent2"/>
                </a:solidFill>
              </a:rPr>
              <a:t>Cymraeg</a:t>
            </a:r>
            <a:endParaRPr lang="en-US" sz="3200" dirty="0">
              <a:solidFill>
                <a:schemeClr val="accent2"/>
              </a:solidFill>
            </a:endParaRPr>
          </a:p>
          <a:p>
            <a:endParaRPr lang="en-US" sz="2000" dirty="0">
              <a:solidFill>
                <a:schemeClr val="accent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u="sng" dirty="0" err="1">
                <a:solidFill>
                  <a:schemeClr val="accent2"/>
                </a:solidFill>
              </a:rPr>
              <a:t>Rhan</a:t>
            </a:r>
            <a:r>
              <a:rPr lang="en-US" sz="3200" b="1" u="sng" dirty="0">
                <a:solidFill>
                  <a:schemeClr val="accent2"/>
                </a:solidFill>
              </a:rPr>
              <a:t> 4:</a:t>
            </a:r>
            <a:r>
              <a:rPr lang="en-US" sz="3200" b="1" dirty="0">
                <a:solidFill>
                  <a:schemeClr val="accent2"/>
                </a:solidFill>
              </a:rPr>
              <a:t>  </a:t>
            </a:r>
            <a:r>
              <a:rPr lang="en-US" sz="3200" dirty="0" err="1">
                <a:solidFill>
                  <a:schemeClr val="accent2"/>
                </a:solidFill>
              </a:rPr>
              <a:t>Hwyl</a:t>
            </a:r>
            <a:r>
              <a:rPr lang="en-US" sz="3200" dirty="0">
                <a:solidFill>
                  <a:schemeClr val="accent2"/>
                </a:solidFill>
              </a:rPr>
              <a:t>!</a:t>
            </a:r>
            <a:endParaRPr lang="en-US" sz="2000" dirty="0">
              <a:solidFill>
                <a:schemeClr val="accent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471A80-8171-764D-B214-0C23ACF49493}"/>
              </a:ext>
            </a:extLst>
          </p:cNvPr>
          <p:cNvSpPr txBox="1"/>
          <p:nvPr/>
        </p:nvSpPr>
        <p:spPr>
          <a:xfrm>
            <a:off x="2807480" y="146347"/>
            <a:ext cx="6259028" cy="1200329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Heddiw</a:t>
            </a:r>
            <a:r>
              <a:rPr lang="en-US" sz="3600" dirty="0">
                <a:solidFill>
                  <a:schemeClr val="bg1"/>
                </a:solidFill>
              </a:rPr>
              <a:t>, </a:t>
            </a:r>
            <a:r>
              <a:rPr lang="en-US" sz="3600" dirty="0" err="1">
                <a:solidFill>
                  <a:schemeClr val="bg1"/>
                </a:solidFill>
              </a:rPr>
              <a:t>byddwn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ni’n</a:t>
            </a:r>
            <a:r>
              <a:rPr lang="en-US" sz="3600" dirty="0">
                <a:solidFill>
                  <a:schemeClr val="bg1"/>
                </a:solidFill>
              </a:rPr>
              <a:t> …</a:t>
            </a:r>
          </a:p>
          <a:p>
            <a:pPr algn="ctr"/>
            <a:r>
              <a:rPr lang="en-US" sz="3600" i="1" dirty="0">
                <a:solidFill>
                  <a:schemeClr val="bg1"/>
                </a:solidFill>
              </a:rPr>
              <a:t>Today, we will be…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4FD0E4-63CE-8C4A-9090-91A5CF5BF734}"/>
              </a:ext>
            </a:extLst>
          </p:cNvPr>
          <p:cNvSpPr txBox="1"/>
          <p:nvPr/>
        </p:nvSpPr>
        <p:spPr>
          <a:xfrm>
            <a:off x="6244873" y="1559354"/>
            <a:ext cx="5643270" cy="403187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i="1" u="sng" dirty="0">
                <a:solidFill>
                  <a:schemeClr val="accent2"/>
                </a:solidFill>
              </a:rPr>
              <a:t>Part 1</a:t>
            </a:r>
            <a:r>
              <a:rPr lang="en-US" sz="3200" i="1" dirty="0">
                <a:solidFill>
                  <a:schemeClr val="accent2"/>
                </a:solidFill>
              </a:rPr>
              <a:t>: “It is registration time!” (</a:t>
            </a:r>
            <a:r>
              <a:rPr lang="en-US" sz="3200" i="1" dirty="0" err="1">
                <a:solidFill>
                  <a:schemeClr val="accent2"/>
                </a:solidFill>
              </a:rPr>
              <a:t>yn</a:t>
            </a:r>
            <a:r>
              <a:rPr lang="en-US" sz="3200" i="1" dirty="0">
                <a:solidFill>
                  <a:schemeClr val="accent2"/>
                </a:solidFill>
              </a:rPr>
              <a:t> y </a:t>
            </a:r>
            <a:r>
              <a:rPr lang="en-US" sz="3200" i="1" dirty="0" err="1">
                <a:solidFill>
                  <a:schemeClr val="accent2"/>
                </a:solidFill>
              </a:rPr>
              <a:t>Gymraeg</a:t>
            </a:r>
            <a:r>
              <a:rPr lang="en-US" sz="3200" i="1" dirty="0">
                <a:solidFill>
                  <a:schemeClr val="accent2"/>
                </a:solidFill>
              </a:rPr>
              <a:t>).</a:t>
            </a:r>
          </a:p>
          <a:p>
            <a:endParaRPr lang="en-US" sz="2000" i="1" dirty="0">
              <a:solidFill>
                <a:schemeClr val="accent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i="1" u="sng" dirty="0" err="1">
                <a:solidFill>
                  <a:schemeClr val="accent2"/>
                </a:solidFill>
              </a:rPr>
              <a:t>Rhan</a:t>
            </a:r>
            <a:r>
              <a:rPr lang="en-US" sz="3200" b="1" i="1" u="sng" dirty="0">
                <a:solidFill>
                  <a:schemeClr val="accent2"/>
                </a:solidFill>
              </a:rPr>
              <a:t> 2</a:t>
            </a:r>
            <a:r>
              <a:rPr lang="en-US" sz="3200" i="1" dirty="0">
                <a:solidFill>
                  <a:schemeClr val="accent2"/>
                </a:solidFill>
              </a:rPr>
              <a:t>:  PTE3</a:t>
            </a:r>
          </a:p>
          <a:p>
            <a:endParaRPr lang="en-US" sz="2000" i="1" dirty="0">
              <a:solidFill>
                <a:schemeClr val="accent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i="1" u="sng" dirty="0" err="1">
                <a:solidFill>
                  <a:schemeClr val="accent2"/>
                </a:solidFill>
              </a:rPr>
              <a:t>Rhan</a:t>
            </a:r>
            <a:r>
              <a:rPr lang="en-US" sz="3200" b="1" i="1" u="sng" dirty="0">
                <a:solidFill>
                  <a:schemeClr val="accent2"/>
                </a:solidFill>
              </a:rPr>
              <a:t> 3:</a:t>
            </a:r>
            <a:r>
              <a:rPr lang="en-US" sz="3200" i="1" dirty="0">
                <a:solidFill>
                  <a:schemeClr val="accent2"/>
                </a:solidFill>
              </a:rPr>
              <a:t>  The Welsh Portfolio</a:t>
            </a:r>
          </a:p>
          <a:p>
            <a:endParaRPr lang="en-US" sz="2400" i="1" dirty="0">
              <a:solidFill>
                <a:schemeClr val="accent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i="1" u="sng" dirty="0" err="1">
                <a:solidFill>
                  <a:schemeClr val="accent2"/>
                </a:solidFill>
              </a:rPr>
              <a:t>Rhan</a:t>
            </a:r>
            <a:r>
              <a:rPr lang="en-US" sz="3200" b="1" i="1" u="sng" dirty="0">
                <a:solidFill>
                  <a:schemeClr val="accent2"/>
                </a:solidFill>
              </a:rPr>
              <a:t> 4</a:t>
            </a:r>
            <a:r>
              <a:rPr lang="en-US" sz="3200" i="1" dirty="0">
                <a:solidFill>
                  <a:schemeClr val="accent2"/>
                </a:solidFill>
              </a:rPr>
              <a:t>: Fun!</a:t>
            </a:r>
          </a:p>
          <a:p>
            <a:endParaRPr lang="en-US" sz="32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53405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039905" y="355586"/>
            <a:ext cx="6959599" cy="224676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Rhan</a:t>
            </a:r>
            <a:r>
              <a:rPr lang="en-US" sz="2800" b="1" u="sng" dirty="0"/>
              <a:t> 1:</a:t>
            </a:r>
          </a:p>
          <a:p>
            <a:pPr algn="ctr"/>
            <a:r>
              <a:rPr lang="en-US" sz="2800" dirty="0"/>
              <a:t>Mae </a:t>
            </a:r>
            <a:r>
              <a:rPr lang="en-US" sz="2800" dirty="0" err="1"/>
              <a:t>hi’n</a:t>
            </a:r>
            <a:r>
              <a:rPr lang="en-US" sz="2800" dirty="0"/>
              <a:t> </a:t>
            </a:r>
            <a:r>
              <a:rPr lang="en-US" sz="2800" dirty="0" err="1"/>
              <a:t>amser</a:t>
            </a:r>
            <a:r>
              <a:rPr lang="en-US" sz="2800" dirty="0"/>
              <a:t> </a:t>
            </a:r>
            <a:r>
              <a:rPr lang="en-US" sz="2800" dirty="0" err="1"/>
              <a:t>cofrestru</a:t>
            </a:r>
            <a:r>
              <a:rPr lang="en-US" sz="2800" dirty="0"/>
              <a:t>!</a:t>
            </a:r>
          </a:p>
          <a:p>
            <a:pPr algn="ctr"/>
            <a:endParaRPr lang="en-US" sz="2800" dirty="0"/>
          </a:p>
          <a:p>
            <a:pPr algn="ctr"/>
            <a:r>
              <a:rPr lang="en-US" sz="2800" b="1" i="1" u="sng" dirty="0"/>
              <a:t>Part 1:</a:t>
            </a:r>
          </a:p>
          <a:p>
            <a:pPr algn="ctr"/>
            <a:r>
              <a:rPr lang="en-US" sz="2800" i="1" dirty="0"/>
              <a:t>It’s registration time!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6D9611A-59B9-FE4A-854C-70294E00631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703" t="8962" r="10510" b="8255"/>
          <a:stretch/>
        </p:blipFill>
        <p:spPr>
          <a:xfrm>
            <a:off x="1039905" y="3108187"/>
            <a:ext cx="2313265" cy="2461823"/>
          </a:xfrm>
          <a:prstGeom prst="rect">
            <a:avLst/>
          </a:prstGeom>
        </p:spPr>
      </p:pic>
      <p:sp>
        <p:nvSpPr>
          <p:cNvPr id="8" name="Cloud Callout 7">
            <a:extLst>
              <a:ext uri="{FF2B5EF4-FFF2-40B4-BE49-F238E27FC236}">
                <a16:creationId xmlns:a16="http://schemas.microsoft.com/office/drawing/2014/main" id="{C7DD00D4-AF04-5842-8B51-44E52C8D7A2B}"/>
              </a:ext>
            </a:extLst>
          </p:cNvPr>
          <p:cNvSpPr/>
          <p:nvPr/>
        </p:nvSpPr>
        <p:spPr>
          <a:xfrm>
            <a:off x="3353170" y="2882672"/>
            <a:ext cx="6019800" cy="2904202"/>
          </a:xfrm>
          <a:prstGeom prst="cloudCallout">
            <a:avLst>
              <a:gd name="adj1" fmla="val -68633"/>
              <a:gd name="adj2" fmla="val 1439"/>
            </a:avLst>
          </a:prstGeom>
          <a:solidFill>
            <a:schemeClr val="accent1">
              <a:lumMod val="20000"/>
              <a:lumOff val="80000"/>
            </a:schemeClr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  <a:p>
            <a:pPr algn="ctr"/>
            <a:r>
              <a:rPr lang="en-US" sz="2800" b="1" dirty="0">
                <a:solidFill>
                  <a:schemeClr val="tx2"/>
                </a:solidFill>
              </a:rPr>
              <a:t>Faint o </a:t>
            </a:r>
            <a:r>
              <a:rPr lang="en-US" sz="2800" b="1" dirty="0" err="1">
                <a:solidFill>
                  <a:schemeClr val="tx2"/>
                </a:solidFill>
              </a:rPr>
              <a:t>ymadroddion</a:t>
            </a:r>
            <a:r>
              <a:rPr lang="en-US" sz="2800" b="1" dirty="0">
                <a:solidFill>
                  <a:schemeClr val="tx2"/>
                </a:solidFill>
              </a:rPr>
              <a:t> </a:t>
            </a:r>
            <a:r>
              <a:rPr lang="en-US" sz="2800" b="1" dirty="0" err="1">
                <a:solidFill>
                  <a:schemeClr val="tx2"/>
                </a:solidFill>
              </a:rPr>
              <a:t>rydych</a:t>
            </a:r>
            <a:r>
              <a:rPr lang="en-US" sz="2800" b="1" dirty="0">
                <a:solidFill>
                  <a:schemeClr val="tx2"/>
                </a:solidFill>
              </a:rPr>
              <a:t> </a:t>
            </a:r>
            <a:r>
              <a:rPr lang="en-US" sz="2800" b="1" dirty="0" err="1">
                <a:solidFill>
                  <a:schemeClr val="tx2"/>
                </a:solidFill>
              </a:rPr>
              <a:t>chi’n</a:t>
            </a:r>
            <a:r>
              <a:rPr lang="en-US" sz="2800" b="1" dirty="0">
                <a:solidFill>
                  <a:schemeClr val="tx2"/>
                </a:solidFill>
              </a:rPr>
              <a:t> </a:t>
            </a:r>
            <a:r>
              <a:rPr lang="en-US" sz="2800" b="1" dirty="0" err="1">
                <a:solidFill>
                  <a:schemeClr val="tx2"/>
                </a:solidFill>
              </a:rPr>
              <a:t>eu</a:t>
            </a:r>
            <a:r>
              <a:rPr lang="en-US" sz="2800" b="1" dirty="0">
                <a:solidFill>
                  <a:schemeClr val="tx2"/>
                </a:solidFill>
              </a:rPr>
              <a:t> </a:t>
            </a:r>
            <a:r>
              <a:rPr lang="en-US" sz="2800" b="1" dirty="0" err="1">
                <a:solidFill>
                  <a:schemeClr val="tx2"/>
                </a:solidFill>
              </a:rPr>
              <a:t>cofio</a:t>
            </a:r>
            <a:r>
              <a:rPr lang="en-US" sz="2800" b="1" dirty="0">
                <a:solidFill>
                  <a:schemeClr val="tx2"/>
                </a:solidFill>
              </a:rPr>
              <a:t>?</a:t>
            </a:r>
          </a:p>
          <a:p>
            <a:pPr algn="ctr"/>
            <a:endParaRPr lang="en-US" b="1" dirty="0">
              <a:solidFill>
                <a:schemeClr val="tx2"/>
              </a:solidFill>
            </a:endParaRPr>
          </a:p>
          <a:p>
            <a:pPr algn="ctr"/>
            <a:r>
              <a:rPr lang="en-US" sz="2800" b="1" i="1" dirty="0">
                <a:solidFill>
                  <a:schemeClr val="tx2"/>
                </a:solidFill>
              </a:rPr>
              <a:t>How many phrases do you remember?</a:t>
            </a:r>
          </a:p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72F391-3421-C849-B800-0815A1BA2AA4}"/>
              </a:ext>
            </a:extLst>
          </p:cNvPr>
          <p:cNvSpPr txBox="1"/>
          <p:nvPr/>
        </p:nvSpPr>
        <p:spPr>
          <a:xfrm>
            <a:off x="9516406" y="355586"/>
            <a:ext cx="2313265" cy="507831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/>
              <a:t>Greeting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Register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Feelings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School dinner / packed lunch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Days of the week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Months of the year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Date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Weather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828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616200" y="357087"/>
            <a:ext cx="6959599" cy="267765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Rhan</a:t>
            </a:r>
            <a:r>
              <a:rPr lang="en-US" sz="2800" b="1" u="sng" dirty="0"/>
              <a:t> 2:</a:t>
            </a:r>
          </a:p>
          <a:p>
            <a:pPr algn="ctr"/>
            <a:r>
              <a:rPr lang="en-US" sz="2800" dirty="0" err="1"/>
              <a:t>Sut</a:t>
            </a:r>
            <a:r>
              <a:rPr lang="en-US" sz="2800" dirty="0"/>
              <a:t> </a:t>
            </a:r>
            <a:r>
              <a:rPr lang="en-US" sz="2800" dirty="0" err="1"/>
              <a:t>aeth</a:t>
            </a:r>
            <a:r>
              <a:rPr lang="en-US" sz="2800" dirty="0"/>
              <a:t> y </a:t>
            </a:r>
            <a:r>
              <a:rPr lang="en-US" sz="2800" dirty="0" err="1"/>
              <a:t>Profiad</a:t>
            </a:r>
            <a:r>
              <a:rPr lang="en-US" sz="2800" dirty="0"/>
              <a:t> </a:t>
            </a:r>
            <a:r>
              <a:rPr lang="en-US" sz="2800" dirty="0" err="1"/>
              <a:t>Addysgu</a:t>
            </a:r>
            <a:r>
              <a:rPr lang="en-US" sz="2800" dirty="0"/>
              <a:t> </a:t>
            </a:r>
            <a:r>
              <a:rPr lang="en-US" sz="2800" dirty="0" err="1"/>
              <a:t>Proffesiynol</a:t>
            </a:r>
            <a:r>
              <a:rPr lang="en-US" sz="2800" dirty="0"/>
              <a:t>?</a:t>
            </a:r>
          </a:p>
          <a:p>
            <a:pPr algn="ctr"/>
            <a:endParaRPr lang="en-US" sz="2800" b="1" i="1" u="sng" dirty="0"/>
          </a:p>
          <a:p>
            <a:pPr algn="ctr"/>
            <a:r>
              <a:rPr lang="en-US" sz="2800" b="1" i="1" u="sng" dirty="0"/>
              <a:t>Part 2: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i="1" dirty="0"/>
              <a:t>How did it go on your Professional Teaching Experience?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DA3FFD6-521A-9049-8414-0C7A2A1843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4668" y="3179390"/>
            <a:ext cx="2679700" cy="26797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099AF19-E451-284B-9887-D9EE165C1C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89231" y="3179390"/>
            <a:ext cx="2785921" cy="2827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019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66837F2-9583-984A-9027-99A86F9290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0935" y="1858313"/>
            <a:ext cx="3175000" cy="1689100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8B15D68C-22C2-1C47-9624-208F2E47116C}"/>
              </a:ext>
            </a:extLst>
          </p:cNvPr>
          <p:cNvSpPr/>
          <p:nvPr/>
        </p:nvSpPr>
        <p:spPr>
          <a:xfrm>
            <a:off x="322729" y="251013"/>
            <a:ext cx="4572000" cy="1918447"/>
          </a:xfrm>
          <a:prstGeom prst="wedgeEllipseCallout">
            <a:avLst>
              <a:gd name="adj1" fmla="val 52892"/>
              <a:gd name="adj2" fmla="val 62501"/>
            </a:avLst>
          </a:prstGeom>
          <a:solidFill>
            <a:schemeClr val="accent1">
              <a:lumMod val="20000"/>
              <a:lumOff val="80000"/>
            </a:schemeClr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28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aeth</a:t>
            </a:r>
            <a:r>
              <a:rPr lang="en-US" sz="28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8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dda</a:t>
            </a:r>
            <a:r>
              <a:rPr lang="en-US" sz="28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pPr algn="ctr"/>
            <a:endParaRPr lang="en-US" sz="2800" b="1" dirty="0">
              <a:solidFill>
                <a:schemeClr val="tx1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800" b="1" i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went well?</a:t>
            </a:r>
          </a:p>
        </p:txBody>
      </p:sp>
      <p:sp>
        <p:nvSpPr>
          <p:cNvPr id="19" name="Oval Callout 18">
            <a:extLst>
              <a:ext uri="{FF2B5EF4-FFF2-40B4-BE49-F238E27FC236}">
                <a16:creationId xmlns:a16="http://schemas.microsoft.com/office/drawing/2014/main" id="{696AFA18-4AD2-D44D-BAB3-FEC7C1E03BF5}"/>
              </a:ext>
            </a:extLst>
          </p:cNvPr>
          <p:cNvSpPr/>
          <p:nvPr/>
        </p:nvSpPr>
        <p:spPr>
          <a:xfrm>
            <a:off x="537882" y="3081247"/>
            <a:ext cx="4572000" cy="2832845"/>
          </a:xfrm>
          <a:prstGeom prst="wedgeEllipseCallout">
            <a:avLst>
              <a:gd name="adj1" fmla="val 43480"/>
              <a:gd name="adj2" fmla="val -57637"/>
            </a:avLst>
          </a:prstGeom>
          <a:solidFill>
            <a:schemeClr val="accent1">
              <a:lumMod val="20000"/>
              <a:lumOff val="80000"/>
            </a:schemeClr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Pa </a:t>
            </a:r>
            <a:r>
              <a:rPr lang="en-US" sz="22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bethau</a:t>
            </a:r>
            <a:r>
              <a:rPr lang="en-US" sz="22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da </a:t>
            </a:r>
            <a:r>
              <a:rPr lang="en-US" sz="22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oedd</a:t>
            </a:r>
            <a:r>
              <a:rPr lang="en-US" sz="22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2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2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2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digwydd</a:t>
            </a:r>
            <a:r>
              <a:rPr lang="en-US" sz="22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2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2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2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eich</a:t>
            </a:r>
            <a:r>
              <a:rPr lang="en-US" sz="22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2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dosbarth</a:t>
            </a:r>
            <a:r>
              <a:rPr lang="en-US" sz="22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chi o ran y </a:t>
            </a:r>
            <a:r>
              <a:rPr lang="en-US" sz="22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Gymraeg</a:t>
            </a:r>
            <a:r>
              <a:rPr lang="en-US" sz="22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 </a:t>
            </a:r>
          </a:p>
          <a:p>
            <a:pPr algn="ctr"/>
            <a:endParaRPr lang="en-US" sz="1000" b="1" i="1" dirty="0">
              <a:solidFill>
                <a:schemeClr val="tx1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200" b="1" i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good practice did you see, in your class, with regards to Welsh development?</a:t>
            </a:r>
          </a:p>
        </p:txBody>
      </p:sp>
      <p:sp>
        <p:nvSpPr>
          <p:cNvPr id="20" name="Oval Callout 19">
            <a:extLst>
              <a:ext uri="{FF2B5EF4-FFF2-40B4-BE49-F238E27FC236}">
                <a16:creationId xmlns:a16="http://schemas.microsoft.com/office/drawing/2014/main" id="{45F8065E-150C-4346-B963-AFF1C1059F80}"/>
              </a:ext>
            </a:extLst>
          </p:cNvPr>
          <p:cNvSpPr/>
          <p:nvPr/>
        </p:nvSpPr>
        <p:spPr>
          <a:xfrm>
            <a:off x="7216588" y="161367"/>
            <a:ext cx="4572000" cy="2832845"/>
          </a:xfrm>
          <a:prstGeom prst="wedgeEllipseCallout">
            <a:avLst>
              <a:gd name="adj1" fmla="val -60049"/>
              <a:gd name="adj2" fmla="val 32870"/>
            </a:avLst>
          </a:prstGeom>
          <a:solidFill>
            <a:schemeClr val="accent1">
              <a:lumMod val="20000"/>
              <a:lumOff val="80000"/>
            </a:schemeClr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Faint o </a:t>
            </a:r>
            <a:r>
              <a:rPr lang="en-US" sz="28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Gymraeg</a:t>
            </a:r>
            <a:r>
              <a:rPr lang="en-US" sz="28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oedd</a:t>
            </a:r>
            <a:r>
              <a:rPr lang="en-US" sz="28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8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yr</a:t>
            </a:r>
            <a:r>
              <a:rPr lang="en-US" sz="28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ysgol</a:t>
            </a:r>
            <a:r>
              <a:rPr lang="en-US" sz="28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pPr algn="ctr"/>
            <a:endParaRPr lang="en-US" b="1" dirty="0">
              <a:solidFill>
                <a:schemeClr val="tx1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800" b="1" i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How much Welsh was in the school?</a:t>
            </a:r>
          </a:p>
        </p:txBody>
      </p:sp>
      <p:sp>
        <p:nvSpPr>
          <p:cNvPr id="21" name="Oval Callout 20">
            <a:extLst>
              <a:ext uri="{FF2B5EF4-FFF2-40B4-BE49-F238E27FC236}">
                <a16:creationId xmlns:a16="http://schemas.microsoft.com/office/drawing/2014/main" id="{0ABABCF3-5CCA-7740-863C-14DDB9179756}"/>
              </a:ext>
            </a:extLst>
          </p:cNvPr>
          <p:cNvSpPr/>
          <p:nvPr/>
        </p:nvSpPr>
        <p:spPr>
          <a:xfrm>
            <a:off x="7019364" y="3081247"/>
            <a:ext cx="4572000" cy="2832845"/>
          </a:xfrm>
          <a:prstGeom prst="wedgeEllipseCallout">
            <a:avLst>
              <a:gd name="adj1" fmla="val -48676"/>
              <a:gd name="adj2" fmla="val -54472"/>
            </a:avLst>
          </a:prstGeom>
          <a:solidFill>
            <a:schemeClr val="accent1">
              <a:lumMod val="20000"/>
              <a:lumOff val="80000"/>
            </a:schemeClr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Disgrifiwch</a:t>
            </a:r>
            <a:r>
              <a:rPr lang="en-US" sz="24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wers</a:t>
            </a:r>
            <a:r>
              <a:rPr lang="en-US" sz="24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Gymraeg</a:t>
            </a:r>
            <a:r>
              <a:rPr lang="en-US" sz="24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a </a:t>
            </a:r>
            <a:r>
              <a:rPr lang="en-US" sz="24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ddysgoch</a:t>
            </a:r>
            <a:r>
              <a:rPr lang="en-US" sz="24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chi.</a:t>
            </a:r>
          </a:p>
          <a:p>
            <a:pPr algn="ctr"/>
            <a:endParaRPr lang="en-US" sz="2400" b="1" dirty="0">
              <a:solidFill>
                <a:schemeClr val="tx1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400" b="1" i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Describe a Welsh lesson you taught.</a:t>
            </a:r>
          </a:p>
        </p:txBody>
      </p:sp>
    </p:spTree>
    <p:extLst>
      <p:ext uri="{BB962C8B-B14F-4D97-AF65-F5344CB8AC3E}">
        <p14:creationId xmlns:p14="http://schemas.microsoft.com/office/powerpoint/2010/main" val="6730124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743199" y="357087"/>
            <a:ext cx="6959599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Rhan</a:t>
            </a:r>
            <a:r>
              <a:rPr lang="en-US" sz="2800" b="1" u="sng" dirty="0"/>
              <a:t> 3: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dirty="0" err="1"/>
              <a:t>Fframwaith</a:t>
            </a:r>
            <a:r>
              <a:rPr lang="en-US" sz="2800" dirty="0"/>
              <a:t> </a:t>
            </a:r>
            <a:r>
              <a:rPr lang="en-US" sz="2800" dirty="0" err="1"/>
              <a:t>Cymwyseddau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Athrawon</a:t>
            </a:r>
            <a:endParaRPr lang="en-US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dirty="0"/>
              <a:t> </a:t>
            </a:r>
            <a:r>
              <a:rPr lang="en-US" sz="2800" dirty="0" err="1"/>
              <a:t>Portffolio</a:t>
            </a:r>
            <a:r>
              <a:rPr lang="en-US" sz="2800" dirty="0"/>
              <a:t> </a:t>
            </a:r>
            <a:r>
              <a:rPr lang="en-US" sz="2800" dirty="0" err="1"/>
              <a:t>Cymraeg</a:t>
            </a:r>
            <a:endParaRPr lang="en-US" sz="2800" dirty="0"/>
          </a:p>
          <a:p>
            <a:pPr algn="ctr"/>
            <a:endParaRPr lang="en-US" sz="2800" dirty="0"/>
          </a:p>
          <a:p>
            <a:pPr algn="ctr"/>
            <a:r>
              <a:rPr lang="en-US" sz="2800" b="1" i="1" u="sng" dirty="0"/>
              <a:t>Part 3: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i="1" dirty="0"/>
              <a:t>Welsh Language Competency Framework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i="1" dirty="0"/>
              <a:t> Welsh Portfolio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CF42E43-4A1C-294C-910F-22EEB1AFD8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5271" y="3685780"/>
            <a:ext cx="2655453" cy="2097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9376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DB52BC-B6B1-074B-A6E1-6F648A557D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6646241-6B10-1742-AB71-C55D4FC9CE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2312" y="0"/>
            <a:ext cx="8919075" cy="600806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2CFC20B-2D60-2648-BC78-627054238C6A}"/>
              </a:ext>
            </a:extLst>
          </p:cNvPr>
          <p:cNvSpPr txBox="1"/>
          <p:nvPr/>
        </p:nvSpPr>
        <p:spPr>
          <a:xfrm>
            <a:off x="235528" y="132629"/>
            <a:ext cx="1413163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Welsh Government version</a:t>
            </a:r>
          </a:p>
        </p:txBody>
      </p:sp>
    </p:spTree>
    <p:extLst>
      <p:ext uri="{BB962C8B-B14F-4D97-AF65-F5344CB8AC3E}">
        <p14:creationId xmlns:p14="http://schemas.microsoft.com/office/powerpoint/2010/main" val="4120120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311454B-00C4-4540-B6A5-98FB0733A6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9126" y="160303"/>
            <a:ext cx="8985071" cy="565860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CA09A6-75B8-1C45-8C90-F2B2F8E79BFC}"/>
              </a:ext>
            </a:extLst>
          </p:cNvPr>
          <p:cNvSpPr txBox="1"/>
          <p:nvPr/>
        </p:nvSpPr>
        <p:spPr>
          <a:xfrm>
            <a:off x="762001" y="728374"/>
            <a:ext cx="1413163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Welsh Government version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FE0D5C-6C9D-144A-BBD0-1B53C9CC58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9858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DB52BC-B6B1-074B-A6E1-6F648A557D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DB6D4FF-3A0C-BF40-B7D3-7A7C8CA8B9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4630" y="243319"/>
            <a:ext cx="9479769" cy="5511037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9D41B1-11CD-7F44-A0C0-94BAF6130CB1}"/>
              </a:ext>
            </a:extLst>
          </p:cNvPr>
          <p:cNvSpPr txBox="1"/>
          <p:nvPr/>
        </p:nvSpPr>
        <p:spPr>
          <a:xfrm>
            <a:off x="387928" y="243319"/>
            <a:ext cx="1413163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Original version</a:t>
            </a:r>
          </a:p>
          <a:p>
            <a:pPr algn="ctr"/>
            <a:r>
              <a:rPr lang="en-US" dirty="0"/>
              <a:t>(by </a:t>
            </a:r>
            <a:r>
              <a:rPr lang="en-US" dirty="0" err="1"/>
              <a:t>Rhagoriaith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083012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DB52BC-B6B1-074B-A6E1-6F648A557D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20BAC5B-D947-F544-8BFF-1442BC7C21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50" y="920456"/>
            <a:ext cx="11391900" cy="4749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840A2C-7DB6-E941-AD52-1AE0D626838D}"/>
              </a:ext>
            </a:extLst>
          </p:cNvPr>
          <p:cNvSpPr txBox="1"/>
          <p:nvPr/>
        </p:nvSpPr>
        <p:spPr>
          <a:xfrm>
            <a:off x="4260273" y="157692"/>
            <a:ext cx="3671454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Original version</a:t>
            </a:r>
          </a:p>
          <a:p>
            <a:pPr algn="ctr"/>
            <a:r>
              <a:rPr lang="en-US" dirty="0"/>
              <a:t>(by </a:t>
            </a:r>
            <a:r>
              <a:rPr lang="en-US" dirty="0" err="1"/>
              <a:t>Rhagoriaith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1746624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DB52BC-B6B1-074B-A6E1-6F648A557D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342FD5-B8A0-F14E-B4AE-6D4BF1AC95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3782" y="955964"/>
            <a:ext cx="9647382" cy="504777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F8F644-11E5-D248-AA89-F0EA61AB4FB0}"/>
              </a:ext>
            </a:extLst>
          </p:cNvPr>
          <p:cNvSpPr txBox="1"/>
          <p:nvPr/>
        </p:nvSpPr>
        <p:spPr>
          <a:xfrm>
            <a:off x="4260273" y="157692"/>
            <a:ext cx="3671454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Original version</a:t>
            </a:r>
          </a:p>
          <a:p>
            <a:pPr algn="ctr"/>
            <a:r>
              <a:rPr lang="en-US" dirty="0"/>
              <a:t>(by </a:t>
            </a:r>
            <a:r>
              <a:rPr lang="en-US" dirty="0" err="1"/>
              <a:t>Rhagoriaith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0778180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72CB40-E1CB-3842-9CBF-76D8ADACE7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9512" y="5945950"/>
            <a:ext cx="2301335" cy="9120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1647930" y="94549"/>
            <a:ext cx="8229600" cy="70788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Y </a:t>
            </a:r>
            <a:r>
              <a:rPr lang="en-US" sz="2000" dirty="0" err="1"/>
              <a:t>Portffolio</a:t>
            </a:r>
            <a:r>
              <a:rPr lang="en-US" sz="2000" dirty="0"/>
              <a:t>: </a:t>
            </a:r>
            <a:r>
              <a:rPr lang="en-US" sz="2000" dirty="0" err="1"/>
              <a:t>Canllaw</a:t>
            </a:r>
            <a:r>
              <a:rPr lang="en-US" sz="2000" dirty="0"/>
              <a:t> </a:t>
            </a:r>
            <a:r>
              <a:rPr lang="en-US" sz="2000" dirty="0" err="1"/>
              <a:t>i’r</a:t>
            </a:r>
            <a:r>
              <a:rPr lang="en-US" sz="2000" dirty="0"/>
              <a:t> </a:t>
            </a:r>
            <a:r>
              <a:rPr lang="en-US" sz="2000" dirty="0" err="1"/>
              <a:t>mathau</a:t>
            </a:r>
            <a:r>
              <a:rPr lang="en-US" sz="2000" dirty="0"/>
              <a:t> o </a:t>
            </a:r>
            <a:r>
              <a:rPr lang="en-US" sz="2000" dirty="0" err="1"/>
              <a:t>dystiolaeth</a:t>
            </a:r>
            <a:r>
              <a:rPr lang="en-US" sz="2000" dirty="0"/>
              <a:t> </a:t>
            </a:r>
            <a:r>
              <a:rPr lang="en-US" sz="2000" dirty="0" err="1"/>
              <a:t>i’w</a:t>
            </a:r>
            <a:r>
              <a:rPr lang="en-US" sz="2000" dirty="0"/>
              <a:t> </a:t>
            </a:r>
            <a:r>
              <a:rPr lang="en-US" sz="2000" dirty="0" err="1"/>
              <a:t>cynnwys</a:t>
            </a:r>
            <a:endParaRPr lang="en-US" sz="2000" dirty="0"/>
          </a:p>
          <a:p>
            <a:pPr algn="ctr"/>
            <a:r>
              <a:rPr lang="en-US" sz="2000" i="1" dirty="0"/>
              <a:t>The Portfolio: Guidelines on the types of evidence to be included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3E38BB-80D8-C247-9A85-F309189746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2706" y="862714"/>
            <a:ext cx="7685658" cy="491395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C56D119-F331-D946-A834-6C070BBAF3CE}"/>
              </a:ext>
            </a:extLst>
          </p:cNvPr>
          <p:cNvSpPr txBox="1"/>
          <p:nvPr/>
        </p:nvSpPr>
        <p:spPr>
          <a:xfrm>
            <a:off x="9170521" y="1835718"/>
            <a:ext cx="2351314" cy="923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i="1" dirty="0"/>
              <a:t>Introduction and Guidelines available on Moodle.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16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72CB40-E1CB-3842-9CBF-76D8ADACE7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9512" y="5945950"/>
            <a:ext cx="2301335" cy="9120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1647930" y="94549"/>
            <a:ext cx="8229600" cy="70788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Y </a:t>
            </a:r>
            <a:r>
              <a:rPr lang="en-US" sz="2000" dirty="0" err="1"/>
              <a:t>Portffolio</a:t>
            </a:r>
            <a:r>
              <a:rPr lang="en-US" sz="2000" dirty="0"/>
              <a:t>: </a:t>
            </a:r>
            <a:r>
              <a:rPr lang="en-US" sz="2000" dirty="0" err="1"/>
              <a:t>Canllaw</a:t>
            </a:r>
            <a:r>
              <a:rPr lang="en-US" sz="2000" dirty="0"/>
              <a:t> </a:t>
            </a:r>
            <a:r>
              <a:rPr lang="en-US" sz="2000" dirty="0" err="1"/>
              <a:t>i’r</a:t>
            </a:r>
            <a:r>
              <a:rPr lang="en-US" sz="2000" dirty="0"/>
              <a:t> </a:t>
            </a:r>
            <a:r>
              <a:rPr lang="en-US" sz="2000" dirty="0" err="1"/>
              <a:t>mathau</a:t>
            </a:r>
            <a:r>
              <a:rPr lang="en-US" sz="2000" dirty="0"/>
              <a:t> o </a:t>
            </a:r>
            <a:r>
              <a:rPr lang="en-US" sz="2000" dirty="0" err="1"/>
              <a:t>dystiolaeth</a:t>
            </a:r>
            <a:r>
              <a:rPr lang="en-US" sz="2000" dirty="0"/>
              <a:t> </a:t>
            </a:r>
            <a:r>
              <a:rPr lang="en-US" sz="2000" dirty="0" err="1"/>
              <a:t>i’w</a:t>
            </a:r>
            <a:r>
              <a:rPr lang="en-US" sz="2000" dirty="0"/>
              <a:t> </a:t>
            </a:r>
            <a:r>
              <a:rPr lang="en-US" sz="2000" dirty="0" err="1"/>
              <a:t>cynnwys</a:t>
            </a:r>
            <a:endParaRPr lang="en-US" sz="2000" dirty="0"/>
          </a:p>
          <a:p>
            <a:pPr algn="ctr"/>
            <a:r>
              <a:rPr lang="en-US" sz="2000" i="1" dirty="0"/>
              <a:t>The Portfolio: Guidelines on the types of evidence to be included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C56D119-F331-D946-A834-6C070BBAF3CE}"/>
              </a:ext>
            </a:extLst>
          </p:cNvPr>
          <p:cNvSpPr txBox="1"/>
          <p:nvPr/>
        </p:nvSpPr>
        <p:spPr>
          <a:xfrm>
            <a:off x="9170521" y="1835718"/>
            <a:ext cx="2351314" cy="923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i="1" dirty="0"/>
              <a:t>Introduction and Guidelines available on Moodle.</a:t>
            </a: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7C7FD29-0942-4C4C-94F9-F5251E26E2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69512" y="862714"/>
            <a:ext cx="76200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4845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72CB40-E1CB-3842-9CBF-76D8ADACE7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9512" y="5945950"/>
            <a:ext cx="2301335" cy="9120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1647930" y="94549"/>
            <a:ext cx="8229600" cy="70788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Y </a:t>
            </a:r>
            <a:r>
              <a:rPr lang="en-US" sz="2000" dirty="0" err="1"/>
              <a:t>Portffolio</a:t>
            </a:r>
            <a:r>
              <a:rPr lang="en-US" sz="2000" dirty="0"/>
              <a:t>: </a:t>
            </a:r>
            <a:r>
              <a:rPr lang="en-US" sz="2000" dirty="0" err="1"/>
              <a:t>Canllaw</a:t>
            </a:r>
            <a:r>
              <a:rPr lang="en-US" sz="2000" dirty="0"/>
              <a:t> </a:t>
            </a:r>
            <a:r>
              <a:rPr lang="en-US" sz="2000" dirty="0" err="1"/>
              <a:t>i’r</a:t>
            </a:r>
            <a:r>
              <a:rPr lang="en-US" sz="2000" dirty="0"/>
              <a:t> </a:t>
            </a:r>
            <a:r>
              <a:rPr lang="en-US" sz="2000" dirty="0" err="1"/>
              <a:t>mathau</a:t>
            </a:r>
            <a:r>
              <a:rPr lang="en-US" sz="2000" dirty="0"/>
              <a:t> o </a:t>
            </a:r>
            <a:r>
              <a:rPr lang="en-US" sz="2000" dirty="0" err="1"/>
              <a:t>dystiolaeth</a:t>
            </a:r>
            <a:r>
              <a:rPr lang="en-US" sz="2000" dirty="0"/>
              <a:t> </a:t>
            </a:r>
            <a:r>
              <a:rPr lang="en-US" sz="2000" dirty="0" err="1"/>
              <a:t>i’w</a:t>
            </a:r>
            <a:r>
              <a:rPr lang="en-US" sz="2000" dirty="0"/>
              <a:t> </a:t>
            </a:r>
            <a:r>
              <a:rPr lang="en-US" sz="2000" dirty="0" err="1"/>
              <a:t>cynnwys</a:t>
            </a:r>
            <a:endParaRPr lang="en-US" sz="2000" dirty="0"/>
          </a:p>
          <a:p>
            <a:pPr algn="ctr"/>
            <a:r>
              <a:rPr lang="en-US" sz="2000" i="1" dirty="0"/>
              <a:t>The Portfolio: Guidelines on the types of evidence to be included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C56D119-F331-D946-A834-6C070BBAF3CE}"/>
              </a:ext>
            </a:extLst>
          </p:cNvPr>
          <p:cNvSpPr txBox="1"/>
          <p:nvPr/>
        </p:nvSpPr>
        <p:spPr>
          <a:xfrm>
            <a:off x="9170521" y="1835718"/>
            <a:ext cx="2351314" cy="923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i="1" dirty="0"/>
              <a:t>Introduction and Guidelines available on Moodle.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9590C2-7C12-C849-B95F-ED64C437F8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4912" y="1109203"/>
            <a:ext cx="7569200" cy="302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7337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0A3DC-9C85-0D49-B32F-1A8B1478A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687" y="166869"/>
            <a:ext cx="10178322" cy="1492132"/>
          </a:xfrm>
        </p:spPr>
        <p:txBody>
          <a:bodyPr/>
          <a:lstStyle/>
          <a:p>
            <a:pPr algn="ctr"/>
            <a:r>
              <a:rPr lang="en-US" dirty="0"/>
              <a:t>Teaching and learning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6F5084-047A-FB41-969B-47CD118968E9}"/>
              </a:ext>
            </a:extLst>
          </p:cNvPr>
          <p:cNvSpPr txBox="1"/>
          <p:nvPr/>
        </p:nvSpPr>
        <p:spPr>
          <a:xfrm>
            <a:off x="1549101" y="1034187"/>
            <a:ext cx="942349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How are you developing the pupils’ language skills?</a:t>
            </a:r>
          </a:p>
          <a:p>
            <a:r>
              <a:rPr lang="en-US" sz="2400" dirty="0"/>
              <a:t>Are you using a </a:t>
            </a:r>
            <a:r>
              <a:rPr lang="en-US" sz="2400"/>
              <a:t>variety o </a:t>
            </a:r>
            <a:r>
              <a:rPr lang="en-US" sz="2400" dirty="0"/>
              <a:t>teaching and learning strategies?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You should receive support from your school mentor with regards to planning your lessons and developing the pupils’ language and literacy skills.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E7B5D43-0B2D-5C44-BB33-5B9C01466F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ACF75D8-AF81-AC47-9CF7-7ACE237208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534" y="2397664"/>
            <a:ext cx="10166931" cy="1089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027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72CB40-E1CB-3842-9CBF-76D8ADACE7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9512" y="5945950"/>
            <a:ext cx="2301335" cy="9120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281354" y="205081"/>
            <a:ext cx="2471894" cy="101566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/>
              <a:t>Cyngor</a:t>
            </a:r>
            <a:r>
              <a:rPr lang="en-US" sz="2000" dirty="0"/>
              <a:t> Doeth</a:t>
            </a:r>
          </a:p>
          <a:p>
            <a:endParaRPr lang="en-US" sz="2000" dirty="0"/>
          </a:p>
          <a:p>
            <a:pPr algn="ctr"/>
            <a:r>
              <a:rPr lang="en-US" sz="2000" i="1" dirty="0"/>
              <a:t>Top Tips!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2933021-94BF-AF4F-AE4E-6E237985B85C}"/>
              </a:ext>
            </a:extLst>
          </p:cNvPr>
          <p:cNvSpPr/>
          <p:nvPr/>
        </p:nvSpPr>
        <p:spPr>
          <a:xfrm>
            <a:off x="3671776" y="215603"/>
            <a:ext cx="3215472" cy="9646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Perthnasol</a:t>
            </a:r>
            <a:endParaRPr lang="en-US" dirty="0"/>
          </a:p>
          <a:p>
            <a:pPr algn="ctr"/>
            <a:r>
              <a:rPr lang="en-US" i="1" dirty="0"/>
              <a:t>Relevant evidence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F807347-21D5-4E44-8224-1A00D9E5EEA6}"/>
              </a:ext>
            </a:extLst>
          </p:cNvPr>
          <p:cNvSpPr/>
          <p:nvPr/>
        </p:nvSpPr>
        <p:spPr>
          <a:xfrm>
            <a:off x="5279512" y="1533119"/>
            <a:ext cx="3215472" cy="9646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Digon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dim </a:t>
            </a:r>
            <a:r>
              <a:rPr lang="en-US" dirty="0" err="1"/>
              <a:t>gormod</a:t>
            </a:r>
            <a:r>
              <a:rPr lang="en-US" dirty="0"/>
              <a:t>.</a:t>
            </a:r>
          </a:p>
          <a:p>
            <a:pPr algn="ctr"/>
            <a:r>
              <a:rPr lang="en-US" i="1" dirty="0"/>
              <a:t>Enough evidence but try not to overload.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FE954BF8-7F66-E841-B00E-7232C10E6782}"/>
              </a:ext>
            </a:extLst>
          </p:cNvPr>
          <p:cNvSpPr/>
          <p:nvPr/>
        </p:nvSpPr>
        <p:spPr>
          <a:xfrm>
            <a:off x="1145512" y="1703064"/>
            <a:ext cx="3215472" cy="13963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 dirty="0"/>
              <a:t>Choose evidence carefully:</a:t>
            </a:r>
          </a:p>
          <a:p>
            <a:pPr algn="ctr"/>
            <a:r>
              <a:rPr lang="en-US" i="1" dirty="0"/>
              <a:t>Is it relevant?</a:t>
            </a:r>
          </a:p>
          <a:p>
            <a:pPr algn="ctr"/>
            <a:r>
              <a:rPr lang="en-US" i="1" dirty="0"/>
              <a:t>Is it appropriate?</a:t>
            </a:r>
          </a:p>
          <a:p>
            <a:pPr algn="ctr"/>
            <a:r>
              <a:rPr lang="en-US" i="1" dirty="0"/>
              <a:t>What does it show?</a:t>
            </a:r>
          </a:p>
          <a:p>
            <a:pPr algn="ctr"/>
            <a:r>
              <a:rPr lang="en-US" i="1" dirty="0"/>
              <a:t>Why is it there?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1A8A7EA4-9875-6042-BF69-D9A24765FA07}"/>
              </a:ext>
            </a:extLst>
          </p:cNvPr>
          <p:cNvSpPr/>
          <p:nvPr/>
        </p:nvSpPr>
        <p:spPr>
          <a:xfrm>
            <a:off x="413658" y="3581754"/>
            <a:ext cx="4278922" cy="19448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i="1" dirty="0"/>
              <a:t>Film of micro lesson – could evidence more than one skill, e.g. speaking, listening and reading</a:t>
            </a:r>
          </a:p>
          <a:p>
            <a:pPr algn="ctr"/>
            <a:r>
              <a:rPr lang="en-US" b="1" i="1" u="sng" dirty="0"/>
              <a:t>Only upload once: </a:t>
            </a:r>
            <a:r>
              <a:rPr lang="en-US" i="1" dirty="0"/>
              <a:t>make clear in the introduction where you’ve uploaded the micro lesson.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26603580-A5E7-A549-9224-EB32B12E7B8B}"/>
              </a:ext>
            </a:extLst>
          </p:cNvPr>
          <p:cNvSpPr/>
          <p:nvPr/>
        </p:nvSpPr>
        <p:spPr>
          <a:xfrm>
            <a:off x="8703547" y="474785"/>
            <a:ext cx="3215472" cy="9646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 dirty="0"/>
              <a:t>Your portfolio is your showcase: choose your best bits.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697B30C1-2C70-4443-8F64-76A891ED6139}"/>
              </a:ext>
            </a:extLst>
          </p:cNvPr>
          <p:cNvSpPr/>
          <p:nvPr/>
        </p:nvSpPr>
        <p:spPr>
          <a:xfrm>
            <a:off x="5374582" y="2690129"/>
            <a:ext cx="2840333" cy="29363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Mae’n</a:t>
            </a:r>
            <a:r>
              <a:rPr lang="en-US" dirty="0"/>
              <a:t> haws </a:t>
            </a:r>
            <a:r>
              <a:rPr lang="en-US" dirty="0" err="1"/>
              <a:t>chwynnu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chasglu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.</a:t>
            </a:r>
          </a:p>
          <a:p>
            <a:pPr algn="ctr"/>
            <a:endParaRPr lang="en-US" dirty="0"/>
          </a:p>
          <a:p>
            <a:pPr algn="ctr"/>
            <a:r>
              <a:rPr lang="en-US" i="1" dirty="0"/>
              <a:t>It’s easier to sort a full desktop file than to collect evidence from new before the deadline.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18FC7BC1-7030-554B-BD74-1C9DA915427A}"/>
              </a:ext>
            </a:extLst>
          </p:cNvPr>
          <p:cNvSpPr/>
          <p:nvPr/>
        </p:nvSpPr>
        <p:spPr>
          <a:xfrm>
            <a:off x="8896917" y="2369634"/>
            <a:ext cx="2840332" cy="11633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 dirty="0"/>
              <a:t>Deadline date and instructions how to upload will be provided in the new year.</a:t>
            </a:r>
          </a:p>
        </p:txBody>
      </p:sp>
      <p:pic>
        <p:nvPicPr>
          <p:cNvPr id="1026" name="Picture 2" descr="Top tips for Remote learning and live lessons – Holland Park Primary  School, Essex">
            <a:extLst>
              <a:ext uri="{FF2B5EF4-FFF2-40B4-BE49-F238E27FC236}">
                <a16:creationId xmlns:a16="http://schemas.microsoft.com/office/drawing/2014/main" id="{EB3F9471-DFE0-D24F-90E6-5A00FB3381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8153" y="3741386"/>
            <a:ext cx="2686259" cy="2014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40704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401532A-D9B5-2541-87B9-6E3D679A6E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sp>
        <p:nvSpPr>
          <p:cNvPr id="7" name="16-Point Star 6">
            <a:extLst>
              <a:ext uri="{FF2B5EF4-FFF2-40B4-BE49-F238E27FC236}">
                <a16:creationId xmlns:a16="http://schemas.microsoft.com/office/drawing/2014/main" id="{7646EE9F-3C2D-454E-A22C-844FF04E17AE}"/>
              </a:ext>
            </a:extLst>
          </p:cNvPr>
          <p:cNvSpPr/>
          <p:nvPr/>
        </p:nvSpPr>
        <p:spPr>
          <a:xfrm>
            <a:off x="2680447" y="0"/>
            <a:ext cx="6831106" cy="2474259"/>
          </a:xfrm>
          <a:prstGeom prst="star16">
            <a:avLst/>
          </a:prstGeom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Tasgau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llafar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posibl</a:t>
            </a:r>
            <a:endParaRPr lang="en-US" sz="3200" b="1" dirty="0">
              <a:solidFill>
                <a:srgbClr val="FF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32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Possible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oracy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tasks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9060A1-08C4-6146-B04A-4AE92D50A5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059" y="2635623"/>
            <a:ext cx="9980660" cy="3250047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2D473802-DA8B-C040-ACFE-950D73434397}"/>
              </a:ext>
            </a:extLst>
          </p:cNvPr>
          <p:cNvSpPr/>
          <p:nvPr/>
        </p:nvSpPr>
        <p:spPr>
          <a:xfrm>
            <a:off x="3406588" y="4267200"/>
            <a:ext cx="5002305" cy="132677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524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9B24B6C-243D-6740-87D9-9F9A6B9907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0D3C40A-42C4-0B43-A615-E2A4D6F298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1121" y="141921"/>
            <a:ext cx="5030044" cy="2825208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8" name="12-Point Star 7">
            <a:extLst>
              <a:ext uri="{FF2B5EF4-FFF2-40B4-BE49-F238E27FC236}">
                <a16:creationId xmlns:a16="http://schemas.microsoft.com/office/drawing/2014/main" id="{14AD1051-E241-DF48-B570-6ECF11491D88}"/>
              </a:ext>
            </a:extLst>
          </p:cNvPr>
          <p:cNvSpPr/>
          <p:nvPr/>
        </p:nvSpPr>
        <p:spPr>
          <a:xfrm>
            <a:off x="152400" y="782320"/>
            <a:ext cx="3881121" cy="138176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Meicro-ddysgu</a:t>
            </a:r>
            <a:endParaRPr lang="en-US" b="1" dirty="0"/>
          </a:p>
          <a:p>
            <a:pPr algn="ctr"/>
            <a:r>
              <a:rPr lang="en-US" b="1" i="1" dirty="0"/>
              <a:t>Micro-teach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986628A-A4F4-2649-B138-9A35F50CDF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49164" y="2967129"/>
            <a:ext cx="3146836" cy="277662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356D0195-8ABA-5347-9584-BFC46BB49BAD}"/>
              </a:ext>
            </a:extLst>
          </p:cNvPr>
          <p:cNvSpPr/>
          <p:nvPr/>
        </p:nvSpPr>
        <p:spPr>
          <a:xfrm>
            <a:off x="0" y="4355439"/>
            <a:ext cx="3881121" cy="138176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Darllen</a:t>
            </a:r>
            <a:r>
              <a:rPr lang="en-US" b="1" dirty="0"/>
              <a:t> </a:t>
            </a:r>
            <a:r>
              <a:rPr lang="en-US" b="1" dirty="0" err="1"/>
              <a:t>stori</a:t>
            </a:r>
            <a:endParaRPr lang="en-US" b="1" dirty="0"/>
          </a:p>
          <a:p>
            <a:pPr algn="ctr"/>
            <a:r>
              <a:rPr lang="en-US" b="1" i="1" dirty="0"/>
              <a:t>Reading a story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19D8904-E265-7241-BC70-3225718F0A0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573" t="5347" r="6724" b="7073"/>
          <a:stretch/>
        </p:blipFill>
        <p:spPr>
          <a:xfrm>
            <a:off x="6585372" y="2967129"/>
            <a:ext cx="3654070" cy="277007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2" name="12-Point Star 11">
            <a:extLst>
              <a:ext uri="{FF2B5EF4-FFF2-40B4-BE49-F238E27FC236}">
                <a16:creationId xmlns:a16="http://schemas.microsoft.com/office/drawing/2014/main" id="{3FB081B4-9CAE-A64E-8CCC-B56FE0592BEF}"/>
              </a:ext>
            </a:extLst>
          </p:cNvPr>
          <p:cNvSpPr/>
          <p:nvPr/>
        </p:nvSpPr>
        <p:spPr>
          <a:xfrm>
            <a:off x="8412407" y="4352164"/>
            <a:ext cx="3881121" cy="138176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Siarad</a:t>
            </a:r>
            <a:r>
              <a:rPr lang="en-US" b="1" dirty="0"/>
              <a:t> </a:t>
            </a:r>
            <a:r>
              <a:rPr lang="en-US" b="1" dirty="0" err="1"/>
              <a:t>Cymraeg</a:t>
            </a:r>
            <a:endParaRPr lang="en-US" b="1" dirty="0"/>
          </a:p>
          <a:p>
            <a:pPr algn="ctr"/>
            <a:r>
              <a:rPr lang="en-US" b="1" i="1" dirty="0"/>
              <a:t>Speaking Welsh</a:t>
            </a:r>
          </a:p>
        </p:txBody>
      </p:sp>
    </p:spTree>
    <p:extLst>
      <p:ext uri="{BB962C8B-B14F-4D97-AF65-F5344CB8AC3E}">
        <p14:creationId xmlns:p14="http://schemas.microsoft.com/office/powerpoint/2010/main" val="250825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476A413-96E5-2C43-8E5D-B35B595A62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C0222A-6F23-C047-AC11-F9DC9A027AE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779817" y="276320"/>
          <a:ext cx="7038108" cy="5517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9856">
                  <a:extLst>
                    <a:ext uri="{9D8B030D-6E8A-4147-A177-3AD203B41FA5}">
                      <a16:colId xmlns:a16="http://schemas.microsoft.com/office/drawing/2014/main" val="3964472505"/>
                    </a:ext>
                  </a:extLst>
                </a:gridCol>
                <a:gridCol w="4738252">
                  <a:extLst>
                    <a:ext uri="{9D8B030D-6E8A-4147-A177-3AD203B41FA5}">
                      <a16:colId xmlns:a16="http://schemas.microsoft.com/office/drawing/2014/main" val="4213059518"/>
                    </a:ext>
                  </a:extLst>
                </a:gridCol>
              </a:tblGrid>
              <a:tr h="609686"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  <a:latin typeface="Arial Rounded MT Bold" panose="020F0704030504030204" pitchFamily="34" charset="77"/>
                        </a:rPr>
                        <a:t>Partner 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253915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Owen </a:t>
                      </a:r>
                      <a:r>
                        <a:rPr lang="en-US" dirty="0" err="1"/>
                        <a:t>Jac</a:t>
                      </a:r>
                      <a:r>
                        <a:rPr lang="en-US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0734320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Cartref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20406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Oed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0091981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/>
                        <a:t>Pen-</a:t>
                      </a:r>
                      <a:r>
                        <a:rPr lang="en-US" dirty="0" err="1"/>
                        <a:t>blwydd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600952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Hoffi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ysgol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pista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sglodion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184208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Hobi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04292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1 </a:t>
                      </a:r>
                      <a:r>
                        <a:rPr lang="en-US" dirty="0" err="1"/>
                        <a:t>brawd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019905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Chwaer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08648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C7A84208-6C9B-534D-8AA4-4ADEDB2409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5556" y="865366"/>
            <a:ext cx="2464261" cy="4928522"/>
          </a:xfrm>
          <a:prstGeom prst="rect">
            <a:avLst/>
          </a:prstGeom>
        </p:spPr>
      </p:pic>
      <p:sp>
        <p:nvSpPr>
          <p:cNvPr id="6" name="12-Point Star 5">
            <a:extLst>
              <a:ext uri="{FF2B5EF4-FFF2-40B4-BE49-F238E27FC236}">
                <a16:creationId xmlns:a16="http://schemas.microsoft.com/office/drawing/2014/main" id="{B830BAAA-A2A8-DC44-9550-1FA00E5DDEFE}"/>
              </a:ext>
            </a:extLst>
          </p:cNvPr>
          <p:cNvSpPr/>
          <p:nvPr/>
        </p:nvSpPr>
        <p:spPr>
          <a:xfrm rot="20863458">
            <a:off x="-76663" y="151841"/>
            <a:ext cx="3881121" cy="1381760"/>
          </a:xfrm>
          <a:prstGeom prst="star12">
            <a:avLst/>
          </a:prstGeom>
          <a:solidFill>
            <a:srgbClr val="FFC000"/>
          </a:solidFill>
          <a:ln w="762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 err="1">
                <a:solidFill>
                  <a:schemeClr val="accent2"/>
                </a:solidFill>
              </a:rPr>
              <a:t>Darlith</a:t>
            </a:r>
            <a:r>
              <a:rPr lang="en-US" b="1" i="1" dirty="0">
                <a:solidFill>
                  <a:schemeClr val="accent2"/>
                </a:solidFill>
              </a:rPr>
              <a:t> 2</a:t>
            </a:r>
          </a:p>
          <a:p>
            <a:pPr algn="ctr"/>
            <a:r>
              <a:rPr lang="en-US" b="1" i="1" dirty="0">
                <a:solidFill>
                  <a:schemeClr val="accent2"/>
                </a:solidFill>
              </a:rPr>
              <a:t>Lecture 2</a:t>
            </a:r>
          </a:p>
        </p:txBody>
      </p:sp>
    </p:spTree>
    <p:extLst>
      <p:ext uri="{BB962C8B-B14F-4D97-AF65-F5344CB8AC3E}">
        <p14:creationId xmlns:p14="http://schemas.microsoft.com/office/powerpoint/2010/main" val="30960387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476A413-96E5-2C43-8E5D-B35B595A62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C0222A-6F23-C047-AC11-F9DC9A027AE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779817" y="276320"/>
          <a:ext cx="7038108" cy="5517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9856">
                  <a:extLst>
                    <a:ext uri="{9D8B030D-6E8A-4147-A177-3AD203B41FA5}">
                      <a16:colId xmlns:a16="http://schemas.microsoft.com/office/drawing/2014/main" val="3964472505"/>
                    </a:ext>
                  </a:extLst>
                </a:gridCol>
                <a:gridCol w="4738252">
                  <a:extLst>
                    <a:ext uri="{9D8B030D-6E8A-4147-A177-3AD203B41FA5}">
                      <a16:colId xmlns:a16="http://schemas.microsoft.com/office/drawing/2014/main" val="4213059518"/>
                    </a:ext>
                  </a:extLst>
                </a:gridCol>
              </a:tblGrid>
              <a:tr h="609686"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  <a:latin typeface="Arial Rounded MT Bold" panose="020F0704030504030204" pitchFamily="34" charset="77"/>
                        </a:rPr>
                        <a:t>Partner 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253915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0734320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Cartref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Caerfyrddin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20406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Oed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0091981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/>
                        <a:t>Pen-</a:t>
                      </a:r>
                      <a:r>
                        <a:rPr lang="en-US" dirty="0" err="1"/>
                        <a:t>blwydd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7fed o </a:t>
                      </a:r>
                      <a:r>
                        <a:rPr lang="en-US" dirty="0" err="1"/>
                        <a:t>Hydref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600952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Hoffi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184208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Hobi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chwaerae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gemau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cyfriadurol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darllen</a:t>
                      </a:r>
                      <a:r>
                        <a:rPr lang="en-US" dirty="0"/>
                        <a:t> comics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04292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019905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Chwaer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 </a:t>
                      </a:r>
                      <a:r>
                        <a:rPr lang="en-US" dirty="0" err="1"/>
                        <a:t>chwaer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08648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C7A84208-6C9B-534D-8AA4-4ADEDB2409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7877" y="276320"/>
            <a:ext cx="2649104" cy="5298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0619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476A413-96E5-2C43-8E5D-B35B595A62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C0222A-6F23-C047-AC11-F9DC9A027AE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779817" y="276320"/>
          <a:ext cx="7038108" cy="5517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9856">
                  <a:extLst>
                    <a:ext uri="{9D8B030D-6E8A-4147-A177-3AD203B41FA5}">
                      <a16:colId xmlns:a16="http://schemas.microsoft.com/office/drawing/2014/main" val="3964472505"/>
                    </a:ext>
                  </a:extLst>
                </a:gridCol>
                <a:gridCol w="4738252">
                  <a:extLst>
                    <a:ext uri="{9D8B030D-6E8A-4147-A177-3AD203B41FA5}">
                      <a16:colId xmlns:a16="http://schemas.microsoft.com/office/drawing/2014/main" val="4213059518"/>
                    </a:ext>
                  </a:extLst>
                </a:gridCol>
              </a:tblGrid>
              <a:tr h="609686"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  <a:latin typeface="Arial Rounded MT Bold" panose="020F0704030504030204" pitchFamily="34" charset="77"/>
                        </a:rPr>
                        <a:t>Partner 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253915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</a:t>
                      </a:r>
                      <a:r>
                        <a:rPr lang="en-US" dirty="0" err="1"/>
                        <a:t>Efan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Siôn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0734320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Cartref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20406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Oed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0091981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/>
                        <a:t>Pen-</a:t>
                      </a:r>
                      <a:r>
                        <a:rPr lang="en-US" dirty="0" err="1"/>
                        <a:t>blwydd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600952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Hoffi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awyr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iach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cinio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rhost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184208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Hobi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04292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2 </a:t>
                      </a:r>
                      <a:r>
                        <a:rPr lang="en-US" dirty="0" err="1"/>
                        <a:t>frawd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019905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Chwaer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086487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BF376187-F53C-A743-BDD2-DD2DE17783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413"/>
          <a:stretch/>
        </p:blipFill>
        <p:spPr>
          <a:xfrm>
            <a:off x="1139535" y="276320"/>
            <a:ext cx="3446319" cy="5523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6248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476A413-96E5-2C43-8E5D-B35B595A62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C0222A-6F23-C047-AC11-F9DC9A027AE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779817" y="276320"/>
          <a:ext cx="7038108" cy="5517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9856">
                  <a:extLst>
                    <a:ext uri="{9D8B030D-6E8A-4147-A177-3AD203B41FA5}">
                      <a16:colId xmlns:a16="http://schemas.microsoft.com/office/drawing/2014/main" val="3964472505"/>
                    </a:ext>
                  </a:extLst>
                </a:gridCol>
                <a:gridCol w="4738252">
                  <a:extLst>
                    <a:ext uri="{9D8B030D-6E8A-4147-A177-3AD203B41FA5}">
                      <a16:colId xmlns:a16="http://schemas.microsoft.com/office/drawing/2014/main" val="4213059518"/>
                    </a:ext>
                  </a:extLst>
                </a:gridCol>
              </a:tblGrid>
              <a:tr h="609686"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  <a:latin typeface="Arial Rounded MT Bold" panose="020F0704030504030204" pitchFamily="34" charset="77"/>
                        </a:rPr>
                        <a:t>Partner 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253915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0734320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Cartref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Pontardawe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20406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Oed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0091981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/>
                        <a:t>Pen-</a:t>
                      </a:r>
                      <a:r>
                        <a:rPr lang="en-US" dirty="0" err="1"/>
                        <a:t>blwydd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Ionawr</a:t>
                      </a:r>
                      <a:r>
                        <a:rPr lang="en-US" dirty="0"/>
                        <a:t> 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600952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Hoffi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184208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Hobi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rygbi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pêl-droed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04292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019905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Chwaer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086487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BF376187-F53C-A743-BDD2-DD2DE17783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413"/>
          <a:stretch/>
        </p:blipFill>
        <p:spPr>
          <a:xfrm>
            <a:off x="1139535" y="276320"/>
            <a:ext cx="3446319" cy="5523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8901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476A413-96E5-2C43-8E5D-B35B595A62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C0222A-6F23-C047-AC11-F9DC9A027AE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779817" y="276320"/>
          <a:ext cx="7038108" cy="5517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9856">
                  <a:extLst>
                    <a:ext uri="{9D8B030D-6E8A-4147-A177-3AD203B41FA5}">
                      <a16:colId xmlns:a16="http://schemas.microsoft.com/office/drawing/2014/main" val="3964472505"/>
                    </a:ext>
                  </a:extLst>
                </a:gridCol>
                <a:gridCol w="4738252">
                  <a:extLst>
                    <a:ext uri="{9D8B030D-6E8A-4147-A177-3AD203B41FA5}">
                      <a16:colId xmlns:a16="http://schemas.microsoft.com/office/drawing/2014/main" val="4213059518"/>
                    </a:ext>
                  </a:extLst>
                </a:gridCol>
              </a:tblGrid>
              <a:tr h="609686"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  <a:latin typeface="Arial Rounded MT Bold" panose="020F0704030504030204" pitchFamily="34" charset="77"/>
                        </a:rPr>
                        <a:t>Partner 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253915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Isabella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0734320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Cartref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20406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Oed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0091981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/>
                        <a:t>Pen-</a:t>
                      </a:r>
                      <a:r>
                        <a:rPr lang="en-US" dirty="0" err="1"/>
                        <a:t>blwydd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600952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Hoffi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mynd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traeth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ffrindiau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184208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Hobi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04292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1 </a:t>
                      </a:r>
                      <a:r>
                        <a:rPr lang="en-US" dirty="0" err="1"/>
                        <a:t>brawd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bach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019905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Chwaer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086487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37D8B6A7-A199-BC4D-A4C0-22A6D977CA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686" y="973281"/>
            <a:ext cx="372110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3768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476A413-96E5-2C43-8E5D-B35B595A62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C0222A-6F23-C047-AC11-F9DC9A027AE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779817" y="276320"/>
          <a:ext cx="7038108" cy="5791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9856">
                  <a:extLst>
                    <a:ext uri="{9D8B030D-6E8A-4147-A177-3AD203B41FA5}">
                      <a16:colId xmlns:a16="http://schemas.microsoft.com/office/drawing/2014/main" val="3964472505"/>
                    </a:ext>
                  </a:extLst>
                </a:gridCol>
                <a:gridCol w="4738252">
                  <a:extLst>
                    <a:ext uri="{9D8B030D-6E8A-4147-A177-3AD203B41FA5}">
                      <a16:colId xmlns:a16="http://schemas.microsoft.com/office/drawing/2014/main" val="4213059518"/>
                    </a:ext>
                  </a:extLst>
                </a:gridCol>
              </a:tblGrid>
              <a:tr h="609686"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  <a:latin typeface="Arial Rounded MT Bold" panose="020F0704030504030204" pitchFamily="34" charset="77"/>
                        </a:rPr>
                        <a:t>Partner 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253915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0734320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Cartref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Dinbych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Pysgod</a:t>
                      </a:r>
                      <a:r>
                        <a:rPr lang="en-US" dirty="0"/>
                        <a:t>, Sir </a:t>
                      </a:r>
                      <a:r>
                        <a:rPr lang="en-US" dirty="0" err="1"/>
                        <a:t>Benfro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20406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Oed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0091981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/>
                        <a:t>Pen-</a:t>
                      </a:r>
                      <a:r>
                        <a:rPr lang="en-US" dirty="0" err="1"/>
                        <a:t>blwydd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Medi</a:t>
                      </a:r>
                      <a:r>
                        <a:rPr lang="en-US" dirty="0"/>
                        <a:t> 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600952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Hoffi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184208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Hobi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darllen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ysgrifennu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storïau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mynd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sinema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04292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019905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Chwaer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 </a:t>
                      </a:r>
                      <a:r>
                        <a:rPr lang="en-US" dirty="0" err="1"/>
                        <a:t>chwaer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fach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086487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37D8B6A7-A199-BC4D-A4C0-22A6D977CA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686" y="973281"/>
            <a:ext cx="372110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1436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476A413-96E5-2C43-8E5D-B35B595A62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C0222A-6F23-C047-AC11-F9DC9A027AE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779817" y="276320"/>
          <a:ext cx="7038108" cy="5517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9856">
                  <a:extLst>
                    <a:ext uri="{9D8B030D-6E8A-4147-A177-3AD203B41FA5}">
                      <a16:colId xmlns:a16="http://schemas.microsoft.com/office/drawing/2014/main" val="3964472505"/>
                    </a:ext>
                  </a:extLst>
                </a:gridCol>
                <a:gridCol w="4738252">
                  <a:extLst>
                    <a:ext uri="{9D8B030D-6E8A-4147-A177-3AD203B41FA5}">
                      <a16:colId xmlns:a16="http://schemas.microsoft.com/office/drawing/2014/main" val="4213059518"/>
                    </a:ext>
                  </a:extLst>
                </a:gridCol>
              </a:tblGrid>
              <a:tr h="609686"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  <a:latin typeface="Arial Rounded MT Bold" panose="020F0704030504030204" pitchFamily="34" charset="77"/>
                        </a:rPr>
                        <a:t>Partner 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253915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</a:t>
                      </a:r>
                      <a:r>
                        <a:rPr lang="en-US" dirty="0" err="1"/>
                        <a:t>Catrin</a:t>
                      </a:r>
                      <a:r>
                        <a:rPr lang="en-US" dirty="0"/>
                        <a:t> Mai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0734320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Cartref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20406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Oed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0091981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/>
                        <a:t>Pen-</a:t>
                      </a:r>
                      <a:r>
                        <a:rPr lang="en-US" dirty="0" err="1"/>
                        <a:t>blwydd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600952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Hoffi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awyr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iach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mynd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traeth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184208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Hobi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04292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019905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Chwaer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08648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0B6D20D-9FC4-9042-82D7-2F153E38BF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114" y="276320"/>
            <a:ext cx="3655302" cy="5487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1348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476A413-96E5-2C43-8E5D-B35B595A62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C0222A-6F23-C047-AC11-F9DC9A027AE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779817" y="276320"/>
          <a:ext cx="7038108" cy="5791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9856">
                  <a:extLst>
                    <a:ext uri="{9D8B030D-6E8A-4147-A177-3AD203B41FA5}">
                      <a16:colId xmlns:a16="http://schemas.microsoft.com/office/drawing/2014/main" val="3964472505"/>
                    </a:ext>
                  </a:extLst>
                </a:gridCol>
                <a:gridCol w="4738252">
                  <a:extLst>
                    <a:ext uri="{9D8B030D-6E8A-4147-A177-3AD203B41FA5}">
                      <a16:colId xmlns:a16="http://schemas.microsoft.com/office/drawing/2014/main" val="4213059518"/>
                    </a:ext>
                  </a:extLst>
                </a:gridCol>
              </a:tblGrid>
              <a:tr h="609686"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  <a:latin typeface="Arial Rounded MT Bold" panose="020F0704030504030204" pitchFamily="34" charset="77"/>
                        </a:rPr>
                        <a:t>Partner 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253915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0734320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Cartref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Aberystwyth</a:t>
                      </a:r>
                      <a:r>
                        <a:rPr lang="en-US" dirty="0"/>
                        <a:t>, Ceredigion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20406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Oed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0091981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/>
                        <a:t>Pen-</a:t>
                      </a:r>
                      <a:r>
                        <a:rPr lang="en-US" dirty="0" err="1"/>
                        <a:t>blwydd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Mai 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600952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Hoffi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184208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Hobi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chwarae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hoci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Pêl-droed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Marchogaeth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ceffylau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04292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019905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Chwaer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08648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0B6D20D-9FC4-9042-82D7-2F153E38BF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114" y="276320"/>
            <a:ext cx="3655302" cy="5487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1194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16-Point Star 6">
            <a:extLst>
              <a:ext uri="{FF2B5EF4-FFF2-40B4-BE49-F238E27FC236}">
                <a16:creationId xmlns:a16="http://schemas.microsoft.com/office/drawing/2014/main" id="{7646EE9F-3C2D-454E-A22C-844FF04E17AE}"/>
              </a:ext>
            </a:extLst>
          </p:cNvPr>
          <p:cNvSpPr/>
          <p:nvPr/>
        </p:nvSpPr>
        <p:spPr>
          <a:xfrm>
            <a:off x="2277035" y="161394"/>
            <a:ext cx="7566212" cy="2474259"/>
          </a:xfrm>
          <a:prstGeom prst="star16">
            <a:avLst/>
          </a:prstGeom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Tasgau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gwrando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posibl</a:t>
            </a:r>
            <a:endParaRPr lang="en-US" sz="3200" b="1" dirty="0">
              <a:solidFill>
                <a:srgbClr val="FF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32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Possible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listening tasks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C654D3-258B-FB4B-8780-9100507E71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6" t="13540" r="1632"/>
          <a:stretch/>
        </p:blipFill>
        <p:spPr>
          <a:xfrm>
            <a:off x="1426514" y="2718081"/>
            <a:ext cx="10040471" cy="123594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749D65C-1BD5-8848-95B0-4FCBAC6496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82" t="4638"/>
          <a:stretch/>
        </p:blipFill>
        <p:spPr>
          <a:xfrm>
            <a:off x="1426514" y="3923541"/>
            <a:ext cx="10040471" cy="19926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226A7C-F30E-0F4D-98B5-F8C472DAF76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4674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16-Point Star 6">
            <a:extLst>
              <a:ext uri="{FF2B5EF4-FFF2-40B4-BE49-F238E27FC236}">
                <a16:creationId xmlns:a16="http://schemas.microsoft.com/office/drawing/2014/main" id="{7646EE9F-3C2D-454E-A22C-844FF04E17AE}"/>
              </a:ext>
            </a:extLst>
          </p:cNvPr>
          <p:cNvSpPr/>
          <p:nvPr/>
        </p:nvSpPr>
        <p:spPr>
          <a:xfrm>
            <a:off x="2312894" y="197253"/>
            <a:ext cx="7566212" cy="2474259"/>
          </a:xfrm>
          <a:prstGeom prst="star16">
            <a:avLst/>
          </a:prstGeom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Tasgau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gwrando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posibl</a:t>
            </a:r>
            <a:endParaRPr lang="en-US" sz="3200" b="1" dirty="0">
              <a:solidFill>
                <a:srgbClr val="FF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32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Possible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listening tasks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DD695C9-6182-B24F-BD3F-4B71887A6CD3}"/>
              </a:ext>
            </a:extLst>
          </p:cNvPr>
          <p:cNvSpPr txBox="1"/>
          <p:nvPr/>
        </p:nvSpPr>
        <p:spPr>
          <a:xfrm>
            <a:off x="179294" y="197253"/>
            <a:ext cx="1739153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Grwp</a:t>
            </a:r>
            <a:r>
              <a:rPr lang="en-US" sz="2400" dirty="0"/>
              <a:t> Nia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2514A8-D854-CA49-9A88-6D46B1659EAF}"/>
              </a:ext>
            </a:extLst>
          </p:cNvPr>
          <p:cNvSpPr txBox="1"/>
          <p:nvPr/>
        </p:nvSpPr>
        <p:spPr>
          <a:xfrm>
            <a:off x="1048870" y="3092846"/>
            <a:ext cx="6759388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</a:t>
            </a:r>
            <a:r>
              <a:rPr lang="en-US" sz="2400" dirty="0"/>
              <a:t>.</a:t>
            </a:r>
            <a:r>
              <a:rPr lang="en-US" sz="2000" dirty="0"/>
              <a:t>Tasg </a:t>
            </a:r>
            <a:r>
              <a:rPr lang="en-US" sz="2000" dirty="0" err="1"/>
              <a:t>wrando</a:t>
            </a:r>
            <a:r>
              <a:rPr lang="en-US" sz="2000" dirty="0"/>
              <a:t> / Listening task – </a:t>
            </a:r>
            <a:r>
              <a:rPr lang="en-US" sz="2000" dirty="0" err="1"/>
              <a:t>Rhifau</a:t>
            </a:r>
            <a:endParaRPr lang="en-US" sz="2000" dirty="0"/>
          </a:p>
          <a:p>
            <a:r>
              <a:rPr lang="en-US" sz="2000" dirty="0"/>
              <a:t>2. </a:t>
            </a:r>
            <a:r>
              <a:rPr lang="en-US" sz="2000" dirty="0" err="1"/>
              <a:t>Tasg</a:t>
            </a:r>
            <a:r>
              <a:rPr lang="en-US" sz="2000" dirty="0"/>
              <a:t> </a:t>
            </a:r>
            <a:r>
              <a:rPr lang="en-US" sz="2000" dirty="0" err="1"/>
              <a:t>wrando</a:t>
            </a:r>
            <a:r>
              <a:rPr lang="en-US" sz="2000" dirty="0"/>
              <a:t> / Listening task – </a:t>
            </a:r>
            <a:r>
              <a:rPr lang="en-US" sz="2000" dirty="0" err="1"/>
              <a:t>Bwletin</a:t>
            </a:r>
            <a:r>
              <a:rPr lang="en-US" sz="2000" dirty="0"/>
              <a:t> y </a:t>
            </a:r>
            <a:r>
              <a:rPr lang="en-US" sz="2000" dirty="0" err="1"/>
              <a:t>Tywydd</a:t>
            </a:r>
            <a:endParaRPr lang="en-US" sz="2000" dirty="0"/>
          </a:p>
          <a:p>
            <a:r>
              <a:rPr lang="en-US" sz="2000" dirty="0"/>
              <a:t>3. </a:t>
            </a:r>
            <a:r>
              <a:rPr lang="en-US" sz="2000" dirty="0" err="1"/>
              <a:t>Tasg</a:t>
            </a:r>
            <a:r>
              <a:rPr lang="en-US" sz="2000" dirty="0"/>
              <a:t> </a:t>
            </a:r>
            <a:r>
              <a:rPr lang="en-US" sz="2000" dirty="0" err="1"/>
              <a:t>wrando</a:t>
            </a:r>
            <a:r>
              <a:rPr lang="en-US" sz="2000" dirty="0"/>
              <a:t> / Listening task – </a:t>
            </a:r>
            <a:r>
              <a:rPr lang="en-US" sz="2000" dirty="0" err="1"/>
              <a:t>Ble</a:t>
            </a:r>
            <a:r>
              <a:rPr lang="en-US" sz="2000" dirty="0"/>
              <a:t> </a:t>
            </a:r>
            <a:r>
              <a:rPr lang="en-US" sz="2000" dirty="0" err="1"/>
              <a:t>mae’r</a:t>
            </a:r>
            <a:r>
              <a:rPr lang="en-US" sz="2000" dirty="0"/>
              <a:t> </a:t>
            </a:r>
            <a:r>
              <a:rPr lang="en-US" sz="2000" dirty="0" err="1"/>
              <a:t>bobl</a:t>
            </a:r>
            <a:r>
              <a:rPr lang="en-US" sz="2000" dirty="0"/>
              <a:t>?</a:t>
            </a:r>
          </a:p>
          <a:p>
            <a:r>
              <a:rPr lang="en-US" sz="2000" dirty="0"/>
              <a:t>4. </a:t>
            </a:r>
            <a:r>
              <a:rPr lang="en-US" sz="2000" dirty="0" err="1"/>
              <a:t>Tasg</a:t>
            </a:r>
            <a:r>
              <a:rPr lang="en-US" sz="2000" dirty="0"/>
              <a:t> </a:t>
            </a:r>
            <a:r>
              <a:rPr lang="en-US" sz="2000" dirty="0" err="1"/>
              <a:t>wrando</a:t>
            </a:r>
            <a:r>
              <a:rPr lang="en-US" sz="2000" dirty="0"/>
              <a:t> / Listening task – </a:t>
            </a:r>
            <a:r>
              <a:rPr lang="en-US" sz="2000" dirty="0" err="1"/>
              <a:t>Amser</a:t>
            </a:r>
            <a:r>
              <a:rPr lang="en-US" sz="2000" dirty="0"/>
              <a:t> – Partner A / Partner B</a:t>
            </a:r>
          </a:p>
          <a:p>
            <a:r>
              <a:rPr lang="en-US" sz="2000" dirty="0"/>
              <a:t>4. </a:t>
            </a:r>
            <a:r>
              <a:rPr lang="en-US" sz="2000" dirty="0" err="1"/>
              <a:t>Tasg</a:t>
            </a:r>
            <a:r>
              <a:rPr lang="en-US" sz="2000" dirty="0"/>
              <a:t> </a:t>
            </a:r>
            <a:r>
              <a:rPr lang="en-US" sz="2000" dirty="0" err="1"/>
              <a:t>wrando</a:t>
            </a:r>
            <a:r>
              <a:rPr lang="en-US" sz="2000" dirty="0"/>
              <a:t> / Listening task – CBAC (Entry Level)</a:t>
            </a:r>
          </a:p>
          <a:p>
            <a:endParaRPr lang="en-US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DC4AC8-9942-C740-B16A-9C4E402B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4710" y="3805511"/>
            <a:ext cx="3428791" cy="1791820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72871602-C29A-0540-BBE6-A2AC43B47304}"/>
              </a:ext>
            </a:extLst>
          </p:cNvPr>
          <p:cNvCxnSpPr>
            <a:cxnSpLocks/>
          </p:cNvCxnSpPr>
          <p:nvPr/>
        </p:nvCxnSpPr>
        <p:spPr>
          <a:xfrm>
            <a:off x="6802074" y="3368703"/>
            <a:ext cx="1362636" cy="90988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2AC46591-C66C-2F42-B10F-EF6FDD4EE1A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3161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41CB9FA5-6253-7846-883F-25749A08BF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37EBA09E-CA2D-9D42-9610-8CC06B4447EC}"/>
              </a:ext>
            </a:extLst>
          </p:cNvPr>
          <p:cNvSpPr/>
          <p:nvPr/>
        </p:nvSpPr>
        <p:spPr>
          <a:xfrm>
            <a:off x="169733" y="0"/>
            <a:ext cx="3000188" cy="1568226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</a:rPr>
              <a:t>Gwaith </a:t>
            </a:r>
            <a:r>
              <a:rPr lang="en-US" sz="2000" b="1" dirty="0" err="1">
                <a:solidFill>
                  <a:schemeClr val="tx1"/>
                </a:solidFill>
              </a:rPr>
              <a:t>pâr</a:t>
            </a:r>
            <a:r>
              <a:rPr lang="en-US" sz="2000" b="1" dirty="0">
                <a:solidFill>
                  <a:schemeClr val="tx1"/>
                </a:solidFill>
              </a:rPr>
              <a:t> …</a:t>
            </a:r>
          </a:p>
          <a:p>
            <a:pPr algn="ctr"/>
            <a:endParaRPr lang="en-US" sz="2000" b="1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66B69B-22A6-7648-BB48-ED4435DEBB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8429" y="1847364"/>
            <a:ext cx="10039269" cy="387723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3319270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41CB9FA5-6253-7846-883F-25749A08BF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37EBA09E-CA2D-9D42-9610-8CC06B4447EC}"/>
              </a:ext>
            </a:extLst>
          </p:cNvPr>
          <p:cNvSpPr/>
          <p:nvPr/>
        </p:nvSpPr>
        <p:spPr>
          <a:xfrm>
            <a:off x="149412" y="158974"/>
            <a:ext cx="3415355" cy="146702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</a:rPr>
              <a:t>Gwaith </a:t>
            </a:r>
            <a:r>
              <a:rPr lang="en-US" sz="2000" b="1" dirty="0" err="1">
                <a:solidFill>
                  <a:schemeClr val="tx1"/>
                </a:solidFill>
              </a:rPr>
              <a:t>pâr</a:t>
            </a:r>
            <a:r>
              <a:rPr lang="en-US" sz="2000" b="1" dirty="0">
                <a:solidFill>
                  <a:schemeClr val="tx1"/>
                </a:solidFill>
              </a:rPr>
              <a:t> …</a:t>
            </a:r>
          </a:p>
          <a:p>
            <a:pPr algn="ctr"/>
            <a:endParaRPr lang="en-US" sz="2000" b="1" dirty="0">
              <a:solidFill>
                <a:schemeClr val="tx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A9737D-A4DE-1D4D-A546-F21DD6AF1A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360" y="1787315"/>
            <a:ext cx="10591946" cy="386164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0425941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16-Point Star 6">
            <a:extLst>
              <a:ext uri="{FF2B5EF4-FFF2-40B4-BE49-F238E27FC236}">
                <a16:creationId xmlns:a16="http://schemas.microsoft.com/office/drawing/2014/main" id="{7646EE9F-3C2D-454E-A22C-844FF04E17AE}"/>
              </a:ext>
            </a:extLst>
          </p:cNvPr>
          <p:cNvSpPr/>
          <p:nvPr/>
        </p:nvSpPr>
        <p:spPr>
          <a:xfrm>
            <a:off x="1658679" y="251011"/>
            <a:ext cx="9144000" cy="2099609"/>
          </a:xfrm>
          <a:prstGeom prst="star16">
            <a:avLst/>
          </a:prstGeom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Tasgau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darllen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posibl</a:t>
            </a:r>
            <a:endParaRPr lang="en-US" sz="3200" b="1" dirty="0">
              <a:solidFill>
                <a:srgbClr val="FF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32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Possible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reading tasks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BF3C80-32F4-F648-8D30-E37C91CEBB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7019" y="2350620"/>
            <a:ext cx="8885660" cy="18204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67C8078-24A1-FE4F-80BE-FFCBC177D5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7019" y="4327243"/>
            <a:ext cx="8885660" cy="140228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9EB7AB0-C740-6348-ADC3-5E01A2665A2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7076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149DB64-3882-AB44-A61E-767860ED8A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64" t="6977" r="1732"/>
          <a:stretch/>
        </p:blipFill>
        <p:spPr>
          <a:xfrm>
            <a:off x="6908800" y="650240"/>
            <a:ext cx="4592320" cy="508000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DECAEF1-55C3-FD40-B700-0CCF6AD66C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9533F5E-F163-8B40-9023-461E3DBBE0D4}"/>
              </a:ext>
            </a:extLst>
          </p:cNvPr>
          <p:cNvSpPr txBox="1"/>
          <p:nvPr/>
        </p:nvSpPr>
        <p:spPr>
          <a:xfrm>
            <a:off x="1117600" y="1381760"/>
            <a:ext cx="5283200" cy="276998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u="sng" dirty="0" err="1">
                <a:ea typeface="Ayuthaya" pitchFamily="2" charset="-34"/>
                <a:cs typeface="Ayuthaya" pitchFamily="2" charset="-34"/>
              </a:rPr>
              <a:t>Tasg</a:t>
            </a:r>
            <a:r>
              <a:rPr lang="en-US" sz="6000" b="1" u="sng" dirty="0">
                <a:ea typeface="Ayuthaya" pitchFamily="2" charset="-34"/>
                <a:cs typeface="Ayuthaya" pitchFamily="2" charset="-34"/>
              </a:rPr>
              <a:t>:</a:t>
            </a:r>
          </a:p>
          <a:p>
            <a:endParaRPr lang="en-US" sz="2400" dirty="0">
              <a:ea typeface="Ayuthaya" pitchFamily="2" charset="-34"/>
              <a:cs typeface="Ayuthaya" pitchFamily="2" charset="-3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ea typeface="Ayuthaya" pitchFamily="2" charset="-34"/>
                <a:cs typeface="Ayuthaya" pitchFamily="2" charset="-34"/>
              </a:rPr>
              <a:t>Darllewnch</a:t>
            </a:r>
            <a:r>
              <a:rPr lang="en-US" sz="2400" dirty="0">
                <a:ea typeface="Ayuthaya" pitchFamily="2" charset="-34"/>
                <a:cs typeface="Ayuthaya" pitchFamily="2" charset="-34"/>
              </a:rPr>
              <a:t> y </a:t>
            </a:r>
            <a:r>
              <a:rPr lang="en-US" sz="2400" dirty="0" err="1">
                <a:ea typeface="Ayuthaya" pitchFamily="2" charset="-34"/>
                <a:cs typeface="Ayuthaya" pitchFamily="2" charset="-34"/>
              </a:rPr>
              <a:t>brawddegau</a:t>
            </a:r>
            <a:r>
              <a:rPr lang="en-US" sz="2400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2400" dirty="0" err="1">
                <a:ea typeface="Ayuthaya" pitchFamily="2" charset="-34"/>
                <a:cs typeface="Ayuthaya" pitchFamily="2" charset="-34"/>
              </a:rPr>
              <a:t>Cymraeg</a:t>
            </a:r>
            <a:r>
              <a:rPr lang="en-US" sz="2400" dirty="0">
                <a:ea typeface="Ayuthaya" pitchFamily="2" charset="-34"/>
                <a:cs typeface="Ayuthaya" pitchFamily="2" charset="-34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ea typeface="Ayuthaya" pitchFamily="2" charset="-34"/>
                <a:cs typeface="Ayuthaya" pitchFamily="2" charset="-34"/>
              </a:rPr>
              <a:t>Darllenwch</a:t>
            </a:r>
            <a:r>
              <a:rPr lang="en-US" sz="2400" dirty="0">
                <a:ea typeface="Ayuthaya" pitchFamily="2" charset="-34"/>
                <a:cs typeface="Ayuthaya" pitchFamily="2" charset="-34"/>
              </a:rPr>
              <a:t> y </a:t>
            </a:r>
            <a:r>
              <a:rPr lang="en-US" sz="2400" dirty="0" err="1">
                <a:ea typeface="Ayuthaya" pitchFamily="2" charset="-34"/>
                <a:cs typeface="Ayuthaya" pitchFamily="2" charset="-34"/>
              </a:rPr>
              <a:t>brawddegau</a:t>
            </a:r>
            <a:r>
              <a:rPr lang="en-US" sz="2400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2400" dirty="0" err="1">
                <a:ea typeface="Ayuthaya" pitchFamily="2" charset="-34"/>
                <a:cs typeface="Ayuthaya" pitchFamily="2" charset="-34"/>
              </a:rPr>
              <a:t>Saesneg</a:t>
            </a:r>
            <a:r>
              <a:rPr lang="en-US" sz="2400" dirty="0">
                <a:ea typeface="Ayuthaya" pitchFamily="2" charset="-34"/>
                <a:cs typeface="Ayuthaya" pitchFamily="2" charset="-34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ea typeface="Ayuthaya" pitchFamily="2" charset="-34"/>
                <a:cs typeface="Ayuthaya" pitchFamily="2" charset="-34"/>
              </a:rPr>
              <a:t>Ysgrifennwch</a:t>
            </a:r>
            <a:r>
              <a:rPr lang="en-US" sz="2400" dirty="0">
                <a:ea typeface="Ayuthaya" pitchFamily="2" charset="-34"/>
                <a:cs typeface="Ayuthaya" pitchFamily="2" charset="-34"/>
              </a:rPr>
              <a:t> y </a:t>
            </a:r>
            <a:r>
              <a:rPr lang="en-US" sz="2400" dirty="0" err="1">
                <a:ea typeface="Ayuthaya" pitchFamily="2" charset="-34"/>
                <a:cs typeface="Ayuthaya" pitchFamily="2" charset="-34"/>
              </a:rPr>
              <a:t>parau</a:t>
            </a:r>
            <a:r>
              <a:rPr lang="en-US" sz="2400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2400" dirty="0" err="1">
                <a:ea typeface="Ayuthaya" pitchFamily="2" charset="-34"/>
                <a:cs typeface="Ayuthaya" pitchFamily="2" charset="-34"/>
              </a:rPr>
              <a:t>cywir</a:t>
            </a:r>
            <a:r>
              <a:rPr lang="en-US" sz="2400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2400" dirty="0" err="1">
                <a:ea typeface="Ayuthaya" pitchFamily="2" charset="-34"/>
                <a:cs typeface="Ayuthaya" pitchFamily="2" charset="-34"/>
              </a:rPr>
              <a:t>yn</a:t>
            </a:r>
            <a:r>
              <a:rPr lang="en-US" sz="2400" dirty="0">
                <a:ea typeface="Ayuthaya" pitchFamily="2" charset="-34"/>
                <a:cs typeface="Ayuthaya" pitchFamily="2" charset="-34"/>
              </a:rPr>
              <a:t> y </a:t>
            </a:r>
            <a:r>
              <a:rPr lang="en-US" sz="2400" dirty="0" err="1">
                <a:ea typeface="Ayuthaya" pitchFamily="2" charset="-34"/>
                <a:cs typeface="Ayuthaya" pitchFamily="2" charset="-34"/>
              </a:rPr>
              <a:t>tabl</a:t>
            </a:r>
            <a:r>
              <a:rPr lang="en-US" sz="2400" dirty="0">
                <a:ea typeface="Ayuthaya" pitchFamily="2" charset="-34"/>
                <a:cs typeface="Ayuthaya" pitchFamily="2" charset="-34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489480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9800E07-EB88-F44F-B1E4-4C34D37BEB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4682215-6E3A-6046-8B34-2671ABAD2A59}"/>
              </a:ext>
            </a:extLst>
          </p:cNvPr>
          <p:cNvSpPr txBox="1"/>
          <p:nvPr/>
        </p:nvSpPr>
        <p:spPr>
          <a:xfrm>
            <a:off x="2236381" y="173665"/>
            <a:ext cx="7719237" cy="1323439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70C0"/>
                </a:solidFill>
              </a:rPr>
              <a:t>Yn</a:t>
            </a:r>
            <a:r>
              <a:rPr lang="en-US" sz="4000" b="1" dirty="0">
                <a:solidFill>
                  <a:srgbClr val="0070C0"/>
                </a:solidFill>
              </a:rPr>
              <a:t> </a:t>
            </a:r>
            <a:r>
              <a:rPr lang="en-US" sz="4000" b="1" dirty="0" err="1">
                <a:solidFill>
                  <a:srgbClr val="0070C0"/>
                </a:solidFill>
              </a:rPr>
              <a:t>eich</a:t>
            </a:r>
            <a:r>
              <a:rPr lang="en-US" sz="4000" b="1" dirty="0">
                <a:solidFill>
                  <a:srgbClr val="0070C0"/>
                </a:solidFill>
              </a:rPr>
              <a:t> </a:t>
            </a:r>
            <a:r>
              <a:rPr lang="en-US" sz="4000" b="1" dirty="0" err="1">
                <a:solidFill>
                  <a:srgbClr val="0070C0"/>
                </a:solidFill>
              </a:rPr>
              <a:t>amser</a:t>
            </a:r>
            <a:r>
              <a:rPr lang="en-US" sz="4000" b="1" dirty="0">
                <a:solidFill>
                  <a:srgbClr val="0070C0"/>
                </a:solidFill>
              </a:rPr>
              <a:t> </a:t>
            </a:r>
            <a:r>
              <a:rPr lang="en-US" sz="4000" b="1" dirty="0" err="1">
                <a:solidFill>
                  <a:srgbClr val="0070C0"/>
                </a:solidFill>
              </a:rPr>
              <a:t>eich</a:t>
            </a:r>
            <a:r>
              <a:rPr lang="en-US" sz="4000" b="1" dirty="0">
                <a:solidFill>
                  <a:srgbClr val="0070C0"/>
                </a:solidFill>
              </a:rPr>
              <a:t> </a:t>
            </a:r>
            <a:r>
              <a:rPr lang="en-US" sz="4000" b="1" dirty="0" err="1">
                <a:solidFill>
                  <a:srgbClr val="0070C0"/>
                </a:solidFill>
              </a:rPr>
              <a:t>hun</a:t>
            </a:r>
            <a:r>
              <a:rPr lang="en-US" sz="4000" b="1" dirty="0">
                <a:solidFill>
                  <a:srgbClr val="0070C0"/>
                </a:solidFill>
              </a:rPr>
              <a:t>…   </a:t>
            </a:r>
          </a:p>
          <a:p>
            <a:pPr algn="ctr"/>
            <a:r>
              <a:rPr lang="en-US" sz="4000" b="1" i="1" dirty="0">
                <a:solidFill>
                  <a:srgbClr val="0070C0"/>
                </a:solidFill>
              </a:rPr>
              <a:t>In your own time 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2C39A2-516E-9040-B2AB-27F0844AE4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9100" y="1651372"/>
            <a:ext cx="3530600" cy="41910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422F08D-FE5C-8145-9EBB-905DC96582C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220" b="4232"/>
          <a:stretch/>
        </p:blipFill>
        <p:spPr>
          <a:xfrm>
            <a:off x="3201581" y="1658470"/>
            <a:ext cx="3250019" cy="418390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B391A96-B2AA-F94E-832A-ACEE3F30A15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988" r="24858"/>
          <a:stretch/>
        </p:blipFill>
        <p:spPr>
          <a:xfrm>
            <a:off x="1242291" y="2756272"/>
            <a:ext cx="1565564" cy="198120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" name="12-Point Star 2">
            <a:extLst>
              <a:ext uri="{FF2B5EF4-FFF2-40B4-BE49-F238E27FC236}">
                <a16:creationId xmlns:a16="http://schemas.microsoft.com/office/drawing/2014/main" id="{6DA9C46B-0043-FB47-B7F0-298201B1DCB8}"/>
              </a:ext>
            </a:extLst>
          </p:cNvPr>
          <p:cNvSpPr/>
          <p:nvPr/>
        </p:nvSpPr>
        <p:spPr>
          <a:xfrm>
            <a:off x="179294" y="770965"/>
            <a:ext cx="2628561" cy="1326776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Darlith</a:t>
            </a:r>
            <a:r>
              <a:rPr lang="en-US" dirty="0"/>
              <a:t> 6</a:t>
            </a:r>
          </a:p>
        </p:txBody>
      </p:sp>
    </p:spTree>
    <p:extLst>
      <p:ext uri="{BB962C8B-B14F-4D97-AF65-F5344CB8AC3E}">
        <p14:creationId xmlns:p14="http://schemas.microsoft.com/office/powerpoint/2010/main" val="38576119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2615096-58FA-404E-AAAA-196F7539B5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287" y="231085"/>
            <a:ext cx="4372114" cy="610159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00F96A2-3225-C543-A23E-E378C9CF0A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1340" y="1247085"/>
            <a:ext cx="7053721" cy="34315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9EE8994-35F8-8D49-B99C-673245984B9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7496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2BCB73C-2CC6-8046-B527-55DC50540F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826" t="46828" r="23239" b="13496"/>
          <a:stretch/>
        </p:blipFill>
        <p:spPr>
          <a:xfrm>
            <a:off x="6096000" y="1928771"/>
            <a:ext cx="5663364" cy="397499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90E8B25-BFF2-9046-B58C-8C53BB49A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893" t="17561" r="26490" b="38211"/>
          <a:stretch/>
        </p:blipFill>
        <p:spPr>
          <a:xfrm>
            <a:off x="178420" y="806501"/>
            <a:ext cx="5754030" cy="3974997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F8D54642-9C8A-144E-8F18-C6B47A90CC38}"/>
              </a:ext>
            </a:extLst>
          </p:cNvPr>
          <p:cNvSpPr/>
          <p:nvPr/>
        </p:nvSpPr>
        <p:spPr>
          <a:xfrm>
            <a:off x="7238550" y="49986"/>
            <a:ext cx="3378263" cy="1828800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Tasg</a:t>
            </a:r>
            <a:r>
              <a:rPr lang="en-US" sz="2400" b="1" dirty="0"/>
              <a:t> </a:t>
            </a:r>
            <a:r>
              <a:rPr lang="en-US" sz="2400" b="1" dirty="0" err="1"/>
              <a:t>unigol</a:t>
            </a:r>
            <a:endParaRPr lang="en-US" sz="24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64D484F-E7FF-3041-A8DE-9846FE9C186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08655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12-Point Star 9">
            <a:extLst>
              <a:ext uri="{FF2B5EF4-FFF2-40B4-BE49-F238E27FC236}">
                <a16:creationId xmlns:a16="http://schemas.microsoft.com/office/drawing/2014/main" id="{F8D54642-9C8A-144E-8F18-C6B47A90CC38}"/>
              </a:ext>
            </a:extLst>
          </p:cNvPr>
          <p:cNvSpPr/>
          <p:nvPr/>
        </p:nvSpPr>
        <p:spPr>
          <a:xfrm>
            <a:off x="7238550" y="49986"/>
            <a:ext cx="3378263" cy="1828800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Tasg</a:t>
            </a:r>
            <a:r>
              <a:rPr lang="en-US" sz="2400" b="1" dirty="0"/>
              <a:t> </a:t>
            </a:r>
            <a:r>
              <a:rPr lang="en-US" sz="2400" b="1" dirty="0" err="1"/>
              <a:t>unigol</a:t>
            </a:r>
            <a:endParaRPr lang="en-US" sz="24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64D484F-E7FF-3041-A8DE-9846FE9C18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2E1ACBF-6B54-714F-A8B6-4E257BAE3A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985" b="4393"/>
          <a:stretch/>
        </p:blipFill>
        <p:spPr>
          <a:xfrm>
            <a:off x="1259840" y="107655"/>
            <a:ext cx="4572000" cy="566158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CFFD021-A4EE-024A-9123-66B68C1FC3C2}"/>
              </a:ext>
            </a:extLst>
          </p:cNvPr>
          <p:cNvSpPr txBox="1"/>
          <p:nvPr/>
        </p:nvSpPr>
        <p:spPr>
          <a:xfrm>
            <a:off x="6766560" y="2397760"/>
            <a:ext cx="4693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Lefel</a:t>
            </a:r>
            <a:r>
              <a:rPr lang="en-US" sz="2400" b="1" dirty="0"/>
              <a:t> </a:t>
            </a:r>
            <a:r>
              <a:rPr lang="en-US" sz="2400" b="1" dirty="0" err="1"/>
              <a:t>Mynediad</a:t>
            </a:r>
            <a:r>
              <a:rPr lang="en-US" sz="2400" b="1" dirty="0"/>
              <a:t> / </a:t>
            </a:r>
            <a:r>
              <a:rPr lang="en-US" sz="2400" b="1" i="1" dirty="0"/>
              <a:t>Entry Level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Ferswin</a:t>
            </a:r>
            <a:r>
              <a:rPr lang="en-US" sz="2400" b="1" dirty="0"/>
              <a:t> y De / </a:t>
            </a:r>
            <a:r>
              <a:rPr lang="en-US" sz="2400" b="1" i="1" dirty="0"/>
              <a:t>South Wales Version</a:t>
            </a:r>
            <a:endParaRPr lang="en-US" b="1" i="1" dirty="0"/>
          </a:p>
        </p:txBody>
      </p:sp>
    </p:spTree>
    <p:extLst>
      <p:ext uri="{BB962C8B-B14F-4D97-AF65-F5344CB8AC3E}">
        <p14:creationId xmlns:p14="http://schemas.microsoft.com/office/powerpoint/2010/main" val="400398788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C5977-00C3-A347-A4DB-0E6C753EF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ASESU </a:t>
            </a:r>
            <a:r>
              <a:rPr lang="en-US" dirty="0" err="1"/>
              <a:t>darllen</a:t>
            </a:r>
            <a:r>
              <a:rPr lang="en-US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4F7EE9-D16A-FD4C-A423-8291925073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91AF8B0-39E8-AD42-ADFA-9859663279C6}"/>
              </a:ext>
            </a:extLst>
          </p:cNvPr>
          <p:cNvSpPr/>
          <p:nvPr/>
        </p:nvSpPr>
        <p:spPr>
          <a:xfrm>
            <a:off x="1016000" y="2923465"/>
            <a:ext cx="1068832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Lefel Sylfaen / Foundation Level:</a:t>
            </a:r>
          </a:p>
          <a:p>
            <a:r>
              <a:rPr lang="en-US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https://www.google.co.uk/url?sa=t&amp;rct=j&amp;q=&amp;esrc=s&amp;source=web&amp;cd=&amp;ved=2ahUKEwjCguXOyOj2AhUJiFwKHX7lBkcQFnoECA0QAQ&amp;url=https%3A%2F%2Fwww.cbac.co.uk%2Fcymwysterau%2Fcymraeg-i-oedolion-sylfaen%2F&amp;usg=AOvVaw1xA-KP3QVP42sTNiE-to6F</a:t>
            </a:r>
            <a:endParaRPr lang="en-US" dirty="0"/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45DDD9-F10C-BF4C-8C8F-3E24461B7E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51720" y="170141"/>
            <a:ext cx="1752600" cy="14859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B509973-E3B9-2645-8DFD-3B91EAAC73FC}"/>
              </a:ext>
            </a:extLst>
          </p:cNvPr>
          <p:cNvSpPr/>
          <p:nvPr/>
        </p:nvSpPr>
        <p:spPr>
          <a:xfrm>
            <a:off x="1016000" y="1383329"/>
            <a:ext cx="1068832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u="sng" dirty="0" err="1">
                <a:solidFill>
                  <a:srgbClr val="FF0000"/>
                </a:solidFill>
              </a:rPr>
              <a:t>Lefel</a:t>
            </a:r>
            <a:r>
              <a:rPr lang="en-US" b="1" u="sng" dirty="0">
                <a:solidFill>
                  <a:srgbClr val="FF0000"/>
                </a:solidFill>
              </a:rPr>
              <a:t> </a:t>
            </a:r>
            <a:r>
              <a:rPr lang="en-US" b="1" u="sng" dirty="0" err="1">
                <a:solidFill>
                  <a:srgbClr val="FF0000"/>
                </a:solidFill>
              </a:rPr>
              <a:t>Mynediad</a:t>
            </a:r>
            <a:r>
              <a:rPr lang="en-US" b="1" u="sng" dirty="0">
                <a:solidFill>
                  <a:srgbClr val="FF0000"/>
                </a:solidFill>
              </a:rPr>
              <a:t> / Entry level:</a:t>
            </a:r>
          </a:p>
          <a:p>
            <a:r>
              <a:rPr lang="en-US" dirty="0">
                <a:hlinkClick r:id="rId5"/>
              </a:rPr>
              <a:t>https://www.google.co.uk/url?sa=t&amp;rct=j&amp;q=&amp;esrc=s&amp;source=web&amp;cd=&amp;cad=rja&amp;uact=8&amp;ved=2ahUKEwjqs4Wmyuj2AhVRUMAKHeaRB_YQFnoECAYQAQ&amp;url=https%3A%2F%2Fwww.cbac.co.uk%2Fcymwysterau%2Fcymraeg-i-oedolion-mynediad%2F&amp;usg=AOvVaw13Hgv-ujh0qrz-21LTEbmE</a:t>
            </a:r>
            <a:endParaRPr lang="en-US" dirty="0"/>
          </a:p>
          <a:p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193015C-AC6C-DB43-ADD8-37D3C7F69961}"/>
              </a:ext>
            </a:extLst>
          </p:cNvPr>
          <p:cNvSpPr/>
          <p:nvPr/>
        </p:nvSpPr>
        <p:spPr>
          <a:xfrm>
            <a:off x="1016000" y="4463601"/>
            <a:ext cx="1068832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u="sng" dirty="0" err="1">
                <a:solidFill>
                  <a:srgbClr val="FF0000"/>
                </a:solidFill>
              </a:rPr>
              <a:t>Lefel</a:t>
            </a:r>
            <a:r>
              <a:rPr lang="en-US" b="1" u="sng" dirty="0">
                <a:solidFill>
                  <a:srgbClr val="FF0000"/>
                </a:solidFill>
              </a:rPr>
              <a:t> </a:t>
            </a:r>
            <a:r>
              <a:rPr lang="en-US" b="1" u="sng" dirty="0" err="1">
                <a:solidFill>
                  <a:srgbClr val="FF0000"/>
                </a:solidFill>
              </a:rPr>
              <a:t>Canolradd</a:t>
            </a:r>
            <a:r>
              <a:rPr lang="en-US" b="1" u="sng" dirty="0">
                <a:solidFill>
                  <a:srgbClr val="FF0000"/>
                </a:solidFill>
              </a:rPr>
              <a:t> / Intermediate level:</a:t>
            </a:r>
          </a:p>
          <a:p>
            <a:r>
              <a:rPr lang="en-US" dirty="0">
                <a:hlinkClick r:id="rId6"/>
              </a:rPr>
              <a:t>https://www.google.co.uk/url?sa=t&amp;rct=j&amp;q=&amp;esrc=s&amp;source=web&amp;cd=&amp;cad=rja&amp;uact=8&amp;ved=2ahUKEwiH1NXEyuj2AhXDlFwKHeSRAEQQFnoECBAQAQ&amp;url=https%3A%2F%2Fwww.cbac.co.uk%2Fcymwysterau%2Fcymraeg-i-oedolion-canolradd%2F&amp;usg=AOvVaw0YTfPER5RFHLBYe1HoDWxQ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033969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16-Point Star 6">
            <a:extLst>
              <a:ext uri="{FF2B5EF4-FFF2-40B4-BE49-F238E27FC236}">
                <a16:creationId xmlns:a16="http://schemas.microsoft.com/office/drawing/2014/main" id="{7646EE9F-3C2D-454E-A22C-844FF04E17AE}"/>
              </a:ext>
            </a:extLst>
          </p:cNvPr>
          <p:cNvSpPr/>
          <p:nvPr/>
        </p:nvSpPr>
        <p:spPr>
          <a:xfrm>
            <a:off x="2312894" y="179292"/>
            <a:ext cx="7566212" cy="2474259"/>
          </a:xfrm>
          <a:prstGeom prst="star16">
            <a:avLst/>
          </a:prstGeom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Tasgau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ysgrifennu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posibl</a:t>
            </a:r>
            <a:endParaRPr lang="en-US" sz="3200" b="1" dirty="0">
              <a:solidFill>
                <a:srgbClr val="FF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32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Possible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writing tasks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AEF7A4-2FFE-724B-8F99-80E8C43448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5364" y="2980957"/>
            <a:ext cx="9233647" cy="288508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D9AF0E1-D727-A649-93B4-6AC27D4C3CEA}"/>
              </a:ext>
            </a:extLst>
          </p:cNvPr>
          <p:cNvSpPr txBox="1"/>
          <p:nvPr/>
        </p:nvSpPr>
        <p:spPr>
          <a:xfrm>
            <a:off x="2599765" y="2653551"/>
            <a:ext cx="1524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PRE-ENTRY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479AE9-54BF-D14A-BE85-846B1A10C1FC}"/>
              </a:ext>
            </a:extLst>
          </p:cNvPr>
          <p:cNvSpPr txBox="1"/>
          <p:nvPr/>
        </p:nvSpPr>
        <p:spPr>
          <a:xfrm>
            <a:off x="3989295" y="2653551"/>
            <a:ext cx="1524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ENTRY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30503A-A0F1-9E42-A88E-1973887CECF1}"/>
              </a:ext>
            </a:extLst>
          </p:cNvPr>
          <p:cNvSpPr txBox="1"/>
          <p:nvPr/>
        </p:nvSpPr>
        <p:spPr>
          <a:xfrm>
            <a:off x="5333999" y="2653551"/>
            <a:ext cx="1524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FOUNDATION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4A821C-8A48-544A-AD48-736A5BEAA625}"/>
              </a:ext>
            </a:extLst>
          </p:cNvPr>
          <p:cNvSpPr txBox="1"/>
          <p:nvPr/>
        </p:nvSpPr>
        <p:spPr>
          <a:xfrm>
            <a:off x="6723529" y="2673180"/>
            <a:ext cx="17167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INTERMEDIATE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DE5A8694-A4F6-ED4A-A01C-26C9A5292C0D}"/>
              </a:ext>
            </a:extLst>
          </p:cNvPr>
          <p:cNvSpPr/>
          <p:nvPr/>
        </p:nvSpPr>
        <p:spPr>
          <a:xfrm>
            <a:off x="3989295" y="3980328"/>
            <a:ext cx="1694329" cy="527751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D550F9A-EEAF-E940-9120-6EE337B61860}"/>
              </a:ext>
            </a:extLst>
          </p:cNvPr>
          <p:cNvSpPr/>
          <p:nvPr/>
        </p:nvSpPr>
        <p:spPr>
          <a:xfrm>
            <a:off x="5029201" y="4395434"/>
            <a:ext cx="1828799" cy="527751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64F8ABD8-F189-CC42-9E66-CC66349DFCB9}"/>
              </a:ext>
            </a:extLst>
          </p:cNvPr>
          <p:cNvSpPr/>
          <p:nvPr/>
        </p:nvSpPr>
        <p:spPr>
          <a:xfrm>
            <a:off x="6454589" y="4600059"/>
            <a:ext cx="1828799" cy="835528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7A697B3-EA0C-2141-AFD2-F11B4AD366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5774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4151784" y="188641"/>
            <a:ext cx="4248472" cy="10156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Pwy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wyt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97AEBAD-71C2-FE4C-B5C7-822B77A0CA5E}"/>
              </a:ext>
            </a:extLst>
          </p:cNvPr>
          <p:cNvSpPr txBox="1"/>
          <p:nvPr/>
        </p:nvSpPr>
        <p:spPr>
          <a:xfrm>
            <a:off x="894487" y="1605861"/>
            <a:ext cx="302433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Enw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Oed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Pen-</a:t>
            </a:r>
            <a:r>
              <a:rPr lang="en-US" b="1" dirty="0" err="1">
                <a:solidFill>
                  <a:srgbClr val="002060"/>
                </a:solidFill>
              </a:rPr>
              <a:t>bwydd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Disgrifiad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dy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hun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Teulu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Ffrindiau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dirty="0" err="1">
                <a:solidFill>
                  <a:srgbClr val="002060"/>
                </a:solidFill>
              </a:rPr>
              <a:t>ddim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Hobïau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Cartref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Disgrifia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dy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gartref</a:t>
            </a:r>
            <a:r>
              <a:rPr lang="en-US" b="1" dirty="0">
                <a:solidFill>
                  <a:srgbClr val="00206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Ble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ma’r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cartref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Ardal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sydd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ardal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leol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rwyt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ti’n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wneud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ardal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leol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9A8791-51EC-514F-A0B2-99DE5846EEBA}"/>
              </a:ext>
            </a:extLst>
          </p:cNvPr>
          <p:cNvSpPr txBox="1"/>
          <p:nvPr/>
        </p:nvSpPr>
        <p:spPr>
          <a:xfrm>
            <a:off x="8660221" y="878039"/>
            <a:ext cx="291683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Name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Birthday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Describe yourself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Family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Friends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Likes / dislikes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Hobbies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Home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Describe your </a:t>
            </a:r>
            <a:r>
              <a:rPr lang="en-US" b="1" dirty="0" err="1">
                <a:solidFill>
                  <a:srgbClr val="002060"/>
                </a:solidFill>
              </a:rPr>
              <a:t>homw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Where is your home?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What is in your local area? e.g. shops, parks, etc.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What do you like doing in your local area?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BC8C42C5-CA8D-4D46-81F8-9D7DF6EFA527}"/>
              </a:ext>
            </a:extLst>
          </p:cNvPr>
          <p:cNvSpPr/>
          <p:nvPr/>
        </p:nvSpPr>
        <p:spPr>
          <a:xfrm>
            <a:off x="3531779" y="1154939"/>
            <a:ext cx="5128442" cy="4975237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D9E2A0-A353-334C-8B2A-F0634662B9DA}"/>
              </a:ext>
            </a:extLst>
          </p:cNvPr>
          <p:cNvSpPr/>
          <p:nvPr/>
        </p:nvSpPr>
        <p:spPr>
          <a:xfrm>
            <a:off x="5128442" y="1903619"/>
            <a:ext cx="2448272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 err="1">
                <a:solidFill>
                  <a:srgbClr val="002060"/>
                </a:solidFill>
              </a:rPr>
              <a:t>Ysgrifenna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amdanat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ti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dy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hun</a:t>
            </a:r>
            <a:r>
              <a:rPr lang="en-US" sz="2000" b="1" dirty="0">
                <a:solidFill>
                  <a:srgbClr val="002060"/>
                </a:solidFill>
              </a:rPr>
              <a:t>. </a:t>
            </a:r>
            <a:r>
              <a:rPr lang="en-US" sz="2000" b="1" dirty="0" err="1">
                <a:solidFill>
                  <a:srgbClr val="002060"/>
                </a:solidFill>
              </a:rPr>
              <a:t>Cofia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gynnwys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llawer</a:t>
            </a:r>
            <a:r>
              <a:rPr lang="en-US" sz="2000" b="1" dirty="0">
                <a:solidFill>
                  <a:srgbClr val="002060"/>
                </a:solidFill>
              </a:rPr>
              <a:t> o </a:t>
            </a:r>
            <a:r>
              <a:rPr lang="en-US" sz="2000" b="1" dirty="0" err="1">
                <a:solidFill>
                  <a:srgbClr val="002060"/>
                </a:solidFill>
              </a:rPr>
              <a:t>wybodaeth</a:t>
            </a:r>
            <a:r>
              <a:rPr lang="en-US" sz="2000" b="1" dirty="0">
                <a:solidFill>
                  <a:srgbClr val="002060"/>
                </a:solidFill>
              </a:rPr>
              <a:t>.</a:t>
            </a:r>
          </a:p>
          <a:p>
            <a:r>
              <a:rPr lang="en-US" sz="2000" b="1" i="1" dirty="0">
                <a:solidFill>
                  <a:srgbClr val="002060"/>
                </a:solidFill>
              </a:rPr>
              <a:t>Write about yourself.</a:t>
            </a:r>
          </a:p>
          <a:p>
            <a:r>
              <a:rPr lang="en-US" sz="2000" b="1" i="1" dirty="0">
                <a:solidFill>
                  <a:srgbClr val="002060"/>
                </a:solidFill>
              </a:rPr>
              <a:t>Remember to write as much information as possible.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2609AFF-50B5-1F46-A7AD-C922CA7348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596" t="15981" r="17870"/>
          <a:stretch/>
        </p:blipFill>
        <p:spPr>
          <a:xfrm>
            <a:off x="1881725" y="141153"/>
            <a:ext cx="1650054" cy="135840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7C4A2CE-2BEE-6046-A9F9-A484801361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67019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CFFB75E-420C-F44C-A818-918A8C016F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0" t="2572" r="1976"/>
          <a:stretch/>
        </p:blipFill>
        <p:spPr>
          <a:xfrm>
            <a:off x="1847528" y="188640"/>
            <a:ext cx="4536505" cy="657718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3" name="12-Point Star 2">
            <a:extLst>
              <a:ext uri="{FF2B5EF4-FFF2-40B4-BE49-F238E27FC236}">
                <a16:creationId xmlns:a16="http://schemas.microsoft.com/office/drawing/2014/main" id="{2B768627-52C2-9B42-91D1-B9DC4FCAAC5E}"/>
              </a:ext>
            </a:extLst>
          </p:cNvPr>
          <p:cNvSpPr/>
          <p:nvPr/>
        </p:nvSpPr>
        <p:spPr>
          <a:xfrm>
            <a:off x="6347520" y="1124744"/>
            <a:ext cx="4320480" cy="5400600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Defnyddiwch</a:t>
            </a:r>
            <a:r>
              <a:rPr lang="en-US" b="1" dirty="0">
                <a:solidFill>
                  <a:srgbClr val="002060"/>
                </a:solidFill>
              </a:rPr>
              <a:t> y map </a:t>
            </a:r>
            <a:r>
              <a:rPr lang="en-US" b="1" dirty="0" err="1">
                <a:solidFill>
                  <a:srgbClr val="002060"/>
                </a:solidFill>
              </a:rPr>
              <a:t>a’r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allwedd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i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feddwl</a:t>
            </a:r>
            <a:r>
              <a:rPr lang="en-US" b="1" dirty="0">
                <a:solidFill>
                  <a:srgbClr val="002060"/>
                </a:solidFill>
              </a:rPr>
              <a:t> am </a:t>
            </a:r>
            <a:r>
              <a:rPr lang="en-US" b="1" dirty="0" err="1">
                <a:solidFill>
                  <a:srgbClr val="002060"/>
                </a:solidFill>
              </a:rPr>
              <a:t>gwestiynau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addas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i’w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gofyn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i’r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disgyblion</a:t>
            </a:r>
            <a:r>
              <a:rPr lang="en-US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b="1" i="1" dirty="0">
              <a:solidFill>
                <a:srgbClr val="002060"/>
              </a:solidFill>
            </a:endParaRPr>
          </a:p>
          <a:p>
            <a:pPr algn="ctr"/>
            <a:r>
              <a:rPr lang="en-US" b="1" i="1" dirty="0">
                <a:solidFill>
                  <a:srgbClr val="002060"/>
                </a:solidFill>
              </a:rPr>
              <a:t>Use the map and the key to think of suitable questions you could ask the pupils.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0214EA-2AF8-474E-94CE-1B4E9C6165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596" t="15981" r="17870"/>
          <a:stretch/>
        </p:blipFill>
        <p:spPr>
          <a:xfrm>
            <a:off x="9348738" y="73242"/>
            <a:ext cx="1155031" cy="950877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06FC431-FAE2-8749-BE5D-62DFADE10025}"/>
              </a:ext>
            </a:extLst>
          </p:cNvPr>
          <p:cNvSpPr txBox="1"/>
          <p:nvPr/>
        </p:nvSpPr>
        <p:spPr>
          <a:xfrm>
            <a:off x="6534236" y="171784"/>
            <a:ext cx="2664296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36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6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36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…</a:t>
            </a:r>
            <a:r>
              <a:rPr lang="en-GB" sz="3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endParaRPr lang="cy-GB" sz="2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200049EA-6942-9342-925D-F37B25E558E2}"/>
              </a:ext>
            </a:extLst>
          </p:cNvPr>
          <p:cNvSpPr/>
          <p:nvPr/>
        </p:nvSpPr>
        <p:spPr>
          <a:xfrm>
            <a:off x="0" y="1024119"/>
            <a:ext cx="2259106" cy="1575646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Darlith</a:t>
            </a:r>
            <a:r>
              <a:rPr lang="en-US" dirty="0"/>
              <a:t> 8</a:t>
            </a:r>
          </a:p>
        </p:txBody>
      </p:sp>
    </p:spTree>
    <p:extLst>
      <p:ext uri="{BB962C8B-B14F-4D97-AF65-F5344CB8AC3E}">
        <p14:creationId xmlns:p14="http://schemas.microsoft.com/office/powerpoint/2010/main" val="115588478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96EC9B8-D9B4-ED4A-8661-4529C22B7E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F42FE40-80EC-7A44-A25D-146D4BC962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7020" y="1017309"/>
            <a:ext cx="5387203" cy="37388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A0489B-9770-574D-830A-C20A27045FF6}"/>
              </a:ext>
            </a:extLst>
          </p:cNvPr>
          <p:cNvSpPr txBox="1"/>
          <p:nvPr/>
        </p:nvSpPr>
        <p:spPr>
          <a:xfrm>
            <a:off x="2535287" y="3443754"/>
            <a:ext cx="237066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fi / </a:t>
            </a:r>
            <a:r>
              <a:rPr lang="en-US" sz="4400" b="1" i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946BC8-C8A0-524A-9980-A8C031BB7345}"/>
              </a:ext>
            </a:extLst>
          </p:cNvPr>
          <p:cNvSpPr txBox="1"/>
          <p:nvPr/>
        </p:nvSpPr>
        <p:spPr>
          <a:xfrm>
            <a:off x="1244477" y="2504698"/>
            <a:ext cx="1559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fe</a:t>
            </a:r>
            <a:r>
              <a:rPr lang="en-US" sz="28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/ </a:t>
            </a:r>
            <a:r>
              <a:rPr lang="en-US" sz="2800" b="1" i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FF69EB-A9E1-5C44-8D37-1769B7D0E5EC}"/>
              </a:ext>
            </a:extLst>
          </p:cNvPr>
          <p:cNvSpPr txBox="1"/>
          <p:nvPr/>
        </p:nvSpPr>
        <p:spPr>
          <a:xfrm>
            <a:off x="4043556" y="2556155"/>
            <a:ext cx="23706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 / </a:t>
            </a:r>
            <a:r>
              <a:rPr lang="en-US" sz="2800" b="1" i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991430-6759-9442-B59D-66301C670351}"/>
              </a:ext>
            </a:extLst>
          </p:cNvPr>
          <p:cNvSpPr txBox="1"/>
          <p:nvPr/>
        </p:nvSpPr>
        <p:spPr>
          <a:xfrm>
            <a:off x="6414221" y="2474257"/>
            <a:ext cx="5147857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/>
              <a:t>Defnyddiwch</a:t>
            </a:r>
            <a:r>
              <a:rPr lang="en-US" sz="2000" b="1" dirty="0"/>
              <a:t> y </a:t>
            </a:r>
            <a:r>
              <a:rPr lang="en-US" sz="2000" b="1" dirty="0" err="1"/>
              <a:t>pasborts</a:t>
            </a:r>
            <a:r>
              <a:rPr lang="en-US" sz="2000" b="1" dirty="0"/>
              <a:t> </a:t>
            </a:r>
            <a:r>
              <a:rPr lang="en-US" sz="2000" b="1" dirty="0" err="1"/>
              <a:t>sydd</a:t>
            </a:r>
            <a:r>
              <a:rPr lang="en-US" sz="2000" b="1" dirty="0"/>
              <a:t> </a:t>
            </a:r>
            <a:r>
              <a:rPr lang="en-US" sz="2000" b="1" dirty="0" err="1"/>
              <a:t>ar</a:t>
            </a:r>
            <a:r>
              <a:rPr lang="en-US" sz="2000" b="1" dirty="0"/>
              <a:t> y </a:t>
            </a:r>
            <a:r>
              <a:rPr lang="en-US" sz="2000" b="1" dirty="0" err="1"/>
              <a:t>sleidiau</a:t>
            </a:r>
            <a:r>
              <a:rPr lang="en-US" sz="2000" b="1" dirty="0"/>
              <a:t> </a:t>
            </a:r>
            <a:r>
              <a:rPr lang="en-US" sz="2000" b="1" dirty="0" err="1"/>
              <a:t>nesaf</a:t>
            </a:r>
            <a:r>
              <a:rPr lang="en-US" sz="2000" b="1" dirty="0"/>
              <a:t> </a:t>
            </a:r>
            <a:r>
              <a:rPr lang="en-US" sz="2000" b="1" dirty="0" err="1"/>
              <a:t>i</a:t>
            </a:r>
            <a:r>
              <a:rPr lang="en-US" sz="2000" b="1" dirty="0"/>
              <a:t> </a:t>
            </a:r>
            <a:r>
              <a:rPr lang="en-US" sz="2000" b="1" dirty="0" err="1"/>
              <a:t>ysgrifennu</a:t>
            </a:r>
            <a:r>
              <a:rPr lang="en-US" sz="2000" b="1" dirty="0"/>
              <a:t> </a:t>
            </a:r>
            <a:r>
              <a:rPr lang="en-US" sz="2000" b="1" dirty="0" err="1"/>
              <a:t>portread</a:t>
            </a:r>
            <a:r>
              <a:rPr lang="en-US" sz="2000" b="1" dirty="0"/>
              <a:t> o:</a:t>
            </a:r>
          </a:p>
          <a:p>
            <a:pPr marL="342900" indent="-342900">
              <a:buAutoNum type="arabicPeriod"/>
            </a:pPr>
            <a:r>
              <a:rPr lang="en-US" sz="2000" b="1" dirty="0" err="1"/>
              <a:t>Tomos</a:t>
            </a:r>
            <a:r>
              <a:rPr lang="en-US" sz="2000" b="1" dirty="0"/>
              <a:t> John</a:t>
            </a:r>
          </a:p>
          <a:p>
            <a:pPr marL="342900" indent="-342900">
              <a:buAutoNum type="arabicPeriod"/>
            </a:pPr>
            <a:r>
              <a:rPr lang="en-US" sz="2000" b="1" dirty="0"/>
              <a:t>Martha </a:t>
            </a:r>
            <a:r>
              <a:rPr lang="en-US" sz="2000" b="1" dirty="0" err="1"/>
              <a:t>Dafydd</a:t>
            </a:r>
            <a:endParaRPr lang="en-US" sz="2000" b="1" dirty="0"/>
          </a:p>
          <a:p>
            <a:r>
              <a:rPr lang="en-US" sz="2000" b="1" dirty="0" err="1"/>
              <a:t>Cofiwch</a:t>
            </a:r>
            <a:r>
              <a:rPr lang="en-US" sz="2000" b="1" dirty="0"/>
              <a:t> </a:t>
            </a:r>
            <a:r>
              <a:rPr lang="en-US" sz="2000" b="1" dirty="0" err="1"/>
              <a:t>ysgrifennu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trydydd</a:t>
            </a:r>
            <a:r>
              <a:rPr lang="en-US" sz="2000" b="1" dirty="0"/>
              <a:t> person.</a:t>
            </a:r>
          </a:p>
          <a:p>
            <a:endParaRPr lang="en-US" sz="2000" b="1" dirty="0"/>
          </a:p>
          <a:p>
            <a:r>
              <a:rPr lang="en-US" sz="2000" b="1" i="1" dirty="0"/>
              <a:t>Use the passports on the following slides to write a portrait of:</a:t>
            </a:r>
          </a:p>
          <a:p>
            <a:pPr marL="457200" indent="-457200">
              <a:buAutoNum type="arabicPeriod"/>
            </a:pPr>
            <a:r>
              <a:rPr lang="en-US" sz="2000" b="1" i="1" dirty="0" err="1"/>
              <a:t>Tomos</a:t>
            </a:r>
            <a:r>
              <a:rPr lang="en-US" sz="2000" b="1" i="1" dirty="0"/>
              <a:t> John</a:t>
            </a:r>
          </a:p>
          <a:p>
            <a:pPr marL="457200" indent="-457200">
              <a:buAutoNum type="arabicPeriod"/>
            </a:pPr>
            <a:r>
              <a:rPr lang="en-US" sz="2000" b="1" i="1" dirty="0"/>
              <a:t>Martha </a:t>
            </a:r>
            <a:r>
              <a:rPr lang="en-US" sz="2000" b="1" i="1" dirty="0" err="1"/>
              <a:t>Dafydd</a:t>
            </a:r>
            <a:endParaRPr lang="en-US" sz="2000" b="1" i="1" dirty="0"/>
          </a:p>
          <a:p>
            <a:r>
              <a:rPr lang="en-US" sz="2000" b="1" i="1" dirty="0"/>
              <a:t>Remember to write in the third person.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8B8380C-ED2B-004C-A36A-88B22B5440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7778" y="306108"/>
            <a:ext cx="2100742" cy="1839865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8934461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</a:rPr>
                        <a:t>Tomos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 John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31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Mawrth</a:t>
                      </a:r>
                      <a:r>
                        <a:rPr lang="en-US" dirty="0"/>
                        <a:t> 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fflat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Caerfyrddin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rhedeg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nofio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coginio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cyri</a:t>
                      </a:r>
                      <a:r>
                        <a:rPr lang="en-US" dirty="0"/>
                        <a:t> a reis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lasagne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 </a:t>
                      </a:r>
                      <a:r>
                        <a:rPr lang="en-US" b="0" u="none" dirty="0" err="1"/>
                        <a:t>mwynhau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gyda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ffrindiau</a:t>
                      </a:r>
                      <a:r>
                        <a:rPr lang="en-US" b="0" u="none" dirty="0"/>
                        <a:t>, </a:t>
                      </a:r>
                      <a:r>
                        <a:rPr lang="en-US" b="0" u="none" dirty="0" err="1"/>
                        <a:t>mynd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i’r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sinema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tywydd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oer</a:t>
                      </a:r>
                      <a:r>
                        <a:rPr lang="en-US" dirty="0"/>
                        <a:t>,  bore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 brown, </a:t>
                      </a:r>
                      <a:r>
                        <a:rPr lang="en-US" dirty="0" err="1"/>
                        <a:t>byr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dirty="0"/>
                        <a:t>: 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/>
                        <a:t>Mam a Dad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 dim 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</a:t>
                      </a:r>
                      <a:r>
                        <a:rPr lang="en-US" dirty="0" err="1"/>
                        <a:t>r</a:t>
                      </a:r>
                      <a:r>
                        <a:rPr lang="en-US" dirty="0"/>
                        <a:t>: un </a:t>
                      </a:r>
                      <a:r>
                        <a:rPr lang="en-US" dirty="0" err="1"/>
                        <a:t>chwaer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cath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o’r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enw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Fflwffen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18257933-9EC1-4144-BB2D-7078085A57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967D897-314B-2B49-A42C-DB4C2A504D4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793" t="5649" r="10287"/>
          <a:stretch/>
        </p:blipFill>
        <p:spPr>
          <a:xfrm>
            <a:off x="8514080" y="380798"/>
            <a:ext cx="3373120" cy="548549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12-Point Star 4">
            <a:extLst>
              <a:ext uri="{FF2B5EF4-FFF2-40B4-BE49-F238E27FC236}">
                <a16:creationId xmlns:a16="http://schemas.microsoft.com/office/drawing/2014/main" id="{F4C05E00-5574-5B4C-8C02-A721E94A38DA}"/>
              </a:ext>
            </a:extLst>
          </p:cNvPr>
          <p:cNvSpPr/>
          <p:nvPr/>
        </p:nvSpPr>
        <p:spPr>
          <a:xfrm rot="20790761">
            <a:off x="5614543" y="207597"/>
            <a:ext cx="3776133" cy="1998134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accent2"/>
                </a:solidFill>
              </a:rPr>
              <a:t>Ei</a:t>
            </a:r>
            <a:r>
              <a:rPr lang="en-US" sz="2800" b="1" dirty="0">
                <a:solidFill>
                  <a:schemeClr val="accent2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b</a:t>
            </a:r>
            <a:r>
              <a:rPr lang="en-US" sz="2800" b="1" dirty="0" err="1">
                <a:solidFill>
                  <a:schemeClr val="accent2"/>
                </a:solidFill>
              </a:rPr>
              <a:t>asport</a:t>
            </a:r>
            <a:endParaRPr lang="en-US" sz="28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583947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 </a:t>
                      </a:r>
                      <a:r>
                        <a:rPr lang="en-US" b="0" u="none" dirty="0">
                          <a:solidFill>
                            <a:schemeClr val="tx1"/>
                          </a:solidFill>
                        </a:rPr>
                        <a:t>Martha </a:t>
                      </a:r>
                      <a:r>
                        <a:rPr lang="en-US" b="0" u="none" dirty="0" err="1">
                          <a:solidFill>
                            <a:schemeClr val="tx1"/>
                          </a:solidFill>
                        </a:rPr>
                        <a:t>Dafydd</a:t>
                      </a:r>
                      <a:endParaRPr lang="en-US" b="0" u="none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  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 </a:t>
                      </a:r>
                      <a:r>
                        <a:rPr lang="en-US" dirty="0" err="1"/>
                        <a:t>Chwefror</a:t>
                      </a:r>
                      <a:r>
                        <a:rPr lang="en-US" dirty="0"/>
                        <a:t> 5ed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 ty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wahân</a:t>
                      </a:r>
                      <a:r>
                        <a:rPr lang="en-US" dirty="0"/>
                        <a:t>,  </a:t>
                      </a:r>
                      <a:r>
                        <a:rPr lang="en-US" dirty="0" err="1"/>
                        <a:t>Powys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gymnasteg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darllen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merlota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  </a:t>
                      </a:r>
                      <a:r>
                        <a:rPr lang="en-US" dirty="0" err="1"/>
                        <a:t>pitsa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sglodion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ffa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pôb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  </a:t>
                      </a:r>
                      <a:r>
                        <a:rPr lang="en-US" b="0" u="none" dirty="0" err="1"/>
                        <a:t>cerddoriaeth</a:t>
                      </a:r>
                      <a:r>
                        <a:rPr lang="en-US" b="0" u="none" dirty="0"/>
                        <a:t>,  </a:t>
                      </a:r>
                      <a:r>
                        <a:rPr lang="en-US" b="0" u="none" dirty="0" err="1"/>
                        <a:t>ffôn</a:t>
                      </a:r>
                      <a:r>
                        <a:rPr lang="en-US" b="0" u="none" dirty="0"/>
                        <a:t>,  </a:t>
                      </a:r>
                      <a:r>
                        <a:rPr lang="en-US" b="0" u="none" dirty="0" err="1"/>
                        <a:t>llyfrau</a:t>
                      </a:r>
                      <a:r>
                        <a:rPr lang="en-US" b="0" u="none" dirty="0"/>
                        <a:t>,  </a:t>
                      </a:r>
                      <a:r>
                        <a:rPr lang="en-US" b="0" u="none" dirty="0" err="1"/>
                        <a:t>tywydd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braf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tywydd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oer</a:t>
                      </a:r>
                      <a:r>
                        <a:rPr lang="en-US" dirty="0"/>
                        <a:t>,  </a:t>
                      </a:r>
                      <a:r>
                        <a:rPr lang="en-US" dirty="0" err="1"/>
                        <a:t>helpu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y ty,  </a:t>
                      </a:r>
                      <a:r>
                        <a:rPr lang="en-US" dirty="0" err="1"/>
                        <a:t>tacluso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 brown </a:t>
                      </a:r>
                      <a:r>
                        <a:rPr lang="en-US" dirty="0" err="1"/>
                        <a:t>golau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hir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syth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 err="1"/>
                        <a:t>glas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 err="1"/>
                        <a:t>mawr</a:t>
                      </a:r>
                      <a:r>
                        <a:rPr lang="en-US" b="0" dirty="0"/>
                        <a:t> – Nain, </a:t>
                      </a:r>
                      <a:r>
                        <a:rPr lang="en-US" b="0" dirty="0" err="1"/>
                        <a:t>Taid</a:t>
                      </a:r>
                      <a:r>
                        <a:rPr lang="en-US" b="0" dirty="0"/>
                        <a:t>, Mam, Tad, </a:t>
                      </a:r>
                      <a:r>
                        <a:rPr lang="en-US" b="0" dirty="0" err="1"/>
                        <a:t>Llysfam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dau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frawd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mawr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Chwaer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 err="1"/>
                        <a:t>nac</a:t>
                      </a:r>
                      <a:r>
                        <a:rPr lang="en-US" b="0" dirty="0"/>
                        <a:t> </a:t>
                      </a:r>
                      <a:r>
                        <a:rPr lang="en-US" b="0" dirty="0" err="1"/>
                        <a:t>oes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 3 chi a 2 </a:t>
                      </a:r>
                      <a:r>
                        <a:rPr lang="en-US" dirty="0" err="1"/>
                        <a:t>geffyl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0477584">
            <a:off x="8195182" y="695277"/>
            <a:ext cx="3776133" cy="1998134"/>
          </a:xfrm>
          <a:prstGeom prst="star12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accent2"/>
                </a:solidFill>
              </a:rPr>
              <a:t>Ei</a:t>
            </a:r>
            <a:r>
              <a:rPr lang="en-US" sz="2800" b="1" dirty="0">
                <a:solidFill>
                  <a:schemeClr val="accent2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ph</a:t>
            </a:r>
            <a:r>
              <a:rPr lang="en-US" sz="2800" b="1" dirty="0" err="1">
                <a:solidFill>
                  <a:schemeClr val="accent2"/>
                </a:solidFill>
              </a:rPr>
              <a:t>asport</a:t>
            </a:r>
            <a:endParaRPr lang="en-US" sz="2800" b="1" dirty="0">
              <a:solidFill>
                <a:schemeClr val="accent2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C9D979-B4E7-C44A-B558-782B5E291781}"/>
              </a:ext>
            </a:extLst>
          </p:cNvPr>
          <p:cNvSpPr txBox="1"/>
          <p:nvPr/>
        </p:nvSpPr>
        <p:spPr>
          <a:xfrm>
            <a:off x="8500533" y="3246187"/>
            <a:ext cx="3386667" cy="2620107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E6AC02-1EB1-EB4A-B752-18E14212C3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3965" t="1654" b="73827"/>
          <a:stretch/>
        </p:blipFill>
        <p:spPr>
          <a:xfrm>
            <a:off x="8991599" y="3407379"/>
            <a:ext cx="2404533" cy="23890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EA7CD22-29FD-E54B-AE62-03C951B0DD3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05776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0D2B98-D896-BA4D-BA81-9CFF2F274A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08" y="0"/>
            <a:ext cx="12151892" cy="68580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5BA6A32-A7C3-6246-8C91-EB251A58574F}"/>
              </a:ext>
            </a:extLst>
          </p:cNvPr>
          <p:cNvSpPr txBox="1">
            <a:spLocks/>
          </p:cNvSpPr>
          <p:nvPr/>
        </p:nvSpPr>
        <p:spPr>
          <a:xfrm>
            <a:off x="4001491" y="1283691"/>
            <a:ext cx="3762888" cy="787309"/>
          </a:xfrm>
          <a:prstGeom prst="rect">
            <a:avLst/>
          </a:prstGeom>
          <a:solidFill>
            <a:schemeClr val="tx1"/>
          </a:solidFill>
        </p:spPr>
        <p:txBody>
          <a:bodyPr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000" b="1" dirty="0" err="1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Oes</a:t>
            </a:r>
            <a:r>
              <a:rPr lang="en-US" sz="40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cwestiwn</a:t>
            </a:r>
            <a:r>
              <a:rPr lang="en-US" sz="40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r>
              <a:rPr lang="en-US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 </a:t>
            </a:r>
            <a:endParaRPr lang="en-US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F0C9C9F-AB1F-E74F-830C-6077183DCC8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61236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885439" y="1637247"/>
            <a:ext cx="6959599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Rhan</a:t>
            </a:r>
            <a:r>
              <a:rPr lang="en-US" sz="2800" b="1" u="sng" dirty="0"/>
              <a:t> 4: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dirty="0" err="1"/>
              <a:t>Rhannu</a:t>
            </a:r>
            <a:r>
              <a:rPr lang="en-US" sz="2800" dirty="0"/>
              <a:t> </a:t>
            </a:r>
            <a:r>
              <a:rPr lang="en-US" sz="2800" dirty="0" err="1"/>
              <a:t>adnoddau</a:t>
            </a:r>
            <a:endParaRPr lang="en-US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dirty="0" err="1"/>
              <a:t>Hwyl</a:t>
            </a:r>
            <a:r>
              <a:rPr lang="en-US" sz="2800" dirty="0"/>
              <a:t>! 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US" sz="2800" dirty="0"/>
          </a:p>
          <a:p>
            <a:pPr algn="ctr"/>
            <a:r>
              <a:rPr lang="en-US" sz="2800" b="1" i="1" u="sng" dirty="0"/>
              <a:t>Part 4: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i="1" dirty="0"/>
              <a:t>Share resources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i="1" dirty="0"/>
              <a:t>Fun!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31687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C0F3914-E206-BB46-90DC-9C554FCC70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2483" y="2334267"/>
            <a:ext cx="3712147" cy="277569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3DC06CC-E921-3448-BB73-28C8E637A1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976" y="645790"/>
            <a:ext cx="3461199" cy="2463281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48BB4EE-7921-C24B-8142-C32B044577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10938" y="3034028"/>
            <a:ext cx="3778160" cy="282627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6A52729-8D80-044D-9A5A-3D1175B36F7A}"/>
              </a:ext>
            </a:extLst>
          </p:cNvPr>
          <p:cNvSpPr txBox="1"/>
          <p:nvPr/>
        </p:nvSpPr>
        <p:spPr>
          <a:xfrm>
            <a:off x="4500282" y="340659"/>
            <a:ext cx="699247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Adnoddau</a:t>
            </a:r>
            <a:r>
              <a:rPr lang="en-US" sz="60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0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defnyddiol</a:t>
            </a:r>
            <a:endParaRPr lang="en-US" sz="60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60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Useful resources</a:t>
            </a:r>
          </a:p>
        </p:txBody>
      </p:sp>
    </p:spTree>
    <p:extLst>
      <p:ext uri="{BB962C8B-B14F-4D97-AF65-F5344CB8AC3E}">
        <p14:creationId xmlns:p14="http://schemas.microsoft.com/office/powerpoint/2010/main" val="141528119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5A0475A-6C22-AF48-B9A0-814B9F0656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54"/>
          <a:stretch/>
        </p:blipFill>
        <p:spPr>
          <a:xfrm rot="16200000">
            <a:off x="2785991" y="-2243209"/>
            <a:ext cx="6817242" cy="1138517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56279135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6C81505-86B2-2448-8FB8-6CCA00BE4E2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5082" b="21886"/>
          <a:stretch/>
        </p:blipFill>
        <p:spPr>
          <a:xfrm>
            <a:off x="0" y="0"/>
            <a:ext cx="12192000" cy="6003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44475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4" name="16-Point Star 3">
            <a:extLst>
              <a:ext uri="{FF2B5EF4-FFF2-40B4-BE49-F238E27FC236}">
                <a16:creationId xmlns:a16="http://schemas.microsoft.com/office/drawing/2014/main" id="{715F0C60-E4F1-634C-9FA9-F04D5E277C6A}"/>
              </a:ext>
            </a:extLst>
          </p:cNvPr>
          <p:cNvSpPr/>
          <p:nvPr/>
        </p:nvSpPr>
        <p:spPr>
          <a:xfrm>
            <a:off x="170775" y="669179"/>
            <a:ext cx="5683624" cy="4410635"/>
          </a:xfrm>
          <a:prstGeom prst="star16">
            <a:avLst/>
          </a:prstGeom>
          <a:solidFill>
            <a:schemeClr val="accent2">
              <a:lumMod val="40000"/>
              <a:lumOff val="60000"/>
            </a:schemeClr>
          </a:solidFill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Enwch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10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peth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fyddech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chi’n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eu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gweld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dosbarth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</a:p>
          <a:p>
            <a:pPr algn="ctr"/>
            <a:endParaRPr lang="en-US" sz="2400" b="1" dirty="0">
              <a:solidFill>
                <a:schemeClr val="accent2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Name 10 things that you would see in the classroom.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E21B93-DC9C-FB4F-805B-AF25B55CBD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4399" y="0"/>
            <a:ext cx="6337601" cy="6003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25312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4" name="16-Point Star 3">
            <a:extLst>
              <a:ext uri="{FF2B5EF4-FFF2-40B4-BE49-F238E27FC236}">
                <a16:creationId xmlns:a16="http://schemas.microsoft.com/office/drawing/2014/main" id="{715F0C60-E4F1-634C-9FA9-F04D5E277C6A}"/>
              </a:ext>
            </a:extLst>
          </p:cNvPr>
          <p:cNvSpPr/>
          <p:nvPr/>
        </p:nvSpPr>
        <p:spPr>
          <a:xfrm>
            <a:off x="222249" y="0"/>
            <a:ext cx="5683624" cy="4751294"/>
          </a:xfrm>
          <a:prstGeom prst="star16">
            <a:avLst/>
          </a:prstGeom>
          <a:solidFill>
            <a:schemeClr val="accent2">
              <a:lumMod val="40000"/>
              <a:lumOff val="60000"/>
            </a:schemeClr>
          </a:solidFill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Enwch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10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peth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fyddech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chi’n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eu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gweld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ar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yr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iard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/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buarth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</a:p>
          <a:p>
            <a:pPr algn="ctr"/>
            <a:endParaRPr lang="en-US" sz="2400" b="1" dirty="0">
              <a:solidFill>
                <a:schemeClr val="accent2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Name 10 things that you would see on the school yard.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794C960-FDD3-A349-A94D-6B14443893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873" y="1078380"/>
            <a:ext cx="6001617" cy="3672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11821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4" name="16-Point Star 3">
            <a:extLst>
              <a:ext uri="{FF2B5EF4-FFF2-40B4-BE49-F238E27FC236}">
                <a16:creationId xmlns:a16="http://schemas.microsoft.com/office/drawing/2014/main" id="{715F0C60-E4F1-634C-9FA9-F04D5E277C6A}"/>
              </a:ext>
            </a:extLst>
          </p:cNvPr>
          <p:cNvSpPr/>
          <p:nvPr/>
        </p:nvSpPr>
        <p:spPr>
          <a:xfrm>
            <a:off x="222249" y="394447"/>
            <a:ext cx="5683624" cy="3980330"/>
          </a:xfrm>
          <a:prstGeom prst="star16">
            <a:avLst/>
          </a:prstGeom>
          <a:solidFill>
            <a:schemeClr val="accent2">
              <a:lumMod val="40000"/>
              <a:lumOff val="60000"/>
            </a:schemeClr>
          </a:solidFill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Enwch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10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peth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fyddech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chi’n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eu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gweld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theatr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</a:p>
          <a:p>
            <a:pPr algn="ctr"/>
            <a:endParaRPr lang="en-US" sz="2400" b="1" dirty="0">
              <a:solidFill>
                <a:schemeClr val="accent2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Name 10 things that you would see in the theatre.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8673F5-D676-1F4A-B4A3-CABAD8E2AD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873" y="0"/>
            <a:ext cx="6003738" cy="6003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94556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4" name="16-Point Star 3">
            <a:extLst>
              <a:ext uri="{FF2B5EF4-FFF2-40B4-BE49-F238E27FC236}">
                <a16:creationId xmlns:a16="http://schemas.microsoft.com/office/drawing/2014/main" id="{715F0C60-E4F1-634C-9FA9-F04D5E277C6A}"/>
              </a:ext>
            </a:extLst>
          </p:cNvPr>
          <p:cNvSpPr/>
          <p:nvPr/>
        </p:nvSpPr>
        <p:spPr>
          <a:xfrm>
            <a:off x="222249" y="394447"/>
            <a:ext cx="5683624" cy="4787153"/>
          </a:xfrm>
          <a:prstGeom prst="star16">
            <a:avLst/>
          </a:prstGeom>
          <a:solidFill>
            <a:schemeClr val="accent2">
              <a:lumMod val="40000"/>
              <a:lumOff val="60000"/>
            </a:schemeClr>
          </a:solidFill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Enwch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10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peth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fyddech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chi’n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eu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gweld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siop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400" b="1" dirty="0" err="1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fwyd</a:t>
            </a:r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</a:p>
          <a:p>
            <a:pPr algn="ctr"/>
            <a:endParaRPr lang="en-US" sz="2400" b="1" dirty="0">
              <a:solidFill>
                <a:schemeClr val="accent2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400" b="1" dirty="0">
                <a:solidFill>
                  <a:schemeClr val="accent2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Name 10 things that you would see in a food shop.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A32DA93-59AC-A147-A320-EEB165F357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873" y="717176"/>
            <a:ext cx="5999255" cy="4605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53028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723E755-D3D6-354A-8F78-5A7E4E3788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3454" y="1619061"/>
            <a:ext cx="2507667" cy="277905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4D9167F-93E5-9B43-89E6-FE48B26ABA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1396" y="143435"/>
            <a:ext cx="4521521" cy="586160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01287082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{74AC2959-7A62-354B-B6A9-11FBF455158C}tf10001071</Template>
  <TotalTime>3169</TotalTime>
  <Words>1681</Words>
  <Application>Microsoft Macintosh PowerPoint</Application>
  <PresentationFormat>Widescreen</PresentationFormat>
  <Paragraphs>390</Paragraphs>
  <Slides>53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61" baseType="lpstr">
      <vt:lpstr>Arial</vt:lpstr>
      <vt:lpstr>Arial Rounded MT Bold</vt:lpstr>
      <vt:lpstr>Ayuthaya</vt:lpstr>
      <vt:lpstr>Calibri</vt:lpstr>
      <vt:lpstr>Gill Sans MT</vt:lpstr>
      <vt:lpstr>Impact</vt:lpstr>
      <vt:lpstr>Noteworthy Light</vt:lpstr>
      <vt:lpstr>Badge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Teaching and learning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ASESU darllen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Uned 2</dc:title>
  <dc:creator>Microsoft Office User</dc:creator>
  <cp:lastModifiedBy>Nia Evans</cp:lastModifiedBy>
  <cp:revision>633</cp:revision>
  <cp:lastPrinted>2020-02-20T13:36:13Z</cp:lastPrinted>
  <dcterms:created xsi:type="dcterms:W3CDTF">2015-12-21T14:17:18Z</dcterms:created>
  <dcterms:modified xsi:type="dcterms:W3CDTF">2022-03-28T10:56:37Z</dcterms:modified>
</cp:coreProperties>
</file>