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76" r:id="rId3"/>
    <p:sldId id="257" r:id="rId4"/>
    <p:sldId id="258" r:id="rId5"/>
    <p:sldId id="269" r:id="rId6"/>
    <p:sldId id="259" r:id="rId7"/>
    <p:sldId id="268" r:id="rId8"/>
    <p:sldId id="260" r:id="rId9"/>
    <p:sldId id="261" r:id="rId10"/>
    <p:sldId id="263" r:id="rId11"/>
    <p:sldId id="270" r:id="rId12"/>
    <p:sldId id="271" r:id="rId13"/>
    <p:sldId id="262" r:id="rId14"/>
    <p:sldId id="264" r:id="rId15"/>
    <p:sldId id="265" r:id="rId16"/>
    <p:sldId id="272" r:id="rId17"/>
    <p:sldId id="266" r:id="rId18"/>
    <p:sldId id="267" r:id="rId19"/>
    <p:sldId id="273" r:id="rId20"/>
    <p:sldId id="274" r:id="rId21"/>
    <p:sldId id="275" r:id="rId22"/>
    <p:sldId id="27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A02EB5-CB23-4B32-BBCB-A51ADEA5D0D7}" v="1" dt="2025-07-24T20:38:38.691"/>
    <p1510:client id="{4681DC7A-9856-4AA5-A036-5A458A8A0224}" v="22" dt="2025-07-24T16:34:10.0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06" d="100"/>
          <a:sy n="106"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E0D2A5-B4FA-4DCC-84C7-1D811185E0F1}" type="datetimeFigureOut">
              <a:rPr lang="en-GB" smtClean="0"/>
              <a:t>25/07/2025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A0D2AD-A237-4C0F-A2E1-142B706084A4}" type="slidenum">
              <a:rPr lang="en-GB" smtClean="0"/>
              <a:t>‹#›</a:t>
            </a:fld>
            <a:endParaRPr lang="en-GB"/>
          </a:p>
        </p:txBody>
      </p:sp>
    </p:spTree>
    <p:extLst>
      <p:ext uri="{BB962C8B-B14F-4D97-AF65-F5344CB8AC3E}">
        <p14:creationId xmlns:p14="http://schemas.microsoft.com/office/powerpoint/2010/main" val="3523660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I’m Mark Skelton. Following my paper on Policing and the Political Landscape, this presentation will be further exploring how political influence shapes policing, affects local priorities, and impacts public trust and engagement.</a:t>
            </a:r>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a:t>
            </a:fld>
            <a:endParaRPr lang="en-GB"/>
          </a:p>
        </p:txBody>
      </p:sp>
    </p:spTree>
    <p:extLst>
      <p:ext uri="{BB962C8B-B14F-4D97-AF65-F5344CB8AC3E}">
        <p14:creationId xmlns:p14="http://schemas.microsoft.com/office/powerpoint/2010/main" val="22778577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Metropolitan Police Act of 1829, introduced by Sir Robert Peel, created the UK’s first professional force. Peel’s fifth policing principle outlined impartial service to the law, free from political interference (Home Office, 2012). This ideal was upheld in the case R v Metropolitan Police Commissioner, ex-</a:t>
            </a:r>
            <a:r>
              <a:rPr lang="en-US" dirty="0" err="1"/>
              <a:t>parte</a:t>
            </a:r>
            <a:r>
              <a:rPr lang="en-US" dirty="0"/>
              <a:t> Blackburn [1968], confirming that chief constables answer to the law, not political actors (1968).</a:t>
            </a:r>
          </a:p>
          <a:p>
            <a:endParaRPr lang="en-US" dirty="0"/>
          </a:p>
          <a:p>
            <a:r>
              <a:rPr lang="en-US" dirty="0"/>
              <a:t>However, this principle is increasingly tested by modern political dynamics. In the July 2024 general election, policing was a major theme, with all political parties pledging strategic changes and investment in policing as well as legislative amendments (Magistrates Association, 2024).</a:t>
            </a:r>
          </a:p>
          <a:p>
            <a:endParaRPr lang="en-US" dirty="0"/>
          </a:p>
          <a:p>
            <a:r>
              <a:rPr lang="en-US" dirty="0"/>
              <a:t>These varied pledges demonstrate that policing is not merely reactive to societal needs-political decisions drive strategic policing priorities, creating a complex and often contradictory relationship between governance and operational independence.</a:t>
            </a:r>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4</a:t>
            </a:fld>
            <a:endParaRPr lang="en-GB"/>
          </a:p>
        </p:txBody>
      </p:sp>
    </p:spTree>
    <p:extLst>
      <p:ext uri="{BB962C8B-B14F-4D97-AF65-F5344CB8AC3E}">
        <p14:creationId xmlns:p14="http://schemas.microsoft.com/office/powerpoint/2010/main" val="1630735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•Robert Reiner (2019) argues that policing reflects the values of those in power—meaning it's embedded in the dominant political ideology of any given time.</a:t>
            </a:r>
          </a:p>
          <a:p>
            <a:endParaRPr lang="en-US" dirty="0"/>
          </a:p>
          <a:p>
            <a:r>
              <a:rPr lang="en-US" dirty="0"/>
              <a:t>•John Grieve (2024) traces this all the way back to the roots of policing, showing that the supposed neutrality of law enforcement has always been more myth than reality.</a:t>
            </a:r>
          </a:p>
          <a:p>
            <a:endParaRPr lang="en-US" dirty="0"/>
          </a:p>
          <a:p>
            <a:r>
              <a:rPr lang="en-US" dirty="0"/>
              <a:t>•Both assert that policing is inherently political, though crucially, they distinguish political context from politicisation. While policing must work within a political context, such as enforcing laws passed by governments, politicisation refers to the deliberate bending of policing toward partisan agendas.</a:t>
            </a:r>
          </a:p>
          <a:p>
            <a:endParaRPr lang="en-US" dirty="0"/>
          </a:p>
          <a:p>
            <a:r>
              <a:rPr lang="en-US" dirty="0"/>
              <a:t>•Long and Cullen (2007) argue that modern policing arose from local constables’ failure to manage disorder, often leading to military intervention and tragic outcomes. The Metropolitan model aimed to avoid coercion by grounding legitimacy in public consent. They argue that policing was designed to reflect community needs—a democratic effort to foster civic trust and responsive governance.</a:t>
            </a:r>
          </a:p>
          <a:p>
            <a:endParaRPr lang="en-US" dirty="0"/>
          </a:p>
          <a:p>
            <a:endParaRPr lang="en-US" dirty="0"/>
          </a:p>
          <a:p>
            <a:r>
              <a:rPr lang="en-US" dirty="0"/>
              <a:t>• Ian Shannon (2021) explores how reforms like Police and Crime Commissioners (PCCs), though aimed at improving democratic accountability, may actually undermine legitimacy by introducing a political dynamic, effectively highlighting a form of  ‘legitimacy paradox’- pitting democratic accountability against political control. </a:t>
            </a:r>
          </a:p>
          <a:p>
            <a:endParaRPr lang="en-US" dirty="0"/>
          </a:p>
          <a:p>
            <a:r>
              <a:rPr lang="en-US" dirty="0"/>
              <a:t>• This reflects Reiner (2019) and Grieve’s (2024) warning: institutionalised political influence risks undermining trust when it harms fairness or effectiveness.</a:t>
            </a:r>
          </a:p>
          <a:p>
            <a:endParaRPr lang="en-US" dirty="0"/>
          </a:p>
          <a:p>
            <a:r>
              <a:rPr lang="en-US" dirty="0"/>
              <a:t>• For Shannon (2021) legitimacy isn't just about legal oversight—it’s built on fairness and effectiveness. If reforms result in scandals, poor recruitment, or weakened oversight, public trust erodes.</a:t>
            </a:r>
          </a:p>
          <a:p>
            <a:endParaRPr lang="en-US" dirty="0"/>
          </a:p>
          <a:p>
            <a:r>
              <a:rPr lang="en-US" dirty="0"/>
              <a:t>• Shannon’s (2021) concern regarding the introducing of PCCs is that chief officers may now feel too anxious or constrained to challenge questionable political priorities, potentially weakening policing outcomes.</a:t>
            </a:r>
          </a:p>
          <a:p>
            <a:endParaRPr lang="en-US" dirty="0"/>
          </a:p>
          <a:p>
            <a:r>
              <a:rPr lang="en-US" dirty="0"/>
              <a:t>• Timothy Brain (2013) supports the concerns of Shannon, calling the shift to PCCs a “constitutional change,”, marking the end of de-</a:t>
            </a:r>
            <a:r>
              <a:rPr lang="en-US" dirty="0" err="1"/>
              <a:t>politicised</a:t>
            </a:r>
            <a:r>
              <a:rPr lang="en-US" dirty="0"/>
              <a:t> policing by introducing a </a:t>
            </a:r>
            <a:r>
              <a:rPr lang="en-US" dirty="0" err="1"/>
              <a:t>politicised</a:t>
            </a:r>
            <a:r>
              <a:rPr lang="en-US" dirty="0"/>
              <a:t> structure with influence over police priorities. </a:t>
            </a:r>
          </a:p>
          <a:p>
            <a:endParaRPr lang="en-US" dirty="0"/>
          </a:p>
          <a:p>
            <a:r>
              <a:rPr lang="en-US" dirty="0"/>
              <a:t>• For Brain, the risk is that visibility and representation rise, but so do dangers like short-termism, populism, and the loss of impartiality.</a:t>
            </a:r>
          </a:p>
          <a:p>
            <a:endParaRPr lang="en-US" dirty="0"/>
          </a:p>
          <a:p>
            <a:r>
              <a:rPr lang="en-US" dirty="0"/>
              <a:t>• Ian Loader (2014) calls for civic policing: not just enforcing the law but building democratic values and earning the public’s allegiance.</a:t>
            </a:r>
          </a:p>
          <a:p>
            <a:endParaRPr lang="en-US" dirty="0"/>
          </a:p>
          <a:p>
            <a:r>
              <a:rPr lang="en-US" dirty="0"/>
              <a:t>• He critiques what he claims are outdated Peelian principles, too narrowly centered on police–public interactions.</a:t>
            </a:r>
          </a:p>
          <a:p>
            <a:endParaRPr lang="en-US" dirty="0"/>
          </a:p>
          <a:p>
            <a:r>
              <a:rPr lang="en-US" dirty="0"/>
              <a:t>Loader’s (2014) critique echoes concerns from Shannon (2021), Reiner (2019), and Grieve (2024), highlighting civic policing as a counterbalance to politicisation. By anchoring policing in democratic culture rather than partisan agendas, Loader promotes institutional accountability and public allegiance. This vision aligns with Long and Cullen’s (2007) focus on community-responsive governance rooted in public consent.</a:t>
            </a:r>
          </a:p>
          <a:p>
            <a:endParaRPr lang="en-US" dirty="0"/>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5</a:t>
            </a:fld>
            <a:endParaRPr lang="en-GB"/>
          </a:p>
        </p:txBody>
      </p:sp>
    </p:spTree>
    <p:extLst>
      <p:ext uri="{BB962C8B-B14F-4D97-AF65-F5344CB8AC3E}">
        <p14:creationId xmlns:p14="http://schemas.microsoft.com/office/powerpoint/2010/main" val="1257916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Worrall (2014) argues that political influence in policing has both advantages and drawbacks. It allows public input but also opens the door to populism, short-termism, and resource strain. He reinforces that policing is inherently political, that neutrality is aspirational but arguably unattainable.</a:t>
            </a:r>
          </a:p>
          <a:p>
            <a:endParaRPr lang="en-US" dirty="0"/>
          </a:p>
          <a:p>
            <a:r>
              <a:rPr lang="en-US" dirty="0"/>
              <a:t>• This mirrors Grieve’s (2024) warning that ideologically driven reforms may conflict with the public interest, and Brain’s (2013) view that such political involvement can weaken police legitimacy.</a:t>
            </a:r>
          </a:p>
          <a:p>
            <a:endParaRPr lang="en-US" dirty="0"/>
          </a:p>
          <a:p>
            <a:r>
              <a:rPr lang="en-US" dirty="0"/>
              <a:t>• Caless &amp; Owens (2016) argue that PCCs didn’t create politicisation—they legitimised and formalised it. They support the assertion of Shannon that budget cuts and staffing decisions risk becoming political tools.</a:t>
            </a:r>
          </a:p>
          <a:p>
            <a:endParaRPr lang="en-US" dirty="0"/>
          </a:p>
          <a:p>
            <a:r>
              <a:rPr lang="en-US" dirty="0"/>
              <a:t>• Stenning (2007) describes police governance as a continuum between independence and accountability, cautioning that subtle pressures—from media, judiciary, or political actors—can shape operational decisions. He notes that UK police independence emerged from judicial interpretation, not fear of political control—particularly in debates over whether government funding implies a master-servant relationship relevant to liability in misconduct cases.</a:t>
            </a:r>
          </a:p>
          <a:p>
            <a:endParaRPr lang="en-US" dirty="0"/>
          </a:p>
          <a:p>
            <a:r>
              <a:rPr lang="en-US" dirty="0"/>
              <a:t>Stenning sees influence operating at multiple levels. Arrest and prosecution rely on officers’ discretion; while rarely acting under direct orders, officers must apply the law independently amid external pressures.</a:t>
            </a:r>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6</a:t>
            </a:fld>
            <a:endParaRPr lang="en-GB"/>
          </a:p>
        </p:txBody>
      </p:sp>
    </p:spTree>
    <p:extLst>
      <p:ext uri="{BB962C8B-B14F-4D97-AF65-F5344CB8AC3E}">
        <p14:creationId xmlns:p14="http://schemas.microsoft.com/office/powerpoint/2010/main" val="4565971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D3BAB5-4346-D725-78C3-648A50B673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52C01E-8DFB-5428-FBEA-3F3D6E60CD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46E014-BBD4-C696-8772-D18908513E75}"/>
              </a:ext>
            </a:extLst>
          </p:cNvPr>
          <p:cNvSpPr>
            <a:spLocks noGrp="1"/>
          </p:cNvSpPr>
          <p:nvPr>
            <p:ph type="body" idx="1"/>
          </p:nvPr>
        </p:nvSpPr>
        <p:spPr/>
        <p:txBody>
          <a:bodyPr/>
          <a:lstStyle/>
          <a:p>
            <a:r>
              <a:rPr lang="en-US" dirty="0"/>
              <a:t>Together, these historical and academic insights reinforce the central argument: policing is inherently political. As the Peelian principle says, “the police are the public and the public are the police” (Home Office, 2012)—public accountability demands some political presence. But that influence must protect—not erode—legitimacy, fairness, and effectiveness. </a:t>
            </a:r>
            <a:endParaRPr lang="en-GB" dirty="0"/>
          </a:p>
        </p:txBody>
      </p:sp>
      <p:sp>
        <p:nvSpPr>
          <p:cNvPr id="4" name="Slide Number Placeholder 3">
            <a:extLst>
              <a:ext uri="{FF2B5EF4-FFF2-40B4-BE49-F238E27FC236}">
                <a16:creationId xmlns:a16="http://schemas.microsoft.com/office/drawing/2014/main" id="{D0C1CC11-1A47-BFE8-055D-2718F89777BB}"/>
              </a:ext>
            </a:extLst>
          </p:cNvPr>
          <p:cNvSpPr>
            <a:spLocks noGrp="1"/>
          </p:cNvSpPr>
          <p:nvPr>
            <p:ph type="sldNum" sz="quarter" idx="5"/>
          </p:nvPr>
        </p:nvSpPr>
        <p:spPr/>
        <p:txBody>
          <a:bodyPr/>
          <a:lstStyle/>
          <a:p>
            <a:fld id="{F5A0D2AD-A237-4C0F-A2E1-142B706084A4}" type="slidenum">
              <a:rPr lang="en-GB" smtClean="0"/>
              <a:t>7</a:t>
            </a:fld>
            <a:endParaRPr lang="en-GB"/>
          </a:p>
        </p:txBody>
      </p:sp>
    </p:spTree>
    <p:extLst>
      <p:ext uri="{BB962C8B-B14F-4D97-AF65-F5344CB8AC3E}">
        <p14:creationId xmlns:p14="http://schemas.microsoft.com/office/powerpoint/2010/main" val="2553381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8</a:t>
            </a:fld>
            <a:endParaRPr lang="en-GB"/>
          </a:p>
        </p:txBody>
      </p:sp>
    </p:spTree>
    <p:extLst>
      <p:ext uri="{BB962C8B-B14F-4D97-AF65-F5344CB8AC3E}">
        <p14:creationId xmlns:p14="http://schemas.microsoft.com/office/powerpoint/2010/main" val="1691911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When the Police Reform and Social Responsibility Act was introduced in 2011, its goal was simple—bring policing closer to the people. PCCs were intended to strengthen the bond between communities and police by giving the public a greater say in setting local priorities (Home Office, 2010) .</a:t>
            </a:r>
          </a:p>
          <a:p>
            <a:endParaRPr lang="en-US" dirty="0"/>
          </a:p>
          <a:p>
            <a:r>
              <a:rPr lang="en-US" dirty="0"/>
              <a:t>• However, has this shift delivered on its promise? </a:t>
            </a:r>
          </a:p>
          <a:p>
            <a:endParaRPr lang="en-US" dirty="0"/>
          </a:p>
          <a:p>
            <a:r>
              <a:rPr lang="en-US" dirty="0"/>
              <a:t>• Barber (Barber, 2022) : identified a growing disconnect between national strategies and local community needs. National policing priorities, such as SOC and counterterrorism, were found to often overshadow local concerns, such as ASB and neighbourhood safety- suggesting that national consistency is coming at the cost of local responsiveness. </a:t>
            </a:r>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9</a:t>
            </a:fld>
            <a:endParaRPr lang="en-GB"/>
          </a:p>
        </p:txBody>
      </p:sp>
    </p:spTree>
    <p:extLst>
      <p:ext uri="{BB962C8B-B14F-4D97-AF65-F5344CB8AC3E}">
        <p14:creationId xmlns:p14="http://schemas.microsoft.com/office/powerpoint/2010/main" val="7190088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For Worrall (2014), the structural level and political actor determine where the most influence is felt, and which priority wins over. </a:t>
            </a:r>
          </a:p>
          <a:p>
            <a:endParaRPr lang="en-US" dirty="0"/>
          </a:p>
          <a:p>
            <a:r>
              <a:rPr lang="en-US" dirty="0"/>
              <a:t>• Lister and Rowe (2015) argue that efforts to broaden electoral appeal can marginalise vulnerable communities. This dynamic may skew policing priorities toward concerns of electorally dominant groups, rather than those most impacted by crime.</a:t>
            </a:r>
          </a:p>
          <a:p>
            <a:endParaRPr lang="en-US" dirty="0"/>
          </a:p>
          <a:p>
            <a:r>
              <a:rPr lang="en-US" dirty="0"/>
              <a:t>• Brain (2013) critiques PCCs, warning that reforms intended to ensure impartiality may instead entrench politicisation by tying Chief Constables to electoral promises.</a:t>
            </a:r>
          </a:p>
          <a:p>
            <a:endParaRPr lang="en-US" dirty="0"/>
          </a:p>
          <a:p>
            <a:r>
              <a:rPr lang="en-US" dirty="0"/>
              <a:t>• He notes that PCCs often favour “seen” policing—visible patrols and responses to antisocial </a:t>
            </a:r>
            <a:r>
              <a:rPr lang="en-US" dirty="0" err="1"/>
              <a:t>behaviour</a:t>
            </a:r>
            <a:r>
              <a:rPr lang="en-US" dirty="0"/>
              <a:t>—as these often align more with public opinion.</a:t>
            </a:r>
          </a:p>
          <a:p>
            <a:endParaRPr lang="en-US" dirty="0"/>
          </a:p>
          <a:p>
            <a:r>
              <a:rPr lang="en-US" dirty="0"/>
              <a:t>• The Public Accounts Committee (2019) supports this view, showing how high-visibility issues often dominate political discourse, particularly during election campaigning. </a:t>
            </a:r>
          </a:p>
          <a:p>
            <a:endParaRPr lang="en-US" dirty="0"/>
          </a:p>
          <a:p>
            <a:r>
              <a:rPr lang="en-US" dirty="0"/>
              <a:t>• But this can come at a cost—complex but critical operations like serious organised crime can be underfunded and overlooked, even though their long-term impact is substantial.</a:t>
            </a:r>
          </a:p>
          <a:p>
            <a:endParaRPr lang="en-US" dirty="0"/>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10</a:t>
            </a:fld>
            <a:endParaRPr lang="en-GB"/>
          </a:p>
        </p:txBody>
      </p:sp>
    </p:spTree>
    <p:extLst>
      <p:ext uri="{BB962C8B-B14F-4D97-AF65-F5344CB8AC3E}">
        <p14:creationId xmlns:p14="http://schemas.microsoft.com/office/powerpoint/2010/main" val="3483386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For Reiner (2019), policing no longer exists solely within national boundaries.</a:t>
            </a:r>
          </a:p>
          <a:p>
            <a:endParaRPr lang="en-US" dirty="0"/>
          </a:p>
          <a:p>
            <a:r>
              <a:rPr lang="en-US" dirty="0"/>
              <a:t>• National and global threats like cross border and organised crime, major events and terrorism mean local forces are drawn into national and international frameworks of cooperation. Criminal activity is no longer confined by national borders—it now has global reach.</a:t>
            </a:r>
          </a:p>
          <a:p>
            <a:endParaRPr lang="en-US" dirty="0"/>
          </a:p>
          <a:p>
            <a:r>
              <a:rPr lang="en-US" dirty="0"/>
              <a:t>• These horizontal pressures—between local, national, and transnational obligations—further fragment the focus of policing.</a:t>
            </a:r>
          </a:p>
          <a:p>
            <a:endParaRPr lang="en-US" dirty="0"/>
          </a:p>
          <a:p>
            <a:r>
              <a:rPr lang="en-US" dirty="0"/>
              <a:t>• Local issues may be deprioritised, not from neglect, but because officers are tasked with navigating an increasingly complex web of strategic demands.</a:t>
            </a:r>
          </a:p>
          <a:p>
            <a:endParaRPr lang="en-US" dirty="0"/>
          </a:p>
          <a:p>
            <a:r>
              <a:rPr lang="en-US" dirty="0"/>
              <a:t>• The Strategic Review of Policing 2020 (Higgins, 2020) revealed that whilst the public believe policing has withdrawn from some communities, the public tended to rank serious harm—violent and sexual crime—above low-level issues.</a:t>
            </a:r>
          </a:p>
          <a:p>
            <a:endParaRPr lang="en-US" dirty="0"/>
          </a:p>
          <a:p>
            <a:r>
              <a:rPr lang="en-US" dirty="0"/>
              <a:t>• Engagement and visibility still matter, but the public are increasingly aware of the broader challenges policing faces.</a:t>
            </a:r>
          </a:p>
          <a:p>
            <a:endParaRPr lang="en-US" dirty="0"/>
          </a:p>
          <a:p>
            <a:r>
              <a:rPr lang="en-US" dirty="0"/>
              <a:t>• This insight highlights a need for better public dialogue—not just about what policing is, but what it realistically can be.</a:t>
            </a:r>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11</a:t>
            </a:fld>
            <a:endParaRPr lang="en-GB"/>
          </a:p>
        </p:txBody>
      </p:sp>
    </p:spTree>
    <p:extLst>
      <p:ext uri="{BB962C8B-B14F-4D97-AF65-F5344CB8AC3E}">
        <p14:creationId xmlns:p14="http://schemas.microsoft.com/office/powerpoint/2010/main" val="39584503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These examples reveal the multifaceted pressures confronting modern policing—requiring forces to be locally responsive, globally aware, accountable to political structures, and operationally independent, all at once. </a:t>
            </a:r>
          </a:p>
          <a:p>
            <a:endParaRPr lang="en-US" dirty="0"/>
          </a:p>
          <a:p>
            <a:r>
              <a:rPr lang="en-US" dirty="0"/>
              <a:t>• Localism doesn’t automatically lead to fairness. Democratic mechanisms like PCCs must be matched with safeguards that prevent populist distortion.</a:t>
            </a:r>
          </a:p>
          <a:p>
            <a:endParaRPr lang="en-US" dirty="0"/>
          </a:p>
          <a:p>
            <a:r>
              <a:rPr lang="en-US" dirty="0"/>
              <a:t>• Ultimately, policing must be democratically informed—but operationally protected, to ensure that political influence—whether local, national, or international—does no skew policing priorities. </a:t>
            </a:r>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12</a:t>
            </a:fld>
            <a:endParaRPr lang="en-GB"/>
          </a:p>
        </p:txBody>
      </p:sp>
    </p:spTree>
    <p:extLst>
      <p:ext uri="{BB962C8B-B14F-4D97-AF65-F5344CB8AC3E}">
        <p14:creationId xmlns:p14="http://schemas.microsoft.com/office/powerpoint/2010/main" val="34488269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13</a:t>
            </a:fld>
            <a:endParaRPr lang="en-GB"/>
          </a:p>
        </p:txBody>
      </p:sp>
    </p:spTree>
    <p:extLst>
      <p:ext uri="{BB962C8B-B14F-4D97-AF65-F5344CB8AC3E}">
        <p14:creationId xmlns:p14="http://schemas.microsoft.com/office/powerpoint/2010/main" val="28221480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As HMICFRS (HMICFRS, 2024) warns, as politics and society become more polarised, policing can become entangled in perceived bias, eroding perceptions of police impartiality. If the public view police as political actors rather than neutral protectors, it can weaken trust and reduce public cooperation.</a:t>
            </a:r>
          </a:p>
          <a:p>
            <a:endParaRPr lang="en-US" dirty="0"/>
          </a:p>
          <a:p>
            <a:r>
              <a:rPr lang="en-US" dirty="0"/>
              <a:t>• Javid &amp; Morrell (2019) reject the idea of confidence as a single measure, showing it’s shaped by fairness, integrity, respectful treatment, and wider community sentiment.</a:t>
            </a:r>
          </a:p>
          <a:p>
            <a:endParaRPr lang="en-US" dirty="0"/>
          </a:p>
          <a:p>
            <a:r>
              <a:rPr lang="en-US" dirty="0"/>
              <a:t>They highlight indirect factors—like media and local context—that cause confidence to vary across groups, even when crime rates fall. This calls for moving beyond metrics to focus on how policing feels to the public.</a:t>
            </a:r>
          </a:p>
          <a:p>
            <a:endParaRPr lang="en-US" dirty="0"/>
          </a:p>
          <a:p>
            <a:endParaRPr lang="en-US" dirty="0"/>
          </a:p>
          <a:p>
            <a:r>
              <a:rPr lang="en-US" dirty="0"/>
              <a:t>• Hough (2012), like Javid and Morrell (2019), argues that political actors often define success through crime statistics, overlooking the importance of fair treatment. In unequal societies, legitimacy hinges on policing that feels just and inclusive—not merely efficient.</a:t>
            </a:r>
          </a:p>
          <a:p>
            <a:endParaRPr lang="en-US" dirty="0"/>
          </a:p>
          <a:p>
            <a:r>
              <a:rPr lang="en-US" dirty="0"/>
              <a:t>• This reframes legitimacy as a moral relationship, challenging performance-based conceptions common in political narratives.</a:t>
            </a:r>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14</a:t>
            </a:fld>
            <a:endParaRPr lang="en-GB"/>
          </a:p>
        </p:txBody>
      </p:sp>
    </p:spTree>
    <p:extLst>
      <p:ext uri="{BB962C8B-B14F-4D97-AF65-F5344CB8AC3E}">
        <p14:creationId xmlns:p14="http://schemas.microsoft.com/office/powerpoint/2010/main" val="1659705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Hanway &amp; Hambly (2023) make a vital distinction: trust and confidence aren't the same.</a:t>
            </a:r>
          </a:p>
          <a:p>
            <a:r>
              <a:rPr lang="en-US" dirty="0"/>
              <a:t>• Even when crime falls, poor-quality police encounters—dismissive attitudes and inadequate investigations—can erode both.</a:t>
            </a:r>
          </a:p>
          <a:p>
            <a:r>
              <a:rPr lang="en-US" dirty="0"/>
              <a:t>• People judge policing through everyday experiences, which often carry more weight than abstract crime stats.</a:t>
            </a:r>
          </a:p>
          <a:p>
            <a:r>
              <a:rPr lang="en-US" dirty="0"/>
              <a:t>• We often focus on high-profile events, but routine encounters shape public trust more consistently.</a:t>
            </a:r>
          </a:p>
          <a:p>
            <a:r>
              <a:rPr lang="en-US" dirty="0"/>
              <a:t>• Even one dismissive officer can have lasting impact on community confidence</a:t>
            </a:r>
          </a:p>
          <a:p>
            <a:endParaRPr lang="en-US" dirty="0"/>
          </a:p>
          <a:p>
            <a:r>
              <a:rPr lang="en-US" dirty="0"/>
              <a:t>• O’Reilly (2022) highlights the dangers of politicising policing—especially around politically contentious issues..</a:t>
            </a:r>
          </a:p>
          <a:p>
            <a:r>
              <a:rPr lang="en-US" dirty="0"/>
              <a:t>• When police enforce controversial or centrally imposed policies, their neutrality is questioned.</a:t>
            </a:r>
          </a:p>
          <a:p>
            <a:r>
              <a:rPr lang="en-US" dirty="0"/>
              <a:t>• A recent example is Home Secretary Yvette Cooper’s 2025 decision to designate Palestine Action as a terrorist organisation.</a:t>
            </a:r>
          </a:p>
          <a:p>
            <a:r>
              <a:rPr lang="en-US" dirty="0"/>
              <a:t>• This drew criticism from MPs, NGOs, and the UN, with concerns it could criminalise free expression (United Nations, 2025) (MSN, 2025) (Sky News, 2025).</a:t>
            </a:r>
          </a:p>
          <a:p>
            <a:r>
              <a:rPr lang="en-US" dirty="0"/>
              <a:t>• Legal experts warn that protest groups could be targeted under national security laws.</a:t>
            </a:r>
          </a:p>
          <a:p>
            <a:r>
              <a:rPr lang="en-US" dirty="0"/>
              <a:t>• This is not without precedent- in the Hansard enquiry, claims were made that during the 1984 Miners’ Strike, the police were used to suppress and undermine Trade Union activity (UK Parliament, 2022). </a:t>
            </a:r>
          </a:p>
          <a:p>
            <a:r>
              <a:rPr lang="en-US" dirty="0"/>
              <a:t>• The policing of the Miners Strike raised civil liberties concerns, with tactics such as mass arrests and surveillance being used to suppress dissent (UK Parliament, 2022).</a:t>
            </a:r>
          </a:p>
          <a:p>
            <a:endParaRPr lang="en-US" dirty="0"/>
          </a:p>
          <a:p>
            <a:r>
              <a:rPr lang="en-US" dirty="0"/>
              <a:t>• Another example is the UK-wide rioting in August 2024, following the murder of three children in Southport. The police response revived claims of ‘Two Tier’ policing—alleging tougher treatment of right-wing individuals compared to those on the left. Although denied by government and Police Chiefs, influential figures such as MP’s Robert Jenrick, Nigel Farage, as well as Elon Musk pointed to earlier unrest, including Black Lives Matter and Pro-Palestine protests, suggesting ethnic minorities are policed differently from white Britons (Brown, 2024).</a:t>
            </a:r>
          </a:p>
          <a:p>
            <a:r>
              <a:rPr lang="en-US" dirty="0"/>
              <a:t>•While there is no evidence to substantiate ‘Two Tier’ policing, its repeated use by high-profile voices highlights the power of such narratives in shaping public perception (Brown, 2024).</a:t>
            </a:r>
          </a:p>
          <a:p>
            <a:endParaRPr lang="en-US" dirty="0"/>
          </a:p>
          <a:p>
            <a:endParaRPr lang="en-US" dirty="0"/>
          </a:p>
          <a:p>
            <a:endParaRPr lang="en-US" dirty="0"/>
          </a:p>
          <a:p>
            <a:r>
              <a:rPr lang="en-US" dirty="0"/>
              <a:t>• Local forces are often be caught in the middle, tasked with enforcing laws that may be unpopular or divisive, which can damage trust and may take valuable resources away from local priorities. </a:t>
            </a:r>
          </a:p>
          <a:p>
            <a:r>
              <a:rPr lang="en-US" dirty="0"/>
              <a:t>• An example of this is the cost of Operation Brocks, the Met Police response to the Middle East conflict. According to figures released in early 2025, The Metropolitan Police had spent over £53 million policing pro-Palestine protests in London since October 2023, This includes more than 70,000 officer shifts (France, 2025).</a:t>
            </a:r>
          </a:p>
          <a:p>
            <a:endParaRPr lang="en-US" dirty="0"/>
          </a:p>
          <a:p>
            <a:r>
              <a:rPr lang="en-US" dirty="0"/>
              <a:t>• Commissioner Sir Mark Rowley expressed concern that these resources could have been better used tackling issues like phone theft, violent crime, and burglary. </a:t>
            </a:r>
          </a:p>
          <a:p>
            <a:endParaRPr lang="en-US" dirty="0"/>
          </a:p>
          <a:p>
            <a:r>
              <a:rPr lang="en-US" dirty="0"/>
              <a:t>These figures highlight the strain that internationally influenced demands place on policing, pulling resources away from local priorities.</a:t>
            </a:r>
          </a:p>
          <a:p>
            <a:endParaRPr lang="en-US" dirty="0"/>
          </a:p>
          <a:p>
            <a:r>
              <a:rPr lang="en-US" dirty="0"/>
              <a:t>• While the protests have largely been peaceful, the scale and frequency have prompted calls for more stringent conditions on future demonstrations, again risking framing operational police decisions as having a political agenda (France, 2025). </a:t>
            </a:r>
          </a:p>
          <a:p>
            <a:endParaRPr lang="en-US" dirty="0"/>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15</a:t>
            </a:fld>
            <a:endParaRPr lang="en-GB"/>
          </a:p>
        </p:txBody>
      </p:sp>
    </p:spTree>
    <p:extLst>
      <p:ext uri="{BB962C8B-B14F-4D97-AF65-F5344CB8AC3E}">
        <p14:creationId xmlns:p14="http://schemas.microsoft.com/office/powerpoint/2010/main" val="3871979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These </a:t>
            </a:r>
            <a:r>
              <a:rPr lang="en-US"/>
              <a:t>perspectives and </a:t>
            </a:r>
            <a:r>
              <a:rPr lang="en-US" dirty="0"/>
              <a:t>examples highlight that legitimacy isn’t just about crime control or visibility.</a:t>
            </a:r>
          </a:p>
          <a:p>
            <a:r>
              <a:rPr lang="en-US" dirty="0"/>
              <a:t>• It’s socially shaped—by fairness, representation, and shared values.</a:t>
            </a:r>
          </a:p>
          <a:p>
            <a:r>
              <a:rPr lang="en-US" dirty="0"/>
              <a:t>• A single high-profile decision or event, made locally or centrally, can shift public trust across entire communities.</a:t>
            </a:r>
          </a:p>
          <a:p>
            <a:r>
              <a:rPr lang="en-US" dirty="0"/>
              <a:t>• To earn trust, policing must be perceived as ethical, inclusive, responsive and without political bias—not simply effective</a:t>
            </a:r>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16</a:t>
            </a:fld>
            <a:endParaRPr lang="en-GB"/>
          </a:p>
        </p:txBody>
      </p:sp>
    </p:spTree>
    <p:extLst>
      <p:ext uri="{BB962C8B-B14F-4D97-AF65-F5344CB8AC3E}">
        <p14:creationId xmlns:p14="http://schemas.microsoft.com/office/powerpoint/2010/main" val="23019258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policing today operates in a politically and globally charged environment. Scholars stress that legitimacy depends not just on crime control, but on fairness, ethics, and public engagement. Politically driven decisions risk undermining public trust. The goal isn’t to remove politics from policing, but to manage it responsibly—ensuring influence supports public values, not partisan aims.</a:t>
            </a:r>
          </a:p>
          <a:p>
            <a:r>
              <a:rPr lang="en-US" dirty="0"/>
              <a:t>Transparency, neutrality, and embedding policing in democratic frameworks are vital to restoring confidence and legitimacy with the public. </a:t>
            </a:r>
          </a:p>
          <a:p>
            <a:endParaRPr lang="en-GB" dirty="0"/>
          </a:p>
        </p:txBody>
      </p:sp>
      <p:sp>
        <p:nvSpPr>
          <p:cNvPr id="4" name="Slide Number Placeholder 3"/>
          <p:cNvSpPr>
            <a:spLocks noGrp="1"/>
          </p:cNvSpPr>
          <p:nvPr>
            <p:ph type="sldNum" sz="quarter" idx="5"/>
          </p:nvPr>
        </p:nvSpPr>
        <p:spPr/>
        <p:txBody>
          <a:bodyPr/>
          <a:lstStyle/>
          <a:p>
            <a:fld id="{F5A0D2AD-A237-4C0F-A2E1-142B706084A4}" type="slidenum">
              <a:rPr lang="en-GB" smtClean="0"/>
              <a:t>18</a:t>
            </a:fld>
            <a:endParaRPr lang="en-GB"/>
          </a:p>
        </p:txBody>
      </p:sp>
    </p:spTree>
    <p:extLst>
      <p:ext uri="{BB962C8B-B14F-4D97-AF65-F5344CB8AC3E}">
        <p14:creationId xmlns:p14="http://schemas.microsoft.com/office/powerpoint/2010/main" val="3311416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FD02D-0BA7-AFEA-D44A-E2F1619E0B5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4F4A2F8-DCE4-AF8B-970A-B2BBABC395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0C25E9-B26E-4AAA-D857-E16D70E3BAD6}"/>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5" name="Footer Placeholder 4">
            <a:extLst>
              <a:ext uri="{FF2B5EF4-FFF2-40B4-BE49-F238E27FC236}">
                <a16:creationId xmlns:a16="http://schemas.microsoft.com/office/drawing/2014/main" id="{0304D52F-681E-50B4-5F19-75B5AC3833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9F5DB8E-38B3-2542-A6F8-AEB64FA8FF36}"/>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676721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BD27A-DDCF-94DE-697F-F9014EE9AA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F0A36A-7256-2228-EF6A-4247FCFF4F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621DC2-E2C5-161F-7852-A520135CF5BB}"/>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5" name="Footer Placeholder 4">
            <a:extLst>
              <a:ext uri="{FF2B5EF4-FFF2-40B4-BE49-F238E27FC236}">
                <a16:creationId xmlns:a16="http://schemas.microsoft.com/office/drawing/2014/main" id="{536477F1-F63B-BF98-0866-FD6E0EC9BA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87C2051-FBB0-D708-BFD2-5C560EA5BF8B}"/>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3365425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987BC1-D9E9-E368-2EAE-15A2CF449D5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A025DC9-6D5E-D6FB-1176-2EE69A0D679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CDD69D3-DA2F-7B28-C8C0-2DE1017031D3}"/>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5" name="Footer Placeholder 4">
            <a:extLst>
              <a:ext uri="{FF2B5EF4-FFF2-40B4-BE49-F238E27FC236}">
                <a16:creationId xmlns:a16="http://schemas.microsoft.com/office/drawing/2014/main" id="{AD0BC18E-F735-F3CE-D7A4-979BA8A566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2C5709-5BEB-6E44-F509-1FD6AF2FEBCC}"/>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522047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4B3616-42E6-809E-1FAE-EBDA0978ECC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857990-1A84-88C8-4534-1E2503C931A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56AA28F-1747-98AB-14AE-281DABE1EB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FA7046-C74C-88CA-A1B8-B0FD89BE0B45}"/>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6" name="Footer Placeholder 5">
            <a:extLst>
              <a:ext uri="{FF2B5EF4-FFF2-40B4-BE49-F238E27FC236}">
                <a16:creationId xmlns:a16="http://schemas.microsoft.com/office/drawing/2014/main" id="{48F80B30-D5A6-835A-2BAB-83DC8EFFDA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228C8A-9BC3-7A44-898E-4BA3D0CB5E21}"/>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141075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DE32B-D60A-CD83-54ED-07EE55BEA33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5A9136-1C1F-E0D7-3B43-D9B3BFF6561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5656DF-4D01-DCA8-F6FC-67DA9D40F57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E6A6B3-A157-E9CA-4222-56684B6724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5DAA22-D167-F85B-E934-E346AB17D08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A89CB6-0E2B-470E-89D3-0A9EA6FDF560}"/>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8" name="Footer Placeholder 7">
            <a:extLst>
              <a:ext uri="{FF2B5EF4-FFF2-40B4-BE49-F238E27FC236}">
                <a16:creationId xmlns:a16="http://schemas.microsoft.com/office/drawing/2014/main" id="{50B15C02-27A0-E5DC-406D-FEF010D0193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894EF2C-9A80-595A-E9D8-1BE1A3AF7AE8}"/>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3093746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D2FAC-8ECF-11C6-2F68-5507C255F8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947E199-54FE-29E3-07D2-BA7AE7036D2A}"/>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4" name="Footer Placeholder 3">
            <a:extLst>
              <a:ext uri="{FF2B5EF4-FFF2-40B4-BE49-F238E27FC236}">
                <a16:creationId xmlns:a16="http://schemas.microsoft.com/office/drawing/2014/main" id="{61754D18-21AD-71FC-8FC0-B1617C84425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314EE3F-9AC8-716B-3C02-B027BD1AA55E}"/>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202209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110DBD-5BFD-0498-BD26-F2577020BFBF}"/>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3" name="Footer Placeholder 2">
            <a:extLst>
              <a:ext uri="{FF2B5EF4-FFF2-40B4-BE49-F238E27FC236}">
                <a16:creationId xmlns:a16="http://schemas.microsoft.com/office/drawing/2014/main" id="{BB681D9F-E8EF-B95A-5D22-88A7029541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E6FDE22-B0AF-04F5-5793-BBEC83A242D7}"/>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692611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97E97F-0182-AEC2-127B-516B7B16B9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2698D41-82E5-4A19-AFB0-5EBFD414C4A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6013ABC-88AB-9EAF-6E5F-38FB88C11A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8B69A7-2EDA-D10F-37D8-0ACCC5C0A5A1}"/>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6" name="Footer Placeholder 5">
            <a:extLst>
              <a:ext uri="{FF2B5EF4-FFF2-40B4-BE49-F238E27FC236}">
                <a16:creationId xmlns:a16="http://schemas.microsoft.com/office/drawing/2014/main" id="{BBF81677-023D-9057-B78F-431D3C3CFB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54FE19-8536-FB4F-660F-5BAF3623E03B}"/>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15134767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1A8CF-BC6A-7E97-409E-2DE475817F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602F27B-A636-BCCD-510F-BD4B8056E1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8087F5F-4081-740E-58A5-6097E5CF83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B20A8F-CA82-4ED8-07C5-A276C6B5639A}"/>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6" name="Footer Placeholder 5">
            <a:extLst>
              <a:ext uri="{FF2B5EF4-FFF2-40B4-BE49-F238E27FC236}">
                <a16:creationId xmlns:a16="http://schemas.microsoft.com/office/drawing/2014/main" id="{7468C918-0181-FDF8-5407-CCF93DF31E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D121522-9808-B207-03ED-46BD04CDCBED}"/>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804956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FD307-2AB4-A53D-B04F-E2E8F0D907F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60E70A-476D-66F5-C9BD-996364CE00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851542-9FFC-126D-6F93-F77AABAB129A}"/>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5" name="Footer Placeholder 4">
            <a:extLst>
              <a:ext uri="{FF2B5EF4-FFF2-40B4-BE49-F238E27FC236}">
                <a16:creationId xmlns:a16="http://schemas.microsoft.com/office/drawing/2014/main" id="{45AC81E8-36F9-4F85-24BE-25E0BD81C8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850154-7096-B0BC-CC74-88119F6BCB0A}"/>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745861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4850A37-F938-F1B5-32D7-A652694F1CC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728CC6D-C25D-98F9-2C59-5B2B625DDC3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FB75BD-1A5F-BD25-A6F5-80C2DAA85053}"/>
              </a:ext>
            </a:extLst>
          </p:cNvPr>
          <p:cNvSpPr>
            <a:spLocks noGrp="1"/>
          </p:cNvSpPr>
          <p:nvPr>
            <p:ph type="dt" sz="half" idx="10"/>
          </p:nvPr>
        </p:nvSpPr>
        <p:spPr/>
        <p:txBody>
          <a:bodyPr/>
          <a:lstStyle/>
          <a:p>
            <a:fld id="{427CDFB5-495A-485F-B487-CDFD204185F9}" type="datetimeFigureOut">
              <a:rPr lang="en-GB" smtClean="0"/>
              <a:t>25/07/2025</a:t>
            </a:fld>
            <a:endParaRPr lang="en-GB"/>
          </a:p>
        </p:txBody>
      </p:sp>
      <p:sp>
        <p:nvSpPr>
          <p:cNvPr id="5" name="Footer Placeholder 4">
            <a:extLst>
              <a:ext uri="{FF2B5EF4-FFF2-40B4-BE49-F238E27FC236}">
                <a16:creationId xmlns:a16="http://schemas.microsoft.com/office/drawing/2014/main" id="{3F515A29-85FE-3D56-9B8E-ADC0848F8F5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F6C4E0-301D-0F76-46EE-AC207F792CE5}"/>
              </a:ext>
            </a:extLst>
          </p:cNvPr>
          <p:cNvSpPr>
            <a:spLocks noGrp="1"/>
          </p:cNvSpPr>
          <p:nvPr>
            <p:ph type="sldNum" sz="quarter" idx="12"/>
          </p:nvPr>
        </p:nvSpPr>
        <p:spPr/>
        <p:txBody>
          <a:bodyPr/>
          <a:lstStyle/>
          <a:p>
            <a:fld id="{6A68222C-0279-4CAE-838B-6D4737E1303B}" type="slidenum">
              <a:rPr lang="en-GB" smtClean="0"/>
              <a:t>‹#›</a:t>
            </a:fld>
            <a:endParaRPr lang="en-GB"/>
          </a:p>
        </p:txBody>
      </p:sp>
    </p:spTree>
    <p:extLst>
      <p:ext uri="{BB962C8B-B14F-4D97-AF65-F5344CB8AC3E}">
        <p14:creationId xmlns:p14="http://schemas.microsoft.com/office/powerpoint/2010/main" val="2006648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6FE06A-5A22-0002-2A4D-3FFEE8A624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26764E-FC9D-BD6F-9228-2EBABBEBF4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4C3771-E1C1-0222-C0A2-9FB7AD28DC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7CDFB5-495A-485F-B487-CDFD204185F9}" type="datetimeFigureOut">
              <a:rPr lang="en-GB" smtClean="0"/>
              <a:t>25/07/2025</a:t>
            </a:fld>
            <a:endParaRPr lang="en-GB"/>
          </a:p>
        </p:txBody>
      </p:sp>
      <p:sp>
        <p:nvSpPr>
          <p:cNvPr id="5" name="Footer Placeholder 4">
            <a:extLst>
              <a:ext uri="{FF2B5EF4-FFF2-40B4-BE49-F238E27FC236}">
                <a16:creationId xmlns:a16="http://schemas.microsoft.com/office/drawing/2014/main" id="{95B2E9C4-0AB6-3949-76D9-D4BF339E30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F40B6F1-5283-D42B-03A9-F32BFC9F09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68222C-0279-4CAE-838B-6D4737E1303B}" type="slidenum">
              <a:rPr lang="en-GB" smtClean="0"/>
              <a:t>‹#›</a:t>
            </a:fld>
            <a:endParaRPr lang="en-GB"/>
          </a:p>
        </p:txBody>
      </p:sp>
    </p:spTree>
    <p:extLst>
      <p:ext uri="{BB962C8B-B14F-4D97-AF65-F5344CB8AC3E}">
        <p14:creationId xmlns:p14="http://schemas.microsoft.com/office/powerpoint/2010/main" val="21556480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hyperlink" Target="https://www.wallpaperflare.com/photo-of-body-of-water-and-city-at-night-lights-landscape-seattle-wallpaper-hbhuv"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independent.co.uk/news/uk/home-news/met-police-racism-black-asian-b2204229.html" TargetMode="External"/><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media.istockphoto.com/id/466303356/photo/chester-police-station.jpg?s=1024x1024&amp;w=is&amp;k=20&amp;c=E9wdZwaBidjluO133OjXb6Ax3o0-2zPDd4L6inYSFdY=" TargetMode="External"/><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hyperlink" Target="https://creativecommons.org/licenses/by-nd/3.0/" TargetMode="External"/><Relationship Id="rId3" Type="http://schemas.openxmlformats.org/officeDocument/2006/relationships/image" Target="../media/image7.jpg"/><Relationship Id="rId7" Type="http://schemas.openxmlformats.org/officeDocument/2006/relationships/hyperlink" Target="https://carolinapublicpress.org/70098/court-north-carolina-elections-appointment-power-constitution/"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jpg"/><Relationship Id="rId5" Type="http://schemas.openxmlformats.org/officeDocument/2006/relationships/hyperlink" Target="https://creativecommons.org/licenses/by-sa/3.0/" TargetMode="External"/><Relationship Id="rId10" Type="http://schemas.openxmlformats.org/officeDocument/2006/relationships/image" Target="../media/image3.svg"/><Relationship Id="rId4" Type="http://schemas.openxmlformats.org/officeDocument/2006/relationships/hyperlink" Target="https://www.flickr.com/photos/31363949@N02/7708912458" TargetMode="Externa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3.sv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hyperlink" Target="https://creativecommons.org/licenses/by-nc/3.0/" TargetMode="External"/><Relationship Id="rId4" Type="http://schemas.openxmlformats.org/officeDocument/2006/relationships/hyperlink" Target="https://www.flickr.com/photos/uk_parliament/48797925786/"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0.jpg"/><Relationship Id="rId7" Type="http://schemas.openxmlformats.org/officeDocument/2006/relationships/hyperlink" Target="http://fity.club/lists/suggestions/newspapers-uk/"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hyperlink" Target="https://creativecommons.org/licenses/by-nc-nd/3.0/" TargetMode="External"/><Relationship Id="rId10" Type="http://schemas.openxmlformats.org/officeDocument/2006/relationships/image" Target="../media/image3.svg"/><Relationship Id="rId4" Type="http://schemas.openxmlformats.org/officeDocument/2006/relationships/hyperlink" Target="https://junputh.com/editors-choice/protocoal-of-deference-indian-judiciary-central-vista-modi-supreme-court-nod/" TargetMode="External"/><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3.sv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hyperlink" Target="https://pixabay.com/en/braid-rattan-wicker-basket-woven-62779/"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buzz.bournemouth.ac.uk/2020/01/appeal-for-witnesses-following-attempted-thefts-in-bournemouth/"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4.jpg"/><Relationship Id="rId7"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hyperlink" Target="https://openclipart.org/detail/170352/extended-community-circle-by-josephluis-170352" TargetMode="External"/><Relationship Id="rId5" Type="http://schemas.openxmlformats.org/officeDocument/2006/relationships/image" Target="../media/image15.png"/><Relationship Id="rId4" Type="http://schemas.openxmlformats.org/officeDocument/2006/relationships/hyperlink" Target="https://stateofwales.com/2021/04/police-elections-2021-what-does-a-police-crime-commissioner-do/" TargetMode="External"/><Relationship Id="rId9" Type="http://schemas.openxmlformats.org/officeDocument/2006/relationships/image" Target="../media/image3.svg"/></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6.jpg"/><Relationship Id="rId7"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hyperlink" Target="https://www.flickr.com/photos/number10gov/4581073867" TargetMode="External"/><Relationship Id="rId5" Type="http://schemas.openxmlformats.org/officeDocument/2006/relationships/image" Target="../media/image17.jpg"/><Relationship Id="rId4" Type="http://schemas.openxmlformats.org/officeDocument/2006/relationships/hyperlink" Target="https://www.wallpaperflare.com/search?wallpaper=investigation" TargetMode="External"/><Relationship Id="rId9" Type="http://schemas.openxmlformats.org/officeDocument/2006/relationships/image" Target="../media/image3.svg"/></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7" Type="http://schemas.openxmlformats.org/officeDocument/2006/relationships/image" Target="../media/image3.sv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hyperlink" Target="https://www.wallpaperflare.com/map-wold-map-technology-world-scaner-digital-time-zone-wallpaper-tghdw/download/4096x2304"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7" Type="http://schemas.openxmlformats.org/officeDocument/2006/relationships/image" Target="../media/image3.sv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4.png"/><Relationship Id="rId4" Type="http://schemas.openxmlformats.org/officeDocument/2006/relationships/hyperlink" Target="http://learn.e-limu.org/topic/view/?c=46"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www.pexels.com/photo/2-securities-walking-beside-dried-leaves-3075600/" TargetMode="External"/></Relationships>
</file>

<file path=ppt/slides/_rels/slide1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https://www.fairpayzone.com/2018/06/cool-hand-zuck-what-we-have-here-is.html" TargetMode="External"/><Relationship Id="rId7" Type="http://schemas.openxmlformats.org/officeDocument/2006/relationships/hyperlink" Target="https://www.publicdomainpictures.net/en/view-image.php?image=31992&amp;&amp;picture=ill-put-all-my-trust-in-you"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publicdomainpictures.net/en/view-image.php?image=31992&amp;picture=ill-put-all-my-trust-in-you" TargetMode="External"/><Relationship Id="rId5" Type="http://schemas.openxmlformats.org/officeDocument/2006/relationships/image" Target="../media/image22.jpg"/><Relationship Id="rId10" Type="http://schemas.openxmlformats.org/officeDocument/2006/relationships/image" Target="../media/image3.svg"/><Relationship Id="rId4" Type="http://schemas.openxmlformats.org/officeDocument/2006/relationships/image" Target="../media/image21.jpg"/><Relationship Id="rId9" Type="http://schemas.openxmlformats.org/officeDocument/2006/relationships/image" Target="../media/image2.png"/></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23.jpeg"/><Relationship Id="rId7"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piqsels.com/en/public-domain-photo-sdzyj" TargetMode="External"/><Relationship Id="rId5" Type="http://schemas.openxmlformats.org/officeDocument/2006/relationships/image" Target="../media/image24.jpg"/><Relationship Id="rId4" Type="http://schemas.openxmlformats.org/officeDocument/2006/relationships/hyperlink" Target="https://pxhere.com/es/photo/774767" TargetMode="External"/><Relationship Id="rId9" Type="http://schemas.openxmlformats.org/officeDocument/2006/relationships/image" Target="../media/image3.svg"/></Relationships>
</file>

<file path=ppt/slides/_rels/slide16.xml.rels><?xml version="1.0" encoding="UTF-8" standalone="yes"?>
<Relationships xmlns="http://schemas.openxmlformats.org/package/2006/relationships"><Relationship Id="rId8" Type="http://schemas.openxmlformats.org/officeDocument/2006/relationships/hyperlink" Target="https://learn.e-limu.org/topic/view/?t=248&amp;&amp;c=46" TargetMode="External"/><Relationship Id="rId3" Type="http://schemas.openxmlformats.org/officeDocument/2006/relationships/image" Target="../media/image25.jpg"/><Relationship Id="rId7" Type="http://schemas.openxmlformats.org/officeDocument/2006/relationships/hyperlink" Target="https://learn.e-limu.org/topic/view/?t=248&amp;c=46"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7.jpg"/><Relationship Id="rId11" Type="http://schemas.openxmlformats.org/officeDocument/2006/relationships/image" Target="../media/image3.svg"/><Relationship Id="rId5" Type="http://schemas.openxmlformats.org/officeDocument/2006/relationships/image" Target="../media/image26.png"/><Relationship Id="rId10" Type="http://schemas.openxmlformats.org/officeDocument/2006/relationships/image" Target="../media/image2.png"/><Relationship Id="rId4" Type="http://schemas.openxmlformats.org/officeDocument/2006/relationships/hyperlink" Target="https://www.flickr.com/photos/mikedunford/6855358834/" TargetMode="External"/><Relationship Id="rId9"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hyperlink" Target="https://noloseytu.blogspot.com/2017/05/" TargetMode="External"/><Relationship Id="rId2" Type="http://schemas.openxmlformats.org/officeDocument/2006/relationships/image" Target="../media/image28.jpg"/><Relationship Id="rId1" Type="http://schemas.openxmlformats.org/officeDocument/2006/relationships/slideLayout" Target="../slideLayouts/slideLayout2.xml"/><Relationship Id="rId4" Type="http://schemas.openxmlformats.org/officeDocument/2006/relationships/hyperlink" Target="https://creativecommons.org/licenses/by-nc-nd/3.0/" TargetMode="External"/></Relationships>
</file>

<file path=ppt/slides/_rels/slide1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29.jpg"/><Relationship Id="rId7"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s://pxhere.com/zh/photo/1532601" TargetMode="External"/><Relationship Id="rId5" Type="http://schemas.openxmlformats.org/officeDocument/2006/relationships/image" Target="../media/image30.jpg"/><Relationship Id="rId4" Type="http://schemas.openxmlformats.org/officeDocument/2006/relationships/hyperlink" Target="https://www.wallpaperflare.com/illustration-of-black-and-gray-map-world-map-dark-continents-wallpaper-hgwdx/download/3840x2160" TargetMode="External"/><Relationship Id="rId9" Type="http://schemas.openxmlformats.org/officeDocument/2006/relationships/image" Target="../media/image3.svg"/></Relationships>
</file>

<file path=ppt/slides/_rels/slide19.xml.rels><?xml version="1.0" encoding="UTF-8" standalone="yes"?>
<Relationships xmlns="http://schemas.openxmlformats.org/package/2006/relationships"><Relationship Id="rId3" Type="http://schemas.openxmlformats.org/officeDocument/2006/relationships/hyperlink" Target="https://www.standard.co.uk/news/london/met-police-pro-palestine-protests-cost-london-sadiq-khan-b1209261.html" TargetMode="External"/><Relationship Id="rId2" Type="http://schemas.openxmlformats.org/officeDocument/2006/relationships/hyperlink" Target="https://news.sky.com/story/uk-riots-what-does-two-tier-policing-mean-and-does-it-exist-13191977" TargetMode="External"/><Relationship Id="rId1" Type="http://schemas.openxmlformats.org/officeDocument/2006/relationships/slideLayout" Target="../slideLayouts/slideLayout2.xml"/><Relationship Id="rId4" Type="http://schemas.openxmlformats.org/officeDocument/2006/relationships/hyperlink" Target="https://www.gov.uk/government/publications/policing-by-consent/definition-of-policing-by-consent"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magistrates-association.org.uk/blog/what-the-election-manifestos-say-about-justice/" TargetMode="External"/><Relationship Id="rId2" Type="http://schemas.openxmlformats.org/officeDocument/2006/relationships/hyperlink" Target="https://www.thelondoneconomic.com/news/yvette-cooper-urged-to-scrap-plans-to-ban-palestine-action-395040/" TargetMode="External"/><Relationship Id="rId1" Type="http://schemas.openxmlformats.org/officeDocument/2006/relationships/slideLayout" Target="../slideLayouts/slideLayout2.xml"/><Relationship Id="rId5" Type="http://schemas.openxmlformats.org/officeDocument/2006/relationships/hyperlink" Target="https://www.instituteforgovernment.org.uk/explainer/manifesto" TargetMode="External"/><Relationship Id="rId4" Type="http://schemas.openxmlformats.org/officeDocument/2006/relationships/hyperlink" Target="https://www.msn.com/en-gb/news/other/full-list-of-the-26-mps-who-voted-against-banning-palestine-action-as-terrorist-group/ar-AA1HQstY"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hansard.parliament.uk/Commons/2022-06-29/debates/232B075F-FAC9-4C77-A310-8E601A0A9731" TargetMode="External"/><Relationship Id="rId2" Type="http://schemas.openxmlformats.org/officeDocument/2006/relationships/hyperlink" Target="https://news.sky.com/story/mps-approve-plans-to-proscribe-palestine-action-as-terrorist-organisation-13391291" TargetMode="External"/><Relationship Id="rId1" Type="http://schemas.openxmlformats.org/officeDocument/2006/relationships/slideLayout" Target="../slideLayouts/slideLayout2.xml"/><Relationship Id="rId4" Type="http://schemas.openxmlformats.org/officeDocument/2006/relationships/hyperlink" Target="https://www.ohchr.org/en/press-releases/2025/07/un-experts-urge-united-kingdom-not-misuse-terrorism-laws-against-protest"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fity.club/lists/suggestions/newspapers-uk/" TargetMode="External"/><Relationship Id="rId13" Type="http://schemas.openxmlformats.org/officeDocument/2006/relationships/hyperlink" Target="https://www.wallpaperflare.com/search?wallpaper=investigation" TargetMode="External"/><Relationship Id="rId18" Type="http://schemas.openxmlformats.org/officeDocument/2006/relationships/hyperlink" Target="https://www.fairpayzone.com/2018/06/cool-hand-zuck-what-we-have-here-is.html" TargetMode="External"/><Relationship Id="rId26" Type="http://schemas.openxmlformats.org/officeDocument/2006/relationships/hyperlink" Target="https://pxhere.com/zh/photo/1532601" TargetMode="External"/><Relationship Id="rId3" Type="http://schemas.openxmlformats.org/officeDocument/2006/relationships/hyperlink" Target="https://www.independent.co.uk/news/uk/home-news/met-police-racism-black-asian-b2204229.html" TargetMode="External"/><Relationship Id="rId21" Type="http://schemas.openxmlformats.org/officeDocument/2006/relationships/hyperlink" Target="https://www.piqsels.com/en/public-domain-photo-sdzyj" TargetMode="External"/><Relationship Id="rId7" Type="http://schemas.openxmlformats.org/officeDocument/2006/relationships/hyperlink" Target="https://www.flickr.com/photos/uk_parliament/48797925786/" TargetMode="External"/><Relationship Id="rId12" Type="http://schemas.openxmlformats.org/officeDocument/2006/relationships/hyperlink" Target="https://openclipart.org/detail/170352/extended-community-circle-by-josephluis-170352" TargetMode="External"/><Relationship Id="rId17" Type="http://schemas.openxmlformats.org/officeDocument/2006/relationships/hyperlink" Target="https://www.pexels.com/photo/2-securities-walking-beside-dried-leaves-3075600/" TargetMode="External"/><Relationship Id="rId25" Type="http://schemas.openxmlformats.org/officeDocument/2006/relationships/hyperlink" Target="https://www.wallpaperflare.com/illustration-of-black-and-gray-map-world-map-dark-continents-wallpaper-hgwdx/download/3840x2160" TargetMode="External"/><Relationship Id="rId2" Type="http://schemas.openxmlformats.org/officeDocument/2006/relationships/hyperlink" Target="https://www.wallpaperflare.com/photo-of-body-of-water-and-city-at-night-lights-landscape-seattle-wallpaper-hbhuv" TargetMode="External"/><Relationship Id="rId16" Type="http://schemas.openxmlformats.org/officeDocument/2006/relationships/hyperlink" Target="http://learn.e-limu.org/topic/view/?c=46" TargetMode="External"/><Relationship Id="rId20" Type="http://schemas.openxmlformats.org/officeDocument/2006/relationships/hyperlink" Target="https://pxhere.com/es/photo/774767" TargetMode="External"/><Relationship Id="rId1" Type="http://schemas.openxmlformats.org/officeDocument/2006/relationships/slideLayout" Target="../slideLayouts/slideLayout2.xml"/><Relationship Id="rId6" Type="http://schemas.openxmlformats.org/officeDocument/2006/relationships/hyperlink" Target="https://carolinapublicpress.org/70098/court-north-carolina-elections-appointment-power-constitution/" TargetMode="External"/><Relationship Id="rId11" Type="http://schemas.openxmlformats.org/officeDocument/2006/relationships/hyperlink" Target="https://stateofwales.com/2021/04/police-elections-2021-what-does-a-police-crime-commissioner-do/" TargetMode="External"/><Relationship Id="rId24" Type="http://schemas.openxmlformats.org/officeDocument/2006/relationships/hyperlink" Target="https://noloseytu.blogspot.com/2017/05/" TargetMode="External"/><Relationship Id="rId5" Type="http://schemas.openxmlformats.org/officeDocument/2006/relationships/hyperlink" Target="https://www.flickr.com/photos/31363949@N02/7708912458" TargetMode="External"/><Relationship Id="rId15" Type="http://schemas.openxmlformats.org/officeDocument/2006/relationships/hyperlink" Target="https://www.wallpaperflare.com/map-wold-map-technology-world-scaner-digital-time-zone-wallpaper-tghdw/download/4096x2304" TargetMode="External"/><Relationship Id="rId23" Type="http://schemas.openxmlformats.org/officeDocument/2006/relationships/hyperlink" Target="https://www.flickr.com/photos/mikedunford/6855358834/" TargetMode="External"/><Relationship Id="rId10" Type="http://schemas.openxmlformats.org/officeDocument/2006/relationships/hyperlink" Target="https://buzz.bournemouth.ac.uk/2020/01/appeal-for-witnesses-following-attempted-thefts-in-bournemouth/" TargetMode="External"/><Relationship Id="rId19" Type="http://schemas.openxmlformats.org/officeDocument/2006/relationships/hyperlink" Target="https://www.publicdomainpictures.net/en/view-image.php?image=31992&amp;&amp;picture=ill-put-all-my-trust-in-you" TargetMode="External"/><Relationship Id="rId4" Type="http://schemas.openxmlformats.org/officeDocument/2006/relationships/hyperlink" Target="https://media.istockphoto.com/id/466303356/photo/chester-police-station.jpg?s=1024x1024&amp;w=is&amp;k=20&amp;c=E9wdZwaBidjluO133OjXb6Ax3o0-2zPDd4L6inYSFdY=" TargetMode="External"/><Relationship Id="rId9" Type="http://schemas.openxmlformats.org/officeDocument/2006/relationships/hyperlink" Target="https://pixabay.com/en/braid-rattan-wicker-basket-woven-62779/" TargetMode="External"/><Relationship Id="rId14" Type="http://schemas.openxmlformats.org/officeDocument/2006/relationships/hyperlink" Target="https://www.flickr.com/photos/number10gov/4581073867" TargetMode="External"/><Relationship Id="rId22" Type="http://schemas.openxmlformats.org/officeDocument/2006/relationships/hyperlink" Target="https://learn.e-limu.org/topic/view/?t=248&amp;&amp;c=4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22A397E7-BF60-45B2-84C7-B074B76C3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city at night with lights&#10;&#10;AI-generated content may be incorrect.">
            <a:extLst>
              <a:ext uri="{FF2B5EF4-FFF2-40B4-BE49-F238E27FC236}">
                <a16:creationId xmlns:a16="http://schemas.microsoft.com/office/drawing/2014/main" id="{08B5CC9C-D972-ECC0-823D-59FD639C5CBC}"/>
              </a:ext>
            </a:extLst>
          </p:cNvPr>
          <p:cNvPicPr>
            <a:picLocks noChangeAspect="1"/>
          </p:cNvPicPr>
          <p:nvPr/>
        </p:nvPicPr>
        <p:blipFill>
          <a:blip r:embed="rId3">
            <a:alphaModFix/>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35137"/>
          <a:stretch>
            <a:fillRect/>
          </a:stretch>
        </p:blipFill>
        <p:spPr>
          <a:xfrm>
            <a:off x="4283902" y="10"/>
            <a:ext cx="7908098" cy="6857992"/>
          </a:xfrm>
          <a:prstGeom prst="rect">
            <a:avLst/>
          </a:prstGeom>
        </p:spPr>
      </p:pic>
      <p:sp>
        <p:nvSpPr>
          <p:cNvPr id="52" name="Rectangle 51">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C715EA-38E0-E26F-1DA4-FDF319CE75C6}"/>
              </a:ext>
            </a:extLst>
          </p:cNvPr>
          <p:cNvSpPr>
            <a:spLocks noGrp="1"/>
          </p:cNvSpPr>
          <p:nvPr>
            <p:ph type="ctrTitle"/>
          </p:nvPr>
        </p:nvSpPr>
        <p:spPr>
          <a:xfrm>
            <a:off x="832754" y="1115218"/>
            <a:ext cx="5505449" cy="2413777"/>
          </a:xfrm>
        </p:spPr>
        <p:txBody>
          <a:bodyPr>
            <a:normAutofit/>
          </a:bodyPr>
          <a:lstStyle/>
          <a:p>
            <a:pPr algn="l"/>
            <a:r>
              <a:rPr lang="en-US" sz="5000" b="1">
                <a:solidFill>
                  <a:schemeClr val="bg1"/>
                </a:solidFill>
              </a:rPr>
              <a:t>Politics and Policing: Influence, Priorities &amp; Trust</a:t>
            </a:r>
            <a:endParaRPr lang="en-GB" sz="5000" b="1">
              <a:solidFill>
                <a:schemeClr val="bg1"/>
              </a:solidFill>
            </a:endParaRPr>
          </a:p>
        </p:txBody>
      </p:sp>
      <p:sp>
        <p:nvSpPr>
          <p:cNvPr id="3" name="Subtitle 2">
            <a:extLst>
              <a:ext uri="{FF2B5EF4-FFF2-40B4-BE49-F238E27FC236}">
                <a16:creationId xmlns:a16="http://schemas.microsoft.com/office/drawing/2014/main" id="{A9CEAF98-A10C-4721-776F-16E51B789A96}"/>
              </a:ext>
            </a:extLst>
          </p:cNvPr>
          <p:cNvSpPr>
            <a:spLocks noGrp="1"/>
          </p:cNvSpPr>
          <p:nvPr>
            <p:ph type="subTitle" idx="1"/>
          </p:nvPr>
        </p:nvSpPr>
        <p:spPr>
          <a:xfrm>
            <a:off x="832754" y="3673462"/>
            <a:ext cx="5505449" cy="794539"/>
          </a:xfrm>
        </p:spPr>
        <p:txBody>
          <a:bodyPr>
            <a:normAutofit fontScale="92500" lnSpcReduction="10000"/>
          </a:bodyPr>
          <a:lstStyle/>
          <a:p>
            <a:pPr algn="l"/>
            <a:endParaRPr lang="en-US" sz="1000" dirty="0">
              <a:solidFill>
                <a:schemeClr val="bg1"/>
              </a:solidFill>
            </a:endParaRPr>
          </a:p>
          <a:p>
            <a:pPr algn="l"/>
            <a:r>
              <a:rPr lang="en-US" sz="1400" dirty="0">
                <a:solidFill>
                  <a:schemeClr val="bg1"/>
                </a:solidFill>
              </a:rPr>
              <a:t>By Mark Skelton</a:t>
            </a:r>
          </a:p>
          <a:p>
            <a:pPr algn="l"/>
            <a:r>
              <a:rPr lang="en-GB" sz="1400" dirty="0">
                <a:solidFill>
                  <a:schemeClr val="bg1"/>
                </a:solidFill>
              </a:rPr>
              <a:t>Student Number: 2414812</a:t>
            </a:r>
          </a:p>
        </p:txBody>
      </p:sp>
      <p:cxnSp>
        <p:nvCxnSpPr>
          <p:cNvPr id="58" name="Straight Connector 57">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932811" y="3681408"/>
            <a:ext cx="11265088"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6" name="Camera 5">
            <a:extLst>
              <a:ext uri="{FF2B5EF4-FFF2-40B4-BE49-F238E27FC236}">
                <a16:creationId xmlns:a16="http://schemas.microsoft.com/office/drawing/2014/main" id="{E97FFEFD-404B-0A42-3183-570B8B25AC0C}"/>
              </a:ext>
            </a:extLst>
          </p:cNvPr>
          <p:cNvPicPr>
            <a:picLocks noChangeAspect="1"/>
            <a:extLst>
              <a:ext uri="{51228E76-BA90-4043-B771-695A4F85340A}">
                <alf:liveFeedProps xmlns:alf="http://schemas.microsoft.com/office/drawing/2021/livefeed"/>
              </a:ext>
            </a:extLst>
          </p:cNvPicPr>
          <p:nvPr/>
        </p:nvPicPr>
        <p:blipFill>
          <a:blip r:embed="rId5">
            <a:extLst>
              <a:ext uri="{96DAC541-7B7A-43D3-8B79-37D633B846F1}">
                <asvg:svgBlip xmlns:asvg="http://schemas.microsoft.com/office/drawing/2016/SVG/main" r:embed="rId6"/>
              </a:ext>
            </a:extLst>
          </a:blip>
          <a:srcRect/>
          <a:stretch>
            <a:fillRect/>
          </a:stretch>
        </p:blipFill>
        <p:spPr>
          <a:xfrm>
            <a:off x="1104744" y="4660883"/>
            <a:ext cx="2480734" cy="1395413"/>
          </a:xfrm>
          <a:prstGeom prst="rect">
            <a:avLst/>
          </a:prstGeom>
          <a:ln w="19050" cap="rnd">
            <a:solidFill>
              <a:srgbClr val="404040"/>
            </a:solidFill>
          </a:ln>
          <a:effectLst/>
        </p:spPr>
      </p:pic>
      <p:pic>
        <p:nvPicPr>
          <p:cNvPr id="5" name="Picture 4">
            <a:hlinkClick r:id="rId4"/>
            <a:extLst>
              <a:ext uri="{FF2B5EF4-FFF2-40B4-BE49-F238E27FC236}">
                <a16:creationId xmlns:a16="http://schemas.microsoft.com/office/drawing/2014/main" id="{E63D22C7-C81F-A480-D27F-A29788FC0AFB}"/>
              </a:ext>
            </a:extLst>
          </p:cNvPr>
          <p:cNvPicPr>
            <a:picLocks noChangeAspect="1"/>
          </p:cNvPicPr>
          <p:nvPr/>
        </p:nvPicPr>
        <p:blipFill>
          <a:blip r:embed="rId7"/>
          <a:stretch>
            <a:fillRect/>
          </a:stretch>
        </p:blipFill>
        <p:spPr>
          <a:xfrm>
            <a:off x="11356776" y="6644623"/>
            <a:ext cx="835224" cy="213378"/>
          </a:xfrm>
          <a:prstGeom prst="rect">
            <a:avLst/>
          </a:prstGeom>
        </p:spPr>
      </p:pic>
    </p:spTree>
    <p:extLst>
      <p:ext uri="{BB962C8B-B14F-4D97-AF65-F5344CB8AC3E}">
        <p14:creationId xmlns:p14="http://schemas.microsoft.com/office/powerpoint/2010/main" val="19150727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people in uniform">
            <a:extLst>
              <a:ext uri="{FF2B5EF4-FFF2-40B4-BE49-F238E27FC236}">
                <a16:creationId xmlns:a16="http://schemas.microsoft.com/office/drawing/2014/main" id="{1B76332C-9996-C0EB-E17C-C44E86C1DFE0}"/>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r="23289" b="9091"/>
          <a:stretch>
            <a:fillRect/>
          </a:stretch>
        </p:blipFill>
        <p:spPr>
          <a:xfrm>
            <a:off x="3810000" y="10"/>
            <a:ext cx="8382000" cy="6857990"/>
          </a:xfrm>
          <a:prstGeom prst="rect">
            <a:avLst/>
          </a:prstGeom>
        </p:spPr>
      </p:pic>
      <p:sp>
        <p:nvSpPr>
          <p:cNvPr id="19" name="Rectangle 18">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253AF0C-CB85-B7D1-6936-6DE62ADAA55A}"/>
              </a:ext>
            </a:extLst>
          </p:cNvPr>
          <p:cNvSpPr>
            <a:spLocks noGrp="1"/>
          </p:cNvSpPr>
          <p:nvPr>
            <p:ph idx="1"/>
          </p:nvPr>
        </p:nvSpPr>
        <p:spPr>
          <a:xfrm>
            <a:off x="371094" y="2541074"/>
            <a:ext cx="3438906" cy="3702410"/>
          </a:xfrm>
        </p:spPr>
        <p:txBody>
          <a:bodyPr anchor="t">
            <a:normAutofit/>
          </a:bodyPr>
          <a:lstStyle/>
          <a:p>
            <a:pPr marL="0" indent="0" algn="ctr">
              <a:buNone/>
            </a:pPr>
            <a:r>
              <a:rPr lang="en-US" sz="2400" b="1" u="sng">
                <a:solidFill>
                  <a:schemeClr val="bg1"/>
                </a:solidFill>
                <a:latin typeface="+mj-lt"/>
              </a:rPr>
              <a:t>Contents</a:t>
            </a:r>
          </a:p>
          <a:p>
            <a:pPr marL="0" indent="0">
              <a:buNone/>
            </a:pPr>
            <a:r>
              <a:rPr lang="en-US" sz="2000">
                <a:solidFill>
                  <a:schemeClr val="bg1"/>
                </a:solidFill>
                <a:latin typeface="+mj-lt"/>
              </a:rPr>
              <a:t>P. 3- The political independence of the Police</a:t>
            </a:r>
          </a:p>
          <a:p>
            <a:pPr marL="0" indent="0">
              <a:buNone/>
            </a:pPr>
            <a:r>
              <a:rPr lang="en-US" sz="2000">
                <a:solidFill>
                  <a:schemeClr val="bg1"/>
                </a:solidFill>
                <a:latin typeface="+mj-lt"/>
              </a:rPr>
              <a:t>P.8- The influence of politics on policing priorities</a:t>
            </a:r>
          </a:p>
          <a:p>
            <a:pPr marL="0" indent="0">
              <a:buNone/>
            </a:pPr>
            <a:r>
              <a:rPr lang="en-US" sz="2000">
                <a:solidFill>
                  <a:schemeClr val="bg1"/>
                </a:solidFill>
                <a:latin typeface="+mj-lt"/>
              </a:rPr>
              <a:t>P.13- The impact of politics on public engagement and trust in law enforcement</a:t>
            </a:r>
          </a:p>
          <a:p>
            <a:pPr marL="0" indent="0">
              <a:buNone/>
            </a:pPr>
            <a:r>
              <a:rPr lang="en-US" sz="2000">
                <a:solidFill>
                  <a:schemeClr val="bg1"/>
                </a:solidFill>
                <a:latin typeface="+mj-lt"/>
              </a:rPr>
              <a:t>P.17- Conclusion</a:t>
            </a:r>
          </a:p>
          <a:p>
            <a:pPr marL="0" indent="0">
              <a:buNone/>
            </a:pPr>
            <a:r>
              <a:rPr lang="en-US" sz="2000">
                <a:solidFill>
                  <a:schemeClr val="bg1"/>
                </a:solidFill>
                <a:latin typeface="+mj-lt"/>
              </a:rPr>
              <a:t>P.19- Reference List</a:t>
            </a:r>
          </a:p>
          <a:p>
            <a:endParaRPr lang="en-GB" sz="1700" dirty="0">
              <a:solidFill>
                <a:schemeClr val="bg1"/>
              </a:solidFill>
            </a:endParaRPr>
          </a:p>
        </p:txBody>
      </p:sp>
      <p:pic>
        <p:nvPicPr>
          <p:cNvPr id="6" name="Picture 5">
            <a:hlinkClick r:id="rId3"/>
            <a:extLst>
              <a:ext uri="{FF2B5EF4-FFF2-40B4-BE49-F238E27FC236}">
                <a16:creationId xmlns:a16="http://schemas.microsoft.com/office/drawing/2014/main" id="{BEF61F39-ECAE-0CC8-2E18-EFB4023B9F17}"/>
              </a:ext>
            </a:extLst>
          </p:cNvPr>
          <p:cNvPicPr>
            <a:picLocks noChangeAspect="1"/>
          </p:cNvPicPr>
          <p:nvPr/>
        </p:nvPicPr>
        <p:blipFill>
          <a:blip r:embed="rId4"/>
          <a:stretch>
            <a:fillRect/>
          </a:stretch>
        </p:blipFill>
        <p:spPr>
          <a:xfrm>
            <a:off x="11356774" y="6644622"/>
            <a:ext cx="835224" cy="213378"/>
          </a:xfrm>
          <a:prstGeom prst="rect">
            <a:avLst/>
          </a:prstGeom>
        </p:spPr>
      </p:pic>
    </p:spTree>
    <p:extLst>
      <p:ext uri="{BB962C8B-B14F-4D97-AF65-F5344CB8AC3E}">
        <p14:creationId xmlns:p14="http://schemas.microsoft.com/office/powerpoint/2010/main" val="1579167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The historic lamp outside Chester Police station in United Kingdom.">
            <a:extLst>
              <a:ext uri="{FF2B5EF4-FFF2-40B4-BE49-F238E27FC236}">
                <a16:creationId xmlns:a16="http://schemas.microsoft.com/office/drawing/2014/main" id="{BEEB5FF3-5BD6-FF4D-B78A-C81A6D75259D}"/>
              </a:ext>
            </a:extLst>
          </p:cNvPr>
          <p:cNvPicPr>
            <a:picLocks noGrp="1" noChangeAspect="1"/>
          </p:cNvPicPr>
          <p:nvPr>
            <p:ph idx="1"/>
          </p:nvPr>
        </p:nvPicPr>
        <p:blipFill>
          <a:blip r:embed="rId2"/>
          <a:srcRect t="29031" r="9092" b="23322"/>
          <a:stretch>
            <a:fillRect/>
          </a:stretch>
        </p:blipFill>
        <p:spPr>
          <a:xfrm>
            <a:off x="4375358" y="0"/>
            <a:ext cx="7816642" cy="6858000"/>
          </a:xfrm>
          <a:prstGeom prst="rect">
            <a:avLst/>
          </a:prstGeom>
        </p:spPr>
      </p:pic>
      <p:sp>
        <p:nvSpPr>
          <p:cNvPr id="33" name="Rectangle 3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6D31C7F-E213-6362-22A1-09EBC653E534}"/>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dirty="0">
                <a:solidFill>
                  <a:schemeClr val="bg1"/>
                </a:solidFill>
              </a:rPr>
              <a:t>The political independence of the Police</a:t>
            </a:r>
          </a:p>
        </p:txBody>
      </p:sp>
      <p:sp>
        <p:nvSpPr>
          <p:cNvPr id="35" name="Rectangle 3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7" name="Rectangle 3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hlinkClick r:id="rId3"/>
            <a:extLst>
              <a:ext uri="{FF2B5EF4-FFF2-40B4-BE49-F238E27FC236}">
                <a16:creationId xmlns:a16="http://schemas.microsoft.com/office/drawing/2014/main" id="{EBF8B091-239A-2F47-3B27-B4F2032D1B25}"/>
              </a:ext>
            </a:extLst>
          </p:cNvPr>
          <p:cNvPicPr>
            <a:picLocks noChangeAspect="1"/>
          </p:cNvPicPr>
          <p:nvPr/>
        </p:nvPicPr>
        <p:blipFill>
          <a:blip r:embed="rId4"/>
          <a:stretch>
            <a:fillRect/>
          </a:stretch>
        </p:blipFill>
        <p:spPr>
          <a:xfrm>
            <a:off x="11356773" y="6644622"/>
            <a:ext cx="835224" cy="213378"/>
          </a:xfrm>
          <a:prstGeom prst="rect">
            <a:avLst/>
          </a:prstGeom>
        </p:spPr>
      </p:pic>
    </p:spTree>
    <p:extLst>
      <p:ext uri="{BB962C8B-B14F-4D97-AF65-F5344CB8AC3E}">
        <p14:creationId xmlns:p14="http://schemas.microsoft.com/office/powerpoint/2010/main" val="20963192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17" name="Straight Connector 16">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2026340"/>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8145A36-625A-9028-06D4-1F6323035D94}"/>
              </a:ext>
            </a:extLst>
          </p:cNvPr>
          <p:cNvSpPr>
            <a:spLocks noGrp="1"/>
          </p:cNvSpPr>
          <p:nvPr>
            <p:ph idx="1"/>
          </p:nvPr>
        </p:nvSpPr>
        <p:spPr>
          <a:xfrm>
            <a:off x="1295400" y="2288833"/>
            <a:ext cx="4800600" cy="3711571"/>
          </a:xfrm>
        </p:spPr>
        <p:txBody>
          <a:bodyPr>
            <a:normAutofit fontScale="92500" lnSpcReduction="10000"/>
          </a:bodyPr>
          <a:lstStyle/>
          <a:p>
            <a:r>
              <a:rPr lang="en-US" sz="2000" dirty="0">
                <a:solidFill>
                  <a:schemeClr val="bg1"/>
                </a:solidFill>
              </a:rPr>
              <a:t>The Metropolitan Police Act of 1829- established policing as an impartial service, dedicated to upholding the law, free from political interference (Home Office 2012)</a:t>
            </a:r>
          </a:p>
          <a:p>
            <a:r>
              <a:rPr lang="en-US" sz="2000" dirty="0">
                <a:solidFill>
                  <a:schemeClr val="bg1"/>
                </a:solidFill>
              </a:rPr>
              <a:t>This stance later affirmed in the 1968 Blackburn judgment (</a:t>
            </a:r>
            <a:r>
              <a:rPr lang="it-IT" sz="2000" dirty="0">
                <a:solidFill>
                  <a:schemeClr val="bg1"/>
                </a:solidFill>
              </a:rPr>
              <a:t>R v Metropolitan Police Commissioner, ex-parte Blackburn [1968])</a:t>
            </a:r>
            <a:endParaRPr lang="en-US" sz="2000" dirty="0">
              <a:solidFill>
                <a:schemeClr val="bg1"/>
              </a:solidFill>
            </a:endParaRPr>
          </a:p>
          <a:p>
            <a:r>
              <a:rPr lang="en-US" sz="2000" dirty="0">
                <a:solidFill>
                  <a:schemeClr val="bg1"/>
                </a:solidFill>
              </a:rPr>
              <a:t>This principle faces mounting challenges amid the evolving dynamics of modern party politics, where partisan interests often complicate efforts to uphold impartiality and public trust</a:t>
            </a:r>
            <a:endParaRPr lang="en-GB" sz="2000" i="1" dirty="0">
              <a:solidFill>
                <a:schemeClr val="bg1"/>
              </a:solidFill>
            </a:endParaRPr>
          </a:p>
        </p:txBody>
      </p:sp>
      <p:sp>
        <p:nvSpPr>
          <p:cNvPr id="19" name="Rectangle 18">
            <a:extLst>
              <a:ext uri="{FF2B5EF4-FFF2-40B4-BE49-F238E27FC236}">
                <a16:creationId xmlns:a16="http://schemas.microsoft.com/office/drawing/2014/main" id="{C87417AF-190E-4D6E-AFA6-7D3E84B0B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1603" y="182859"/>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80B30ED8-273E-4C07-8568-2FE5CC5C48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5071" y="3543213"/>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group of people in uniform&#10;&#10;AI-generated content may be incorrect.">
            <a:extLst>
              <a:ext uri="{FF2B5EF4-FFF2-40B4-BE49-F238E27FC236}">
                <a16:creationId xmlns:a16="http://schemas.microsoft.com/office/drawing/2014/main" id="{C6DC4B05-939F-632F-B2C7-D88317FC38F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832644" y="428140"/>
            <a:ext cx="3194178" cy="2564746"/>
          </a:xfrm>
          <a:prstGeom prst="rect">
            <a:avLst/>
          </a:prstGeom>
        </p:spPr>
      </p:pic>
      <p:sp>
        <p:nvSpPr>
          <p:cNvPr id="16" name="TextBox 15">
            <a:extLst>
              <a:ext uri="{FF2B5EF4-FFF2-40B4-BE49-F238E27FC236}">
                <a16:creationId xmlns:a16="http://schemas.microsoft.com/office/drawing/2014/main" id="{FDEFA872-655B-3FE6-C700-2409024D204D}"/>
              </a:ext>
            </a:extLst>
          </p:cNvPr>
          <p:cNvSpPr txBox="1"/>
          <p:nvPr/>
        </p:nvSpPr>
        <p:spPr>
          <a:xfrm>
            <a:off x="6762749" y="2830700"/>
            <a:ext cx="3264073" cy="230832"/>
          </a:xfrm>
          <a:prstGeom prst="rect">
            <a:avLst/>
          </a:prstGeom>
          <a:noFill/>
        </p:spPr>
        <p:txBody>
          <a:bodyPr wrap="square" rtlCol="0">
            <a:spAutoFit/>
          </a:bodyPr>
          <a:lstStyle/>
          <a:p>
            <a:r>
              <a:rPr lang="en-GB" sz="900" dirty="0">
                <a:hlinkClick r:id="rId4" tooltip="https://www.flickr.com/photos/31363949@N02/7708912458"/>
              </a:rPr>
              <a:t>This Photo</a:t>
            </a:r>
            <a:r>
              <a:rPr lang="en-GB" sz="900" dirty="0"/>
              <a:t> by Unknown Author is licensed under </a:t>
            </a:r>
            <a:r>
              <a:rPr lang="en-GB" sz="900" dirty="0">
                <a:hlinkClick r:id="rId5" tooltip="https://creativecommons.org/licenses/by-sa/3.0/"/>
              </a:rPr>
              <a:t>CC BY-SA</a:t>
            </a:r>
            <a:endParaRPr lang="en-GB" sz="900" dirty="0"/>
          </a:p>
        </p:txBody>
      </p:sp>
      <p:pic>
        <p:nvPicPr>
          <p:cNvPr id="20" name="Picture 19" descr="A gavel on a stand&#10;&#10;AI-generated content may be incorrect.">
            <a:extLst>
              <a:ext uri="{FF2B5EF4-FFF2-40B4-BE49-F238E27FC236}">
                <a16:creationId xmlns:a16="http://schemas.microsoft.com/office/drawing/2014/main" id="{8235C549-E048-3E5E-A66F-C2975172B422}"/>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8186978" y="3938495"/>
            <a:ext cx="3423950" cy="2283079"/>
          </a:xfrm>
          <a:prstGeom prst="rect">
            <a:avLst/>
          </a:prstGeom>
        </p:spPr>
      </p:pic>
      <p:sp>
        <p:nvSpPr>
          <p:cNvPr id="22" name="TextBox 21">
            <a:extLst>
              <a:ext uri="{FF2B5EF4-FFF2-40B4-BE49-F238E27FC236}">
                <a16:creationId xmlns:a16="http://schemas.microsoft.com/office/drawing/2014/main" id="{9B133B75-0684-AE26-BA0B-A72D451D9E5B}"/>
              </a:ext>
            </a:extLst>
          </p:cNvPr>
          <p:cNvSpPr txBox="1"/>
          <p:nvPr/>
        </p:nvSpPr>
        <p:spPr>
          <a:xfrm>
            <a:off x="8394785" y="6008196"/>
            <a:ext cx="3030286" cy="232260"/>
          </a:xfrm>
          <a:prstGeom prst="rect">
            <a:avLst/>
          </a:prstGeom>
          <a:noFill/>
        </p:spPr>
        <p:txBody>
          <a:bodyPr wrap="square" rtlCol="0">
            <a:spAutoFit/>
          </a:bodyPr>
          <a:lstStyle/>
          <a:p>
            <a:r>
              <a:rPr lang="en-GB" sz="900" dirty="0">
                <a:hlinkClick r:id="rId7" tooltip="https://carolinapublicpress.org/70098/court-north-carolina-elections-appointment-power-constitution/"/>
              </a:rPr>
              <a:t>This Photo</a:t>
            </a:r>
            <a:r>
              <a:rPr lang="en-GB" sz="900" dirty="0"/>
              <a:t> by Unknown Author is licensed under </a:t>
            </a:r>
            <a:r>
              <a:rPr lang="en-GB" sz="900" dirty="0">
                <a:hlinkClick r:id="rId8" tooltip="https://creativecommons.org/licenses/by-nd/3.0/"/>
              </a:rPr>
              <a:t>CC BY-ND</a:t>
            </a:r>
            <a:endParaRPr lang="en-GB" sz="900" dirty="0"/>
          </a:p>
        </p:txBody>
      </p:sp>
      <p:pic>
        <p:nvPicPr>
          <p:cNvPr id="2" name="Camera 1">
            <a:extLst>
              <a:ext uri="{FF2B5EF4-FFF2-40B4-BE49-F238E27FC236}">
                <a16:creationId xmlns:a16="http://schemas.microsoft.com/office/drawing/2014/main" id="{95935718-CC8B-C8F4-D71A-34B0BA8A1C50}"/>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2406642" y="310538"/>
            <a:ext cx="2816988" cy="1584556"/>
          </a:xfrm>
          <a:prstGeom prst="rect">
            <a:avLst/>
          </a:prstGeom>
          <a:ln w="19050" cap="rnd">
            <a:solidFill>
              <a:srgbClr val="404040"/>
            </a:solidFill>
          </a:ln>
          <a:effectLst/>
        </p:spPr>
      </p:pic>
    </p:spTree>
    <p:extLst>
      <p:ext uri="{BB962C8B-B14F-4D97-AF65-F5344CB8AC3E}">
        <p14:creationId xmlns:p14="http://schemas.microsoft.com/office/powerpoint/2010/main" val="22300508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A3D74EF-C894-B555-F38A-C47313F95C8C}"/>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12" name="Straight Connector 11">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5D13D7D-7833-3947-04FC-429A71DF256C}"/>
              </a:ext>
            </a:extLst>
          </p:cNvPr>
          <p:cNvSpPr>
            <a:spLocks noGrp="1"/>
          </p:cNvSpPr>
          <p:nvPr>
            <p:ph idx="1"/>
          </p:nvPr>
        </p:nvSpPr>
        <p:spPr>
          <a:xfrm>
            <a:off x="897768" y="2172526"/>
            <a:ext cx="4586513" cy="3647710"/>
          </a:xfrm>
        </p:spPr>
        <p:txBody>
          <a:bodyPr>
            <a:normAutofit lnSpcReduction="10000"/>
          </a:bodyPr>
          <a:lstStyle/>
          <a:p>
            <a:pPr lvl="1"/>
            <a:r>
              <a:rPr lang="en-US" sz="1700" dirty="0">
                <a:solidFill>
                  <a:schemeClr val="bg1"/>
                </a:solidFill>
              </a:rPr>
              <a:t>Reiner (2019) and Grieve (2024)- policing is inherently political, though this is different to politicisation</a:t>
            </a:r>
          </a:p>
          <a:p>
            <a:pPr lvl="1"/>
            <a:r>
              <a:rPr lang="en-US" sz="1700" dirty="0">
                <a:solidFill>
                  <a:schemeClr val="bg1"/>
                </a:solidFill>
              </a:rPr>
              <a:t>Long and Cullen (2007)- modern policing designed to serve the distinct needs of local communities- a democratic endeavor, reflecting public interests and reinforcing civic trust</a:t>
            </a:r>
          </a:p>
          <a:p>
            <a:pPr lvl="1"/>
            <a:r>
              <a:rPr lang="en-US" sz="1700" dirty="0">
                <a:solidFill>
                  <a:schemeClr val="bg1"/>
                </a:solidFill>
              </a:rPr>
              <a:t>Shannon (2021)- PCC paradox- democratic accountability vs political control</a:t>
            </a:r>
          </a:p>
          <a:p>
            <a:pPr lvl="1"/>
            <a:r>
              <a:rPr lang="en-US" sz="1700" dirty="0">
                <a:solidFill>
                  <a:schemeClr val="bg1"/>
                </a:solidFill>
              </a:rPr>
              <a:t>Brain (2013)- PCCs a move from professionalism to partisan responsiveness</a:t>
            </a:r>
          </a:p>
          <a:p>
            <a:pPr lvl="1"/>
            <a:r>
              <a:rPr lang="en-US" sz="1700" dirty="0">
                <a:solidFill>
                  <a:schemeClr val="bg1"/>
                </a:solidFill>
              </a:rPr>
              <a:t>Loader (2014)- Peelian Principles outdated</a:t>
            </a:r>
          </a:p>
          <a:p>
            <a:pPr marL="0" indent="0">
              <a:buNone/>
            </a:pPr>
            <a:endParaRPr lang="en-GB" sz="1700" i="1" dirty="0">
              <a:solidFill>
                <a:schemeClr val="bg1"/>
              </a:solidFill>
            </a:endParaRPr>
          </a:p>
        </p:txBody>
      </p:sp>
      <p:cxnSp>
        <p:nvCxnSpPr>
          <p:cNvPr id="13" name="Straight Connector 1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descr="A group of people sitting in a courtroom&#10;&#10;AI-generated content may be incorrect.">
            <a:extLst>
              <a:ext uri="{FF2B5EF4-FFF2-40B4-BE49-F238E27FC236}">
                <a16:creationId xmlns:a16="http://schemas.microsoft.com/office/drawing/2014/main" id="{82B7FB1A-79A0-984D-EEA4-4EA21925B8F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2993" r="11853" b="-1"/>
          <a:stretch>
            <a:fillRect/>
          </a:stretch>
        </p:blipFill>
        <p:spPr>
          <a:xfrm>
            <a:off x="6525453" y="10"/>
            <a:ext cx="5666547" cy="6857990"/>
          </a:xfrm>
          <a:prstGeom prst="rect">
            <a:avLst/>
          </a:prstGeom>
        </p:spPr>
      </p:pic>
      <p:sp>
        <p:nvSpPr>
          <p:cNvPr id="5" name="TextBox 4">
            <a:extLst>
              <a:ext uri="{FF2B5EF4-FFF2-40B4-BE49-F238E27FC236}">
                <a16:creationId xmlns:a16="http://schemas.microsoft.com/office/drawing/2014/main" id="{29778A22-B98A-F9F1-4D96-C9E4507A5E37}"/>
              </a:ext>
            </a:extLst>
          </p:cNvPr>
          <p:cNvSpPr txBox="1"/>
          <p:nvPr/>
        </p:nvSpPr>
        <p:spPr>
          <a:xfrm>
            <a:off x="9872134" y="6657945"/>
            <a:ext cx="2319866"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4" tooltip="https://www.flickr.com/photos/uk_parliament/48797925786/">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5" tooltip="https://creativecommons.org/licenses/by-nc/3.0/">
                  <a:extLst>
                    <a:ext uri="{A12FA001-AC4F-418D-AE19-62706E023703}">
                      <ahyp:hlinkClr xmlns:ahyp="http://schemas.microsoft.com/office/drawing/2018/hyperlinkcolor" val="tx"/>
                    </a:ext>
                  </a:extLst>
                </a:hlinkClick>
              </a:rPr>
              <a:t>CC BY-NC</a:t>
            </a:r>
            <a:endParaRPr lang="en-GB" sz="700" dirty="0">
              <a:solidFill>
                <a:srgbClr val="FFFFFF"/>
              </a:solidFill>
            </a:endParaRPr>
          </a:p>
        </p:txBody>
      </p:sp>
      <p:pic>
        <p:nvPicPr>
          <p:cNvPr id="2" name="Camera 1">
            <a:extLst>
              <a:ext uri="{FF2B5EF4-FFF2-40B4-BE49-F238E27FC236}">
                <a16:creationId xmlns:a16="http://schemas.microsoft.com/office/drawing/2014/main" id="{4898C77E-3947-3A33-20BA-2FC23F1D9CDD}"/>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2077601" y="239625"/>
            <a:ext cx="2484565" cy="1397568"/>
          </a:xfrm>
          <a:prstGeom prst="rect">
            <a:avLst/>
          </a:prstGeom>
          <a:ln w="19050" cap="rnd">
            <a:solidFill>
              <a:srgbClr val="404040"/>
            </a:solidFill>
          </a:ln>
          <a:effectLst/>
        </p:spPr>
      </p:pic>
    </p:spTree>
    <p:extLst>
      <p:ext uri="{BB962C8B-B14F-4D97-AF65-F5344CB8AC3E}">
        <p14:creationId xmlns:p14="http://schemas.microsoft.com/office/powerpoint/2010/main" val="1884479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37" name="Straight Connector 36">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Content Placeholder 2">
            <a:extLst>
              <a:ext uri="{FF2B5EF4-FFF2-40B4-BE49-F238E27FC236}">
                <a16:creationId xmlns:a16="http://schemas.microsoft.com/office/drawing/2014/main" id="{8469CF24-F2ED-63E5-CE43-3BF273060397}"/>
              </a:ext>
            </a:extLst>
          </p:cNvPr>
          <p:cNvSpPr>
            <a:spLocks noGrp="1"/>
          </p:cNvSpPr>
          <p:nvPr>
            <p:ph idx="1"/>
          </p:nvPr>
        </p:nvSpPr>
        <p:spPr>
          <a:xfrm>
            <a:off x="831873" y="1818968"/>
            <a:ext cx="4586513" cy="4080467"/>
          </a:xfrm>
        </p:spPr>
        <p:txBody>
          <a:bodyPr anchor="ctr">
            <a:normAutofit/>
          </a:bodyPr>
          <a:lstStyle/>
          <a:p>
            <a:r>
              <a:rPr lang="en-US" sz="2000" dirty="0">
                <a:solidFill>
                  <a:schemeClr val="bg1"/>
                </a:solidFill>
              </a:rPr>
              <a:t>Worrall (2014, P.51)- ‘The police, perhaps more than any other government entity, function in a complex political environment’</a:t>
            </a:r>
          </a:p>
          <a:p>
            <a:r>
              <a:rPr lang="en-US" sz="2000" dirty="0">
                <a:solidFill>
                  <a:schemeClr val="bg1"/>
                </a:solidFill>
              </a:rPr>
              <a:t>Caless and Owen (2016)- PCCs didn’t politicise but formalised an already political system</a:t>
            </a:r>
          </a:p>
          <a:p>
            <a:r>
              <a:rPr lang="en-US" sz="2000" dirty="0">
                <a:solidFill>
                  <a:schemeClr val="bg1"/>
                </a:solidFill>
              </a:rPr>
              <a:t>Stenning (2007)- Operational policing decisions can be shaped by subtle political pressures exerted by the media, judiciary, and various political actors</a:t>
            </a:r>
          </a:p>
          <a:p>
            <a:endParaRPr lang="en-GB" sz="2000" dirty="0">
              <a:solidFill>
                <a:schemeClr val="bg1"/>
              </a:solidFill>
            </a:endParaRPr>
          </a:p>
        </p:txBody>
      </p:sp>
      <p:cxnSp>
        <p:nvCxnSpPr>
          <p:cNvPr id="38" name="Straight Connector 37">
            <a:extLst>
              <a:ext uri="{FF2B5EF4-FFF2-40B4-BE49-F238E27FC236}">
                <a16:creationId xmlns:a16="http://schemas.microsoft.com/office/drawing/2014/main" id="{CA240C79-242E-4918-9F28-B101847D1C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522277" y="3386960"/>
            <a:ext cx="5669723"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25" name="Picture 24" descr="A scale on a table in a courtroom&#10;&#10;AI-generated content may be incorrect.">
            <a:extLst>
              <a:ext uri="{FF2B5EF4-FFF2-40B4-BE49-F238E27FC236}">
                <a16:creationId xmlns:a16="http://schemas.microsoft.com/office/drawing/2014/main" id="{215114AF-F913-5AD1-E4B6-76B0B2F5609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522276" y="9347"/>
            <a:ext cx="5669723" cy="3377613"/>
          </a:xfrm>
          <a:prstGeom prst="rect">
            <a:avLst/>
          </a:prstGeom>
        </p:spPr>
      </p:pic>
      <p:sp>
        <p:nvSpPr>
          <p:cNvPr id="26" name="TextBox 25">
            <a:extLst>
              <a:ext uri="{FF2B5EF4-FFF2-40B4-BE49-F238E27FC236}">
                <a16:creationId xmlns:a16="http://schemas.microsoft.com/office/drawing/2014/main" id="{ECBF2601-7DEE-0EF6-B6A3-015140D79DAD}"/>
              </a:ext>
            </a:extLst>
          </p:cNvPr>
          <p:cNvSpPr txBox="1"/>
          <p:nvPr/>
        </p:nvSpPr>
        <p:spPr>
          <a:xfrm>
            <a:off x="9072880" y="3173334"/>
            <a:ext cx="3119119" cy="230832"/>
          </a:xfrm>
          <a:prstGeom prst="rect">
            <a:avLst/>
          </a:prstGeom>
          <a:noFill/>
        </p:spPr>
        <p:txBody>
          <a:bodyPr wrap="square" rtlCol="0">
            <a:spAutoFit/>
          </a:bodyPr>
          <a:lstStyle/>
          <a:p>
            <a:r>
              <a:rPr lang="en-GB" sz="900" dirty="0">
                <a:hlinkClick r:id="rId4" tooltip="https://junputh.com/editors-choice/protocoal-of-deference-indian-judiciary-central-vista-modi-supreme-court-nod/"/>
              </a:rPr>
              <a:t>This Photo</a:t>
            </a:r>
            <a:r>
              <a:rPr lang="en-GB" sz="900" dirty="0"/>
              <a:t> by Unknown Author is licensed under </a:t>
            </a:r>
            <a:r>
              <a:rPr lang="en-GB" sz="900" dirty="0">
                <a:hlinkClick r:id="rId5" tooltip="https://creativecommons.org/licenses/by-nc-nd/3.0/"/>
              </a:rPr>
              <a:t>CC BY-NC-ND</a:t>
            </a:r>
            <a:endParaRPr lang="en-GB" sz="900" dirty="0"/>
          </a:p>
        </p:txBody>
      </p:sp>
      <p:pic>
        <p:nvPicPr>
          <p:cNvPr id="49" name="Picture 48" descr="A pile of newspapers with images">
            <a:extLst>
              <a:ext uri="{FF2B5EF4-FFF2-40B4-BE49-F238E27FC236}">
                <a16:creationId xmlns:a16="http://schemas.microsoft.com/office/drawing/2014/main" id="{0EE74CA6-5EEC-812E-2EC0-1B029F5A3000}"/>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522275" y="3404166"/>
            <a:ext cx="5669723" cy="3444487"/>
          </a:xfrm>
          <a:prstGeom prst="rect">
            <a:avLst/>
          </a:prstGeom>
          <a:ln>
            <a:solidFill>
              <a:schemeClr val="accent1"/>
            </a:solidFill>
          </a:ln>
        </p:spPr>
      </p:pic>
      <p:pic>
        <p:nvPicPr>
          <p:cNvPr id="53" name="Picture 52">
            <a:hlinkClick r:id="rId7"/>
            <a:extLst>
              <a:ext uri="{FF2B5EF4-FFF2-40B4-BE49-F238E27FC236}">
                <a16:creationId xmlns:a16="http://schemas.microsoft.com/office/drawing/2014/main" id="{EAE4B429-D747-BB44-4A97-3EDC1FEF7A98}"/>
              </a:ext>
            </a:extLst>
          </p:cNvPr>
          <p:cNvPicPr>
            <a:picLocks noChangeAspect="1"/>
          </p:cNvPicPr>
          <p:nvPr/>
        </p:nvPicPr>
        <p:blipFill>
          <a:blip r:embed="rId8"/>
          <a:stretch>
            <a:fillRect/>
          </a:stretch>
        </p:blipFill>
        <p:spPr>
          <a:xfrm>
            <a:off x="11356774" y="6644622"/>
            <a:ext cx="835224" cy="213378"/>
          </a:xfrm>
          <a:prstGeom prst="rect">
            <a:avLst/>
          </a:prstGeom>
        </p:spPr>
      </p:pic>
      <p:pic>
        <p:nvPicPr>
          <p:cNvPr id="2" name="Camera 1">
            <a:extLst>
              <a:ext uri="{FF2B5EF4-FFF2-40B4-BE49-F238E27FC236}">
                <a16:creationId xmlns:a16="http://schemas.microsoft.com/office/drawing/2014/main" id="{2102C211-C310-8DCE-A83C-047DFA07DC3F}"/>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1785809" y="84444"/>
            <a:ext cx="2810432" cy="1580868"/>
          </a:xfrm>
          <a:prstGeom prst="rect">
            <a:avLst/>
          </a:prstGeom>
          <a:ln w="19050" cap="rnd">
            <a:solidFill>
              <a:srgbClr val="404040"/>
            </a:solidFill>
          </a:ln>
          <a:effectLst/>
        </p:spPr>
      </p:pic>
    </p:spTree>
    <p:extLst>
      <p:ext uri="{BB962C8B-B14F-4D97-AF65-F5344CB8AC3E}">
        <p14:creationId xmlns:p14="http://schemas.microsoft.com/office/powerpoint/2010/main" val="23665896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4E9B89D-5B22-0C80-C854-CB2BE63B0D3A}"/>
            </a:ext>
          </a:extLst>
        </p:cNvPr>
        <p:cNvGrpSpPr/>
        <p:nvPr/>
      </p:nvGrpSpPr>
      <p:grpSpPr>
        <a:xfrm>
          <a:off x="0" y="0"/>
          <a:ext cx="0" cy="0"/>
          <a:chOff x="0" y="0"/>
          <a:chExt cx="0" cy="0"/>
        </a:xfrm>
      </p:grpSpPr>
      <p:sp>
        <p:nvSpPr>
          <p:cNvPr id="14" name="Rectangle 13">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16" name="Straight Connector 15">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6596CF4-0D13-F51B-EA2D-94651ABF2FC7}"/>
              </a:ext>
            </a:extLst>
          </p:cNvPr>
          <p:cNvSpPr>
            <a:spLocks noGrp="1"/>
          </p:cNvSpPr>
          <p:nvPr>
            <p:ph idx="1"/>
          </p:nvPr>
        </p:nvSpPr>
        <p:spPr>
          <a:xfrm>
            <a:off x="897769" y="1909192"/>
            <a:ext cx="4586513" cy="3647710"/>
          </a:xfrm>
        </p:spPr>
        <p:txBody>
          <a:bodyPr>
            <a:normAutofit/>
          </a:bodyPr>
          <a:lstStyle/>
          <a:p>
            <a:r>
              <a:rPr lang="en-US" sz="2000" dirty="0">
                <a:solidFill>
                  <a:schemeClr val="bg1"/>
                </a:solidFill>
              </a:rPr>
              <a:t>Politics is inextricably woven into the fabric of policing</a:t>
            </a:r>
          </a:p>
          <a:p>
            <a:r>
              <a:rPr lang="en-US" sz="2000" dirty="0">
                <a:solidFill>
                  <a:schemeClr val="bg1"/>
                </a:solidFill>
              </a:rPr>
              <a:t>As the Peelian principle says, “the police are the public and the public are the police”(Home Office, 2012)</a:t>
            </a:r>
          </a:p>
          <a:p>
            <a:r>
              <a:rPr lang="en-US" sz="2000" dirty="0">
                <a:solidFill>
                  <a:schemeClr val="bg1"/>
                </a:solidFill>
              </a:rPr>
              <a:t>The task is not to eliminate, but to manage in ways that safeguard legitimacy</a:t>
            </a:r>
          </a:p>
          <a:p>
            <a:endParaRPr lang="en-US" sz="2000" dirty="0">
              <a:solidFill>
                <a:schemeClr val="bg1"/>
              </a:solidFill>
            </a:endParaRPr>
          </a:p>
          <a:p>
            <a:pPr marL="0" indent="0">
              <a:buNone/>
            </a:pPr>
            <a:endParaRPr lang="en-GB" sz="2000" dirty="0">
              <a:solidFill>
                <a:schemeClr val="bg1"/>
              </a:solidFill>
            </a:endParaRPr>
          </a:p>
        </p:txBody>
      </p:sp>
      <p:cxnSp>
        <p:nvCxnSpPr>
          <p:cNvPr id="18" name="Straight Connector 17">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descr="Close-up of a woven basket">
            <a:extLst>
              <a:ext uri="{FF2B5EF4-FFF2-40B4-BE49-F238E27FC236}">
                <a16:creationId xmlns:a16="http://schemas.microsoft.com/office/drawing/2014/main" id="{DC293575-7B5C-0959-4B9C-BC53D9A4445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15451" r="22578"/>
          <a:stretch>
            <a:fillRect/>
          </a:stretch>
        </p:blipFill>
        <p:spPr>
          <a:xfrm>
            <a:off x="6525453" y="10"/>
            <a:ext cx="5666547" cy="6857990"/>
          </a:xfrm>
          <a:prstGeom prst="rect">
            <a:avLst/>
          </a:prstGeom>
        </p:spPr>
      </p:pic>
      <p:pic>
        <p:nvPicPr>
          <p:cNvPr id="13" name="Picture 12">
            <a:hlinkClick r:id="rId4"/>
            <a:extLst>
              <a:ext uri="{FF2B5EF4-FFF2-40B4-BE49-F238E27FC236}">
                <a16:creationId xmlns:a16="http://schemas.microsoft.com/office/drawing/2014/main" id="{206DB535-0D86-E092-4181-ABAA50E51C6A}"/>
              </a:ext>
            </a:extLst>
          </p:cNvPr>
          <p:cNvPicPr>
            <a:picLocks noChangeAspect="1"/>
          </p:cNvPicPr>
          <p:nvPr/>
        </p:nvPicPr>
        <p:blipFill>
          <a:blip r:embed="rId5"/>
          <a:stretch>
            <a:fillRect/>
          </a:stretch>
        </p:blipFill>
        <p:spPr>
          <a:xfrm>
            <a:off x="11356776" y="6644612"/>
            <a:ext cx="835224" cy="213378"/>
          </a:xfrm>
          <a:prstGeom prst="rect">
            <a:avLst/>
          </a:prstGeom>
        </p:spPr>
      </p:pic>
      <p:pic>
        <p:nvPicPr>
          <p:cNvPr id="2" name="Camera 1">
            <a:extLst>
              <a:ext uri="{FF2B5EF4-FFF2-40B4-BE49-F238E27FC236}">
                <a16:creationId xmlns:a16="http://schemas.microsoft.com/office/drawing/2014/main" id="{459DA80E-1CC1-DC2F-38E4-B967BEF2CB6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1897490" y="98769"/>
            <a:ext cx="2759499" cy="1552218"/>
          </a:xfrm>
          <a:prstGeom prst="rect">
            <a:avLst/>
          </a:prstGeom>
          <a:ln w="19050" cap="rnd">
            <a:solidFill>
              <a:srgbClr val="404040"/>
            </a:solidFill>
          </a:ln>
          <a:effectLst/>
        </p:spPr>
      </p:pic>
    </p:spTree>
    <p:extLst>
      <p:ext uri="{BB962C8B-B14F-4D97-AF65-F5344CB8AC3E}">
        <p14:creationId xmlns:p14="http://schemas.microsoft.com/office/powerpoint/2010/main" val="519639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22A397E7-BF60-45B2-84C7-B074B76C3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Content Placeholder 7" descr="A close up of a police car">
            <a:extLst>
              <a:ext uri="{FF2B5EF4-FFF2-40B4-BE49-F238E27FC236}">
                <a16:creationId xmlns:a16="http://schemas.microsoft.com/office/drawing/2014/main" id="{00D5D198-3872-1B44-4A4E-E5B82206DC76}"/>
              </a:ext>
            </a:extLst>
          </p:cNvPr>
          <p:cNvPicPr>
            <a:picLocks noChangeAspect="1"/>
          </p:cNvPicPr>
          <p:nvPr/>
        </p:nvPicPr>
        <p:blipFill>
          <a:blip r:embed="rId3">
            <a:alphaModFix/>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4172" r="18172"/>
          <a:stretch>
            <a:fillRect/>
          </a:stretch>
        </p:blipFill>
        <p:spPr>
          <a:xfrm>
            <a:off x="4283902" y="10"/>
            <a:ext cx="7908098" cy="6857992"/>
          </a:xfrm>
          <a:prstGeom prst="rect">
            <a:avLst/>
          </a:prstGeom>
        </p:spPr>
      </p:pic>
      <p:sp>
        <p:nvSpPr>
          <p:cNvPr id="63" name="Rectangle 62">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7CB0CB-2551-BDC5-9147-99AA76FD0B15}"/>
              </a:ext>
            </a:extLst>
          </p:cNvPr>
          <p:cNvSpPr>
            <a:spLocks noGrp="1"/>
          </p:cNvSpPr>
          <p:nvPr>
            <p:ph type="title"/>
          </p:nvPr>
        </p:nvSpPr>
        <p:spPr>
          <a:xfrm>
            <a:off x="728663" y="1115219"/>
            <a:ext cx="5505449" cy="2387600"/>
          </a:xfrm>
        </p:spPr>
        <p:txBody>
          <a:bodyPr vert="horz" lIns="91440" tIns="45720" rIns="91440" bIns="45720" rtlCol="0" anchor="b">
            <a:normAutofit/>
          </a:bodyPr>
          <a:lstStyle/>
          <a:p>
            <a:r>
              <a:rPr lang="en-US" sz="5000" dirty="0">
                <a:solidFill>
                  <a:schemeClr val="bg1"/>
                </a:solidFill>
              </a:rPr>
              <a:t>The influence of politics on policing priorities</a:t>
            </a:r>
          </a:p>
        </p:txBody>
      </p:sp>
      <p:cxnSp>
        <p:nvCxnSpPr>
          <p:cNvPr id="65" name="Straight Connector 64">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28585" y="3681408"/>
            <a:ext cx="1193482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 name="Picture 2">
            <a:hlinkClick r:id="rId4"/>
            <a:extLst>
              <a:ext uri="{FF2B5EF4-FFF2-40B4-BE49-F238E27FC236}">
                <a16:creationId xmlns:a16="http://schemas.microsoft.com/office/drawing/2014/main" id="{70A470E6-3A5A-1919-4022-0D005B46B03B}"/>
              </a:ext>
            </a:extLst>
          </p:cNvPr>
          <p:cNvPicPr>
            <a:picLocks noChangeAspect="1"/>
          </p:cNvPicPr>
          <p:nvPr/>
        </p:nvPicPr>
        <p:blipFill>
          <a:blip r:embed="rId5"/>
          <a:stretch>
            <a:fillRect/>
          </a:stretch>
        </p:blipFill>
        <p:spPr>
          <a:xfrm>
            <a:off x="11356776" y="6644612"/>
            <a:ext cx="835224" cy="213378"/>
          </a:xfrm>
          <a:prstGeom prst="rect">
            <a:avLst/>
          </a:prstGeom>
        </p:spPr>
      </p:pic>
    </p:spTree>
    <p:extLst>
      <p:ext uri="{BB962C8B-B14F-4D97-AF65-F5344CB8AC3E}">
        <p14:creationId xmlns:p14="http://schemas.microsoft.com/office/powerpoint/2010/main" val="713272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Connector 22">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2026340"/>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251C11E-B082-3BB3-11D2-1EE5608FDA57}"/>
              </a:ext>
            </a:extLst>
          </p:cNvPr>
          <p:cNvSpPr>
            <a:spLocks noGrp="1"/>
          </p:cNvSpPr>
          <p:nvPr>
            <p:ph idx="1"/>
          </p:nvPr>
        </p:nvSpPr>
        <p:spPr>
          <a:xfrm>
            <a:off x="1295400" y="2288833"/>
            <a:ext cx="4800600" cy="3711571"/>
          </a:xfrm>
        </p:spPr>
        <p:txBody>
          <a:bodyPr>
            <a:normAutofit/>
          </a:bodyPr>
          <a:lstStyle/>
          <a:p>
            <a:r>
              <a:rPr lang="en-US" sz="2000" dirty="0">
                <a:solidFill>
                  <a:schemeClr val="bg1"/>
                </a:solidFill>
              </a:rPr>
              <a:t>Police Reform and Social Responsibility Act 2011- Intended to enhance police-public relations via PCCs and locally tailored plans (Home Office, 2010)</a:t>
            </a:r>
          </a:p>
          <a:p>
            <a:r>
              <a:rPr lang="en-US" sz="2000" dirty="0">
                <a:solidFill>
                  <a:schemeClr val="bg1"/>
                </a:solidFill>
              </a:rPr>
              <a:t>However, it is debatable that this shift has successfully aligned policing priorities with community needs</a:t>
            </a:r>
          </a:p>
          <a:p>
            <a:r>
              <a:rPr lang="en-US" sz="2000" dirty="0">
                <a:solidFill>
                  <a:schemeClr val="bg1"/>
                </a:solidFill>
              </a:rPr>
              <a:t>Barber Review 2022 (Barber 2022): national policing strategies often overshadow local concerns, and national consistency is coming at the cost of local responsiveness</a:t>
            </a:r>
          </a:p>
          <a:p>
            <a:endParaRPr lang="en-US" sz="2000" dirty="0">
              <a:solidFill>
                <a:schemeClr val="bg1"/>
              </a:solidFill>
            </a:endParaRPr>
          </a:p>
          <a:p>
            <a:endParaRPr lang="en-GB" sz="2000" dirty="0">
              <a:solidFill>
                <a:schemeClr val="bg1"/>
              </a:solidFill>
            </a:endParaRPr>
          </a:p>
        </p:txBody>
      </p:sp>
      <p:pic>
        <p:nvPicPr>
          <p:cNvPr id="6" name="Picture 5" descr="A person in a yellow vest&#10;&#10;AI-generated content may be incorrect.">
            <a:extLst>
              <a:ext uri="{FF2B5EF4-FFF2-40B4-BE49-F238E27FC236}">
                <a16:creationId xmlns:a16="http://schemas.microsoft.com/office/drawing/2014/main" id="{19C10427-DF89-E351-9F58-FD8710DA7B40}"/>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645193" y="882962"/>
            <a:ext cx="3588640" cy="1758433"/>
          </a:xfrm>
          <a:prstGeom prst="rect">
            <a:avLst/>
          </a:prstGeom>
        </p:spPr>
      </p:pic>
      <p:sp>
        <p:nvSpPr>
          <p:cNvPr id="25" name="Rectangle 24">
            <a:extLst>
              <a:ext uri="{FF2B5EF4-FFF2-40B4-BE49-F238E27FC236}">
                <a16:creationId xmlns:a16="http://schemas.microsoft.com/office/drawing/2014/main" id="{C87417AF-190E-4D6E-AFA6-7D3E84B0B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1603" y="182859"/>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group of colorful people holding hands">
            <a:extLst>
              <a:ext uri="{FF2B5EF4-FFF2-40B4-BE49-F238E27FC236}">
                <a16:creationId xmlns:a16="http://schemas.microsoft.com/office/drawing/2014/main" id="{AEBF223F-4824-E727-026E-9C89508E698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038661" y="4534893"/>
            <a:ext cx="3588640" cy="1175279"/>
          </a:xfrm>
          <a:prstGeom prst="rect">
            <a:avLst/>
          </a:prstGeom>
        </p:spPr>
      </p:pic>
      <p:sp>
        <p:nvSpPr>
          <p:cNvPr id="27" name="Rectangle 26">
            <a:extLst>
              <a:ext uri="{FF2B5EF4-FFF2-40B4-BE49-F238E27FC236}">
                <a16:creationId xmlns:a16="http://schemas.microsoft.com/office/drawing/2014/main" id="{80B30ED8-273E-4C07-8568-2FE5CC5C48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5071" y="3543213"/>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hlinkClick r:id="rId4"/>
            <a:extLst>
              <a:ext uri="{FF2B5EF4-FFF2-40B4-BE49-F238E27FC236}">
                <a16:creationId xmlns:a16="http://schemas.microsoft.com/office/drawing/2014/main" id="{43685873-B2B1-AAFB-4F86-DFE712370F76}"/>
              </a:ext>
            </a:extLst>
          </p:cNvPr>
          <p:cNvPicPr>
            <a:picLocks noChangeAspect="1"/>
          </p:cNvPicPr>
          <p:nvPr/>
        </p:nvPicPr>
        <p:blipFill>
          <a:blip r:embed="rId7"/>
          <a:stretch>
            <a:fillRect/>
          </a:stretch>
        </p:blipFill>
        <p:spPr>
          <a:xfrm>
            <a:off x="9415369" y="2496663"/>
            <a:ext cx="835224" cy="213378"/>
          </a:xfrm>
          <a:prstGeom prst="rect">
            <a:avLst/>
          </a:prstGeom>
        </p:spPr>
      </p:pic>
      <p:pic>
        <p:nvPicPr>
          <p:cNvPr id="9" name="Picture 8">
            <a:hlinkClick r:id="rId6"/>
            <a:extLst>
              <a:ext uri="{FF2B5EF4-FFF2-40B4-BE49-F238E27FC236}">
                <a16:creationId xmlns:a16="http://schemas.microsoft.com/office/drawing/2014/main" id="{027CECD2-25D0-7359-32E1-FFB0194BA811}"/>
              </a:ext>
            </a:extLst>
          </p:cNvPr>
          <p:cNvPicPr>
            <a:picLocks noChangeAspect="1"/>
          </p:cNvPicPr>
          <p:nvPr/>
        </p:nvPicPr>
        <p:blipFill>
          <a:blip r:embed="rId7"/>
          <a:stretch>
            <a:fillRect/>
          </a:stretch>
        </p:blipFill>
        <p:spPr>
          <a:xfrm>
            <a:off x="10986108" y="6507331"/>
            <a:ext cx="835224" cy="213378"/>
          </a:xfrm>
          <a:prstGeom prst="rect">
            <a:avLst/>
          </a:prstGeom>
        </p:spPr>
      </p:pic>
      <p:pic>
        <p:nvPicPr>
          <p:cNvPr id="2" name="Camera 1">
            <a:extLst>
              <a:ext uri="{FF2B5EF4-FFF2-40B4-BE49-F238E27FC236}">
                <a16:creationId xmlns:a16="http://schemas.microsoft.com/office/drawing/2014/main" id="{B4136C9F-86F4-5156-46B4-459AB5BE1363}"/>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1958167" y="127156"/>
            <a:ext cx="3143001" cy="1767938"/>
          </a:xfrm>
          <a:prstGeom prst="rect">
            <a:avLst/>
          </a:prstGeom>
          <a:ln w="19050" cap="rnd">
            <a:solidFill>
              <a:srgbClr val="404040"/>
            </a:solidFill>
          </a:ln>
          <a:effectLst/>
        </p:spPr>
      </p:pic>
    </p:spTree>
    <p:extLst>
      <p:ext uri="{BB962C8B-B14F-4D97-AF65-F5344CB8AC3E}">
        <p14:creationId xmlns:p14="http://schemas.microsoft.com/office/powerpoint/2010/main" val="665111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2B15CDE-A2F7-418A-3A63-9285906CB98E}"/>
            </a:ext>
          </a:extLst>
        </p:cNvPr>
        <p:cNvGrpSpPr/>
        <p:nvPr/>
      </p:nvGrpSpPr>
      <p:grpSpPr>
        <a:xfrm>
          <a:off x="0" y="0"/>
          <a:ext cx="0" cy="0"/>
          <a:chOff x="0" y="0"/>
          <a:chExt cx="0" cy="0"/>
        </a:xfrm>
      </p:grpSpPr>
      <p:sp>
        <p:nvSpPr>
          <p:cNvPr id="47" name="Rectangle 46">
            <a:extLst>
              <a:ext uri="{FF2B5EF4-FFF2-40B4-BE49-F238E27FC236}">
                <a16:creationId xmlns:a16="http://schemas.microsoft.com/office/drawing/2014/main" id="{35C956CA-A8FB-4F91-A258-FBE459CD99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group of toy figures in front of a desk&#10;&#10;AI-generated content may be incorrect.">
            <a:extLst>
              <a:ext uri="{FF2B5EF4-FFF2-40B4-BE49-F238E27FC236}">
                <a16:creationId xmlns:a16="http://schemas.microsoft.com/office/drawing/2014/main" id="{8197CDE8-DCCE-9FEE-D6DA-DF859E0299B9}"/>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43777" r="2" b="2315"/>
          <a:stretch>
            <a:fillRect/>
          </a:stretch>
        </p:blipFill>
        <p:spPr>
          <a:xfrm>
            <a:off x="5546558" y="-1"/>
            <a:ext cx="6645441" cy="2391331"/>
          </a:xfrm>
          <a:prstGeom prst="rect">
            <a:avLst/>
          </a:prstGeom>
        </p:spPr>
      </p:pic>
      <p:pic>
        <p:nvPicPr>
          <p:cNvPr id="11" name="Picture 10" descr="A black door with a white frame with 10 Downing Street in the background&#10;&#10;AI-generated content may be incorrect.">
            <a:extLst>
              <a:ext uri="{FF2B5EF4-FFF2-40B4-BE49-F238E27FC236}">
                <a16:creationId xmlns:a16="http://schemas.microsoft.com/office/drawing/2014/main" id="{C4D28141-793A-1ABB-584E-0770E7A45C10}"/>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062"/>
          <a:stretch>
            <a:fillRect/>
          </a:stretch>
        </p:blipFill>
        <p:spPr>
          <a:xfrm>
            <a:off x="5546558" y="2391337"/>
            <a:ext cx="6645441" cy="4466657"/>
          </a:xfrm>
          <a:prstGeom prst="rect">
            <a:avLst/>
          </a:prstGeom>
        </p:spPr>
      </p:pic>
      <p:sp>
        <p:nvSpPr>
          <p:cNvPr id="48" name="Rectangle 47">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9" name="Straight Connector 48">
            <a:extLst>
              <a:ext uri="{FF2B5EF4-FFF2-40B4-BE49-F238E27FC236}">
                <a16:creationId xmlns:a16="http://schemas.microsoft.com/office/drawing/2014/main" id="{967F2066-0253-4771-A5F6-68111E1FE8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87669" y="2397906"/>
            <a:ext cx="1100433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8D4ED5B-83FE-B5D2-4090-7D0DB6CE9020}"/>
              </a:ext>
            </a:extLst>
          </p:cNvPr>
          <p:cNvSpPr>
            <a:spLocks noGrp="1"/>
          </p:cNvSpPr>
          <p:nvPr>
            <p:ph idx="1"/>
          </p:nvPr>
        </p:nvSpPr>
        <p:spPr>
          <a:xfrm>
            <a:off x="1187668" y="2556388"/>
            <a:ext cx="4641631" cy="3519943"/>
          </a:xfrm>
        </p:spPr>
        <p:txBody>
          <a:bodyPr>
            <a:normAutofit fontScale="92500"/>
          </a:bodyPr>
          <a:lstStyle/>
          <a:p>
            <a:r>
              <a:rPr lang="en-GB" sz="1700" dirty="0">
                <a:solidFill>
                  <a:schemeClr val="bg1"/>
                </a:solidFill>
              </a:rPr>
              <a:t>Worrall (2014)- PCCs versus national government. Level and political actor determine which priority wins</a:t>
            </a:r>
          </a:p>
          <a:p>
            <a:r>
              <a:rPr lang="en-GB" sz="1700" dirty="0">
                <a:solidFill>
                  <a:schemeClr val="bg1"/>
                </a:solidFill>
              </a:rPr>
              <a:t>Lister and Rowe (2015)- politicised policing </a:t>
            </a:r>
            <a:r>
              <a:rPr lang="en-US" sz="1700" dirty="0">
                <a:solidFill>
                  <a:schemeClr val="bg1"/>
                </a:solidFill>
              </a:rPr>
              <a:t>issues that resonate with more electorally influential groups, rather than those most affected by crime</a:t>
            </a:r>
          </a:p>
          <a:p>
            <a:r>
              <a:rPr lang="en-GB" sz="1700" dirty="0">
                <a:solidFill>
                  <a:schemeClr val="bg1"/>
                </a:solidFill>
              </a:rPr>
              <a:t>Brain (2013)- questions impartiality of PCCs and Chief Constables aligning with electoral promises</a:t>
            </a:r>
          </a:p>
          <a:p>
            <a:r>
              <a:rPr lang="en-GB" sz="1700" dirty="0">
                <a:solidFill>
                  <a:schemeClr val="bg1"/>
                </a:solidFill>
              </a:rPr>
              <a:t>Brain (2103) also </a:t>
            </a:r>
            <a:r>
              <a:rPr lang="en-US" sz="1700" dirty="0">
                <a:solidFill>
                  <a:schemeClr val="bg1"/>
                </a:solidFill>
              </a:rPr>
              <a:t>highlights that PCCs often prioritise “seen” policing to satisfy public expectations. This risks diverting resources away from complex but essential operations that lack immediate political visibility</a:t>
            </a:r>
          </a:p>
          <a:p>
            <a:pPr marL="0" indent="0">
              <a:buNone/>
            </a:pPr>
            <a:endParaRPr lang="en-GB" sz="1400" dirty="0">
              <a:solidFill>
                <a:schemeClr val="bg1"/>
              </a:solidFill>
            </a:endParaRPr>
          </a:p>
          <a:p>
            <a:endParaRPr lang="en-GB" sz="1400" dirty="0">
              <a:solidFill>
                <a:schemeClr val="bg1"/>
              </a:solidFill>
            </a:endParaRPr>
          </a:p>
        </p:txBody>
      </p:sp>
      <p:pic>
        <p:nvPicPr>
          <p:cNvPr id="14" name="Picture 13">
            <a:hlinkClick r:id="rId4"/>
            <a:extLst>
              <a:ext uri="{FF2B5EF4-FFF2-40B4-BE49-F238E27FC236}">
                <a16:creationId xmlns:a16="http://schemas.microsoft.com/office/drawing/2014/main" id="{AA3DA4A4-D9F1-8E2E-6658-B4A6565FEBB5}"/>
              </a:ext>
            </a:extLst>
          </p:cNvPr>
          <p:cNvPicPr>
            <a:picLocks noChangeAspect="1"/>
          </p:cNvPicPr>
          <p:nvPr/>
        </p:nvPicPr>
        <p:blipFill>
          <a:blip r:embed="rId7"/>
          <a:stretch>
            <a:fillRect/>
          </a:stretch>
        </p:blipFill>
        <p:spPr>
          <a:xfrm>
            <a:off x="11356775" y="2184528"/>
            <a:ext cx="835224" cy="213378"/>
          </a:xfrm>
          <a:prstGeom prst="rect">
            <a:avLst/>
          </a:prstGeom>
        </p:spPr>
      </p:pic>
      <p:pic>
        <p:nvPicPr>
          <p:cNvPr id="15" name="Picture 14">
            <a:hlinkClick r:id="rId6"/>
            <a:extLst>
              <a:ext uri="{FF2B5EF4-FFF2-40B4-BE49-F238E27FC236}">
                <a16:creationId xmlns:a16="http://schemas.microsoft.com/office/drawing/2014/main" id="{05E20116-617E-D5CC-A199-44FE895C2328}"/>
              </a:ext>
            </a:extLst>
          </p:cNvPr>
          <p:cNvPicPr>
            <a:picLocks noChangeAspect="1"/>
          </p:cNvPicPr>
          <p:nvPr/>
        </p:nvPicPr>
        <p:blipFill>
          <a:blip r:embed="rId7"/>
          <a:stretch>
            <a:fillRect/>
          </a:stretch>
        </p:blipFill>
        <p:spPr>
          <a:xfrm>
            <a:off x="11356776" y="6673703"/>
            <a:ext cx="835224" cy="213378"/>
          </a:xfrm>
          <a:prstGeom prst="rect">
            <a:avLst/>
          </a:prstGeom>
        </p:spPr>
      </p:pic>
      <p:pic>
        <p:nvPicPr>
          <p:cNvPr id="2" name="Camera 1">
            <a:extLst>
              <a:ext uri="{FF2B5EF4-FFF2-40B4-BE49-F238E27FC236}">
                <a16:creationId xmlns:a16="http://schemas.microsoft.com/office/drawing/2014/main" id="{BE8A5EE4-98D0-630C-FD49-FA348FD096E2}"/>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1160256" y="166964"/>
            <a:ext cx="3657600" cy="2057400"/>
          </a:xfrm>
          <a:prstGeom prst="rect">
            <a:avLst/>
          </a:prstGeom>
          <a:ln w="19050" cap="rnd">
            <a:solidFill>
              <a:srgbClr val="404040"/>
            </a:solidFill>
          </a:ln>
          <a:effectLst/>
        </p:spPr>
      </p:pic>
    </p:spTree>
    <p:extLst>
      <p:ext uri="{BB962C8B-B14F-4D97-AF65-F5344CB8AC3E}">
        <p14:creationId xmlns:p14="http://schemas.microsoft.com/office/powerpoint/2010/main" val="21643440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24" name="Straight Connector 23">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7CA3500-3F69-A2F0-1FF4-F6737753E24B}"/>
              </a:ext>
            </a:extLst>
          </p:cNvPr>
          <p:cNvSpPr>
            <a:spLocks noGrp="1"/>
          </p:cNvSpPr>
          <p:nvPr>
            <p:ph idx="1"/>
          </p:nvPr>
        </p:nvSpPr>
        <p:spPr>
          <a:xfrm>
            <a:off x="897769" y="1909192"/>
            <a:ext cx="4586513" cy="3647710"/>
          </a:xfrm>
        </p:spPr>
        <p:txBody>
          <a:bodyPr>
            <a:normAutofit/>
          </a:bodyPr>
          <a:lstStyle/>
          <a:p>
            <a:r>
              <a:rPr lang="en-GB" sz="1900" dirty="0">
                <a:solidFill>
                  <a:schemeClr val="bg1"/>
                </a:solidFill>
              </a:rPr>
              <a:t>Reiner (2019)- policing no longer bound to local or national boundaries</a:t>
            </a:r>
          </a:p>
          <a:p>
            <a:r>
              <a:rPr lang="en-GB" sz="1900" dirty="0">
                <a:solidFill>
                  <a:schemeClr val="bg1"/>
                </a:solidFill>
              </a:rPr>
              <a:t>Threats such as cross border crime, cyber crime and terrorism are global in nature</a:t>
            </a:r>
          </a:p>
          <a:p>
            <a:r>
              <a:rPr lang="en-GB" sz="1900" dirty="0">
                <a:solidFill>
                  <a:schemeClr val="bg1"/>
                </a:solidFill>
              </a:rPr>
              <a:t>Local issues can be de-prioritised to deal with national and global threats, </a:t>
            </a:r>
            <a:r>
              <a:rPr lang="en-US" sz="1900" dirty="0">
                <a:solidFill>
                  <a:schemeClr val="bg1"/>
                </a:solidFill>
              </a:rPr>
              <a:t>further fragment the focus of policing</a:t>
            </a:r>
          </a:p>
          <a:p>
            <a:r>
              <a:rPr lang="en-US" sz="1900" dirty="0">
                <a:solidFill>
                  <a:schemeClr val="bg1"/>
                </a:solidFill>
              </a:rPr>
              <a:t>Strategic Review of Policing 2020 (Higgins, 2020)- whilst engagement and visibility still matter to the public, they rank ‘serious harm’ as a priority over low-level issues.</a:t>
            </a:r>
          </a:p>
          <a:p>
            <a:pPr marL="0" indent="0">
              <a:buNone/>
            </a:pPr>
            <a:endParaRPr lang="en-GB" sz="1900" dirty="0">
              <a:solidFill>
                <a:schemeClr val="bg1"/>
              </a:solidFill>
            </a:endParaRPr>
          </a:p>
        </p:txBody>
      </p:sp>
      <p:cxnSp>
        <p:nvCxnSpPr>
          <p:cNvPr id="25" name="Straight Connector 24">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descr="A sphere with lines and dots">
            <a:extLst>
              <a:ext uri="{FF2B5EF4-FFF2-40B4-BE49-F238E27FC236}">
                <a16:creationId xmlns:a16="http://schemas.microsoft.com/office/drawing/2014/main" id="{BCB4CF1E-7CC1-E372-6D75-DD8C04783ACC}"/>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107841" y="454946"/>
            <a:ext cx="5666547" cy="3187432"/>
          </a:xfrm>
          <a:prstGeom prst="rect">
            <a:avLst/>
          </a:prstGeom>
        </p:spPr>
      </p:pic>
      <p:pic>
        <p:nvPicPr>
          <p:cNvPr id="5" name="Picture 4">
            <a:hlinkClick r:id="rId4"/>
            <a:extLst>
              <a:ext uri="{FF2B5EF4-FFF2-40B4-BE49-F238E27FC236}">
                <a16:creationId xmlns:a16="http://schemas.microsoft.com/office/drawing/2014/main" id="{80AFE299-50CD-9CA9-F792-112879472EB5}"/>
              </a:ext>
            </a:extLst>
          </p:cNvPr>
          <p:cNvPicPr>
            <a:picLocks noChangeAspect="1"/>
          </p:cNvPicPr>
          <p:nvPr/>
        </p:nvPicPr>
        <p:blipFill>
          <a:blip r:embed="rId5"/>
          <a:stretch>
            <a:fillRect/>
          </a:stretch>
        </p:blipFill>
        <p:spPr>
          <a:xfrm>
            <a:off x="10939164" y="3429000"/>
            <a:ext cx="835224" cy="213378"/>
          </a:xfrm>
          <a:prstGeom prst="rect">
            <a:avLst/>
          </a:prstGeom>
        </p:spPr>
      </p:pic>
      <p:pic>
        <p:nvPicPr>
          <p:cNvPr id="2" name="Camera 1">
            <a:extLst>
              <a:ext uri="{FF2B5EF4-FFF2-40B4-BE49-F238E27FC236}">
                <a16:creationId xmlns:a16="http://schemas.microsoft.com/office/drawing/2014/main" id="{FE3593ED-6560-DA9C-EB73-BB5C4FD68A68}"/>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7041212" y="4221489"/>
            <a:ext cx="3657600" cy="2057400"/>
          </a:xfrm>
          <a:prstGeom prst="rect">
            <a:avLst/>
          </a:prstGeom>
          <a:ln w="19050" cap="rnd">
            <a:solidFill>
              <a:srgbClr val="404040"/>
            </a:solidFill>
          </a:ln>
          <a:effectLst/>
        </p:spPr>
      </p:pic>
    </p:spTree>
    <p:extLst>
      <p:ext uri="{BB962C8B-B14F-4D97-AF65-F5344CB8AC3E}">
        <p14:creationId xmlns:p14="http://schemas.microsoft.com/office/powerpoint/2010/main" val="3857526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41" name="Straight Connector 40">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08B3DAC-DAA3-C9C5-8A87-7425D7A9CB74}"/>
              </a:ext>
            </a:extLst>
          </p:cNvPr>
          <p:cNvSpPr>
            <a:spLocks noGrp="1"/>
          </p:cNvSpPr>
          <p:nvPr>
            <p:ph idx="1"/>
          </p:nvPr>
        </p:nvSpPr>
        <p:spPr>
          <a:xfrm>
            <a:off x="897769" y="1909192"/>
            <a:ext cx="4586513" cy="3647710"/>
          </a:xfrm>
        </p:spPr>
        <p:txBody>
          <a:bodyPr>
            <a:normAutofit/>
          </a:bodyPr>
          <a:lstStyle/>
          <a:p>
            <a:r>
              <a:rPr lang="en-US" sz="2000" dirty="0">
                <a:solidFill>
                  <a:schemeClr val="bg1"/>
                </a:solidFill>
              </a:rPr>
              <a:t>The pressures facing modern policing are many, varied and often conflicting </a:t>
            </a:r>
          </a:p>
          <a:p>
            <a:r>
              <a:rPr lang="en-US" sz="2000" dirty="0">
                <a:solidFill>
                  <a:schemeClr val="bg1"/>
                </a:solidFill>
              </a:rPr>
              <a:t>Localism does not = fairness</a:t>
            </a:r>
          </a:p>
          <a:p>
            <a:r>
              <a:rPr lang="en-US" sz="2000" dirty="0">
                <a:solidFill>
                  <a:schemeClr val="bg1"/>
                </a:solidFill>
              </a:rPr>
              <a:t>Policing must be democratically informed but operationally protected</a:t>
            </a:r>
            <a:endParaRPr lang="en-GB" sz="2000" dirty="0">
              <a:solidFill>
                <a:schemeClr val="bg1"/>
              </a:solidFill>
            </a:endParaRPr>
          </a:p>
        </p:txBody>
      </p:sp>
      <p:cxnSp>
        <p:nvCxnSpPr>
          <p:cNvPr id="43" name="Straight Connector 4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descr="A group of people holding signs">
            <a:extLst>
              <a:ext uri="{FF2B5EF4-FFF2-40B4-BE49-F238E27FC236}">
                <a16:creationId xmlns:a16="http://schemas.microsoft.com/office/drawing/2014/main" id="{D65E4F44-C470-3473-CF88-F76B8B27083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96000" y="552385"/>
            <a:ext cx="5666547" cy="2974937"/>
          </a:xfrm>
          <a:prstGeom prst="rect">
            <a:avLst/>
          </a:prstGeom>
        </p:spPr>
      </p:pic>
      <p:pic>
        <p:nvPicPr>
          <p:cNvPr id="6" name="Picture 5">
            <a:hlinkClick r:id="rId4"/>
            <a:extLst>
              <a:ext uri="{FF2B5EF4-FFF2-40B4-BE49-F238E27FC236}">
                <a16:creationId xmlns:a16="http://schemas.microsoft.com/office/drawing/2014/main" id="{DE16C82F-366A-A57B-91B9-9095EE7E6DCD}"/>
              </a:ext>
            </a:extLst>
          </p:cNvPr>
          <p:cNvPicPr>
            <a:picLocks noChangeAspect="1"/>
          </p:cNvPicPr>
          <p:nvPr/>
        </p:nvPicPr>
        <p:blipFill>
          <a:blip r:embed="rId5"/>
          <a:stretch>
            <a:fillRect/>
          </a:stretch>
        </p:blipFill>
        <p:spPr>
          <a:xfrm>
            <a:off x="10927323" y="3331150"/>
            <a:ext cx="835224" cy="213378"/>
          </a:xfrm>
          <a:prstGeom prst="rect">
            <a:avLst/>
          </a:prstGeom>
        </p:spPr>
      </p:pic>
      <p:pic>
        <p:nvPicPr>
          <p:cNvPr id="2" name="Camera 1">
            <a:extLst>
              <a:ext uri="{FF2B5EF4-FFF2-40B4-BE49-F238E27FC236}">
                <a16:creationId xmlns:a16="http://schemas.microsoft.com/office/drawing/2014/main" id="{33427911-91C6-B25B-584A-23A9303382B5}"/>
              </a:ext>
            </a:extLst>
          </p:cNvPr>
          <p:cNvPicPr>
            <a:picLocks noChangeAspect="1"/>
            <a:extLst>
              <a:ext uri="{51228E76-BA90-4043-B771-695A4F85340A}">
                <alf:liveFeedProps xmlns:alf="http://schemas.microsoft.com/office/drawing/2021/livefeed"/>
              </a:ext>
            </a:extLst>
          </p:cNvPicPr>
          <p:nvPr/>
        </p:nvPicPr>
        <p:blipFill>
          <a:blip r:embed="rId6">
            <a:extLst>
              <a:ext uri="{96DAC541-7B7A-43D3-8B79-37D633B846F1}">
                <asvg:svgBlip xmlns:asvg="http://schemas.microsoft.com/office/drawing/2016/SVG/main" r:embed="rId7"/>
              </a:ext>
            </a:extLst>
          </a:blip>
          <a:stretch>
            <a:fillRect/>
          </a:stretch>
        </p:blipFill>
        <p:spPr>
          <a:xfrm>
            <a:off x="7100473" y="4248215"/>
            <a:ext cx="3657600" cy="2057400"/>
          </a:xfrm>
          <a:prstGeom prst="rect">
            <a:avLst/>
          </a:prstGeom>
          <a:ln w="19050" cap="rnd">
            <a:solidFill>
              <a:srgbClr val="404040"/>
            </a:solidFill>
          </a:ln>
          <a:effectLst/>
        </p:spPr>
      </p:pic>
    </p:spTree>
    <p:extLst>
      <p:ext uri="{BB962C8B-B14F-4D97-AF65-F5344CB8AC3E}">
        <p14:creationId xmlns:p14="http://schemas.microsoft.com/office/powerpoint/2010/main" val="19293390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wo police officers standing on a path">
            <a:extLst>
              <a:ext uri="{FF2B5EF4-FFF2-40B4-BE49-F238E27FC236}">
                <a16:creationId xmlns:a16="http://schemas.microsoft.com/office/drawing/2014/main" id="{4E5C143C-7E41-638F-C321-DE213962ADAD}"/>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5784" t="6484" r="2453" b="-1"/>
          <a:stretch>
            <a:fillRect/>
          </a:stretch>
        </p:blipFill>
        <p:spPr>
          <a:xfrm>
            <a:off x="-2" y="10"/>
            <a:ext cx="8668512" cy="6857990"/>
          </a:xfrm>
          <a:prstGeom prst="rect">
            <a:avLst/>
          </a:prstGeom>
        </p:spPr>
      </p:pic>
      <p:sp>
        <p:nvSpPr>
          <p:cNvPr id="32" name="Rectangle 31">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tx1"/>
              </a:gs>
              <a:gs pos="30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F02A399-A6A2-AE68-9365-2196B59D3C12}"/>
              </a:ext>
            </a:extLst>
          </p:cNvPr>
          <p:cNvSpPr>
            <a:spLocks noGrp="1"/>
          </p:cNvSpPr>
          <p:nvPr>
            <p:ph type="title"/>
          </p:nvPr>
        </p:nvSpPr>
        <p:spPr>
          <a:xfrm>
            <a:off x="7848600" y="1122363"/>
            <a:ext cx="4023360" cy="3204134"/>
          </a:xfrm>
        </p:spPr>
        <p:txBody>
          <a:bodyPr vert="horz" lIns="91440" tIns="45720" rIns="91440" bIns="45720" rtlCol="0" anchor="b">
            <a:normAutofit/>
          </a:bodyPr>
          <a:lstStyle/>
          <a:p>
            <a:r>
              <a:rPr lang="en-US" dirty="0">
                <a:solidFill>
                  <a:schemeClr val="bg1"/>
                </a:solidFill>
              </a:rPr>
              <a:t>The impact of politics on public engagement and trust in law enforcement</a:t>
            </a:r>
          </a:p>
        </p:txBody>
      </p:sp>
      <p:sp>
        <p:nvSpPr>
          <p:cNvPr id="34" name="Rectangle 3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6" name="Rectangle 3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hlinkClick r:id="rId4"/>
            <a:extLst>
              <a:ext uri="{FF2B5EF4-FFF2-40B4-BE49-F238E27FC236}">
                <a16:creationId xmlns:a16="http://schemas.microsoft.com/office/drawing/2014/main" id="{6DAF282A-E6F1-B789-AC86-D2DFEAE0CC1E}"/>
              </a:ext>
            </a:extLst>
          </p:cNvPr>
          <p:cNvPicPr>
            <a:picLocks noChangeAspect="1"/>
          </p:cNvPicPr>
          <p:nvPr/>
        </p:nvPicPr>
        <p:blipFill>
          <a:blip r:embed="rId5"/>
          <a:stretch>
            <a:fillRect/>
          </a:stretch>
        </p:blipFill>
        <p:spPr>
          <a:xfrm>
            <a:off x="11356776" y="6644622"/>
            <a:ext cx="835224" cy="213378"/>
          </a:xfrm>
          <a:prstGeom prst="rect">
            <a:avLst/>
          </a:prstGeom>
        </p:spPr>
      </p:pic>
    </p:spTree>
    <p:extLst>
      <p:ext uri="{BB962C8B-B14F-4D97-AF65-F5344CB8AC3E}">
        <p14:creationId xmlns:p14="http://schemas.microsoft.com/office/powerpoint/2010/main" val="14018154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19" name="Straight Connector 18">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2026340"/>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8686006-4566-2AF4-5DDC-0F14BA9E8AAC}"/>
              </a:ext>
            </a:extLst>
          </p:cNvPr>
          <p:cNvSpPr>
            <a:spLocks noGrp="1"/>
          </p:cNvSpPr>
          <p:nvPr>
            <p:ph idx="1"/>
          </p:nvPr>
        </p:nvSpPr>
        <p:spPr>
          <a:xfrm>
            <a:off x="1295400" y="2288833"/>
            <a:ext cx="4800600" cy="3711571"/>
          </a:xfrm>
        </p:spPr>
        <p:txBody>
          <a:bodyPr>
            <a:normAutofit/>
          </a:bodyPr>
          <a:lstStyle/>
          <a:p>
            <a:r>
              <a:rPr lang="en-GB" sz="1700" dirty="0">
                <a:solidFill>
                  <a:schemeClr val="bg1"/>
                </a:solidFill>
              </a:rPr>
              <a:t>HMICFRS 2024 polarisation of politics can erode perceptions of the police as neutral protectors (HIMCFRS, 2024)</a:t>
            </a:r>
          </a:p>
          <a:p>
            <a:r>
              <a:rPr lang="en-US" sz="1700" dirty="0">
                <a:solidFill>
                  <a:schemeClr val="bg1"/>
                </a:solidFill>
              </a:rPr>
              <a:t>Javid &amp; Morrell (2019)- Confidence is multidimensional, rooted in fairness, integrity, respectful treatment</a:t>
            </a:r>
          </a:p>
          <a:p>
            <a:r>
              <a:rPr lang="en-US" sz="1700" dirty="0">
                <a:solidFill>
                  <a:schemeClr val="bg1"/>
                </a:solidFill>
              </a:rPr>
              <a:t>Media narratives can have a significant impact on trust</a:t>
            </a:r>
          </a:p>
          <a:p>
            <a:r>
              <a:rPr lang="en-US" sz="1700" dirty="0">
                <a:solidFill>
                  <a:schemeClr val="bg1"/>
                </a:solidFill>
              </a:rPr>
              <a:t>Hough (2012) - Legitimacy is built through fair process, not just successful outcomes</a:t>
            </a:r>
          </a:p>
          <a:p>
            <a:r>
              <a:rPr lang="en-US" sz="1700" dirty="0">
                <a:solidFill>
                  <a:schemeClr val="bg1"/>
                </a:solidFill>
              </a:rPr>
              <a:t>legitimacy is a moral relationship, not one solely based on crime statistics</a:t>
            </a:r>
          </a:p>
          <a:p>
            <a:pPr marL="0" indent="0">
              <a:buNone/>
            </a:pPr>
            <a:endParaRPr lang="en-GB" sz="1700" dirty="0">
              <a:solidFill>
                <a:schemeClr val="bg1"/>
              </a:solidFill>
            </a:endParaRPr>
          </a:p>
        </p:txBody>
      </p:sp>
      <p:pic>
        <p:nvPicPr>
          <p:cNvPr id="4" name="Picture 3" descr="A hand holding a finger on a seesaw">
            <a:hlinkClick r:id="rId3"/>
            <a:extLst>
              <a:ext uri="{FF2B5EF4-FFF2-40B4-BE49-F238E27FC236}">
                <a16:creationId xmlns:a16="http://schemas.microsoft.com/office/drawing/2014/main" id="{FB7E6FBF-07FC-FA61-3AE3-2771D101DCD2}"/>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82710" y="369913"/>
            <a:ext cx="3513605" cy="2784532"/>
          </a:xfrm>
          <a:prstGeom prst="rect">
            <a:avLst/>
          </a:prstGeom>
        </p:spPr>
      </p:pic>
      <p:sp>
        <p:nvSpPr>
          <p:cNvPr id="21" name="Rectangle 20">
            <a:extLst>
              <a:ext uri="{FF2B5EF4-FFF2-40B4-BE49-F238E27FC236}">
                <a16:creationId xmlns:a16="http://schemas.microsoft.com/office/drawing/2014/main" id="{C87417AF-190E-4D6E-AFA6-7D3E84B0B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1603" y="182859"/>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hand placing a piece of wood on top of a stack of wooden blocks&#10;&#10;AI-generated content may be incorrect.">
            <a:extLst>
              <a:ext uri="{FF2B5EF4-FFF2-40B4-BE49-F238E27FC236}">
                <a16:creationId xmlns:a16="http://schemas.microsoft.com/office/drawing/2014/main" id="{9EA4BB92-B44E-F642-427F-A91F3AB3010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8038661" y="3931757"/>
            <a:ext cx="3588640" cy="2381552"/>
          </a:xfrm>
          <a:prstGeom prst="rect">
            <a:avLst/>
          </a:prstGeom>
        </p:spPr>
      </p:pic>
      <p:sp>
        <p:nvSpPr>
          <p:cNvPr id="23" name="Rectangle 22">
            <a:extLst>
              <a:ext uri="{FF2B5EF4-FFF2-40B4-BE49-F238E27FC236}">
                <a16:creationId xmlns:a16="http://schemas.microsoft.com/office/drawing/2014/main" id="{80B30ED8-273E-4C07-8568-2FE5CC5C48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5071" y="3543213"/>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hlinkClick r:id="rId7"/>
            <a:extLst>
              <a:ext uri="{FF2B5EF4-FFF2-40B4-BE49-F238E27FC236}">
                <a16:creationId xmlns:a16="http://schemas.microsoft.com/office/drawing/2014/main" id="{172A220B-6B92-2FE0-677D-54F64F99C1D4}"/>
              </a:ext>
            </a:extLst>
          </p:cNvPr>
          <p:cNvPicPr>
            <a:picLocks noChangeAspect="1"/>
          </p:cNvPicPr>
          <p:nvPr/>
        </p:nvPicPr>
        <p:blipFill>
          <a:blip r:embed="rId8"/>
          <a:stretch>
            <a:fillRect/>
          </a:stretch>
        </p:blipFill>
        <p:spPr>
          <a:xfrm>
            <a:off x="10889093" y="6166480"/>
            <a:ext cx="835224" cy="213378"/>
          </a:xfrm>
          <a:prstGeom prst="rect">
            <a:avLst/>
          </a:prstGeom>
        </p:spPr>
      </p:pic>
      <p:pic>
        <p:nvPicPr>
          <p:cNvPr id="11" name="Picture 10">
            <a:hlinkClick r:id="rId3"/>
            <a:extLst>
              <a:ext uri="{FF2B5EF4-FFF2-40B4-BE49-F238E27FC236}">
                <a16:creationId xmlns:a16="http://schemas.microsoft.com/office/drawing/2014/main" id="{26C7C5E9-894D-4DA4-86D4-17868C1E789A}"/>
              </a:ext>
            </a:extLst>
          </p:cNvPr>
          <p:cNvPicPr>
            <a:picLocks noChangeAspect="1"/>
          </p:cNvPicPr>
          <p:nvPr/>
        </p:nvPicPr>
        <p:blipFill>
          <a:blip r:embed="rId8"/>
          <a:stretch>
            <a:fillRect/>
          </a:stretch>
        </p:blipFill>
        <p:spPr>
          <a:xfrm>
            <a:off x="9361091" y="3009713"/>
            <a:ext cx="835224" cy="213378"/>
          </a:xfrm>
          <a:prstGeom prst="rect">
            <a:avLst/>
          </a:prstGeom>
        </p:spPr>
      </p:pic>
      <p:pic>
        <p:nvPicPr>
          <p:cNvPr id="2" name="Camera 1">
            <a:extLst>
              <a:ext uri="{FF2B5EF4-FFF2-40B4-BE49-F238E27FC236}">
                <a16:creationId xmlns:a16="http://schemas.microsoft.com/office/drawing/2014/main" id="{96B8AC25-54A1-1053-975C-79C0168755CA}"/>
              </a:ext>
            </a:extLst>
          </p:cNvPr>
          <p:cNvPicPr>
            <a:picLocks noChangeAspect="1"/>
            <a:extLst>
              <a:ext uri="{51228E76-BA90-4043-B771-695A4F85340A}">
                <alf:liveFeedProps xmlns:alf="http://schemas.microsoft.com/office/drawing/2021/livefeed"/>
              </a:ext>
            </a:extLst>
          </p:cNvPicPr>
          <p:nvPr/>
        </p:nvPicPr>
        <p:blipFill>
          <a:blip r:embed="rId9">
            <a:extLst>
              <a:ext uri="{96DAC541-7B7A-43D3-8B79-37D633B846F1}">
                <asvg:svgBlip xmlns:asvg="http://schemas.microsoft.com/office/drawing/2016/SVG/main" r:embed="rId10"/>
              </a:ext>
            </a:extLst>
          </a:blip>
          <a:stretch>
            <a:fillRect/>
          </a:stretch>
        </p:blipFill>
        <p:spPr>
          <a:xfrm>
            <a:off x="1838681" y="100188"/>
            <a:ext cx="3300316" cy="1856428"/>
          </a:xfrm>
          <a:prstGeom prst="rect">
            <a:avLst/>
          </a:prstGeom>
          <a:ln w="19050" cap="rnd">
            <a:solidFill>
              <a:srgbClr val="404040"/>
            </a:solidFill>
          </a:ln>
          <a:effectLst/>
        </p:spPr>
      </p:pic>
    </p:spTree>
    <p:extLst>
      <p:ext uri="{BB962C8B-B14F-4D97-AF65-F5344CB8AC3E}">
        <p14:creationId xmlns:p14="http://schemas.microsoft.com/office/powerpoint/2010/main" val="4291946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A7AE9375-4664-4DB2-922D-2782A6E439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38" name="Straight Connector 37">
            <a:extLst>
              <a:ext uri="{FF2B5EF4-FFF2-40B4-BE49-F238E27FC236}">
                <a16:creationId xmlns:a16="http://schemas.microsoft.com/office/drawing/2014/main" id="{EE504C98-6397-41C1-A8D8-2D9C4ED307E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 y="2026340"/>
            <a:ext cx="60959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DE2856F-5F20-4FCC-FC0F-34C0D4B9B2AF}"/>
              </a:ext>
            </a:extLst>
          </p:cNvPr>
          <p:cNvSpPr>
            <a:spLocks noGrp="1"/>
          </p:cNvSpPr>
          <p:nvPr>
            <p:ph idx="1"/>
          </p:nvPr>
        </p:nvSpPr>
        <p:spPr>
          <a:xfrm>
            <a:off x="1295399" y="2117940"/>
            <a:ext cx="4800600" cy="4370535"/>
          </a:xfrm>
        </p:spPr>
        <p:txBody>
          <a:bodyPr>
            <a:normAutofit/>
          </a:bodyPr>
          <a:lstStyle/>
          <a:p>
            <a:r>
              <a:rPr lang="en-US" sz="1700" dirty="0">
                <a:solidFill>
                  <a:schemeClr val="bg1"/>
                </a:solidFill>
              </a:rPr>
              <a:t>Hanway &amp; Hambly (2023)- poor-quality interactions erode both trust and confidence</a:t>
            </a:r>
          </a:p>
          <a:p>
            <a:r>
              <a:rPr lang="en-US" sz="1700" dirty="0">
                <a:solidFill>
                  <a:schemeClr val="bg1"/>
                </a:solidFill>
              </a:rPr>
              <a:t>O’Reilly (2022)- politically contentious roles—protests, pandemic enforcement—strain legitimacy</a:t>
            </a:r>
          </a:p>
          <a:p>
            <a:r>
              <a:rPr lang="en-US" sz="1700" dirty="0">
                <a:solidFill>
                  <a:schemeClr val="bg1"/>
                </a:solidFill>
              </a:rPr>
              <a:t>Central decisions can politicise policing, alienating communities</a:t>
            </a:r>
          </a:p>
          <a:p>
            <a:r>
              <a:rPr lang="en-US" sz="1700" dirty="0">
                <a:solidFill>
                  <a:schemeClr val="bg1"/>
                </a:solidFill>
              </a:rPr>
              <a:t>Proscription of Palestine Action designation faced domestic and international backlash (United Nations, 2025)(Sky News, 2025) (MSN, 2025)</a:t>
            </a:r>
          </a:p>
          <a:p>
            <a:r>
              <a:rPr lang="en-GB" sz="1700" dirty="0">
                <a:solidFill>
                  <a:schemeClr val="bg1"/>
                </a:solidFill>
              </a:rPr>
              <a:t>Parallels with Miners Strike in 1984 (UK Parliament, 2022)</a:t>
            </a:r>
          </a:p>
          <a:p>
            <a:r>
              <a:rPr lang="en-US" sz="1700" dirty="0">
                <a:solidFill>
                  <a:schemeClr val="bg1"/>
                </a:solidFill>
              </a:rPr>
              <a:t>‘Two Tier’ Policing (Brown, 2024)</a:t>
            </a:r>
          </a:p>
          <a:p>
            <a:r>
              <a:rPr lang="en-US" sz="1700" dirty="0">
                <a:solidFill>
                  <a:schemeClr val="bg1"/>
                </a:solidFill>
              </a:rPr>
              <a:t>Operation Brocks- £53 million spent since Oct 3023 (France, 2025)</a:t>
            </a:r>
          </a:p>
          <a:p>
            <a:endParaRPr lang="en-GB" sz="1700" dirty="0">
              <a:solidFill>
                <a:schemeClr val="bg1"/>
              </a:solidFill>
            </a:endParaRPr>
          </a:p>
        </p:txBody>
      </p:sp>
      <p:pic>
        <p:nvPicPr>
          <p:cNvPr id="4" name="Picture 3" descr="A group of people holding signs">
            <a:extLst>
              <a:ext uri="{FF2B5EF4-FFF2-40B4-BE49-F238E27FC236}">
                <a16:creationId xmlns:a16="http://schemas.microsoft.com/office/drawing/2014/main" id="{DA96D77C-46C9-6AD0-D553-7433E26A6A4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b="20846"/>
          <a:stretch>
            <a:fillRect/>
          </a:stretch>
        </p:blipFill>
        <p:spPr>
          <a:xfrm>
            <a:off x="6645193" y="696973"/>
            <a:ext cx="3588640" cy="2130411"/>
          </a:xfrm>
          <a:prstGeom prst="rect">
            <a:avLst/>
          </a:prstGeom>
        </p:spPr>
      </p:pic>
      <p:sp>
        <p:nvSpPr>
          <p:cNvPr id="40" name="Rectangle 39">
            <a:extLst>
              <a:ext uri="{FF2B5EF4-FFF2-40B4-BE49-F238E27FC236}">
                <a16:creationId xmlns:a16="http://schemas.microsoft.com/office/drawing/2014/main" id="{C87417AF-190E-4D6E-AFA6-7D3E84B0B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1603" y="182859"/>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group of police officers standing in a crowd&#10;&#10;AI-generated content may be incorrect.">
            <a:extLst>
              <a:ext uri="{FF2B5EF4-FFF2-40B4-BE49-F238E27FC236}">
                <a16:creationId xmlns:a16="http://schemas.microsoft.com/office/drawing/2014/main" id="{628B2FAC-A1E3-BD2D-F2D2-9B36CCC11ABB}"/>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r="-3" b="4080"/>
          <a:stretch>
            <a:fillRect/>
          </a:stretch>
        </p:blipFill>
        <p:spPr>
          <a:xfrm>
            <a:off x="8038661" y="3973726"/>
            <a:ext cx="3588640" cy="2297614"/>
          </a:xfrm>
          <a:prstGeom prst="rect">
            <a:avLst/>
          </a:prstGeom>
        </p:spPr>
      </p:pic>
      <p:sp>
        <p:nvSpPr>
          <p:cNvPr id="42" name="Rectangle 41">
            <a:extLst>
              <a:ext uri="{FF2B5EF4-FFF2-40B4-BE49-F238E27FC236}">
                <a16:creationId xmlns:a16="http://schemas.microsoft.com/office/drawing/2014/main" id="{80B30ED8-273E-4C07-8568-2FE5CC5C48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25071" y="3543213"/>
            <a:ext cx="3996261" cy="3177496"/>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hlinkClick r:id="rId4"/>
            <a:extLst>
              <a:ext uri="{FF2B5EF4-FFF2-40B4-BE49-F238E27FC236}">
                <a16:creationId xmlns:a16="http://schemas.microsoft.com/office/drawing/2014/main" id="{C771CC1E-445B-CAF5-7A5F-4E8AA88F373C}"/>
              </a:ext>
            </a:extLst>
          </p:cNvPr>
          <p:cNvPicPr>
            <a:picLocks noChangeAspect="1"/>
          </p:cNvPicPr>
          <p:nvPr/>
        </p:nvPicPr>
        <p:blipFill>
          <a:blip r:embed="rId7"/>
          <a:stretch>
            <a:fillRect/>
          </a:stretch>
        </p:blipFill>
        <p:spPr>
          <a:xfrm>
            <a:off x="9592640" y="3114579"/>
            <a:ext cx="835224" cy="213378"/>
          </a:xfrm>
          <a:prstGeom prst="rect">
            <a:avLst/>
          </a:prstGeom>
        </p:spPr>
      </p:pic>
      <p:pic>
        <p:nvPicPr>
          <p:cNvPr id="9" name="Picture 8">
            <a:hlinkClick r:id="rId6"/>
            <a:extLst>
              <a:ext uri="{FF2B5EF4-FFF2-40B4-BE49-F238E27FC236}">
                <a16:creationId xmlns:a16="http://schemas.microsoft.com/office/drawing/2014/main" id="{08BBF4D2-1471-5202-8915-4DE8ECD2D75C}"/>
              </a:ext>
            </a:extLst>
          </p:cNvPr>
          <p:cNvPicPr>
            <a:picLocks noChangeAspect="1"/>
          </p:cNvPicPr>
          <p:nvPr/>
        </p:nvPicPr>
        <p:blipFill>
          <a:blip r:embed="rId7"/>
          <a:stretch>
            <a:fillRect/>
          </a:stretch>
        </p:blipFill>
        <p:spPr>
          <a:xfrm>
            <a:off x="10986108" y="6488475"/>
            <a:ext cx="835224" cy="213378"/>
          </a:xfrm>
          <a:prstGeom prst="rect">
            <a:avLst/>
          </a:prstGeom>
        </p:spPr>
      </p:pic>
      <p:pic>
        <p:nvPicPr>
          <p:cNvPr id="2" name="Camera 1">
            <a:extLst>
              <a:ext uri="{FF2B5EF4-FFF2-40B4-BE49-F238E27FC236}">
                <a16:creationId xmlns:a16="http://schemas.microsoft.com/office/drawing/2014/main" id="{116F2C6B-E48B-6687-58BA-819019BC21CA}"/>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1849257" y="133956"/>
            <a:ext cx="3126094" cy="1758428"/>
          </a:xfrm>
          <a:prstGeom prst="rect">
            <a:avLst/>
          </a:prstGeom>
          <a:ln>
            <a:noFill/>
          </a:ln>
          <a:effectLst/>
        </p:spPr>
      </p:pic>
    </p:spTree>
    <p:extLst>
      <p:ext uri="{BB962C8B-B14F-4D97-AF65-F5344CB8AC3E}">
        <p14:creationId xmlns:p14="http://schemas.microsoft.com/office/powerpoint/2010/main" val="8691568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cxnSp>
        <p:nvCxnSpPr>
          <p:cNvPr id="19" name="Straight Connector 18">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A912C3D-AB21-9FB8-13DA-5E07BB0DA6AE}"/>
              </a:ext>
            </a:extLst>
          </p:cNvPr>
          <p:cNvSpPr>
            <a:spLocks noGrp="1"/>
          </p:cNvSpPr>
          <p:nvPr>
            <p:ph idx="1"/>
          </p:nvPr>
        </p:nvSpPr>
        <p:spPr>
          <a:xfrm>
            <a:off x="848236" y="1904859"/>
            <a:ext cx="4586513" cy="3647710"/>
          </a:xfrm>
        </p:spPr>
        <p:txBody>
          <a:bodyPr anchor="ctr">
            <a:normAutofit/>
          </a:bodyPr>
          <a:lstStyle/>
          <a:p>
            <a:r>
              <a:rPr lang="en-US" sz="1700" dirty="0">
                <a:solidFill>
                  <a:schemeClr val="bg1"/>
                </a:solidFill>
              </a:rPr>
              <a:t>Legitimacy stems from perceived fairness, equal treatment, and community alignment</a:t>
            </a:r>
          </a:p>
          <a:p>
            <a:r>
              <a:rPr lang="en-US" sz="1700" dirty="0">
                <a:solidFill>
                  <a:schemeClr val="bg1"/>
                </a:solidFill>
              </a:rPr>
              <a:t>Public confidence is fluid—not guaranteed by performance alone</a:t>
            </a:r>
          </a:p>
          <a:p>
            <a:r>
              <a:rPr lang="en-US" sz="1700" dirty="0">
                <a:solidFill>
                  <a:schemeClr val="bg1"/>
                </a:solidFill>
              </a:rPr>
              <a:t>Structural safeguards must account for political risk and social diversity</a:t>
            </a:r>
          </a:p>
          <a:p>
            <a:r>
              <a:rPr lang="en-US" sz="1700" dirty="0">
                <a:solidFill>
                  <a:schemeClr val="bg1"/>
                </a:solidFill>
              </a:rPr>
              <a:t>Ultimately, legitimacy isn’t just earned through arrests or visibility, It’s built through trust, fairness, and representation</a:t>
            </a:r>
          </a:p>
          <a:p>
            <a:r>
              <a:rPr lang="en-US" sz="1700" dirty="0">
                <a:solidFill>
                  <a:schemeClr val="bg1"/>
                </a:solidFill>
              </a:rPr>
              <a:t>If the police are to serve all communities effectively, they must guard against becoming instruments of political control</a:t>
            </a:r>
          </a:p>
          <a:p>
            <a:endParaRPr lang="en-GB" sz="1700" dirty="0">
              <a:solidFill>
                <a:schemeClr val="bg1"/>
              </a:solidFill>
            </a:endParaRPr>
          </a:p>
        </p:txBody>
      </p:sp>
      <p:cxnSp>
        <p:nvCxnSpPr>
          <p:cNvPr id="21" name="Straight Connector 20">
            <a:extLst>
              <a:ext uri="{FF2B5EF4-FFF2-40B4-BE49-F238E27FC236}">
                <a16:creationId xmlns:a16="http://schemas.microsoft.com/office/drawing/2014/main" id="{CA240C79-242E-4918-9F28-B101847D1CC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522277" y="3386960"/>
            <a:ext cx="5669723"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7" name="Picture 6" descr="A police officer talking to a person on a bench&#10;&#10;AI-generated content may be incorrect.">
            <a:extLst>
              <a:ext uri="{FF2B5EF4-FFF2-40B4-BE49-F238E27FC236}">
                <a16:creationId xmlns:a16="http://schemas.microsoft.com/office/drawing/2014/main" id="{C058BC23-A7AF-8331-E55B-2FB9FB6F9ACE}"/>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2" b="8334"/>
          <a:stretch>
            <a:fillRect/>
          </a:stretch>
        </p:blipFill>
        <p:spPr>
          <a:xfrm>
            <a:off x="7183623" y="3603483"/>
            <a:ext cx="4801898" cy="2953913"/>
          </a:xfrm>
          <a:prstGeom prst="rect">
            <a:avLst/>
          </a:prstGeom>
        </p:spPr>
      </p:pic>
      <p:sp>
        <p:nvSpPr>
          <p:cNvPr id="9" name="TextBox 8">
            <a:extLst>
              <a:ext uri="{FF2B5EF4-FFF2-40B4-BE49-F238E27FC236}">
                <a16:creationId xmlns:a16="http://schemas.microsoft.com/office/drawing/2014/main" id="{25D9E138-34EB-3D86-D341-22747D659CAD}"/>
              </a:ext>
            </a:extLst>
          </p:cNvPr>
          <p:cNvSpPr txBox="1"/>
          <p:nvPr/>
        </p:nvSpPr>
        <p:spPr>
          <a:xfrm>
            <a:off x="11147351" y="6407615"/>
            <a:ext cx="840295"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4"/>
              </a:rPr>
              <a:t>Produced</a:t>
            </a:r>
            <a:r>
              <a:rPr lang="en-GB" sz="700" dirty="0">
                <a:solidFill>
                  <a:srgbClr val="FFFFFF"/>
                </a:solidFill>
              </a:rPr>
              <a:t> by Bing </a:t>
            </a:r>
          </a:p>
        </p:txBody>
      </p:sp>
      <p:pic>
        <p:nvPicPr>
          <p:cNvPr id="11" name="Picture 10">
            <a:extLst>
              <a:ext uri="{FF2B5EF4-FFF2-40B4-BE49-F238E27FC236}">
                <a16:creationId xmlns:a16="http://schemas.microsoft.com/office/drawing/2014/main" id="{513DF662-8EB2-1C77-49ED-B8E4588D5C42}"/>
              </a:ext>
            </a:extLst>
          </p:cNvPr>
          <p:cNvPicPr>
            <a:picLocks noChangeAspect="1"/>
          </p:cNvPicPr>
          <p:nvPr/>
        </p:nvPicPr>
        <p:blipFill>
          <a:blip r:embed="rId5"/>
          <a:stretch>
            <a:fillRect/>
          </a:stretch>
        </p:blipFill>
        <p:spPr>
          <a:xfrm>
            <a:off x="11146839" y="2957059"/>
            <a:ext cx="841321" cy="213378"/>
          </a:xfrm>
          <a:prstGeom prst="rect">
            <a:avLst/>
          </a:prstGeom>
        </p:spPr>
      </p:pic>
      <p:pic>
        <p:nvPicPr>
          <p:cNvPr id="14" name="Picture 13" descr="A comparison of a baseball game&#10;&#10;AI-generated content may be incorrect.">
            <a:extLst>
              <a:ext uri="{FF2B5EF4-FFF2-40B4-BE49-F238E27FC236}">
                <a16:creationId xmlns:a16="http://schemas.microsoft.com/office/drawing/2014/main" id="{FE592509-A829-8779-8074-8E615BF9C23A}"/>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188176" y="316230"/>
            <a:ext cx="4797345" cy="2840756"/>
          </a:xfrm>
          <a:prstGeom prst="rect">
            <a:avLst/>
          </a:prstGeom>
        </p:spPr>
      </p:pic>
      <p:pic>
        <p:nvPicPr>
          <p:cNvPr id="16" name="Picture 15">
            <a:hlinkClick r:id="rId8"/>
            <a:extLst>
              <a:ext uri="{FF2B5EF4-FFF2-40B4-BE49-F238E27FC236}">
                <a16:creationId xmlns:a16="http://schemas.microsoft.com/office/drawing/2014/main" id="{733B37A7-01A1-5305-5304-23B19B230FFC}"/>
              </a:ext>
            </a:extLst>
          </p:cNvPr>
          <p:cNvPicPr>
            <a:picLocks noChangeAspect="1"/>
          </p:cNvPicPr>
          <p:nvPr/>
        </p:nvPicPr>
        <p:blipFill>
          <a:blip r:embed="rId9"/>
          <a:stretch>
            <a:fillRect/>
          </a:stretch>
        </p:blipFill>
        <p:spPr>
          <a:xfrm>
            <a:off x="11146839" y="3093910"/>
            <a:ext cx="835224" cy="213378"/>
          </a:xfrm>
          <a:prstGeom prst="rect">
            <a:avLst/>
          </a:prstGeom>
        </p:spPr>
      </p:pic>
      <p:pic>
        <p:nvPicPr>
          <p:cNvPr id="2" name="Camera 1">
            <a:extLst>
              <a:ext uri="{FF2B5EF4-FFF2-40B4-BE49-F238E27FC236}">
                <a16:creationId xmlns:a16="http://schemas.microsoft.com/office/drawing/2014/main" id="{2699B7D7-A53E-CE8D-1457-6DBF9CADAB08}"/>
              </a:ext>
            </a:extLst>
          </p:cNvPr>
          <p:cNvPicPr>
            <a:picLocks noChangeAspect="1"/>
            <a:extLst>
              <a:ext uri="{51228E76-BA90-4043-B771-695A4F85340A}">
                <alf:liveFeedProps xmlns:alf="http://schemas.microsoft.com/office/drawing/2021/livefeed"/>
              </a:ext>
            </a:extLst>
          </p:cNvPicPr>
          <p:nvPr/>
        </p:nvPicPr>
        <p:blipFill>
          <a:blip r:embed="rId10">
            <a:extLst>
              <a:ext uri="{96DAC541-7B7A-43D3-8B79-37D633B846F1}">
                <asvg:svgBlip xmlns:asvg="http://schemas.microsoft.com/office/drawing/2016/SVG/main" r:embed="rId11"/>
              </a:ext>
            </a:extLst>
          </a:blip>
          <a:stretch>
            <a:fillRect/>
          </a:stretch>
        </p:blipFill>
        <p:spPr>
          <a:xfrm>
            <a:off x="1858756" y="194141"/>
            <a:ext cx="2752573" cy="1400512"/>
          </a:xfrm>
          <a:prstGeom prst="rect">
            <a:avLst/>
          </a:prstGeom>
          <a:ln w="19050" cap="rnd">
            <a:solidFill>
              <a:srgbClr val="404040"/>
            </a:solidFill>
          </a:ln>
          <a:effectLst/>
        </p:spPr>
      </p:pic>
    </p:spTree>
    <p:extLst>
      <p:ext uri="{BB962C8B-B14F-4D97-AF65-F5344CB8AC3E}">
        <p14:creationId xmlns:p14="http://schemas.microsoft.com/office/powerpoint/2010/main" val="11710348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1185B5D-D17F-5D45-E425-7705C1A05C04}"/>
            </a:ext>
          </a:extLst>
        </p:cNvPr>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police officers posing for a photo">
            <a:extLst>
              <a:ext uri="{FF2B5EF4-FFF2-40B4-BE49-F238E27FC236}">
                <a16:creationId xmlns:a16="http://schemas.microsoft.com/office/drawing/2014/main" id="{ABADAFB6-0A69-9AEE-B0F3-2F596A2D8688}"/>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6260" r="-1" b="-1"/>
          <a:stretch>
            <a:fillRect/>
          </a:stretch>
        </p:blipFill>
        <p:spPr>
          <a:xfrm>
            <a:off x="3523488" y="10"/>
            <a:ext cx="8668512" cy="6857990"/>
          </a:xfrm>
          <a:prstGeom prst="rect">
            <a:avLst/>
          </a:prstGeom>
        </p:spPr>
      </p:pic>
      <p:sp>
        <p:nvSpPr>
          <p:cNvPr id="13" name="Rectangle 1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908258-F25D-921B-7206-0C0313A66201}"/>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solidFill>
                  <a:schemeClr val="bg1"/>
                </a:solidFill>
              </a:rPr>
              <a:t>Conclusion</a:t>
            </a:r>
          </a:p>
        </p:txBody>
      </p:sp>
      <p:sp>
        <p:nvSpPr>
          <p:cNvPr id="15" name="Rectangle 1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CE5DB2D1-CE90-1641-217C-FDA2353AC570}"/>
              </a:ext>
            </a:extLst>
          </p:cNvPr>
          <p:cNvSpPr txBox="1"/>
          <p:nvPr/>
        </p:nvSpPr>
        <p:spPr>
          <a:xfrm>
            <a:off x="9732673" y="6657945"/>
            <a:ext cx="2459327" cy="200055"/>
          </a:xfrm>
          <a:prstGeom prst="rect">
            <a:avLst/>
          </a:prstGeom>
          <a:solidFill>
            <a:srgbClr val="000000"/>
          </a:solidFill>
        </p:spPr>
        <p:txBody>
          <a:bodyPr wrap="none" rtlCol="0">
            <a:spAutoFit/>
          </a:bodyPr>
          <a:lstStyle/>
          <a:p>
            <a:pPr algn="r">
              <a:spcAft>
                <a:spcPts val="600"/>
              </a:spcAft>
            </a:pPr>
            <a:r>
              <a:rPr lang="en-GB" sz="700" dirty="0">
                <a:solidFill>
                  <a:srgbClr val="FFFFFF"/>
                </a:solidFill>
                <a:hlinkClick r:id="rId3" tooltip="https://noloseytu.blogspot.com/2017/05/">
                  <a:extLst>
                    <a:ext uri="{A12FA001-AC4F-418D-AE19-62706E023703}">
                      <ahyp:hlinkClr xmlns:ahyp="http://schemas.microsoft.com/office/drawing/2018/hyperlinkcolor" val="tx"/>
                    </a:ext>
                  </a:extLst>
                </a:hlinkClick>
              </a:rPr>
              <a:t>This Photo</a:t>
            </a:r>
            <a:r>
              <a:rPr lang="en-GB" sz="700" dirty="0">
                <a:solidFill>
                  <a:srgbClr val="FFFFFF"/>
                </a:solidFill>
              </a:rPr>
              <a:t> by Unknown Author is licensed under </a:t>
            </a:r>
            <a:r>
              <a:rPr lang="en-GB" sz="700" dirty="0">
                <a:solidFill>
                  <a:srgbClr val="FFFFFF"/>
                </a:solidFill>
                <a:hlinkClick r:id="rId4" tooltip="https://creativecommons.org/licenses/by-nc-nd/3.0/">
                  <a:extLst>
                    <a:ext uri="{A12FA001-AC4F-418D-AE19-62706E023703}">
                      <ahyp:hlinkClr xmlns:ahyp="http://schemas.microsoft.com/office/drawing/2018/hyperlinkcolor" val="tx"/>
                    </a:ext>
                  </a:extLst>
                </a:hlinkClick>
              </a:rPr>
              <a:t>CC BY-NC-ND</a:t>
            </a:r>
            <a:endParaRPr lang="en-GB" sz="700" dirty="0">
              <a:solidFill>
                <a:srgbClr val="FFFFFF"/>
              </a:solidFill>
            </a:endParaRPr>
          </a:p>
        </p:txBody>
      </p:sp>
    </p:spTree>
    <p:extLst>
      <p:ext uri="{BB962C8B-B14F-4D97-AF65-F5344CB8AC3E}">
        <p14:creationId xmlns:p14="http://schemas.microsoft.com/office/powerpoint/2010/main" val="2152437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FE6CFD5-509D-42EE-82A6-1E376C365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descr="A map of the world&#10;&#10;AI-generated content may be incorrect.">
            <a:extLst>
              <a:ext uri="{FF2B5EF4-FFF2-40B4-BE49-F238E27FC236}">
                <a16:creationId xmlns:a16="http://schemas.microsoft.com/office/drawing/2014/main" id="{DF2BB9AA-33B1-5233-1036-8D26D69CFED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t="9879" r="-2" b="33117"/>
          <a:stretch>
            <a:fillRect/>
          </a:stretch>
        </p:blipFill>
        <p:spPr>
          <a:xfrm>
            <a:off x="20" y="-1"/>
            <a:ext cx="6712150" cy="2391331"/>
          </a:xfrm>
          <a:prstGeom prst="rect">
            <a:avLst/>
          </a:prstGeom>
        </p:spPr>
      </p:pic>
      <p:pic>
        <p:nvPicPr>
          <p:cNvPr id="6" name="Picture 5" descr="A hand holding a glass ball&#10;&#10;AI-generated content may be incorrect.">
            <a:extLst>
              <a:ext uri="{FF2B5EF4-FFF2-40B4-BE49-F238E27FC236}">
                <a16:creationId xmlns:a16="http://schemas.microsoft.com/office/drawing/2014/main" id="{80612F29-5C56-D6D6-F9EB-E04AAD03A96E}"/>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t="306" r="-2" b="-2"/>
          <a:stretch>
            <a:fillRect/>
          </a:stretch>
        </p:blipFill>
        <p:spPr>
          <a:xfrm>
            <a:off x="20" y="2391330"/>
            <a:ext cx="6712150" cy="4466657"/>
          </a:xfrm>
          <a:prstGeom prst="rect">
            <a:avLst/>
          </a:prstGeom>
        </p:spPr>
      </p:pic>
      <p:sp>
        <p:nvSpPr>
          <p:cNvPr id="19" name="Rectangle 18">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967F2066-0253-4771-A5F6-68111E1FE8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2397906"/>
            <a:ext cx="11004331"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8939F8-DBE9-6B19-1F42-090A97DB61E8}"/>
              </a:ext>
            </a:extLst>
          </p:cNvPr>
          <p:cNvSpPr>
            <a:spLocks noGrp="1"/>
          </p:cNvSpPr>
          <p:nvPr>
            <p:ph idx="1"/>
          </p:nvPr>
        </p:nvSpPr>
        <p:spPr>
          <a:xfrm>
            <a:off x="6712170" y="2492080"/>
            <a:ext cx="4292162" cy="3015849"/>
          </a:xfrm>
        </p:spPr>
        <p:txBody>
          <a:bodyPr>
            <a:normAutofit/>
          </a:bodyPr>
          <a:lstStyle/>
          <a:p>
            <a:r>
              <a:rPr lang="en-US" sz="1600" dirty="0">
                <a:solidFill>
                  <a:schemeClr val="bg1"/>
                </a:solidFill>
              </a:rPr>
              <a:t>Modern policing operates political and globally influenced world. It is political by its very nature</a:t>
            </a:r>
          </a:p>
          <a:p>
            <a:r>
              <a:rPr lang="en-US" sz="1600" dirty="0">
                <a:solidFill>
                  <a:schemeClr val="bg1"/>
                </a:solidFill>
              </a:rPr>
              <a:t>Legitimacy hinges on fairness and ethical conduct, not just performance</a:t>
            </a:r>
          </a:p>
          <a:p>
            <a:r>
              <a:rPr lang="en-US" sz="1600" dirty="0">
                <a:solidFill>
                  <a:schemeClr val="bg1"/>
                </a:solidFill>
              </a:rPr>
              <a:t>Enforcement of controversial / politically motivated laws can damage trust in the police</a:t>
            </a:r>
          </a:p>
          <a:p>
            <a:r>
              <a:rPr lang="en-US" sz="1600" dirty="0">
                <a:solidFill>
                  <a:schemeClr val="bg1"/>
                </a:solidFill>
              </a:rPr>
              <a:t>The challenge is not to remove politics for policing, but to foster transparency and safeguard neutrality</a:t>
            </a:r>
            <a:endParaRPr lang="en-GB" sz="1600" dirty="0">
              <a:solidFill>
                <a:schemeClr val="bg1"/>
              </a:solidFill>
            </a:endParaRPr>
          </a:p>
        </p:txBody>
      </p:sp>
      <p:pic>
        <p:nvPicPr>
          <p:cNvPr id="7" name="Picture 6">
            <a:hlinkClick r:id="rId4"/>
            <a:extLst>
              <a:ext uri="{FF2B5EF4-FFF2-40B4-BE49-F238E27FC236}">
                <a16:creationId xmlns:a16="http://schemas.microsoft.com/office/drawing/2014/main" id="{1A404250-0F33-4E49-19FC-44DD7F761DE5}"/>
              </a:ext>
            </a:extLst>
          </p:cNvPr>
          <p:cNvPicPr>
            <a:picLocks noChangeAspect="1"/>
          </p:cNvPicPr>
          <p:nvPr/>
        </p:nvPicPr>
        <p:blipFill>
          <a:blip r:embed="rId7"/>
          <a:stretch>
            <a:fillRect/>
          </a:stretch>
        </p:blipFill>
        <p:spPr>
          <a:xfrm>
            <a:off x="11356756" y="2184528"/>
            <a:ext cx="835224" cy="213378"/>
          </a:xfrm>
          <a:prstGeom prst="rect">
            <a:avLst/>
          </a:prstGeom>
        </p:spPr>
      </p:pic>
      <p:pic>
        <p:nvPicPr>
          <p:cNvPr id="9" name="Picture 8">
            <a:hlinkClick r:id="rId6"/>
            <a:extLst>
              <a:ext uri="{FF2B5EF4-FFF2-40B4-BE49-F238E27FC236}">
                <a16:creationId xmlns:a16="http://schemas.microsoft.com/office/drawing/2014/main" id="{04F2E6A1-DEFA-D90D-909D-D2F99859879C}"/>
              </a:ext>
            </a:extLst>
          </p:cNvPr>
          <p:cNvPicPr>
            <a:picLocks noChangeAspect="1"/>
          </p:cNvPicPr>
          <p:nvPr/>
        </p:nvPicPr>
        <p:blipFill>
          <a:blip r:embed="rId7"/>
          <a:stretch>
            <a:fillRect/>
          </a:stretch>
        </p:blipFill>
        <p:spPr>
          <a:xfrm>
            <a:off x="11356756" y="6644622"/>
            <a:ext cx="835224" cy="213378"/>
          </a:xfrm>
          <a:prstGeom prst="rect">
            <a:avLst/>
          </a:prstGeom>
        </p:spPr>
      </p:pic>
      <p:pic>
        <p:nvPicPr>
          <p:cNvPr id="2" name="Camera 1">
            <a:extLst>
              <a:ext uri="{FF2B5EF4-FFF2-40B4-BE49-F238E27FC236}">
                <a16:creationId xmlns:a16="http://schemas.microsoft.com/office/drawing/2014/main" id="{8C485765-9479-EDB3-B980-10C19F0895FF}"/>
              </a:ext>
            </a:extLst>
          </p:cNvPr>
          <p:cNvPicPr>
            <a:picLocks noChangeAspect="1"/>
            <a:extLst>
              <a:ext uri="{51228E76-BA90-4043-B771-695A4F85340A}">
                <alf:liveFeedProps xmlns:alf="http://schemas.microsoft.com/office/drawing/2021/livefeed"/>
              </a:ext>
            </a:extLst>
          </p:cNvPicPr>
          <p:nvPr/>
        </p:nvPicPr>
        <p:blipFill>
          <a:blip r:embed="rId8">
            <a:extLst>
              <a:ext uri="{96DAC541-7B7A-43D3-8B79-37D633B846F1}">
                <asvg:svgBlip xmlns:asvg="http://schemas.microsoft.com/office/drawing/2016/SVG/main" r:embed="rId9"/>
              </a:ext>
            </a:extLst>
          </a:blip>
          <a:stretch>
            <a:fillRect/>
          </a:stretch>
        </p:blipFill>
        <p:spPr>
          <a:xfrm>
            <a:off x="7205663" y="166964"/>
            <a:ext cx="3657600" cy="2057400"/>
          </a:xfrm>
          <a:prstGeom prst="rect">
            <a:avLst/>
          </a:prstGeom>
          <a:ln w="19050" cap="rnd">
            <a:solidFill>
              <a:srgbClr val="404040"/>
            </a:solidFill>
          </a:ln>
          <a:effectLst/>
        </p:spPr>
      </p:pic>
    </p:spTree>
    <p:extLst>
      <p:ext uri="{BB962C8B-B14F-4D97-AF65-F5344CB8AC3E}">
        <p14:creationId xmlns:p14="http://schemas.microsoft.com/office/powerpoint/2010/main" val="21725104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50" name="Straight Connector 49">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CB0B529-1D24-A679-400E-0782E48F0229}"/>
              </a:ext>
            </a:extLst>
          </p:cNvPr>
          <p:cNvSpPr>
            <a:spLocks noGrp="1"/>
          </p:cNvSpPr>
          <p:nvPr>
            <p:ph idx="1"/>
          </p:nvPr>
        </p:nvSpPr>
        <p:spPr>
          <a:xfrm>
            <a:off x="6096000" y="275304"/>
            <a:ext cx="5840361" cy="6322137"/>
          </a:xfrm>
        </p:spPr>
        <p:txBody>
          <a:bodyPr anchor="ctr">
            <a:normAutofit fontScale="92500" lnSpcReduction="20000"/>
          </a:bodyPr>
          <a:lstStyle/>
          <a:p>
            <a:pPr marL="0" indent="0">
              <a:buNone/>
            </a:pPr>
            <a:r>
              <a:rPr lang="en-US" sz="2000" b="1" u="sng" dirty="0">
                <a:solidFill>
                  <a:schemeClr val="bg1"/>
                </a:solidFill>
              </a:rPr>
              <a:t>Reference List</a:t>
            </a:r>
          </a:p>
          <a:p>
            <a:pPr marL="0" indent="0">
              <a:buNone/>
            </a:pPr>
            <a:r>
              <a:rPr lang="en-US" sz="1400" dirty="0">
                <a:solidFill>
                  <a:schemeClr val="bg1"/>
                </a:solidFill>
              </a:rPr>
              <a:t>Barber, M., 2022. Strategic Review of Policing in England and Wales, London: City of London Corporation.</a:t>
            </a:r>
          </a:p>
          <a:p>
            <a:pPr marL="0" indent="0">
              <a:buNone/>
            </a:pPr>
            <a:r>
              <a:rPr lang="en-US" sz="1400" dirty="0">
                <a:solidFill>
                  <a:schemeClr val="bg1"/>
                </a:solidFill>
              </a:rPr>
              <a:t>Brain, T., 2013. A Future for Policing in England and Wales. Oxford: Oxford University Press.</a:t>
            </a:r>
          </a:p>
          <a:p>
            <a:pPr marL="0" indent="0">
              <a:buNone/>
            </a:pPr>
            <a:r>
              <a:rPr lang="en-US" sz="1400" dirty="0">
                <a:solidFill>
                  <a:schemeClr val="bg1"/>
                </a:solidFill>
              </a:rPr>
              <a:t>Brown, F., 2024. UK riots: What does 'two-tier' policing mean - and does it exist?. [Online]  Available at: </a:t>
            </a:r>
            <a:r>
              <a:rPr lang="en-US" sz="1400" dirty="0">
                <a:solidFill>
                  <a:schemeClr val="bg1"/>
                </a:solidFill>
                <a:hlinkClick r:id="rId2"/>
              </a:rPr>
              <a:t>https://news.sky.com/story/uk-riots-what-does-two-tier-policing-mean-and-does-it-exist-13191977</a:t>
            </a:r>
            <a:r>
              <a:rPr lang="en-US" sz="1400" dirty="0">
                <a:solidFill>
                  <a:schemeClr val="bg1"/>
                </a:solidFill>
              </a:rPr>
              <a:t> [Accessed 22 July 2025].</a:t>
            </a:r>
          </a:p>
          <a:p>
            <a:pPr marL="0" indent="0">
              <a:buNone/>
            </a:pPr>
            <a:r>
              <a:rPr lang="en-US" sz="1400" dirty="0">
                <a:solidFill>
                  <a:schemeClr val="bg1"/>
                </a:solidFill>
              </a:rPr>
              <a:t>Caless, B. &amp; Owens, J., 2016. Governance: the Police and Crime Commissioner and police accountability . In: Police and Crime Commissioners . Bristol: Bristol University Press, pp. 11-36.</a:t>
            </a:r>
          </a:p>
          <a:p>
            <a:pPr marL="0" indent="0">
              <a:buNone/>
            </a:pPr>
            <a:r>
              <a:rPr lang="en-US" sz="1400" dirty="0">
                <a:solidFill>
                  <a:schemeClr val="bg1"/>
                </a:solidFill>
              </a:rPr>
              <a:t>France, A., 2025. Met Police spends over £53 million on pro-Palestine protests ‘instead of fighting crime’ in London. [Online]  Available at: </a:t>
            </a:r>
            <a:r>
              <a:rPr lang="en-US" sz="1400" dirty="0">
                <a:solidFill>
                  <a:schemeClr val="bg1"/>
                </a:solidFill>
                <a:hlinkClick r:id="rId3"/>
              </a:rPr>
              <a:t>https://www.standard.co.uk/news/london/met-police-pro-palestine-protests-cost-london-sadiq-khan-b1209261.html</a:t>
            </a:r>
            <a:r>
              <a:rPr lang="en-US" sz="1400" dirty="0">
                <a:solidFill>
                  <a:schemeClr val="bg1"/>
                </a:solidFill>
              </a:rPr>
              <a:t> [Accessed 22 July 2025].</a:t>
            </a:r>
          </a:p>
          <a:p>
            <a:pPr marL="0" indent="0">
              <a:buNone/>
            </a:pPr>
            <a:r>
              <a:rPr lang="en-US" sz="1400" dirty="0">
                <a:solidFill>
                  <a:schemeClr val="bg1"/>
                </a:solidFill>
              </a:rPr>
              <a:t>Grieve, J., 2024. 25 Years of increased politicisation of UK policing reform. International Journal of Police Science and Management, Volume 26, pp. 460-469.</a:t>
            </a:r>
          </a:p>
          <a:p>
            <a:pPr marL="0" indent="0">
              <a:buNone/>
            </a:pPr>
            <a:r>
              <a:rPr lang="en-US" sz="1400" dirty="0">
                <a:solidFill>
                  <a:schemeClr val="bg1"/>
                </a:solidFill>
              </a:rPr>
              <a:t>Hanway, P. &amp; Hambly, O., 2023. Public perceptions of policing: review of research and literature, London: Home Office.</a:t>
            </a:r>
          </a:p>
          <a:p>
            <a:pPr marL="0" indent="0">
              <a:buNone/>
            </a:pPr>
            <a:r>
              <a:rPr lang="en-US" sz="1400" dirty="0">
                <a:solidFill>
                  <a:schemeClr val="bg1"/>
                </a:solidFill>
              </a:rPr>
              <a:t>Higgins, A., 2020. Policing and the Public: Understanding Public Priorities, Attitudes and Expectations. The Strategic Review of Policing in England and Wales, London: The Police Foundation .</a:t>
            </a:r>
          </a:p>
          <a:p>
            <a:pPr marL="0" indent="0">
              <a:buNone/>
            </a:pPr>
            <a:r>
              <a:rPr lang="en-US" sz="1400" dirty="0">
                <a:solidFill>
                  <a:schemeClr val="bg1"/>
                </a:solidFill>
              </a:rPr>
              <a:t>HMICFRS, 2024. An Inspection into Activism and Impartiality in Policing, London: Home Office.</a:t>
            </a:r>
          </a:p>
          <a:p>
            <a:pPr marL="0" indent="0">
              <a:buNone/>
            </a:pPr>
            <a:r>
              <a:rPr lang="en-US" sz="1400" dirty="0">
                <a:solidFill>
                  <a:schemeClr val="bg1"/>
                </a:solidFill>
              </a:rPr>
              <a:t>Home Office, 2010. Policing in the 21st Century: Reconnecting police and the people , London: Crown.</a:t>
            </a:r>
          </a:p>
          <a:p>
            <a:pPr marL="0" indent="0">
              <a:buNone/>
            </a:pPr>
            <a:r>
              <a:rPr lang="en-US" sz="1400" dirty="0">
                <a:solidFill>
                  <a:schemeClr val="bg1"/>
                </a:solidFill>
              </a:rPr>
              <a:t>Home Office, 2012. Definition of Policing by Consent. [Online]  Available at: </a:t>
            </a:r>
            <a:r>
              <a:rPr lang="en-US" sz="1400" dirty="0">
                <a:solidFill>
                  <a:schemeClr val="bg1"/>
                </a:solidFill>
                <a:hlinkClick r:id="rId4"/>
              </a:rPr>
              <a:t>https://www.gov.uk/government/publications/policing-by-consent/definition-of-policing-by-consent</a:t>
            </a:r>
            <a:r>
              <a:rPr lang="en-US" sz="1400" dirty="0">
                <a:solidFill>
                  <a:schemeClr val="bg1"/>
                </a:solidFill>
              </a:rPr>
              <a:t> [Accessed 22 July 2025].</a:t>
            </a:r>
          </a:p>
          <a:p>
            <a:pPr marL="0" indent="0">
              <a:buNone/>
            </a:pPr>
            <a:r>
              <a:rPr lang="en-US" sz="1400" dirty="0">
                <a:solidFill>
                  <a:schemeClr val="bg1"/>
                </a:solidFill>
              </a:rPr>
              <a:t>Hough, M., 2012. Researching trust in the police and trust in justice: a UK perspective. Policing and Society, 22(3), pp. 332-345.</a:t>
            </a:r>
          </a:p>
          <a:p>
            <a:pPr marL="0" indent="0">
              <a:buNone/>
            </a:pPr>
            <a:endParaRPr lang="en-GB" sz="700" dirty="0">
              <a:solidFill>
                <a:schemeClr val="bg1"/>
              </a:solidFill>
            </a:endParaRPr>
          </a:p>
        </p:txBody>
      </p:sp>
    </p:spTree>
    <p:extLst>
      <p:ext uri="{BB962C8B-B14F-4D97-AF65-F5344CB8AC3E}">
        <p14:creationId xmlns:p14="http://schemas.microsoft.com/office/powerpoint/2010/main" val="4111276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19" name="Straight Connector 18">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D4FFDF8-3C15-A991-9E07-72519D995BAA}"/>
              </a:ext>
            </a:extLst>
          </p:cNvPr>
          <p:cNvSpPr>
            <a:spLocks noGrp="1"/>
          </p:cNvSpPr>
          <p:nvPr>
            <p:ph idx="1"/>
          </p:nvPr>
        </p:nvSpPr>
        <p:spPr>
          <a:xfrm>
            <a:off x="5427406" y="275304"/>
            <a:ext cx="6646607" cy="6095998"/>
          </a:xfrm>
        </p:spPr>
        <p:txBody>
          <a:bodyPr anchor="ctr">
            <a:normAutofit fontScale="92500"/>
          </a:bodyPr>
          <a:lstStyle/>
          <a:p>
            <a:pPr marL="0" indent="0">
              <a:buNone/>
            </a:pPr>
            <a:r>
              <a:rPr lang="en-US" sz="1400" dirty="0">
                <a:solidFill>
                  <a:schemeClr val="bg1"/>
                </a:solidFill>
              </a:rPr>
              <a:t>House of Commons Public Accounts Committee, 2019. The Impact of Funding and Oversights Arrangements. London, s.n.</a:t>
            </a:r>
          </a:p>
          <a:p>
            <a:pPr marL="0" indent="0">
              <a:buNone/>
            </a:pPr>
            <a:r>
              <a:rPr lang="en-US" sz="1400" dirty="0">
                <a:solidFill>
                  <a:schemeClr val="bg1"/>
                </a:solidFill>
              </a:rPr>
              <a:t>Javid, B. &amp; Morrell, K., 2019. Public Confidence in the Police- A Critical Review and Interrogation of Construct Clarity. In: Critical Perspectives on the Management and Organization of Emergency Services. New York: Routledge, pp. 255-269.</a:t>
            </a:r>
          </a:p>
          <a:p>
            <a:pPr marL="0" indent="0">
              <a:buNone/>
            </a:pPr>
            <a:r>
              <a:rPr lang="en-US" sz="1400" dirty="0">
                <a:solidFill>
                  <a:schemeClr val="bg1"/>
                </a:solidFill>
              </a:rPr>
              <a:t>Lister, S. &amp; Rowe, M., 2015. Electing Police and Crime Commissioners in England and Wales: Prospecting for the Democratisation of Policing. Policing and Society, An International Journal of Research and Policy., pp. 358-337.</a:t>
            </a:r>
          </a:p>
          <a:p>
            <a:pPr marL="0" indent="0">
              <a:buNone/>
            </a:pPr>
            <a:r>
              <a:rPr lang="en-US" sz="1400" dirty="0">
                <a:solidFill>
                  <a:schemeClr val="bg1"/>
                </a:solidFill>
              </a:rPr>
              <a:t>Loader, I., 2014. In Search of Civic Policing: Recasting the 'Peelian' Principles. Criminal Law and Philosophy, Volume 10, pp. 427-440.</a:t>
            </a:r>
          </a:p>
          <a:p>
            <a:pPr marL="0" indent="0">
              <a:buNone/>
            </a:pPr>
            <a:r>
              <a:rPr lang="en-US" sz="1400" dirty="0">
                <a:solidFill>
                  <a:schemeClr val="bg1"/>
                </a:solidFill>
              </a:rPr>
              <a:t>London Economic, 2025. Yvette Cooper urged to scrap plans to ban Palestine Action. [Online] Available at: </a:t>
            </a:r>
            <a:r>
              <a:rPr lang="en-US" sz="1400" dirty="0">
                <a:solidFill>
                  <a:schemeClr val="bg1"/>
                </a:solidFill>
                <a:hlinkClick r:id="rId2"/>
              </a:rPr>
              <a:t>https://www.thelondoneconomic.com/news/yvette-cooper-urged-to-scrap-plans-to-ban-palestine-action-395040/</a:t>
            </a:r>
            <a:r>
              <a:rPr lang="en-US" sz="1400" dirty="0">
                <a:solidFill>
                  <a:schemeClr val="bg1"/>
                </a:solidFill>
              </a:rPr>
              <a:t> [Accessed 9 July 2025].</a:t>
            </a:r>
          </a:p>
          <a:p>
            <a:pPr marL="0" indent="0">
              <a:buNone/>
            </a:pPr>
            <a:r>
              <a:rPr lang="en-US" sz="1400" dirty="0">
                <a:solidFill>
                  <a:schemeClr val="bg1"/>
                </a:solidFill>
              </a:rPr>
              <a:t>Long, M. &amp; Cullen, S., 2007. Democratic Policing. In: Comparative Policing: The Struggle for Democratization. </a:t>
            </a:r>
            <a:r>
              <a:rPr lang="en-US" sz="1400" dirty="0" err="1">
                <a:solidFill>
                  <a:schemeClr val="bg1"/>
                </a:solidFill>
              </a:rPr>
              <a:t>s.l.</a:t>
            </a:r>
            <a:r>
              <a:rPr lang="en-US" sz="1400" dirty="0">
                <a:solidFill>
                  <a:schemeClr val="bg1"/>
                </a:solidFill>
              </a:rPr>
              <a:t>: Sage Publications, pp. 277-303.</a:t>
            </a:r>
          </a:p>
          <a:p>
            <a:pPr marL="0" indent="0">
              <a:buNone/>
            </a:pPr>
            <a:r>
              <a:rPr lang="en-US" sz="1400" dirty="0">
                <a:solidFill>
                  <a:schemeClr val="bg1"/>
                </a:solidFill>
              </a:rPr>
              <a:t>Magistrates Association, 2024. What the election manifestos say about justice. [Online]  Available at: </a:t>
            </a:r>
            <a:r>
              <a:rPr lang="en-US" sz="1400" dirty="0">
                <a:solidFill>
                  <a:schemeClr val="bg1"/>
                </a:solidFill>
                <a:hlinkClick r:id="rId3"/>
              </a:rPr>
              <a:t>https://www.magistrates-association.org.uk/blog/what-the-election-manifestos-say-about-justice/#</a:t>
            </a:r>
            <a:r>
              <a:rPr lang="en-US" sz="1400" dirty="0">
                <a:solidFill>
                  <a:schemeClr val="bg1"/>
                </a:solidFill>
              </a:rPr>
              <a:t> [Accessed 22 July 2025].</a:t>
            </a:r>
          </a:p>
          <a:p>
            <a:pPr marL="0" indent="0">
              <a:buNone/>
            </a:pPr>
            <a:r>
              <a:rPr lang="en-US" sz="1400" dirty="0">
                <a:solidFill>
                  <a:schemeClr val="bg1"/>
                </a:solidFill>
              </a:rPr>
              <a:t>MSN, 2025. Full list of MPs who voted against banning Palestine Action as terrorist group. [Online] Available at: </a:t>
            </a:r>
            <a:r>
              <a:rPr lang="en-US" sz="1400" dirty="0">
                <a:solidFill>
                  <a:schemeClr val="bg1"/>
                </a:solidFill>
                <a:hlinkClick r:id="rId4"/>
              </a:rPr>
              <a:t>https://www.msn.com/en-gb/news/other/full-list-of-the-26-mps-who-voted-against-banning-palestine-action-as-terrorist-group/ar-AA1HQstY</a:t>
            </a:r>
            <a:r>
              <a:rPr lang="en-US" sz="1400" dirty="0">
                <a:solidFill>
                  <a:schemeClr val="bg1"/>
                </a:solidFill>
              </a:rPr>
              <a:t> [Accessed 9 July 2025].</a:t>
            </a:r>
          </a:p>
          <a:p>
            <a:pPr marL="0" indent="0">
              <a:buNone/>
            </a:pPr>
            <a:r>
              <a:rPr lang="en-US" sz="1400" dirty="0">
                <a:solidFill>
                  <a:schemeClr val="bg1"/>
                </a:solidFill>
              </a:rPr>
              <a:t>O'Reilly, C., 2022. Doing the right thing? Value Conflicts and Community Policing. Policing and Society: An International Journal of Research and Policy, 33(1), pp. 1-17.</a:t>
            </a:r>
          </a:p>
          <a:p>
            <a:pPr marL="0" indent="0">
              <a:buNone/>
            </a:pPr>
            <a:r>
              <a:rPr lang="en-US" sz="1400" dirty="0">
                <a:solidFill>
                  <a:schemeClr val="bg1"/>
                </a:solidFill>
              </a:rPr>
              <a:t>Paxton, B. &amp; Haddon, C., 2024. Institute for Government. [Online] Available at: </a:t>
            </a:r>
            <a:r>
              <a:rPr lang="en-US" sz="1400" dirty="0">
                <a:solidFill>
                  <a:schemeClr val="bg1"/>
                </a:solidFill>
                <a:hlinkClick r:id="rId5"/>
              </a:rPr>
              <a:t>https://www.instituteforgovernment.org.uk/explainer/manifesto</a:t>
            </a:r>
            <a:r>
              <a:rPr lang="en-US" sz="1400" dirty="0">
                <a:solidFill>
                  <a:schemeClr val="bg1"/>
                </a:solidFill>
              </a:rPr>
              <a:t> [Accessed 22 July 2025].</a:t>
            </a:r>
          </a:p>
          <a:p>
            <a:pPr marL="0" indent="0">
              <a:buNone/>
            </a:pPr>
            <a:r>
              <a:rPr lang="en-US" sz="1400" dirty="0">
                <a:solidFill>
                  <a:schemeClr val="bg1"/>
                </a:solidFill>
              </a:rPr>
              <a:t>R v Metropolitan Police Commissioner, ex-</a:t>
            </a:r>
            <a:r>
              <a:rPr lang="en-US" sz="1400" dirty="0" err="1">
                <a:solidFill>
                  <a:schemeClr val="bg1"/>
                </a:solidFill>
              </a:rPr>
              <a:t>parte</a:t>
            </a:r>
            <a:r>
              <a:rPr lang="en-US" sz="1400" dirty="0">
                <a:solidFill>
                  <a:schemeClr val="bg1"/>
                </a:solidFill>
              </a:rPr>
              <a:t> Blackburn (1968). </a:t>
            </a:r>
          </a:p>
          <a:p>
            <a:pPr marL="0" indent="0">
              <a:buNone/>
            </a:pPr>
            <a:endParaRPr lang="en-GB" sz="700" dirty="0">
              <a:solidFill>
                <a:schemeClr val="bg1"/>
              </a:solidFill>
            </a:endParaRPr>
          </a:p>
        </p:txBody>
      </p:sp>
    </p:spTree>
    <p:extLst>
      <p:ext uri="{BB962C8B-B14F-4D97-AF65-F5344CB8AC3E}">
        <p14:creationId xmlns:p14="http://schemas.microsoft.com/office/powerpoint/2010/main" val="10540273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19" name="Straight Connector 18">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56A5D6A-61DA-D7F3-6B37-B97C9F28A60B}"/>
              </a:ext>
            </a:extLst>
          </p:cNvPr>
          <p:cNvSpPr>
            <a:spLocks noGrp="1"/>
          </p:cNvSpPr>
          <p:nvPr>
            <p:ph idx="1"/>
          </p:nvPr>
        </p:nvSpPr>
        <p:spPr>
          <a:xfrm>
            <a:off x="5368414" y="1130717"/>
            <a:ext cx="6538452" cy="4896458"/>
          </a:xfrm>
        </p:spPr>
        <p:txBody>
          <a:bodyPr anchor="ctr">
            <a:normAutofit/>
          </a:bodyPr>
          <a:lstStyle/>
          <a:p>
            <a:pPr marL="0" indent="0">
              <a:buNone/>
            </a:pPr>
            <a:r>
              <a:rPr lang="en-US" sz="1400" dirty="0">
                <a:solidFill>
                  <a:schemeClr val="bg1"/>
                </a:solidFill>
              </a:rPr>
              <a:t>Reiner, R., Bowling, B. &amp; Sheptycki, J., 2019. The Politics of the Police. 5th ed. Oxford: Oxford University Press.</a:t>
            </a:r>
          </a:p>
          <a:p>
            <a:pPr marL="0" indent="0">
              <a:buNone/>
            </a:pPr>
            <a:r>
              <a:rPr lang="en-US" sz="1400" dirty="0">
                <a:solidFill>
                  <a:schemeClr val="bg1"/>
                </a:solidFill>
              </a:rPr>
              <a:t>Shannon, I., 2021. Democratic Oversight and Political Direction of Chief Police Officers in England and Wales: Implications for Police Legitimacy. Policing: A Journal of Policy and Practice, 15(2), pp. 912-926.</a:t>
            </a:r>
          </a:p>
          <a:p>
            <a:pPr marL="0" indent="0">
              <a:buNone/>
            </a:pPr>
            <a:r>
              <a:rPr lang="en-US" sz="1400" dirty="0">
                <a:solidFill>
                  <a:schemeClr val="bg1"/>
                </a:solidFill>
              </a:rPr>
              <a:t>Sky News, 2025. MPs vote to proscribe Palestine Action as terrorist organisation. [Online]  Available at: </a:t>
            </a:r>
            <a:r>
              <a:rPr lang="en-US" sz="1400" dirty="0">
                <a:solidFill>
                  <a:schemeClr val="bg1"/>
                </a:solidFill>
                <a:hlinkClick r:id="rId2"/>
              </a:rPr>
              <a:t>https://news.sky.com/story/mps-approve-plans-to-proscribe-palestine-action-as-terrorist-organisation-13391291</a:t>
            </a:r>
            <a:r>
              <a:rPr lang="en-US" sz="1400" dirty="0">
                <a:solidFill>
                  <a:schemeClr val="bg1"/>
                </a:solidFill>
              </a:rPr>
              <a:t> [Accessed 9 July 2025].</a:t>
            </a:r>
          </a:p>
          <a:p>
            <a:pPr marL="0" indent="0">
              <a:buNone/>
            </a:pPr>
            <a:r>
              <a:rPr lang="en-US" sz="1400" dirty="0">
                <a:solidFill>
                  <a:schemeClr val="bg1"/>
                </a:solidFill>
              </a:rPr>
              <a:t>Stenning, P., 2007. The Idea of the Political ‘Independence’ of the Police: International Interpretations and Experiences.. In: Police and Government Relations: Who’s Calling the Shots?. Toronto: University of Toronto Press, pp. 183-256.</a:t>
            </a:r>
          </a:p>
          <a:p>
            <a:pPr marL="0" indent="0">
              <a:buNone/>
            </a:pPr>
            <a:r>
              <a:rPr lang="en-US" sz="1400" dirty="0">
                <a:solidFill>
                  <a:schemeClr val="bg1"/>
                </a:solidFill>
              </a:rPr>
              <a:t>UK Parliament, 2022. Miners Strike 1984-85: UK-wide Inquiry. [Online]  Available at: </a:t>
            </a:r>
            <a:r>
              <a:rPr lang="en-US" sz="1400" dirty="0">
                <a:solidFill>
                  <a:schemeClr val="bg1"/>
                </a:solidFill>
                <a:hlinkClick r:id="rId3"/>
              </a:rPr>
              <a:t>https://hansard.parliament.uk/Commons/2022-06-29/debates/232B075F-FAC9-4C77-A310-8E601A0A9731</a:t>
            </a:r>
            <a:r>
              <a:rPr lang="en-US" sz="1400" dirty="0">
                <a:solidFill>
                  <a:schemeClr val="bg1"/>
                </a:solidFill>
              </a:rPr>
              <a:t> [Accessed 9 July 2025].</a:t>
            </a:r>
          </a:p>
          <a:p>
            <a:pPr marL="0" indent="0">
              <a:buNone/>
            </a:pPr>
            <a:r>
              <a:rPr lang="en-US" sz="1400" dirty="0">
                <a:solidFill>
                  <a:schemeClr val="bg1"/>
                </a:solidFill>
              </a:rPr>
              <a:t>United Nations, 2025. UN experts urge United Kingdom not to misuse terrorism laws against protest group Palestine Action. [Online]  Available at: </a:t>
            </a:r>
            <a:r>
              <a:rPr lang="en-US" sz="1400" dirty="0">
                <a:solidFill>
                  <a:schemeClr val="bg1"/>
                </a:solidFill>
                <a:hlinkClick r:id="rId4"/>
              </a:rPr>
              <a:t>https://www.ohchr.org/en/press-releases/2025/07/un-experts-urge-united-kingdom-not-misuse-terrorism-laws-against-protest</a:t>
            </a:r>
            <a:r>
              <a:rPr lang="en-US" sz="1400" dirty="0">
                <a:solidFill>
                  <a:schemeClr val="bg1"/>
                </a:solidFill>
              </a:rPr>
              <a:t> [Accessed 9 July 2025].</a:t>
            </a:r>
          </a:p>
          <a:p>
            <a:pPr marL="0" indent="0">
              <a:buNone/>
            </a:pPr>
            <a:r>
              <a:rPr lang="en-US" sz="1400" dirty="0">
                <a:solidFill>
                  <a:schemeClr val="bg1"/>
                </a:solidFill>
              </a:rPr>
              <a:t>Worrall, J., 2014. The Politics of Policing. In: The Oxford Handbook of Policing. Oxford: Oxford University Press, pp. 49-97.</a:t>
            </a:r>
          </a:p>
          <a:p>
            <a:pPr marL="0" indent="0">
              <a:buNone/>
            </a:pPr>
            <a:endParaRPr lang="en-GB" sz="1400" dirty="0">
              <a:solidFill>
                <a:schemeClr val="bg1"/>
              </a:solidFill>
            </a:endParaRPr>
          </a:p>
        </p:txBody>
      </p:sp>
    </p:spTree>
    <p:extLst>
      <p:ext uri="{BB962C8B-B14F-4D97-AF65-F5344CB8AC3E}">
        <p14:creationId xmlns:p14="http://schemas.microsoft.com/office/powerpoint/2010/main" val="318675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cxnSp>
        <p:nvCxnSpPr>
          <p:cNvPr id="19" name="Straight Connector 18">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CEF627D-2E00-2EB0-04BF-8AC5836E84CF}"/>
              </a:ext>
            </a:extLst>
          </p:cNvPr>
          <p:cNvSpPr>
            <a:spLocks noGrp="1"/>
          </p:cNvSpPr>
          <p:nvPr>
            <p:ph idx="1"/>
          </p:nvPr>
        </p:nvSpPr>
        <p:spPr>
          <a:xfrm>
            <a:off x="5175900" y="216311"/>
            <a:ext cx="6750629" cy="6371302"/>
          </a:xfrm>
        </p:spPr>
        <p:txBody>
          <a:bodyPr anchor="ctr">
            <a:normAutofit fontScale="92500"/>
          </a:bodyPr>
          <a:lstStyle/>
          <a:p>
            <a:pPr marL="0" indent="0">
              <a:buNone/>
            </a:pPr>
            <a:r>
              <a:rPr lang="en-GB" sz="1000" dirty="0">
                <a:solidFill>
                  <a:schemeClr val="bg1"/>
                </a:solidFill>
                <a:hlinkClick r:id="rId2"/>
              </a:rPr>
              <a:t>https://www.wallpaperflare.com/photo-of-body-of-water-and-city-at-night-lights-landscape-seattle-wallpaper-hbhuv</a:t>
            </a:r>
            <a:r>
              <a:rPr lang="en-GB" sz="1000" dirty="0">
                <a:solidFill>
                  <a:schemeClr val="bg1"/>
                </a:solidFill>
              </a:rPr>
              <a:t> </a:t>
            </a:r>
          </a:p>
          <a:p>
            <a:pPr marL="0" indent="0">
              <a:buNone/>
            </a:pPr>
            <a:r>
              <a:rPr lang="en-GB" sz="1000" dirty="0">
                <a:solidFill>
                  <a:schemeClr val="bg1"/>
                </a:solidFill>
                <a:hlinkClick r:id="rId3"/>
              </a:rPr>
              <a:t>https://www.independent.co.uk/news/uk/home-news/met-police-racism-black-asian-b2204229.html</a:t>
            </a:r>
            <a:r>
              <a:rPr lang="en-GB" sz="1000" dirty="0">
                <a:solidFill>
                  <a:schemeClr val="bg1"/>
                </a:solidFill>
              </a:rPr>
              <a:t> </a:t>
            </a:r>
          </a:p>
          <a:p>
            <a:pPr marL="0" indent="0">
              <a:buNone/>
            </a:pPr>
            <a:r>
              <a:rPr lang="en-GB" sz="1000" dirty="0">
                <a:solidFill>
                  <a:schemeClr val="bg1"/>
                </a:solidFill>
                <a:hlinkClick r:id="rId4"/>
              </a:rPr>
              <a:t>https://media.istockphoto.com/id/466303356/photo/chester-police-station.jpg?s=1024x1024&amp;w=is&amp;k=20&amp;c=E9wdZwaBidjluO133OjXb6Ax3o0-2zPDd4L6inYSFdY=</a:t>
            </a:r>
            <a:r>
              <a:rPr lang="en-GB" sz="1000" dirty="0">
                <a:solidFill>
                  <a:schemeClr val="bg1"/>
                </a:solidFill>
              </a:rPr>
              <a:t> </a:t>
            </a:r>
          </a:p>
          <a:p>
            <a:pPr marL="0" indent="0">
              <a:buNone/>
            </a:pPr>
            <a:r>
              <a:rPr lang="en-GB" sz="1000" dirty="0">
                <a:solidFill>
                  <a:schemeClr val="bg1"/>
                </a:solidFill>
                <a:hlinkClick r:id="rId5"/>
              </a:rPr>
              <a:t>https://www.flickr.com/photos/31363949@N02/7708912458</a:t>
            </a:r>
            <a:r>
              <a:rPr lang="en-GB" sz="1000" dirty="0">
                <a:solidFill>
                  <a:schemeClr val="bg1"/>
                </a:solidFill>
              </a:rPr>
              <a:t> </a:t>
            </a:r>
          </a:p>
          <a:p>
            <a:pPr marL="0" indent="0">
              <a:buNone/>
            </a:pPr>
            <a:r>
              <a:rPr lang="en-GB" sz="1000" dirty="0">
                <a:solidFill>
                  <a:schemeClr val="bg1"/>
                </a:solidFill>
                <a:hlinkClick r:id="rId6"/>
              </a:rPr>
              <a:t>https://carolinapublicpress.org/70098/court-north-carolina-elections-appointment-power-constitution/</a:t>
            </a:r>
            <a:r>
              <a:rPr lang="en-GB" sz="1000" dirty="0">
                <a:solidFill>
                  <a:schemeClr val="bg1"/>
                </a:solidFill>
              </a:rPr>
              <a:t> </a:t>
            </a:r>
          </a:p>
          <a:p>
            <a:pPr marL="0" indent="0">
              <a:buNone/>
            </a:pPr>
            <a:r>
              <a:rPr lang="en-GB" sz="1000" dirty="0">
                <a:solidFill>
                  <a:schemeClr val="bg1"/>
                </a:solidFill>
                <a:hlinkClick r:id="rId7"/>
              </a:rPr>
              <a:t>https://www.flickr.com/photos/uk_parliament/48797925786/</a:t>
            </a:r>
            <a:r>
              <a:rPr lang="en-GB" sz="1000" dirty="0">
                <a:solidFill>
                  <a:schemeClr val="bg1"/>
                </a:solidFill>
              </a:rPr>
              <a:t> </a:t>
            </a:r>
          </a:p>
          <a:p>
            <a:pPr marL="0" indent="0">
              <a:buNone/>
            </a:pPr>
            <a:r>
              <a:rPr lang="en-GB" sz="1000" dirty="0">
                <a:solidFill>
                  <a:schemeClr val="bg1"/>
                </a:solidFill>
                <a:hlinkClick r:id="rId8"/>
              </a:rPr>
              <a:t>http://fity.club/lists/suggestions/newspapers-uk/</a:t>
            </a:r>
            <a:r>
              <a:rPr lang="en-GB" sz="1000" dirty="0">
                <a:solidFill>
                  <a:schemeClr val="bg1"/>
                </a:solidFill>
              </a:rPr>
              <a:t> </a:t>
            </a:r>
          </a:p>
          <a:p>
            <a:pPr marL="0" indent="0">
              <a:buNone/>
            </a:pPr>
            <a:r>
              <a:rPr lang="en-GB" sz="1000" dirty="0">
                <a:solidFill>
                  <a:schemeClr val="bg1"/>
                </a:solidFill>
                <a:hlinkClick r:id="rId9"/>
              </a:rPr>
              <a:t>https://pixabay.com/en/braid-rattan-wicker-basket-woven-62779/</a:t>
            </a:r>
            <a:r>
              <a:rPr lang="en-GB" sz="1000" dirty="0">
                <a:solidFill>
                  <a:schemeClr val="bg1"/>
                </a:solidFill>
              </a:rPr>
              <a:t> </a:t>
            </a:r>
          </a:p>
          <a:p>
            <a:pPr marL="0" indent="0">
              <a:buNone/>
            </a:pPr>
            <a:r>
              <a:rPr lang="en-GB" sz="1000" dirty="0">
                <a:solidFill>
                  <a:schemeClr val="bg1"/>
                </a:solidFill>
                <a:hlinkClick r:id="rId10"/>
              </a:rPr>
              <a:t>https://buzz.bournemouth.ac.uk/2020/01/appeal-for-witnesses-following-attempted-thefts-in-bournemouth/</a:t>
            </a:r>
            <a:r>
              <a:rPr lang="en-GB" sz="1000" dirty="0">
                <a:solidFill>
                  <a:schemeClr val="bg1"/>
                </a:solidFill>
              </a:rPr>
              <a:t> </a:t>
            </a:r>
          </a:p>
          <a:p>
            <a:pPr marL="0" indent="0">
              <a:buNone/>
            </a:pPr>
            <a:r>
              <a:rPr lang="en-GB" sz="1000" dirty="0">
                <a:solidFill>
                  <a:schemeClr val="bg1"/>
                </a:solidFill>
                <a:hlinkClick r:id="rId11"/>
              </a:rPr>
              <a:t>https://stateofwales.com/2021/04/police-elections-2021-what-does-a-police-crime-commissioner-do/</a:t>
            </a:r>
            <a:r>
              <a:rPr lang="en-GB" sz="1000" dirty="0">
                <a:solidFill>
                  <a:schemeClr val="bg1"/>
                </a:solidFill>
              </a:rPr>
              <a:t> </a:t>
            </a:r>
          </a:p>
          <a:p>
            <a:pPr marL="0" indent="0">
              <a:buNone/>
            </a:pPr>
            <a:r>
              <a:rPr lang="en-GB" sz="1000" dirty="0">
                <a:solidFill>
                  <a:schemeClr val="bg1"/>
                </a:solidFill>
                <a:hlinkClick r:id="rId12"/>
              </a:rPr>
              <a:t>https://openclipart.org/detail/170352/extended-community-circle-by-josephluis-170352</a:t>
            </a:r>
            <a:r>
              <a:rPr lang="en-GB" sz="1000" dirty="0">
                <a:solidFill>
                  <a:schemeClr val="bg1"/>
                </a:solidFill>
              </a:rPr>
              <a:t> </a:t>
            </a:r>
          </a:p>
          <a:p>
            <a:pPr marL="0" indent="0">
              <a:buNone/>
            </a:pPr>
            <a:r>
              <a:rPr lang="en-GB" sz="1000" dirty="0">
                <a:solidFill>
                  <a:schemeClr val="bg1"/>
                </a:solidFill>
                <a:hlinkClick r:id="rId13"/>
              </a:rPr>
              <a:t>https://www.wallpaperflare.com/search?wallpaper=investigation</a:t>
            </a:r>
            <a:r>
              <a:rPr lang="en-GB" sz="1000" dirty="0">
                <a:solidFill>
                  <a:schemeClr val="bg1"/>
                </a:solidFill>
              </a:rPr>
              <a:t> </a:t>
            </a:r>
          </a:p>
          <a:p>
            <a:pPr marL="0" indent="0">
              <a:buNone/>
            </a:pPr>
            <a:r>
              <a:rPr lang="en-GB" sz="1000" dirty="0">
                <a:solidFill>
                  <a:schemeClr val="bg1"/>
                </a:solidFill>
                <a:hlinkClick r:id="rId14"/>
              </a:rPr>
              <a:t>https://www.flickr.com/photos/number10gov/4581073867</a:t>
            </a:r>
            <a:r>
              <a:rPr lang="en-GB" sz="1000" dirty="0">
                <a:solidFill>
                  <a:schemeClr val="bg1"/>
                </a:solidFill>
              </a:rPr>
              <a:t> </a:t>
            </a:r>
          </a:p>
          <a:p>
            <a:pPr marL="0" indent="0">
              <a:buNone/>
            </a:pPr>
            <a:r>
              <a:rPr lang="en-GB" sz="1000" dirty="0">
                <a:solidFill>
                  <a:schemeClr val="bg1"/>
                </a:solidFill>
                <a:hlinkClick r:id="rId15"/>
              </a:rPr>
              <a:t>https://www.wallpaperflare.com/map-wold-map-technology-world-scaner-digital-time-zone-wallpaper-tghdw/download/4096x2304</a:t>
            </a:r>
            <a:r>
              <a:rPr lang="en-GB" sz="1000" dirty="0">
                <a:solidFill>
                  <a:schemeClr val="bg1"/>
                </a:solidFill>
              </a:rPr>
              <a:t> </a:t>
            </a:r>
          </a:p>
          <a:p>
            <a:pPr marL="0" indent="0">
              <a:buNone/>
            </a:pPr>
            <a:r>
              <a:rPr lang="en-GB" sz="1000" dirty="0">
                <a:solidFill>
                  <a:schemeClr val="bg1"/>
                </a:solidFill>
                <a:hlinkClick r:id="rId16"/>
              </a:rPr>
              <a:t>http://learn.e-limu.org/topic/view/?c=46</a:t>
            </a:r>
            <a:r>
              <a:rPr lang="en-GB" sz="1000" dirty="0">
                <a:solidFill>
                  <a:schemeClr val="bg1"/>
                </a:solidFill>
              </a:rPr>
              <a:t> </a:t>
            </a:r>
          </a:p>
          <a:p>
            <a:pPr marL="0" indent="0">
              <a:buNone/>
            </a:pPr>
            <a:r>
              <a:rPr lang="en-GB" sz="1000" dirty="0">
                <a:solidFill>
                  <a:schemeClr val="bg1"/>
                </a:solidFill>
                <a:hlinkClick r:id="rId17"/>
              </a:rPr>
              <a:t>https://www.pexels.com/photo/2-securities-walking-beside-dried-leaves-3075600/</a:t>
            </a:r>
            <a:r>
              <a:rPr lang="en-GB" sz="1000" dirty="0">
                <a:solidFill>
                  <a:schemeClr val="bg1"/>
                </a:solidFill>
              </a:rPr>
              <a:t> </a:t>
            </a:r>
          </a:p>
          <a:p>
            <a:pPr marL="0" indent="0">
              <a:buNone/>
            </a:pPr>
            <a:r>
              <a:rPr lang="en-GB" sz="1000" dirty="0">
                <a:solidFill>
                  <a:schemeClr val="bg1"/>
                </a:solidFill>
                <a:hlinkClick r:id="rId18"/>
              </a:rPr>
              <a:t>https://www.fairpayzone.com/2018/06/cool-hand-zuck-what-we-have-here-is.html</a:t>
            </a:r>
            <a:r>
              <a:rPr lang="en-GB" sz="1000" dirty="0">
                <a:solidFill>
                  <a:schemeClr val="bg1"/>
                </a:solidFill>
              </a:rPr>
              <a:t> </a:t>
            </a:r>
          </a:p>
          <a:p>
            <a:pPr marL="0" indent="0">
              <a:buNone/>
            </a:pPr>
            <a:r>
              <a:rPr lang="en-GB" sz="1000" dirty="0">
                <a:solidFill>
                  <a:schemeClr val="bg1"/>
                </a:solidFill>
                <a:hlinkClick r:id="rId19"/>
              </a:rPr>
              <a:t>https://www.publicdomainpictures.net/en/view-image.php?image=31992&amp;&amp;picture=ill-put-all-my-trust-in-you</a:t>
            </a:r>
            <a:r>
              <a:rPr lang="en-GB" sz="1000" dirty="0">
                <a:solidFill>
                  <a:schemeClr val="bg1"/>
                </a:solidFill>
              </a:rPr>
              <a:t> </a:t>
            </a:r>
          </a:p>
          <a:p>
            <a:pPr marL="0" indent="0">
              <a:buNone/>
            </a:pPr>
            <a:r>
              <a:rPr lang="en-GB" sz="1000" dirty="0">
                <a:solidFill>
                  <a:schemeClr val="bg1"/>
                </a:solidFill>
                <a:hlinkClick r:id="rId20"/>
              </a:rPr>
              <a:t>https://pxhere.com/es/photo/774767</a:t>
            </a:r>
            <a:r>
              <a:rPr lang="en-GB" sz="1000" dirty="0">
                <a:solidFill>
                  <a:schemeClr val="bg1"/>
                </a:solidFill>
              </a:rPr>
              <a:t> </a:t>
            </a:r>
          </a:p>
          <a:p>
            <a:pPr marL="0" indent="0">
              <a:buNone/>
            </a:pPr>
            <a:r>
              <a:rPr lang="en-GB" sz="1000" dirty="0">
                <a:solidFill>
                  <a:schemeClr val="bg1"/>
                </a:solidFill>
                <a:hlinkClick r:id="rId21"/>
              </a:rPr>
              <a:t>https://www.piqsels.com/en/public-domain-photo-sdzyj</a:t>
            </a:r>
            <a:r>
              <a:rPr lang="en-GB" sz="1000" dirty="0">
                <a:solidFill>
                  <a:schemeClr val="bg1"/>
                </a:solidFill>
              </a:rPr>
              <a:t> </a:t>
            </a:r>
          </a:p>
          <a:p>
            <a:pPr marL="0" indent="0">
              <a:buNone/>
            </a:pPr>
            <a:r>
              <a:rPr lang="en-GB" sz="1000" dirty="0">
                <a:solidFill>
                  <a:schemeClr val="bg1"/>
                </a:solidFill>
                <a:hlinkClick r:id="rId22"/>
              </a:rPr>
              <a:t>https://learn.e-limu.org/topic/view/?t=248&amp;&amp;c=46</a:t>
            </a:r>
            <a:r>
              <a:rPr lang="en-GB" sz="1000" dirty="0">
                <a:solidFill>
                  <a:schemeClr val="bg1"/>
                </a:solidFill>
              </a:rPr>
              <a:t> </a:t>
            </a:r>
          </a:p>
          <a:p>
            <a:pPr marL="0" indent="0">
              <a:buNone/>
            </a:pPr>
            <a:r>
              <a:rPr lang="en-GB" sz="1000" dirty="0">
                <a:solidFill>
                  <a:schemeClr val="bg1"/>
                </a:solidFill>
                <a:hlinkClick r:id="rId23"/>
              </a:rPr>
              <a:t>https://www.flickr.com/photos/mikedunford/6855358834/</a:t>
            </a:r>
            <a:r>
              <a:rPr lang="en-GB" sz="1000" dirty="0">
                <a:solidFill>
                  <a:schemeClr val="bg1"/>
                </a:solidFill>
              </a:rPr>
              <a:t> </a:t>
            </a:r>
          </a:p>
          <a:p>
            <a:pPr marL="0" indent="0">
              <a:buNone/>
            </a:pPr>
            <a:r>
              <a:rPr lang="en-GB" sz="1000" dirty="0">
                <a:solidFill>
                  <a:schemeClr val="bg1"/>
                </a:solidFill>
                <a:hlinkClick r:id="rId24"/>
              </a:rPr>
              <a:t>https://noloseytu.blogspot.com/2017/05/</a:t>
            </a:r>
            <a:r>
              <a:rPr lang="en-GB" sz="1000" dirty="0">
                <a:solidFill>
                  <a:schemeClr val="bg1"/>
                </a:solidFill>
              </a:rPr>
              <a:t> </a:t>
            </a:r>
          </a:p>
          <a:p>
            <a:pPr marL="0" indent="0">
              <a:buNone/>
            </a:pPr>
            <a:r>
              <a:rPr lang="en-GB" sz="1000" dirty="0">
                <a:solidFill>
                  <a:schemeClr val="bg1"/>
                </a:solidFill>
                <a:hlinkClick r:id="rId25"/>
              </a:rPr>
              <a:t>https://www.wallpaperflare.com/illustration-of-black-and-gray-map-world-map-dark-continents-wallpaper-hgwdx/download/3840x2160</a:t>
            </a:r>
            <a:r>
              <a:rPr lang="en-GB" sz="1000" dirty="0">
                <a:solidFill>
                  <a:schemeClr val="bg1"/>
                </a:solidFill>
              </a:rPr>
              <a:t> </a:t>
            </a:r>
          </a:p>
          <a:p>
            <a:pPr marL="0" indent="0">
              <a:buNone/>
            </a:pPr>
            <a:r>
              <a:rPr lang="en-GB" sz="1000" dirty="0">
                <a:solidFill>
                  <a:schemeClr val="bg1"/>
                </a:solidFill>
                <a:hlinkClick r:id="rId26"/>
              </a:rPr>
              <a:t>https://pxhere.com/zh/photo/1532601</a:t>
            </a:r>
            <a:r>
              <a:rPr lang="en-GB" sz="1000" dirty="0">
                <a:solidFill>
                  <a:schemeClr val="bg1"/>
                </a:solidFill>
              </a:rPr>
              <a:t> </a:t>
            </a:r>
          </a:p>
          <a:p>
            <a:pPr marL="0" indent="0">
              <a:buNone/>
            </a:pPr>
            <a:endParaRPr lang="en-GB" sz="500" dirty="0">
              <a:solidFill>
                <a:schemeClr val="bg1"/>
              </a:solidFill>
            </a:endParaRPr>
          </a:p>
        </p:txBody>
      </p:sp>
    </p:spTree>
    <p:extLst>
      <p:ext uri="{BB962C8B-B14F-4D97-AF65-F5344CB8AC3E}">
        <p14:creationId xmlns:p14="http://schemas.microsoft.com/office/powerpoint/2010/main" val="1458852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4879</Words>
  <Application>Microsoft Office PowerPoint</Application>
  <PresentationFormat>Widescreen</PresentationFormat>
  <Paragraphs>263</Paragraphs>
  <Slides>22</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Aptos</vt:lpstr>
      <vt:lpstr>Arial</vt:lpstr>
      <vt:lpstr>Calibri</vt:lpstr>
      <vt:lpstr>Calibri Light</vt:lpstr>
      <vt:lpstr>Office Theme</vt:lpstr>
      <vt:lpstr>Politics and Policing: Influence, Priorities &amp; Trust</vt:lpstr>
      <vt:lpstr>PowerPoint Presentation</vt:lpstr>
      <vt:lpstr>The political independence of the Police</vt:lpstr>
      <vt:lpstr>PowerPoint Presentation</vt:lpstr>
      <vt:lpstr>PowerPoint Presentation</vt:lpstr>
      <vt:lpstr>PowerPoint Presentation</vt:lpstr>
      <vt:lpstr>PowerPoint Presentation</vt:lpstr>
      <vt:lpstr>The influence of politics on policing priorities</vt:lpstr>
      <vt:lpstr>PowerPoint Presentation</vt:lpstr>
      <vt:lpstr>PowerPoint Presentation</vt:lpstr>
      <vt:lpstr>PowerPoint Presentation</vt:lpstr>
      <vt:lpstr>PowerPoint Presentation</vt:lpstr>
      <vt:lpstr>The impact of politics on public engagement and trust in law enforcement</vt:lpstr>
      <vt:lpstr>PowerPoint Presentation</vt:lpstr>
      <vt:lpstr>PowerPoint Presentation</vt:lpstr>
      <vt:lpstr>PowerPoint Presentation</vt:lpstr>
      <vt:lpstr>Conclusion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Policing</dc:title>
  <dc:creator>Mike Durke</dc:creator>
  <cp:lastModifiedBy>Skelton, Mark 1447</cp:lastModifiedBy>
  <cp:revision>7</cp:revision>
  <dcterms:created xsi:type="dcterms:W3CDTF">2023-05-09T09:47:04Z</dcterms:created>
  <dcterms:modified xsi:type="dcterms:W3CDTF">2025-07-25T15:14:57Z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529d828-a824-4b78-ab24-eaae5922aa38_Enabled">
    <vt:lpwstr>true</vt:lpwstr>
  </property>
  <property fmtid="{D5CDD505-2E9C-101B-9397-08002B2CF9AE}" pid="3" name="MSIP_Label_f529d828-a824-4b78-ab24-eaae5922aa38_SetDate">
    <vt:lpwstr>2025-07-25T15:14:26Z</vt:lpwstr>
  </property>
  <property fmtid="{D5CDD505-2E9C-101B-9397-08002B2CF9AE}" pid="4" name="MSIP_Label_f529d828-a824-4b78-ab24-eaae5922aa38_Method">
    <vt:lpwstr>Standard</vt:lpwstr>
  </property>
  <property fmtid="{D5CDD505-2E9C-101B-9397-08002B2CF9AE}" pid="5" name="MSIP_Label_f529d828-a824-4b78-ab24-eaae5922aa38_Name">
    <vt:lpwstr>OFFICIAL</vt:lpwstr>
  </property>
  <property fmtid="{D5CDD505-2E9C-101B-9397-08002B2CF9AE}" pid="6" name="MSIP_Label_f529d828-a824-4b78-ab24-eaae5922aa38_SiteId">
    <vt:lpwstr>b23255a1-8f78-4144-8904-31f019036ade</vt:lpwstr>
  </property>
  <property fmtid="{D5CDD505-2E9C-101B-9397-08002B2CF9AE}" pid="7" name="MSIP_Label_f529d828-a824-4b78-ab24-eaae5922aa38_ActionId">
    <vt:lpwstr>0cab9d02-9cb9-4015-815b-0d581b1d5976</vt:lpwstr>
  </property>
  <property fmtid="{D5CDD505-2E9C-101B-9397-08002B2CF9AE}" pid="8" name="MSIP_Label_f529d828-a824-4b78-ab24-eaae5922aa38_ContentBits">
    <vt:lpwstr>0</vt:lpwstr>
  </property>
  <property fmtid="{D5CDD505-2E9C-101B-9397-08002B2CF9AE}" pid="9" name="MSIP_Label_f529d828-a824-4b78-ab24-eaae5922aa38_Tag">
    <vt:lpwstr>10, 3, 0, 1</vt:lpwstr>
  </property>
</Properties>
</file>