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5114588" cy="10688638"/>
  <p:notesSz cx="6858000" cy="9144000"/>
  <p:defaultTextStyle>
    <a:defPPr>
      <a:defRPr lang="en-US"/>
    </a:defPPr>
    <a:lvl1pPr marL="0" algn="l" defTabSz="1238555" rtl="0" eaLnBrk="1" latinLnBrk="0" hangingPunct="1">
      <a:defRPr sz="2438" kern="1200">
        <a:solidFill>
          <a:schemeClr val="tx1"/>
        </a:solidFill>
        <a:latin typeface="+mn-lt"/>
        <a:ea typeface="+mn-ea"/>
        <a:cs typeface="+mn-cs"/>
      </a:defRPr>
    </a:lvl1pPr>
    <a:lvl2pPr marL="619277" algn="l" defTabSz="1238555" rtl="0" eaLnBrk="1" latinLnBrk="0" hangingPunct="1">
      <a:defRPr sz="2438" kern="1200">
        <a:solidFill>
          <a:schemeClr val="tx1"/>
        </a:solidFill>
        <a:latin typeface="+mn-lt"/>
        <a:ea typeface="+mn-ea"/>
        <a:cs typeface="+mn-cs"/>
      </a:defRPr>
    </a:lvl2pPr>
    <a:lvl3pPr marL="1238555" algn="l" defTabSz="1238555" rtl="0" eaLnBrk="1" latinLnBrk="0" hangingPunct="1">
      <a:defRPr sz="2438" kern="1200">
        <a:solidFill>
          <a:schemeClr val="tx1"/>
        </a:solidFill>
        <a:latin typeface="+mn-lt"/>
        <a:ea typeface="+mn-ea"/>
        <a:cs typeface="+mn-cs"/>
      </a:defRPr>
    </a:lvl3pPr>
    <a:lvl4pPr marL="1857832" algn="l" defTabSz="1238555" rtl="0" eaLnBrk="1" latinLnBrk="0" hangingPunct="1">
      <a:defRPr sz="2438" kern="1200">
        <a:solidFill>
          <a:schemeClr val="tx1"/>
        </a:solidFill>
        <a:latin typeface="+mn-lt"/>
        <a:ea typeface="+mn-ea"/>
        <a:cs typeface="+mn-cs"/>
      </a:defRPr>
    </a:lvl4pPr>
    <a:lvl5pPr marL="2477110" algn="l" defTabSz="1238555" rtl="0" eaLnBrk="1" latinLnBrk="0" hangingPunct="1">
      <a:defRPr sz="2438" kern="1200">
        <a:solidFill>
          <a:schemeClr val="tx1"/>
        </a:solidFill>
        <a:latin typeface="+mn-lt"/>
        <a:ea typeface="+mn-ea"/>
        <a:cs typeface="+mn-cs"/>
      </a:defRPr>
    </a:lvl5pPr>
    <a:lvl6pPr marL="3096387" algn="l" defTabSz="1238555" rtl="0" eaLnBrk="1" latinLnBrk="0" hangingPunct="1">
      <a:defRPr sz="2438" kern="1200">
        <a:solidFill>
          <a:schemeClr val="tx1"/>
        </a:solidFill>
        <a:latin typeface="+mn-lt"/>
        <a:ea typeface="+mn-ea"/>
        <a:cs typeface="+mn-cs"/>
      </a:defRPr>
    </a:lvl6pPr>
    <a:lvl7pPr marL="3715664" algn="l" defTabSz="1238555" rtl="0" eaLnBrk="1" latinLnBrk="0" hangingPunct="1">
      <a:defRPr sz="2438" kern="1200">
        <a:solidFill>
          <a:schemeClr val="tx1"/>
        </a:solidFill>
        <a:latin typeface="+mn-lt"/>
        <a:ea typeface="+mn-ea"/>
        <a:cs typeface="+mn-cs"/>
      </a:defRPr>
    </a:lvl7pPr>
    <a:lvl8pPr marL="4334942" algn="l" defTabSz="1238555" rtl="0" eaLnBrk="1" latinLnBrk="0" hangingPunct="1">
      <a:defRPr sz="2438" kern="1200">
        <a:solidFill>
          <a:schemeClr val="tx1"/>
        </a:solidFill>
        <a:latin typeface="+mn-lt"/>
        <a:ea typeface="+mn-ea"/>
        <a:cs typeface="+mn-cs"/>
      </a:defRPr>
    </a:lvl8pPr>
    <a:lvl9pPr marL="4954219" algn="l" defTabSz="1238555" rtl="0" eaLnBrk="1" latinLnBrk="0" hangingPunct="1">
      <a:defRPr sz="2438"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0" d="100"/>
          <a:sy n="50" d="100"/>
        </p:scale>
        <p:origin x="824"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862" b="1" i="0" u="none" strike="noStrike" kern="1200" spc="0" baseline="0">
                <a:solidFill>
                  <a:prstClr val="black">
                    <a:lumMod val="65000"/>
                    <a:lumOff val="35000"/>
                  </a:prstClr>
                </a:solidFill>
                <a:latin typeface="+mn-lt"/>
                <a:ea typeface="+mn-ea"/>
                <a:cs typeface="+mn-cs"/>
              </a:defRPr>
            </a:pPr>
            <a:r>
              <a:rPr lang="en-US" sz="1400" b="1" dirty="0"/>
              <a:t>Detection Rates for Pharmaceuticals in Urban Rivers</a:t>
            </a:r>
          </a:p>
          <a:p>
            <a:pPr marL="0" marR="0" indent="0" algn="ctr" defTabSz="914400" rtl="0" eaLnBrk="1" fontAlgn="auto" latinLnBrk="0" hangingPunct="1">
              <a:lnSpc>
                <a:spcPct val="100000"/>
              </a:lnSpc>
              <a:spcBef>
                <a:spcPts val="0"/>
              </a:spcBef>
              <a:spcAft>
                <a:spcPts val="0"/>
              </a:spcAft>
              <a:buClrTx/>
              <a:buSzTx/>
              <a:buFontTx/>
              <a:buNone/>
              <a:tabLst/>
              <a:defRPr b="1">
                <a:solidFill>
                  <a:prstClr val="black">
                    <a:lumMod val="65000"/>
                    <a:lumOff val="35000"/>
                  </a:prstClr>
                </a:solidFill>
              </a:defRPr>
            </a:pPr>
            <a:r>
              <a:rPr lang="en-US" sz="1400" b="1" dirty="0"/>
              <a:t>Adapted</a:t>
            </a:r>
            <a:r>
              <a:rPr lang="en-US" sz="1400" b="1" baseline="0" dirty="0"/>
              <a:t> from aus der beek et al. (2016) and WHO (2012)</a:t>
            </a:r>
            <a:endParaRPr lang="en-US" sz="1400" b="1" dirty="0"/>
          </a:p>
          <a:p>
            <a:pPr marL="0" marR="0" indent="0" algn="ctr" defTabSz="914400" rtl="0" eaLnBrk="1" fontAlgn="auto" latinLnBrk="0" hangingPunct="1">
              <a:lnSpc>
                <a:spcPct val="100000"/>
              </a:lnSpc>
              <a:spcBef>
                <a:spcPts val="0"/>
              </a:spcBef>
              <a:spcAft>
                <a:spcPts val="0"/>
              </a:spcAft>
              <a:buClrTx/>
              <a:buSzTx/>
              <a:buFontTx/>
              <a:buNone/>
              <a:tabLst/>
              <a:defRPr b="1">
                <a:solidFill>
                  <a:prstClr val="black">
                    <a:lumMod val="65000"/>
                    <a:lumOff val="35000"/>
                  </a:prstClr>
                </a:solidFill>
              </a:defRPr>
            </a:pPr>
            <a:endParaRPr lang="en-US" sz="1800" b="1" dirty="0"/>
          </a:p>
        </c:rich>
      </c:tx>
      <c:overlay val="0"/>
      <c:spPr>
        <a:noFill/>
        <a:ln>
          <a:noFill/>
        </a:ln>
        <a:effectLst/>
      </c:spPr>
      <c:txPr>
        <a:bodyPr rot="0" spcFirstLastPara="1" vertOverflow="ellipsis" vert="horz" wrap="square" anchor="ctr" anchorCtr="1"/>
        <a:lstStyle/>
        <a:p>
          <a:pPr marL="0" marR="0" indent="0" algn="ctr" defTabSz="914400" rtl="0" eaLnBrk="1" fontAlgn="auto" latinLnBrk="0" hangingPunct="1">
            <a:lnSpc>
              <a:spcPct val="100000"/>
            </a:lnSpc>
            <a:spcBef>
              <a:spcPts val="0"/>
            </a:spcBef>
            <a:spcAft>
              <a:spcPts val="0"/>
            </a:spcAft>
            <a:buClrTx/>
            <a:buSzTx/>
            <a:buFontTx/>
            <a:buNone/>
            <a:tabLst/>
            <a:defRPr sz="1862" b="1" i="0" u="none" strike="noStrike" kern="1200" spc="0" baseline="0">
              <a:solidFill>
                <a:prstClr val="black">
                  <a:lumMod val="65000"/>
                  <a:lumOff val="35000"/>
                </a:prstClr>
              </a:solidFill>
              <a:latin typeface="+mn-lt"/>
              <a:ea typeface="+mn-ea"/>
              <a:cs typeface="+mn-cs"/>
            </a:defRPr>
          </a:pPr>
          <a:endParaRPr lang="en-US"/>
        </a:p>
      </c:txPr>
    </c:title>
    <c:autoTitleDeleted val="0"/>
    <c:plotArea>
      <c:layout>
        <c:manualLayout>
          <c:layoutTarget val="inner"/>
          <c:xMode val="edge"/>
          <c:yMode val="edge"/>
          <c:x val="0.24142303206898699"/>
          <c:y val="0.25686333173351339"/>
          <c:w val="0.56613580735563318"/>
          <c:h val="0.54428121543363506"/>
        </c:manualLayout>
      </c:layout>
      <c:pieChart>
        <c:varyColors val="1"/>
        <c:ser>
          <c:idx val="0"/>
          <c:order val="0"/>
          <c:tx>
            <c:strRef>
              <c:f>Sheet1!$B$1</c:f>
              <c:strCache>
                <c:ptCount val="1"/>
                <c:pt idx="0">
                  <c:v>Series 1</c:v>
                </c:pt>
              </c:strCache>
            </c:strRef>
          </c:tx>
          <c:dPt>
            <c:idx val="0"/>
            <c:bubble3D val="0"/>
            <c:spPr>
              <a:solidFill>
                <a:schemeClr val="accent2"/>
              </a:solidFill>
              <a:ln>
                <a:noFill/>
              </a:ln>
              <a:effectLst/>
            </c:spPr>
            <c:extLst>
              <c:ext xmlns:c16="http://schemas.microsoft.com/office/drawing/2014/chart" uri="{C3380CC4-5D6E-409C-BE32-E72D297353CC}">
                <c16:uniqueId val="{00000001-FD52-48B3-9C7B-8B5730941FE9}"/>
              </c:ext>
            </c:extLst>
          </c:dPt>
          <c:dPt>
            <c:idx val="1"/>
            <c:bubble3D val="0"/>
            <c:spPr>
              <a:solidFill>
                <a:schemeClr val="accent4"/>
              </a:solidFill>
              <a:ln>
                <a:noFill/>
              </a:ln>
              <a:effectLst/>
            </c:spPr>
            <c:extLst>
              <c:ext xmlns:c16="http://schemas.microsoft.com/office/drawing/2014/chart" uri="{C3380CC4-5D6E-409C-BE32-E72D297353CC}">
                <c16:uniqueId val="{00000003-FD52-48B3-9C7B-8B5730941FE9}"/>
              </c:ext>
            </c:extLst>
          </c:dPt>
          <c:dPt>
            <c:idx val="2"/>
            <c:bubble3D val="0"/>
            <c:spPr>
              <a:solidFill>
                <a:schemeClr val="accent6"/>
              </a:solidFill>
              <a:ln>
                <a:noFill/>
              </a:ln>
              <a:effectLst/>
            </c:spPr>
            <c:extLst>
              <c:ext xmlns:c16="http://schemas.microsoft.com/office/drawing/2014/chart" uri="{C3380CC4-5D6E-409C-BE32-E72D297353CC}">
                <c16:uniqueId val="{00000005-FD52-48B3-9C7B-8B5730941FE9}"/>
              </c:ext>
            </c:extLst>
          </c:dPt>
          <c:dPt>
            <c:idx val="3"/>
            <c:bubble3D val="0"/>
            <c:spPr>
              <a:solidFill>
                <a:schemeClr val="accent2">
                  <a:lumMod val="60000"/>
                </a:schemeClr>
              </a:solidFill>
              <a:ln>
                <a:noFill/>
              </a:ln>
              <a:effectLst/>
            </c:spPr>
            <c:extLst>
              <c:ext xmlns:c16="http://schemas.microsoft.com/office/drawing/2014/chart" uri="{C3380CC4-5D6E-409C-BE32-E72D297353CC}">
                <c16:uniqueId val="{00000007-FD52-48B3-9C7B-8B5730941FE9}"/>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Analgescis (Paracetamol)</c:v>
                </c:pt>
                <c:pt idx="1">
                  <c:v>Antibiotics (Amoxicilin)</c:v>
                </c:pt>
                <c:pt idx="2">
                  <c:v>Cardiovascular (Atenolol)</c:v>
                </c:pt>
                <c:pt idx="3">
                  <c:v>Hormones(Ethinylestradiol)</c:v>
                </c:pt>
              </c:strCache>
            </c:strRef>
          </c:cat>
          <c:val>
            <c:numRef>
              <c:f>Sheet1!$B$2:$B$5</c:f>
              <c:numCache>
                <c:formatCode>0%</c:formatCode>
                <c:ptCount val="4"/>
                <c:pt idx="0">
                  <c:v>0.78</c:v>
                </c:pt>
                <c:pt idx="1">
                  <c:v>0.64</c:v>
                </c:pt>
                <c:pt idx="2">
                  <c:v>0.52</c:v>
                </c:pt>
                <c:pt idx="3">
                  <c:v>0.31</c:v>
                </c:pt>
              </c:numCache>
            </c:numRef>
          </c:val>
          <c:extLst>
            <c:ext xmlns:c16="http://schemas.microsoft.com/office/drawing/2014/chart" uri="{C3380CC4-5D6E-409C-BE32-E72D297353CC}">
              <c16:uniqueId val="{00000008-FD52-48B3-9C7B-8B5730941FE9}"/>
            </c:ext>
          </c:extLst>
        </c:ser>
        <c:ser>
          <c:idx val="1"/>
          <c:order val="1"/>
          <c:tx>
            <c:strRef>
              <c:f>Sheet1!$C$1</c:f>
              <c:strCache>
                <c:ptCount val="1"/>
                <c:pt idx="0">
                  <c:v>Column1</c:v>
                </c:pt>
              </c:strCache>
            </c:strRef>
          </c:tx>
          <c:dPt>
            <c:idx val="0"/>
            <c:bubble3D val="0"/>
            <c:spPr>
              <a:solidFill>
                <a:schemeClr val="accent2"/>
              </a:solidFill>
              <a:ln>
                <a:noFill/>
              </a:ln>
              <a:effectLst/>
            </c:spPr>
            <c:extLst>
              <c:ext xmlns:c16="http://schemas.microsoft.com/office/drawing/2014/chart" uri="{C3380CC4-5D6E-409C-BE32-E72D297353CC}">
                <c16:uniqueId val="{0000000A-FD52-48B3-9C7B-8B5730941FE9}"/>
              </c:ext>
            </c:extLst>
          </c:dPt>
          <c:dPt>
            <c:idx val="1"/>
            <c:bubble3D val="0"/>
            <c:spPr>
              <a:solidFill>
                <a:schemeClr val="accent4"/>
              </a:solidFill>
              <a:ln>
                <a:noFill/>
              </a:ln>
              <a:effectLst/>
            </c:spPr>
            <c:extLst>
              <c:ext xmlns:c16="http://schemas.microsoft.com/office/drawing/2014/chart" uri="{C3380CC4-5D6E-409C-BE32-E72D297353CC}">
                <c16:uniqueId val="{0000000C-FD52-48B3-9C7B-8B5730941FE9}"/>
              </c:ext>
            </c:extLst>
          </c:dPt>
          <c:dPt>
            <c:idx val="2"/>
            <c:bubble3D val="0"/>
            <c:spPr>
              <a:solidFill>
                <a:schemeClr val="accent6"/>
              </a:solidFill>
              <a:ln>
                <a:noFill/>
              </a:ln>
              <a:effectLst/>
            </c:spPr>
            <c:extLst>
              <c:ext xmlns:c16="http://schemas.microsoft.com/office/drawing/2014/chart" uri="{C3380CC4-5D6E-409C-BE32-E72D297353CC}">
                <c16:uniqueId val="{0000000E-FD52-48B3-9C7B-8B5730941FE9}"/>
              </c:ext>
            </c:extLst>
          </c:dPt>
          <c:dPt>
            <c:idx val="3"/>
            <c:bubble3D val="0"/>
            <c:spPr>
              <a:solidFill>
                <a:schemeClr val="accent2">
                  <a:lumMod val="60000"/>
                </a:schemeClr>
              </a:solidFill>
              <a:ln>
                <a:noFill/>
              </a:ln>
              <a:effectLst/>
            </c:spPr>
            <c:extLst>
              <c:ext xmlns:c16="http://schemas.microsoft.com/office/drawing/2014/chart" uri="{C3380CC4-5D6E-409C-BE32-E72D297353CC}">
                <c16:uniqueId val="{00000010-FD52-48B3-9C7B-8B5730941FE9}"/>
              </c:ext>
            </c:extLst>
          </c:dPt>
          <c:cat>
            <c:strRef>
              <c:f>Sheet1!$A$2:$A$5</c:f>
              <c:strCache>
                <c:ptCount val="4"/>
                <c:pt idx="0">
                  <c:v>Analgescis (Paracetamol)</c:v>
                </c:pt>
                <c:pt idx="1">
                  <c:v>Antibiotics (Amoxicilin)</c:v>
                </c:pt>
                <c:pt idx="2">
                  <c:v>Cardiovascular (Atenolol)</c:v>
                </c:pt>
                <c:pt idx="3">
                  <c:v>Hormones(Ethinylestradiol)</c:v>
                </c:pt>
              </c:strCache>
            </c:strRef>
          </c:cat>
          <c:val>
            <c:numRef>
              <c:f>Sheet1!$C$2:$C$5</c:f>
              <c:numCache>
                <c:formatCode>General</c:formatCode>
                <c:ptCount val="4"/>
              </c:numCache>
            </c:numRef>
          </c:val>
          <c:extLst>
            <c:ext xmlns:c16="http://schemas.microsoft.com/office/drawing/2014/chart" uri="{C3380CC4-5D6E-409C-BE32-E72D297353CC}">
              <c16:uniqueId val="{00000011-FD52-48B3-9C7B-8B5730941FE9}"/>
            </c:ext>
          </c:extLst>
        </c:ser>
        <c:ser>
          <c:idx val="2"/>
          <c:order val="2"/>
          <c:tx>
            <c:strRef>
              <c:f>Sheet1!$D$1</c:f>
              <c:strCache>
                <c:ptCount val="1"/>
                <c:pt idx="0">
                  <c:v>Column2</c:v>
                </c:pt>
              </c:strCache>
            </c:strRef>
          </c:tx>
          <c:dPt>
            <c:idx val="0"/>
            <c:bubble3D val="0"/>
            <c:spPr>
              <a:solidFill>
                <a:schemeClr val="accent2"/>
              </a:solidFill>
              <a:ln>
                <a:noFill/>
              </a:ln>
              <a:effectLst/>
            </c:spPr>
            <c:extLst>
              <c:ext xmlns:c16="http://schemas.microsoft.com/office/drawing/2014/chart" uri="{C3380CC4-5D6E-409C-BE32-E72D297353CC}">
                <c16:uniqueId val="{00000013-FD52-48B3-9C7B-8B5730941FE9}"/>
              </c:ext>
            </c:extLst>
          </c:dPt>
          <c:dPt>
            <c:idx val="1"/>
            <c:bubble3D val="0"/>
            <c:spPr>
              <a:solidFill>
                <a:schemeClr val="accent4"/>
              </a:solidFill>
              <a:ln>
                <a:noFill/>
              </a:ln>
              <a:effectLst/>
            </c:spPr>
            <c:extLst>
              <c:ext xmlns:c16="http://schemas.microsoft.com/office/drawing/2014/chart" uri="{C3380CC4-5D6E-409C-BE32-E72D297353CC}">
                <c16:uniqueId val="{00000015-FD52-48B3-9C7B-8B5730941FE9}"/>
              </c:ext>
            </c:extLst>
          </c:dPt>
          <c:dPt>
            <c:idx val="2"/>
            <c:bubble3D val="0"/>
            <c:spPr>
              <a:solidFill>
                <a:schemeClr val="accent6"/>
              </a:solidFill>
              <a:ln>
                <a:noFill/>
              </a:ln>
              <a:effectLst/>
            </c:spPr>
            <c:extLst>
              <c:ext xmlns:c16="http://schemas.microsoft.com/office/drawing/2014/chart" uri="{C3380CC4-5D6E-409C-BE32-E72D297353CC}">
                <c16:uniqueId val="{00000017-FD52-48B3-9C7B-8B5730941FE9}"/>
              </c:ext>
            </c:extLst>
          </c:dPt>
          <c:dPt>
            <c:idx val="3"/>
            <c:bubble3D val="0"/>
            <c:spPr>
              <a:solidFill>
                <a:schemeClr val="accent2">
                  <a:lumMod val="60000"/>
                </a:schemeClr>
              </a:solidFill>
              <a:ln>
                <a:noFill/>
              </a:ln>
              <a:effectLst/>
            </c:spPr>
            <c:extLst>
              <c:ext xmlns:c16="http://schemas.microsoft.com/office/drawing/2014/chart" uri="{C3380CC4-5D6E-409C-BE32-E72D297353CC}">
                <c16:uniqueId val="{00000019-FD52-48B3-9C7B-8B5730941FE9}"/>
              </c:ext>
            </c:extLst>
          </c:dPt>
          <c:cat>
            <c:strRef>
              <c:f>Sheet1!$A$2:$A$5</c:f>
              <c:strCache>
                <c:ptCount val="4"/>
                <c:pt idx="0">
                  <c:v>Analgescis (Paracetamol)</c:v>
                </c:pt>
                <c:pt idx="1">
                  <c:v>Antibiotics (Amoxicilin)</c:v>
                </c:pt>
                <c:pt idx="2">
                  <c:v>Cardiovascular (Atenolol)</c:v>
                </c:pt>
                <c:pt idx="3">
                  <c:v>Hormones(Ethinylestradiol)</c:v>
                </c:pt>
              </c:strCache>
            </c:strRef>
          </c:cat>
          <c:val>
            <c:numRef>
              <c:f>Sheet1!$D$2:$D$5</c:f>
              <c:numCache>
                <c:formatCode>General</c:formatCode>
                <c:ptCount val="4"/>
              </c:numCache>
            </c:numRef>
          </c:val>
          <c:extLst>
            <c:ext xmlns:c16="http://schemas.microsoft.com/office/drawing/2014/chart" uri="{C3380CC4-5D6E-409C-BE32-E72D297353CC}">
              <c16:uniqueId val="{0000001A-FD52-48B3-9C7B-8B5730941FE9}"/>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14620028376562674"/>
          <c:y val="0.80470347055863989"/>
          <c:w val="0.68923108000156208"/>
          <c:h val="0.17763748389654951"/>
        </c:manualLayout>
      </c:layout>
      <c:overlay val="0"/>
      <c:spPr>
        <a:noFill/>
        <a:ln>
          <a:noFill/>
        </a:ln>
        <a:effectLst/>
      </c:spPr>
      <c:txPr>
        <a:bodyPr rot="0" spcFirstLastPara="1" vertOverflow="ellipsis" vert="horz" wrap="square" anchor="ctr" anchorCtr="1"/>
        <a:lstStyle/>
        <a:p>
          <a:pPr>
            <a:defRPr sz="1197"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092C2-0CF7-4FA1-B1B6-87F3B2B730FD}" type="doc">
      <dgm:prSet loTypeId="urn:microsoft.com/office/officeart/2005/8/layout/process2" loCatId="process" qsTypeId="urn:microsoft.com/office/officeart/2005/8/quickstyle/simple5" qsCatId="simple" csTypeId="urn:microsoft.com/office/officeart/2005/8/colors/colorful1" csCatId="colorful" phldr="1"/>
      <dgm:spPr/>
    </dgm:pt>
    <dgm:pt modelId="{6A6F89CA-E5AB-4976-A1E0-A2EE5E585C91}">
      <dgm:prSet phldrT="[Text]"/>
      <dgm:spPr/>
      <dgm:t>
        <a:bodyPr/>
        <a:lstStyle/>
        <a:p>
          <a:r>
            <a:rPr lang="en-US" dirty="0"/>
            <a:t>WASTE DISPOSAL</a:t>
          </a:r>
        </a:p>
      </dgm:t>
    </dgm:pt>
    <dgm:pt modelId="{EAB765B3-7528-414E-9476-7A241A73EEC0}" type="parTrans" cxnId="{B962D39A-F2B9-45D8-A8B4-AE257A6AEA4B}">
      <dgm:prSet/>
      <dgm:spPr/>
      <dgm:t>
        <a:bodyPr/>
        <a:lstStyle/>
        <a:p>
          <a:endParaRPr lang="en-US"/>
        </a:p>
      </dgm:t>
    </dgm:pt>
    <dgm:pt modelId="{9EB6F2EE-415D-46E0-A0B3-779F4B58D58D}" type="sibTrans" cxnId="{B962D39A-F2B9-45D8-A8B4-AE257A6AEA4B}">
      <dgm:prSet/>
      <dgm:spPr/>
      <dgm:t>
        <a:bodyPr/>
        <a:lstStyle/>
        <a:p>
          <a:endParaRPr lang="en-US"/>
        </a:p>
      </dgm:t>
    </dgm:pt>
    <dgm:pt modelId="{7242BF52-83AB-424F-80E0-BDA5DE00876D}">
      <dgm:prSet phldrT="[Text]"/>
      <dgm:spPr/>
      <dgm:t>
        <a:bodyPr/>
        <a:lstStyle/>
        <a:p>
          <a:r>
            <a:rPr lang="en-US" dirty="0"/>
            <a:t>WATER CONTAMINATION</a:t>
          </a:r>
        </a:p>
      </dgm:t>
    </dgm:pt>
    <dgm:pt modelId="{55B3D95D-C9F7-4C37-AA5D-42151578F168}" type="parTrans" cxnId="{B43DA729-306B-407B-BFF4-6968A0951C09}">
      <dgm:prSet/>
      <dgm:spPr/>
      <dgm:t>
        <a:bodyPr/>
        <a:lstStyle/>
        <a:p>
          <a:endParaRPr lang="en-US"/>
        </a:p>
      </dgm:t>
    </dgm:pt>
    <dgm:pt modelId="{473F4183-B79D-4F8F-AE38-1BE920A7DA3C}" type="sibTrans" cxnId="{B43DA729-306B-407B-BFF4-6968A0951C09}">
      <dgm:prSet/>
      <dgm:spPr/>
      <dgm:t>
        <a:bodyPr/>
        <a:lstStyle/>
        <a:p>
          <a:endParaRPr lang="en-US"/>
        </a:p>
      </dgm:t>
    </dgm:pt>
    <dgm:pt modelId="{516C3B89-CE5C-49EF-A4D7-88A84031D0D0}">
      <dgm:prSet phldrT="[Text]"/>
      <dgm:spPr/>
      <dgm:t>
        <a:bodyPr/>
        <a:lstStyle/>
        <a:p>
          <a:r>
            <a:rPr lang="en-US" dirty="0"/>
            <a:t>PUBLIC HEALTH MITIGATION</a:t>
          </a:r>
        </a:p>
      </dgm:t>
    </dgm:pt>
    <dgm:pt modelId="{D53953DA-AE72-4F73-8116-0D51D2D433B1}" type="parTrans" cxnId="{B1E3B163-2D45-42E3-AB97-BF9BAF1F694F}">
      <dgm:prSet/>
      <dgm:spPr/>
      <dgm:t>
        <a:bodyPr/>
        <a:lstStyle/>
        <a:p>
          <a:endParaRPr lang="en-US"/>
        </a:p>
      </dgm:t>
    </dgm:pt>
    <dgm:pt modelId="{80EDFDB9-C41F-4CFB-9537-26BCD4347B9F}" type="sibTrans" cxnId="{B1E3B163-2D45-42E3-AB97-BF9BAF1F694F}">
      <dgm:prSet/>
      <dgm:spPr/>
      <dgm:t>
        <a:bodyPr/>
        <a:lstStyle/>
        <a:p>
          <a:endParaRPr lang="en-US"/>
        </a:p>
      </dgm:t>
    </dgm:pt>
    <dgm:pt modelId="{84191FE2-3C29-4A82-883D-F7078B7E927D}" type="pres">
      <dgm:prSet presAssocID="{DCE092C2-0CF7-4FA1-B1B6-87F3B2B730FD}" presName="linearFlow" presStyleCnt="0">
        <dgm:presLayoutVars>
          <dgm:resizeHandles val="exact"/>
        </dgm:presLayoutVars>
      </dgm:prSet>
      <dgm:spPr/>
    </dgm:pt>
    <dgm:pt modelId="{DE6E8518-E3B6-4BA5-8A2B-9F228C058E35}" type="pres">
      <dgm:prSet presAssocID="{6A6F89CA-E5AB-4976-A1E0-A2EE5E585C91}" presName="node" presStyleLbl="node1" presStyleIdx="0" presStyleCnt="3">
        <dgm:presLayoutVars>
          <dgm:bulletEnabled val="1"/>
        </dgm:presLayoutVars>
      </dgm:prSet>
      <dgm:spPr/>
    </dgm:pt>
    <dgm:pt modelId="{544BFCFD-D2CB-4684-BEBB-51C09BC02ED2}" type="pres">
      <dgm:prSet presAssocID="{9EB6F2EE-415D-46E0-A0B3-779F4B58D58D}" presName="sibTrans" presStyleLbl="sibTrans2D1" presStyleIdx="0" presStyleCnt="2"/>
      <dgm:spPr/>
    </dgm:pt>
    <dgm:pt modelId="{5F416A97-2E81-4897-85D0-2295C0EF48F0}" type="pres">
      <dgm:prSet presAssocID="{9EB6F2EE-415D-46E0-A0B3-779F4B58D58D}" presName="connectorText" presStyleLbl="sibTrans2D1" presStyleIdx="0" presStyleCnt="2"/>
      <dgm:spPr/>
    </dgm:pt>
    <dgm:pt modelId="{F229F401-1F2B-4B00-8CD7-2FA8F8433C58}" type="pres">
      <dgm:prSet presAssocID="{7242BF52-83AB-424F-80E0-BDA5DE00876D}" presName="node" presStyleLbl="node1" presStyleIdx="1" presStyleCnt="3">
        <dgm:presLayoutVars>
          <dgm:bulletEnabled val="1"/>
        </dgm:presLayoutVars>
      </dgm:prSet>
      <dgm:spPr/>
    </dgm:pt>
    <dgm:pt modelId="{E35EFD83-2F74-43EE-B2AB-5B22AF19E41B}" type="pres">
      <dgm:prSet presAssocID="{473F4183-B79D-4F8F-AE38-1BE920A7DA3C}" presName="sibTrans" presStyleLbl="sibTrans2D1" presStyleIdx="1" presStyleCnt="2"/>
      <dgm:spPr/>
    </dgm:pt>
    <dgm:pt modelId="{B2C9A5E8-DC4C-4069-8A5A-845C767F018E}" type="pres">
      <dgm:prSet presAssocID="{473F4183-B79D-4F8F-AE38-1BE920A7DA3C}" presName="connectorText" presStyleLbl="sibTrans2D1" presStyleIdx="1" presStyleCnt="2"/>
      <dgm:spPr/>
    </dgm:pt>
    <dgm:pt modelId="{5F19354D-2583-420E-BC41-5543A2F5AF7D}" type="pres">
      <dgm:prSet presAssocID="{516C3B89-CE5C-49EF-A4D7-88A84031D0D0}" presName="node" presStyleLbl="node1" presStyleIdx="2" presStyleCnt="3" custLinFactNeighborY="-36842">
        <dgm:presLayoutVars>
          <dgm:bulletEnabled val="1"/>
        </dgm:presLayoutVars>
      </dgm:prSet>
      <dgm:spPr/>
    </dgm:pt>
  </dgm:ptLst>
  <dgm:cxnLst>
    <dgm:cxn modelId="{B43DA729-306B-407B-BFF4-6968A0951C09}" srcId="{DCE092C2-0CF7-4FA1-B1B6-87F3B2B730FD}" destId="{7242BF52-83AB-424F-80E0-BDA5DE00876D}" srcOrd="1" destOrd="0" parTransId="{55B3D95D-C9F7-4C37-AA5D-42151578F168}" sibTransId="{473F4183-B79D-4F8F-AE38-1BE920A7DA3C}"/>
    <dgm:cxn modelId="{27BFCF34-1DC0-47B1-B1BF-50A661CD7A3F}" type="presOf" srcId="{6A6F89CA-E5AB-4976-A1E0-A2EE5E585C91}" destId="{DE6E8518-E3B6-4BA5-8A2B-9F228C058E35}" srcOrd="0" destOrd="0" presId="urn:microsoft.com/office/officeart/2005/8/layout/process2"/>
    <dgm:cxn modelId="{187E8D61-FCFA-46DA-B2F3-F94EB8900866}" type="presOf" srcId="{DCE092C2-0CF7-4FA1-B1B6-87F3B2B730FD}" destId="{84191FE2-3C29-4A82-883D-F7078B7E927D}" srcOrd="0" destOrd="0" presId="urn:microsoft.com/office/officeart/2005/8/layout/process2"/>
    <dgm:cxn modelId="{B1E3B163-2D45-42E3-AB97-BF9BAF1F694F}" srcId="{DCE092C2-0CF7-4FA1-B1B6-87F3B2B730FD}" destId="{516C3B89-CE5C-49EF-A4D7-88A84031D0D0}" srcOrd="2" destOrd="0" parTransId="{D53953DA-AE72-4F73-8116-0D51D2D433B1}" sibTransId="{80EDFDB9-C41F-4CFB-9537-26BCD4347B9F}"/>
    <dgm:cxn modelId="{0C938551-3BC6-48D2-840D-7EBD39B6E80E}" type="presOf" srcId="{9EB6F2EE-415D-46E0-A0B3-779F4B58D58D}" destId="{5F416A97-2E81-4897-85D0-2295C0EF48F0}" srcOrd="1" destOrd="0" presId="urn:microsoft.com/office/officeart/2005/8/layout/process2"/>
    <dgm:cxn modelId="{4AE96E7D-F3AE-4EEF-B4D3-4776A69CB93B}" type="presOf" srcId="{7242BF52-83AB-424F-80E0-BDA5DE00876D}" destId="{F229F401-1F2B-4B00-8CD7-2FA8F8433C58}" srcOrd="0" destOrd="0" presId="urn:microsoft.com/office/officeart/2005/8/layout/process2"/>
    <dgm:cxn modelId="{5B0E3695-0FAA-4044-B140-96D9262367F2}" type="presOf" srcId="{473F4183-B79D-4F8F-AE38-1BE920A7DA3C}" destId="{B2C9A5E8-DC4C-4069-8A5A-845C767F018E}" srcOrd="1" destOrd="0" presId="urn:microsoft.com/office/officeart/2005/8/layout/process2"/>
    <dgm:cxn modelId="{B962D39A-F2B9-45D8-A8B4-AE257A6AEA4B}" srcId="{DCE092C2-0CF7-4FA1-B1B6-87F3B2B730FD}" destId="{6A6F89CA-E5AB-4976-A1E0-A2EE5E585C91}" srcOrd="0" destOrd="0" parTransId="{EAB765B3-7528-414E-9476-7A241A73EEC0}" sibTransId="{9EB6F2EE-415D-46E0-A0B3-779F4B58D58D}"/>
    <dgm:cxn modelId="{4C5D4BCC-ECC0-4C96-8252-4D98CFCA7BC7}" type="presOf" srcId="{9EB6F2EE-415D-46E0-A0B3-779F4B58D58D}" destId="{544BFCFD-D2CB-4684-BEBB-51C09BC02ED2}" srcOrd="0" destOrd="0" presId="urn:microsoft.com/office/officeart/2005/8/layout/process2"/>
    <dgm:cxn modelId="{1426AAD3-5668-40C6-B61D-CA93F77128AD}" type="presOf" srcId="{516C3B89-CE5C-49EF-A4D7-88A84031D0D0}" destId="{5F19354D-2583-420E-BC41-5543A2F5AF7D}" srcOrd="0" destOrd="0" presId="urn:microsoft.com/office/officeart/2005/8/layout/process2"/>
    <dgm:cxn modelId="{2E8366F7-07FF-4BB4-9CDC-4BA7FC5B2FE4}" type="presOf" srcId="{473F4183-B79D-4F8F-AE38-1BE920A7DA3C}" destId="{E35EFD83-2F74-43EE-B2AB-5B22AF19E41B}" srcOrd="0" destOrd="0" presId="urn:microsoft.com/office/officeart/2005/8/layout/process2"/>
    <dgm:cxn modelId="{8818E2B4-EDE1-4223-8F32-078D1C855F25}" type="presParOf" srcId="{84191FE2-3C29-4A82-883D-F7078B7E927D}" destId="{DE6E8518-E3B6-4BA5-8A2B-9F228C058E35}" srcOrd="0" destOrd="0" presId="urn:microsoft.com/office/officeart/2005/8/layout/process2"/>
    <dgm:cxn modelId="{838CAD62-8B6F-481A-99F2-A0ACC64BD125}" type="presParOf" srcId="{84191FE2-3C29-4A82-883D-F7078B7E927D}" destId="{544BFCFD-D2CB-4684-BEBB-51C09BC02ED2}" srcOrd="1" destOrd="0" presId="urn:microsoft.com/office/officeart/2005/8/layout/process2"/>
    <dgm:cxn modelId="{C98F6066-5716-4D3F-98DB-05CDE7D66C38}" type="presParOf" srcId="{544BFCFD-D2CB-4684-BEBB-51C09BC02ED2}" destId="{5F416A97-2E81-4897-85D0-2295C0EF48F0}" srcOrd="0" destOrd="0" presId="urn:microsoft.com/office/officeart/2005/8/layout/process2"/>
    <dgm:cxn modelId="{0B32735E-E8E1-4053-9122-9FA9D3B6D45B}" type="presParOf" srcId="{84191FE2-3C29-4A82-883D-F7078B7E927D}" destId="{F229F401-1F2B-4B00-8CD7-2FA8F8433C58}" srcOrd="2" destOrd="0" presId="urn:microsoft.com/office/officeart/2005/8/layout/process2"/>
    <dgm:cxn modelId="{E03B6A2A-270D-487D-8115-72A5BAC27F20}" type="presParOf" srcId="{84191FE2-3C29-4A82-883D-F7078B7E927D}" destId="{E35EFD83-2F74-43EE-B2AB-5B22AF19E41B}" srcOrd="3" destOrd="0" presId="urn:microsoft.com/office/officeart/2005/8/layout/process2"/>
    <dgm:cxn modelId="{0EEA290B-2D90-4B52-A754-D1FE5ECEDAE4}" type="presParOf" srcId="{E35EFD83-2F74-43EE-B2AB-5B22AF19E41B}" destId="{B2C9A5E8-DC4C-4069-8A5A-845C767F018E}" srcOrd="0" destOrd="0" presId="urn:microsoft.com/office/officeart/2005/8/layout/process2"/>
    <dgm:cxn modelId="{19739F55-6F44-424F-BD47-D99E8708732C}" type="presParOf" srcId="{84191FE2-3C29-4A82-883D-F7078B7E927D}" destId="{5F19354D-2583-420E-BC41-5543A2F5AF7D}" srcOrd="4" destOrd="0" presId="urn:microsoft.com/office/officeart/2005/8/layout/process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E8518-E3B6-4BA5-8A2B-9F228C058E35}">
      <dsp:nvSpPr>
        <dsp:cNvPr id="0" name=""/>
        <dsp:cNvSpPr/>
      </dsp:nvSpPr>
      <dsp:spPr>
        <a:xfrm>
          <a:off x="1255067" y="0"/>
          <a:ext cx="1316022" cy="50134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WASTE DISPOSAL</a:t>
          </a:r>
        </a:p>
      </dsp:txBody>
      <dsp:txXfrm>
        <a:off x="1269751" y="14684"/>
        <a:ext cx="1286654" cy="471973"/>
      </dsp:txXfrm>
    </dsp:sp>
    <dsp:sp modelId="{544BFCFD-D2CB-4684-BEBB-51C09BC02ED2}">
      <dsp:nvSpPr>
        <dsp:cNvPr id="0" name=""/>
        <dsp:cNvSpPr/>
      </dsp:nvSpPr>
      <dsp:spPr>
        <a:xfrm rot="5400000">
          <a:off x="1819076" y="513875"/>
          <a:ext cx="188003" cy="225603"/>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1845398" y="532675"/>
        <a:ext cx="135361" cy="131602"/>
      </dsp:txXfrm>
    </dsp:sp>
    <dsp:sp modelId="{F229F401-1F2B-4B00-8CD7-2FA8F8433C58}">
      <dsp:nvSpPr>
        <dsp:cNvPr id="0" name=""/>
        <dsp:cNvSpPr/>
      </dsp:nvSpPr>
      <dsp:spPr>
        <a:xfrm>
          <a:off x="1255067" y="752012"/>
          <a:ext cx="1316022" cy="50134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WATER CONTAMINATION</a:t>
          </a:r>
        </a:p>
      </dsp:txBody>
      <dsp:txXfrm>
        <a:off x="1269751" y="766696"/>
        <a:ext cx="1286654" cy="471973"/>
      </dsp:txXfrm>
    </dsp:sp>
    <dsp:sp modelId="{E35EFD83-2F74-43EE-B2AB-5B22AF19E41B}">
      <dsp:nvSpPr>
        <dsp:cNvPr id="0" name=""/>
        <dsp:cNvSpPr/>
      </dsp:nvSpPr>
      <dsp:spPr>
        <a:xfrm rot="5400000">
          <a:off x="1853708" y="1219711"/>
          <a:ext cx="118739" cy="225603"/>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1845397" y="1273143"/>
        <a:ext cx="135361" cy="83117"/>
      </dsp:txXfrm>
    </dsp:sp>
    <dsp:sp modelId="{5F19354D-2583-420E-BC41-5543A2F5AF7D}">
      <dsp:nvSpPr>
        <dsp:cNvPr id="0" name=""/>
        <dsp:cNvSpPr/>
      </dsp:nvSpPr>
      <dsp:spPr>
        <a:xfrm>
          <a:off x="1255067" y="1411673"/>
          <a:ext cx="1316022" cy="50134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PUBLIC HEALTH MITIGATION</a:t>
          </a:r>
        </a:p>
      </dsp:txBody>
      <dsp:txXfrm>
        <a:off x="1269751" y="1426357"/>
        <a:ext cx="1286654" cy="4719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594" y="1749275"/>
            <a:ext cx="12847400" cy="3721230"/>
          </a:xfrm>
        </p:spPr>
        <p:txBody>
          <a:bodyPr anchor="b"/>
          <a:lstStyle>
            <a:lvl1pPr algn="ctr">
              <a:defRPr sz="9352"/>
            </a:lvl1pPr>
          </a:lstStyle>
          <a:p>
            <a:r>
              <a:rPr lang="en-US"/>
              <a:t>Click to edit Master title style</a:t>
            </a:r>
            <a:endParaRPr lang="en-US" dirty="0"/>
          </a:p>
        </p:txBody>
      </p:sp>
      <p:sp>
        <p:nvSpPr>
          <p:cNvPr id="3" name="Subtitle 2"/>
          <p:cNvSpPr>
            <a:spLocks noGrp="1"/>
          </p:cNvSpPr>
          <p:nvPr>
            <p:ph type="subTitle" idx="1"/>
          </p:nvPr>
        </p:nvSpPr>
        <p:spPr>
          <a:xfrm>
            <a:off x="1889324" y="5614010"/>
            <a:ext cx="11335941" cy="2580613"/>
          </a:xfrm>
        </p:spPr>
        <p:txBody>
          <a:bodyPr/>
          <a:lstStyle>
            <a:lvl1pPr marL="0" indent="0" algn="ctr">
              <a:buNone/>
              <a:defRPr sz="3741"/>
            </a:lvl1pPr>
            <a:lvl2pPr marL="712592" indent="0" algn="ctr">
              <a:buNone/>
              <a:defRPr sz="3117"/>
            </a:lvl2pPr>
            <a:lvl3pPr marL="1425184" indent="0" algn="ctr">
              <a:buNone/>
              <a:defRPr sz="2805"/>
            </a:lvl3pPr>
            <a:lvl4pPr marL="2137776" indent="0" algn="ctr">
              <a:buNone/>
              <a:defRPr sz="2494"/>
            </a:lvl4pPr>
            <a:lvl5pPr marL="2850368" indent="0" algn="ctr">
              <a:buNone/>
              <a:defRPr sz="2494"/>
            </a:lvl5pPr>
            <a:lvl6pPr marL="3562960" indent="0" algn="ctr">
              <a:buNone/>
              <a:defRPr sz="2494"/>
            </a:lvl6pPr>
            <a:lvl7pPr marL="4275552" indent="0" algn="ctr">
              <a:buNone/>
              <a:defRPr sz="2494"/>
            </a:lvl7pPr>
            <a:lvl8pPr marL="4988143" indent="0" algn="ctr">
              <a:buNone/>
              <a:defRPr sz="2494"/>
            </a:lvl8pPr>
            <a:lvl9pPr marL="5700735"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2770704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2282017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257" y="2664740"/>
            <a:ext cx="13036332" cy="4446176"/>
          </a:xfrm>
        </p:spPr>
        <p:txBody>
          <a:bodyPr anchor="b"/>
          <a:lstStyle>
            <a:lvl1pPr>
              <a:defRPr sz="9352"/>
            </a:lvl1pPr>
          </a:lstStyle>
          <a:p>
            <a:r>
              <a:rPr lang="en-US"/>
              <a:t>Click to edit Master title style</a:t>
            </a:r>
            <a:endParaRPr lang="en-US" dirty="0"/>
          </a:p>
        </p:txBody>
      </p:sp>
      <p:sp>
        <p:nvSpPr>
          <p:cNvPr id="3" name="Text Placeholder 2"/>
          <p:cNvSpPr>
            <a:spLocks noGrp="1"/>
          </p:cNvSpPr>
          <p:nvPr>
            <p:ph type="body" idx="1"/>
          </p:nvPr>
        </p:nvSpPr>
        <p:spPr>
          <a:xfrm>
            <a:off x="1031257" y="7152978"/>
            <a:ext cx="13036332" cy="2338139"/>
          </a:xfrm>
        </p:spPr>
        <p:txBody>
          <a:bodyPr/>
          <a:lstStyle>
            <a:lvl1pPr marL="0" indent="0">
              <a:buNone/>
              <a:defRPr sz="3741">
                <a:solidFill>
                  <a:schemeClr val="tx1"/>
                </a:solidFill>
              </a:defRPr>
            </a:lvl1pPr>
            <a:lvl2pPr marL="712592" indent="0">
              <a:buNone/>
              <a:defRPr sz="3117">
                <a:solidFill>
                  <a:schemeClr val="tx1">
                    <a:tint val="75000"/>
                  </a:schemeClr>
                </a:solidFill>
              </a:defRPr>
            </a:lvl2pPr>
            <a:lvl3pPr marL="1425184" indent="0">
              <a:buNone/>
              <a:defRPr sz="2805">
                <a:solidFill>
                  <a:schemeClr val="tx1">
                    <a:tint val="75000"/>
                  </a:schemeClr>
                </a:solidFill>
              </a:defRPr>
            </a:lvl3pPr>
            <a:lvl4pPr marL="2137776" indent="0">
              <a:buNone/>
              <a:defRPr sz="2494">
                <a:solidFill>
                  <a:schemeClr val="tx1">
                    <a:tint val="75000"/>
                  </a:schemeClr>
                </a:solidFill>
              </a:defRPr>
            </a:lvl4pPr>
            <a:lvl5pPr marL="2850368" indent="0">
              <a:buNone/>
              <a:defRPr sz="2494">
                <a:solidFill>
                  <a:schemeClr val="tx1">
                    <a:tint val="75000"/>
                  </a:schemeClr>
                </a:solidFill>
              </a:defRPr>
            </a:lvl5pPr>
            <a:lvl6pPr marL="3562960" indent="0">
              <a:buNone/>
              <a:defRPr sz="2494">
                <a:solidFill>
                  <a:schemeClr val="tx1">
                    <a:tint val="75000"/>
                  </a:schemeClr>
                </a:solidFill>
              </a:defRPr>
            </a:lvl6pPr>
            <a:lvl7pPr marL="4275552" indent="0">
              <a:buNone/>
              <a:defRPr sz="2494">
                <a:solidFill>
                  <a:schemeClr val="tx1">
                    <a:tint val="75000"/>
                  </a:schemeClr>
                </a:solidFill>
              </a:defRPr>
            </a:lvl7pPr>
            <a:lvl8pPr marL="4988143" indent="0">
              <a:buNone/>
              <a:defRPr sz="2494">
                <a:solidFill>
                  <a:schemeClr val="tx1">
                    <a:tint val="75000"/>
                  </a:schemeClr>
                </a:solidFill>
              </a:defRPr>
            </a:lvl8pPr>
            <a:lvl9pPr marL="5700735" indent="0">
              <a:buNone/>
              <a:defRPr sz="249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BA827E-27DF-431C-94D0-4A98D3D9078B}"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47217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128" y="2845355"/>
            <a:ext cx="6423700"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1760" y="2845355"/>
            <a:ext cx="6423700"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BA827E-27DF-431C-94D0-4A98D3D9078B}"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392298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097" y="569073"/>
            <a:ext cx="13036332" cy="20659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098" y="2620202"/>
            <a:ext cx="6394178" cy="1284120"/>
          </a:xfrm>
        </p:spPr>
        <p:txBody>
          <a:bodyPr anchor="b"/>
          <a:lstStyle>
            <a:lvl1pPr marL="0" indent="0">
              <a:buNone/>
              <a:defRPr sz="3741" b="1"/>
            </a:lvl1pPr>
            <a:lvl2pPr marL="712592" indent="0">
              <a:buNone/>
              <a:defRPr sz="3117" b="1"/>
            </a:lvl2pPr>
            <a:lvl3pPr marL="1425184" indent="0">
              <a:buNone/>
              <a:defRPr sz="2805" b="1"/>
            </a:lvl3pPr>
            <a:lvl4pPr marL="2137776" indent="0">
              <a:buNone/>
              <a:defRPr sz="2494" b="1"/>
            </a:lvl4pPr>
            <a:lvl5pPr marL="2850368" indent="0">
              <a:buNone/>
              <a:defRPr sz="2494" b="1"/>
            </a:lvl5pPr>
            <a:lvl6pPr marL="3562960" indent="0">
              <a:buNone/>
              <a:defRPr sz="2494" b="1"/>
            </a:lvl6pPr>
            <a:lvl7pPr marL="4275552" indent="0">
              <a:buNone/>
              <a:defRPr sz="2494" b="1"/>
            </a:lvl7pPr>
            <a:lvl8pPr marL="4988143" indent="0">
              <a:buNone/>
              <a:defRPr sz="2494" b="1"/>
            </a:lvl8pPr>
            <a:lvl9pPr marL="5700735"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098" y="3904322"/>
            <a:ext cx="6394178"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1761" y="2620202"/>
            <a:ext cx="6425669" cy="1284120"/>
          </a:xfrm>
        </p:spPr>
        <p:txBody>
          <a:bodyPr anchor="b"/>
          <a:lstStyle>
            <a:lvl1pPr marL="0" indent="0">
              <a:buNone/>
              <a:defRPr sz="3741" b="1"/>
            </a:lvl1pPr>
            <a:lvl2pPr marL="712592" indent="0">
              <a:buNone/>
              <a:defRPr sz="3117" b="1"/>
            </a:lvl2pPr>
            <a:lvl3pPr marL="1425184" indent="0">
              <a:buNone/>
              <a:defRPr sz="2805" b="1"/>
            </a:lvl3pPr>
            <a:lvl4pPr marL="2137776" indent="0">
              <a:buNone/>
              <a:defRPr sz="2494" b="1"/>
            </a:lvl4pPr>
            <a:lvl5pPr marL="2850368" indent="0">
              <a:buNone/>
              <a:defRPr sz="2494" b="1"/>
            </a:lvl5pPr>
            <a:lvl6pPr marL="3562960" indent="0">
              <a:buNone/>
              <a:defRPr sz="2494" b="1"/>
            </a:lvl6pPr>
            <a:lvl7pPr marL="4275552" indent="0">
              <a:buNone/>
              <a:defRPr sz="2494" b="1"/>
            </a:lvl7pPr>
            <a:lvl8pPr marL="4988143" indent="0">
              <a:buNone/>
              <a:defRPr sz="2494" b="1"/>
            </a:lvl8pPr>
            <a:lvl9pPr marL="5700735"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1761" y="3904322"/>
            <a:ext cx="6425669"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BA827E-27DF-431C-94D0-4A98D3D9078B}" type="datetimeFigureOut">
              <a:rPr lang="en-US" smtClean="0"/>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395756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BA827E-27DF-431C-94D0-4A98D3D9078B}" type="datetimeFigureOut">
              <a:rPr lang="en-US" smtClean="0"/>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3538964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BA827E-27DF-431C-94D0-4A98D3D9078B}" type="datetimeFigureOut">
              <a:rPr lang="en-US" smtClean="0"/>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1807204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097" y="712576"/>
            <a:ext cx="4874848" cy="2494016"/>
          </a:xfrm>
        </p:spPr>
        <p:txBody>
          <a:bodyPr anchor="b"/>
          <a:lstStyle>
            <a:lvl1pPr>
              <a:defRPr sz="4988"/>
            </a:lvl1pPr>
          </a:lstStyle>
          <a:p>
            <a:r>
              <a:rPr lang="en-US"/>
              <a:t>Click to edit Master title style</a:t>
            </a:r>
            <a:endParaRPr lang="en-US" dirty="0"/>
          </a:p>
        </p:txBody>
      </p:sp>
      <p:sp>
        <p:nvSpPr>
          <p:cNvPr id="3" name="Content Placeholder 2"/>
          <p:cNvSpPr>
            <a:spLocks noGrp="1"/>
          </p:cNvSpPr>
          <p:nvPr>
            <p:ph idx="1"/>
          </p:nvPr>
        </p:nvSpPr>
        <p:spPr>
          <a:xfrm>
            <a:off x="6425669" y="1538968"/>
            <a:ext cx="7651760" cy="7595861"/>
          </a:xfrm>
        </p:spPr>
        <p:txBody>
          <a:bodyPr/>
          <a:lstStyle>
            <a:lvl1pPr>
              <a:defRPr sz="4988"/>
            </a:lvl1pPr>
            <a:lvl2pPr>
              <a:defRPr sz="4364"/>
            </a:lvl2pPr>
            <a:lvl3pPr>
              <a:defRPr sz="3741"/>
            </a:lvl3pPr>
            <a:lvl4pPr>
              <a:defRPr sz="3117"/>
            </a:lvl4pPr>
            <a:lvl5pPr>
              <a:defRPr sz="3117"/>
            </a:lvl5pPr>
            <a:lvl6pPr>
              <a:defRPr sz="3117"/>
            </a:lvl6pPr>
            <a:lvl7pPr>
              <a:defRPr sz="3117"/>
            </a:lvl7pPr>
            <a:lvl8pPr>
              <a:defRPr sz="3117"/>
            </a:lvl8pPr>
            <a:lvl9pPr>
              <a:defRPr sz="31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097" y="3206592"/>
            <a:ext cx="4874848" cy="5940607"/>
          </a:xfrm>
        </p:spPr>
        <p:txBody>
          <a:bodyPr/>
          <a:lstStyle>
            <a:lvl1pPr marL="0" indent="0">
              <a:buNone/>
              <a:defRPr sz="2494"/>
            </a:lvl1pPr>
            <a:lvl2pPr marL="712592" indent="0">
              <a:buNone/>
              <a:defRPr sz="2182"/>
            </a:lvl2pPr>
            <a:lvl3pPr marL="1425184" indent="0">
              <a:buNone/>
              <a:defRPr sz="1870"/>
            </a:lvl3pPr>
            <a:lvl4pPr marL="2137776" indent="0">
              <a:buNone/>
              <a:defRPr sz="1559"/>
            </a:lvl4pPr>
            <a:lvl5pPr marL="2850368" indent="0">
              <a:buNone/>
              <a:defRPr sz="1559"/>
            </a:lvl5pPr>
            <a:lvl6pPr marL="3562960" indent="0">
              <a:buNone/>
              <a:defRPr sz="1559"/>
            </a:lvl6pPr>
            <a:lvl7pPr marL="4275552" indent="0">
              <a:buNone/>
              <a:defRPr sz="1559"/>
            </a:lvl7pPr>
            <a:lvl8pPr marL="4988143" indent="0">
              <a:buNone/>
              <a:defRPr sz="1559"/>
            </a:lvl8pPr>
            <a:lvl9pPr marL="5700735"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50BA827E-27DF-431C-94D0-4A98D3D9078B}"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417033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097" y="712576"/>
            <a:ext cx="4874848" cy="2494016"/>
          </a:xfrm>
        </p:spPr>
        <p:txBody>
          <a:bodyPr anchor="b"/>
          <a:lstStyle>
            <a:lvl1pPr>
              <a:defRPr sz="4988"/>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5669" y="1538968"/>
            <a:ext cx="7651760" cy="7595861"/>
          </a:xfrm>
        </p:spPr>
        <p:txBody>
          <a:bodyPr anchor="t"/>
          <a:lstStyle>
            <a:lvl1pPr marL="0" indent="0">
              <a:buNone/>
              <a:defRPr sz="4988"/>
            </a:lvl1pPr>
            <a:lvl2pPr marL="712592" indent="0">
              <a:buNone/>
              <a:defRPr sz="4364"/>
            </a:lvl2pPr>
            <a:lvl3pPr marL="1425184" indent="0">
              <a:buNone/>
              <a:defRPr sz="3741"/>
            </a:lvl3pPr>
            <a:lvl4pPr marL="2137776" indent="0">
              <a:buNone/>
              <a:defRPr sz="3117"/>
            </a:lvl4pPr>
            <a:lvl5pPr marL="2850368" indent="0">
              <a:buNone/>
              <a:defRPr sz="3117"/>
            </a:lvl5pPr>
            <a:lvl6pPr marL="3562960" indent="0">
              <a:buNone/>
              <a:defRPr sz="3117"/>
            </a:lvl6pPr>
            <a:lvl7pPr marL="4275552" indent="0">
              <a:buNone/>
              <a:defRPr sz="3117"/>
            </a:lvl7pPr>
            <a:lvl8pPr marL="4988143" indent="0">
              <a:buNone/>
              <a:defRPr sz="3117"/>
            </a:lvl8pPr>
            <a:lvl9pPr marL="5700735" indent="0">
              <a:buNone/>
              <a:defRPr sz="3117"/>
            </a:lvl9pPr>
          </a:lstStyle>
          <a:p>
            <a:r>
              <a:rPr lang="en-US"/>
              <a:t>Click icon to add picture</a:t>
            </a:r>
            <a:endParaRPr lang="en-US" dirty="0"/>
          </a:p>
        </p:txBody>
      </p:sp>
      <p:sp>
        <p:nvSpPr>
          <p:cNvPr id="4" name="Text Placeholder 3"/>
          <p:cNvSpPr>
            <a:spLocks noGrp="1"/>
          </p:cNvSpPr>
          <p:nvPr>
            <p:ph type="body" sz="half" idx="2"/>
          </p:nvPr>
        </p:nvSpPr>
        <p:spPr>
          <a:xfrm>
            <a:off x="1041097" y="3206592"/>
            <a:ext cx="4874848" cy="5940607"/>
          </a:xfrm>
        </p:spPr>
        <p:txBody>
          <a:bodyPr/>
          <a:lstStyle>
            <a:lvl1pPr marL="0" indent="0">
              <a:buNone/>
              <a:defRPr sz="2494"/>
            </a:lvl1pPr>
            <a:lvl2pPr marL="712592" indent="0">
              <a:buNone/>
              <a:defRPr sz="2182"/>
            </a:lvl2pPr>
            <a:lvl3pPr marL="1425184" indent="0">
              <a:buNone/>
              <a:defRPr sz="1870"/>
            </a:lvl3pPr>
            <a:lvl4pPr marL="2137776" indent="0">
              <a:buNone/>
              <a:defRPr sz="1559"/>
            </a:lvl4pPr>
            <a:lvl5pPr marL="2850368" indent="0">
              <a:buNone/>
              <a:defRPr sz="1559"/>
            </a:lvl5pPr>
            <a:lvl6pPr marL="3562960" indent="0">
              <a:buNone/>
              <a:defRPr sz="1559"/>
            </a:lvl6pPr>
            <a:lvl7pPr marL="4275552" indent="0">
              <a:buNone/>
              <a:defRPr sz="1559"/>
            </a:lvl7pPr>
            <a:lvl8pPr marL="4988143" indent="0">
              <a:buNone/>
              <a:defRPr sz="1559"/>
            </a:lvl8pPr>
            <a:lvl9pPr marL="5700735"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50BA827E-27DF-431C-94D0-4A98D3D9078B}"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2645072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1273423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6378" y="569071"/>
            <a:ext cx="3259083" cy="905812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129" y="569071"/>
            <a:ext cx="9588317" cy="90581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1593341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128" y="569073"/>
            <a:ext cx="13036332" cy="20659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128" y="2845355"/>
            <a:ext cx="13036332" cy="67818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128" y="9906786"/>
            <a:ext cx="3400782" cy="569071"/>
          </a:xfrm>
          <a:prstGeom prst="rect">
            <a:avLst/>
          </a:prstGeom>
        </p:spPr>
        <p:txBody>
          <a:bodyPr vert="horz" lIns="91440" tIns="45720" rIns="91440" bIns="45720" rtlCol="0" anchor="ctr"/>
          <a:lstStyle>
            <a:lvl1pPr algn="l">
              <a:defRPr sz="1870">
                <a:solidFill>
                  <a:schemeClr val="tx1">
                    <a:tint val="75000"/>
                  </a:schemeClr>
                </a:solidFill>
              </a:defRPr>
            </a:lvl1pPr>
          </a:lstStyle>
          <a:p>
            <a:fld id="{50BA827E-27DF-431C-94D0-4A98D3D9078B}" type="datetimeFigureOut">
              <a:rPr lang="en-US" smtClean="0"/>
              <a:t>10/24/2026</a:t>
            </a:fld>
            <a:endParaRPr lang="en-US"/>
          </a:p>
        </p:txBody>
      </p:sp>
      <p:sp>
        <p:nvSpPr>
          <p:cNvPr id="5" name="Footer Placeholder 4"/>
          <p:cNvSpPr>
            <a:spLocks noGrp="1"/>
          </p:cNvSpPr>
          <p:nvPr>
            <p:ph type="ftr" sz="quarter" idx="3"/>
          </p:nvPr>
        </p:nvSpPr>
        <p:spPr>
          <a:xfrm>
            <a:off x="5006708" y="9906786"/>
            <a:ext cx="5101173" cy="569071"/>
          </a:xfrm>
          <a:prstGeom prst="rect">
            <a:avLst/>
          </a:prstGeom>
        </p:spPr>
        <p:txBody>
          <a:bodyPr vert="horz" lIns="91440" tIns="45720" rIns="91440" bIns="45720" rtlCol="0" anchor="ctr"/>
          <a:lstStyle>
            <a:lvl1pPr algn="ctr">
              <a:defRPr sz="187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674678" y="9906786"/>
            <a:ext cx="3400782" cy="569071"/>
          </a:xfrm>
          <a:prstGeom prst="rect">
            <a:avLst/>
          </a:prstGeom>
        </p:spPr>
        <p:txBody>
          <a:bodyPr vert="horz" lIns="91440" tIns="45720" rIns="91440" bIns="45720" rtlCol="0" anchor="ctr"/>
          <a:lstStyle>
            <a:lvl1pPr algn="r">
              <a:defRPr sz="1870">
                <a:solidFill>
                  <a:schemeClr val="tx1">
                    <a:tint val="75000"/>
                  </a:schemeClr>
                </a:solidFill>
              </a:defRPr>
            </a:lvl1pPr>
          </a:lstStyle>
          <a:p>
            <a:fld id="{8A686441-67F0-46F4-959E-9ADDD6EA0F9E}" type="slidenum">
              <a:rPr lang="en-US" smtClean="0"/>
              <a:t>‹#›</a:t>
            </a:fld>
            <a:endParaRPr lang="en-US"/>
          </a:p>
        </p:txBody>
      </p:sp>
    </p:spTree>
    <p:extLst>
      <p:ext uri="{BB962C8B-B14F-4D97-AF65-F5344CB8AC3E}">
        <p14:creationId xmlns:p14="http://schemas.microsoft.com/office/powerpoint/2010/main" val="16029139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184" rtl="0" eaLnBrk="1" latinLnBrk="0" hangingPunct="1">
        <a:lnSpc>
          <a:spcPct val="90000"/>
        </a:lnSpc>
        <a:spcBef>
          <a:spcPct val="0"/>
        </a:spcBef>
        <a:buNone/>
        <a:defRPr sz="6858" kern="1200">
          <a:solidFill>
            <a:schemeClr val="tx1"/>
          </a:solidFill>
          <a:latin typeface="+mj-lt"/>
          <a:ea typeface="+mj-ea"/>
          <a:cs typeface="+mj-cs"/>
        </a:defRPr>
      </a:lvl1pPr>
    </p:titleStyle>
    <p:bodyStyle>
      <a:lvl1pPr marL="356296" indent="-356296" algn="l" defTabSz="1425184" rtl="0" eaLnBrk="1" latinLnBrk="0" hangingPunct="1">
        <a:lnSpc>
          <a:spcPct val="90000"/>
        </a:lnSpc>
        <a:spcBef>
          <a:spcPts val="1559"/>
        </a:spcBef>
        <a:buFont typeface="Arial" panose="020B0604020202020204" pitchFamily="34" charset="0"/>
        <a:buChar char="•"/>
        <a:defRPr sz="4364" kern="1200">
          <a:solidFill>
            <a:schemeClr val="tx1"/>
          </a:solidFill>
          <a:latin typeface="+mn-lt"/>
          <a:ea typeface="+mn-ea"/>
          <a:cs typeface="+mn-cs"/>
        </a:defRPr>
      </a:lvl1pPr>
      <a:lvl2pPr marL="1068888" indent="-356296" algn="l" defTabSz="1425184" rtl="0" eaLnBrk="1" latinLnBrk="0" hangingPunct="1">
        <a:lnSpc>
          <a:spcPct val="90000"/>
        </a:lnSpc>
        <a:spcBef>
          <a:spcPts val="779"/>
        </a:spcBef>
        <a:buFont typeface="Arial" panose="020B0604020202020204" pitchFamily="34" charset="0"/>
        <a:buChar char="•"/>
        <a:defRPr sz="3741" kern="1200">
          <a:solidFill>
            <a:schemeClr val="tx1"/>
          </a:solidFill>
          <a:latin typeface="+mn-lt"/>
          <a:ea typeface="+mn-ea"/>
          <a:cs typeface="+mn-cs"/>
        </a:defRPr>
      </a:lvl2pPr>
      <a:lvl3pPr marL="1781480" indent="-356296" algn="l" defTabSz="1425184" rtl="0" eaLnBrk="1" latinLnBrk="0" hangingPunct="1">
        <a:lnSpc>
          <a:spcPct val="90000"/>
        </a:lnSpc>
        <a:spcBef>
          <a:spcPts val="779"/>
        </a:spcBef>
        <a:buFont typeface="Arial" panose="020B0604020202020204" pitchFamily="34" charset="0"/>
        <a:buChar char="•"/>
        <a:defRPr sz="3117" kern="1200">
          <a:solidFill>
            <a:schemeClr val="tx1"/>
          </a:solidFill>
          <a:latin typeface="+mn-lt"/>
          <a:ea typeface="+mn-ea"/>
          <a:cs typeface="+mn-cs"/>
        </a:defRPr>
      </a:lvl3pPr>
      <a:lvl4pPr marL="2494072"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4pPr>
      <a:lvl5pPr marL="3206664"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5pPr>
      <a:lvl6pPr marL="3919256"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6pPr>
      <a:lvl7pPr marL="4631847"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7pPr>
      <a:lvl8pPr marL="5344439"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8pPr>
      <a:lvl9pPr marL="6057031"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9pPr>
    </p:bodyStyle>
    <p:otherStyle>
      <a:defPPr>
        <a:defRPr lang="en-US"/>
      </a:defPPr>
      <a:lvl1pPr marL="0" algn="l" defTabSz="1425184" rtl="0" eaLnBrk="1" latinLnBrk="0" hangingPunct="1">
        <a:defRPr sz="2805" kern="1200">
          <a:solidFill>
            <a:schemeClr val="tx1"/>
          </a:solidFill>
          <a:latin typeface="+mn-lt"/>
          <a:ea typeface="+mn-ea"/>
          <a:cs typeface="+mn-cs"/>
        </a:defRPr>
      </a:lvl1pPr>
      <a:lvl2pPr marL="712592" algn="l" defTabSz="1425184" rtl="0" eaLnBrk="1" latinLnBrk="0" hangingPunct="1">
        <a:defRPr sz="2805" kern="1200">
          <a:solidFill>
            <a:schemeClr val="tx1"/>
          </a:solidFill>
          <a:latin typeface="+mn-lt"/>
          <a:ea typeface="+mn-ea"/>
          <a:cs typeface="+mn-cs"/>
        </a:defRPr>
      </a:lvl2pPr>
      <a:lvl3pPr marL="1425184" algn="l" defTabSz="1425184" rtl="0" eaLnBrk="1" latinLnBrk="0" hangingPunct="1">
        <a:defRPr sz="2805" kern="1200">
          <a:solidFill>
            <a:schemeClr val="tx1"/>
          </a:solidFill>
          <a:latin typeface="+mn-lt"/>
          <a:ea typeface="+mn-ea"/>
          <a:cs typeface="+mn-cs"/>
        </a:defRPr>
      </a:lvl3pPr>
      <a:lvl4pPr marL="2137776" algn="l" defTabSz="1425184" rtl="0" eaLnBrk="1" latinLnBrk="0" hangingPunct="1">
        <a:defRPr sz="2805" kern="1200">
          <a:solidFill>
            <a:schemeClr val="tx1"/>
          </a:solidFill>
          <a:latin typeface="+mn-lt"/>
          <a:ea typeface="+mn-ea"/>
          <a:cs typeface="+mn-cs"/>
        </a:defRPr>
      </a:lvl4pPr>
      <a:lvl5pPr marL="2850368" algn="l" defTabSz="1425184" rtl="0" eaLnBrk="1" latinLnBrk="0" hangingPunct="1">
        <a:defRPr sz="2805" kern="1200">
          <a:solidFill>
            <a:schemeClr val="tx1"/>
          </a:solidFill>
          <a:latin typeface="+mn-lt"/>
          <a:ea typeface="+mn-ea"/>
          <a:cs typeface="+mn-cs"/>
        </a:defRPr>
      </a:lvl5pPr>
      <a:lvl6pPr marL="3562960" algn="l" defTabSz="1425184" rtl="0" eaLnBrk="1" latinLnBrk="0" hangingPunct="1">
        <a:defRPr sz="2805" kern="1200">
          <a:solidFill>
            <a:schemeClr val="tx1"/>
          </a:solidFill>
          <a:latin typeface="+mn-lt"/>
          <a:ea typeface="+mn-ea"/>
          <a:cs typeface="+mn-cs"/>
        </a:defRPr>
      </a:lvl6pPr>
      <a:lvl7pPr marL="4275552" algn="l" defTabSz="1425184" rtl="0" eaLnBrk="1" latinLnBrk="0" hangingPunct="1">
        <a:defRPr sz="2805" kern="1200">
          <a:solidFill>
            <a:schemeClr val="tx1"/>
          </a:solidFill>
          <a:latin typeface="+mn-lt"/>
          <a:ea typeface="+mn-ea"/>
          <a:cs typeface="+mn-cs"/>
        </a:defRPr>
      </a:lvl7pPr>
      <a:lvl8pPr marL="4988143" algn="l" defTabSz="1425184" rtl="0" eaLnBrk="1" latinLnBrk="0" hangingPunct="1">
        <a:defRPr sz="2805" kern="1200">
          <a:solidFill>
            <a:schemeClr val="tx1"/>
          </a:solidFill>
          <a:latin typeface="+mn-lt"/>
          <a:ea typeface="+mn-ea"/>
          <a:cs typeface="+mn-cs"/>
        </a:defRPr>
      </a:lvl8pPr>
      <a:lvl9pPr marL="5700735" algn="l" defTabSz="1425184" rtl="0" eaLnBrk="1" latinLnBrk="0" hangingPunct="1">
        <a:defRPr sz="28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39/C9GC01691G" TargetMode="External"/><Relationship Id="rId13" Type="http://schemas.openxmlformats.org/officeDocument/2006/relationships/hyperlink" Target="https://www.eea.europa.eu/" TargetMode="External"/><Relationship Id="rId18" Type="http://schemas.openxmlformats.org/officeDocument/2006/relationships/hyperlink" Target="https://www.ipbes.net/nexus" TargetMode="External"/><Relationship Id="rId26" Type="http://schemas.microsoft.com/office/2007/relationships/diagramDrawing" Target="../diagrams/drawing1.xml"/><Relationship Id="rId3" Type="http://schemas.openxmlformats.org/officeDocument/2006/relationships/hyperlink" Target="https://www.who.int/publications/i/item/9789241502085" TargetMode="External"/><Relationship Id="rId21" Type="http://schemas.openxmlformats.org/officeDocument/2006/relationships/hyperlink" Target="https://www.gov.uk/government/organisations/public-health-england" TargetMode="External"/><Relationship Id="rId7" Type="http://schemas.openxmlformats.org/officeDocument/2006/relationships/hyperlink" Target="https://doi.org/10.3402/gha.v9.30427" TargetMode="External"/><Relationship Id="rId12" Type="http://schemas.openxmlformats.org/officeDocument/2006/relationships/hyperlink" Target="https://doi.org/10.1021/bk-2001-0791.ch022" TargetMode="External"/><Relationship Id="rId17" Type="http://schemas.openxmlformats.org/officeDocument/2006/relationships/hyperlink" Target="https://www.ecdc.europa.eu/" TargetMode="External"/><Relationship Id="rId25" Type="http://schemas.openxmlformats.org/officeDocument/2006/relationships/diagramColors" Target="../diagrams/colors1.xml"/><Relationship Id="rId2" Type="http://schemas.openxmlformats.org/officeDocument/2006/relationships/hyperlink" Target="https://doi.org/10.1289/ehp.1104477" TargetMode="External"/><Relationship Id="rId16" Type="http://schemas.openxmlformats.org/officeDocument/2006/relationships/hyperlink" Target="https://www.nhs.uk/medicines/medicines-information-and-safety/what-to-do-with-old-medicines/" TargetMode="External"/><Relationship Id="rId20" Type="http://schemas.openxmlformats.org/officeDocument/2006/relationships/hyperlink" Target="https://doi.org/10.4081/jphr.2020.1825" TargetMode="External"/><Relationship Id="rId1" Type="http://schemas.openxmlformats.org/officeDocument/2006/relationships/slideLayout" Target="../slideLayouts/slideLayout7.xml"/><Relationship Id="rId6" Type="http://schemas.openxmlformats.org/officeDocument/2006/relationships/hyperlink" Target="https://www.google.com/search?q=https://doi.org/10.1016/j.jenvman.2018.11.098" TargetMode="External"/><Relationship Id="rId11" Type="http://schemas.openxmlformats.org/officeDocument/2006/relationships/hyperlink" Target="https://doi.org/10.1016/j.watres.2018.12.035" TargetMode="External"/><Relationship Id="rId24" Type="http://schemas.openxmlformats.org/officeDocument/2006/relationships/diagramQuickStyle" Target="../diagrams/quickStyle1.xml"/><Relationship Id="rId5" Type="http://schemas.openxmlformats.org/officeDocument/2006/relationships/hyperlink" Target="https://doi.org/10.1016/j.jhazmat.2020.123620" TargetMode="External"/><Relationship Id="rId15" Type="http://schemas.openxmlformats.org/officeDocument/2006/relationships/hyperlink" Target="https://doi.org/10.1787/c936f42d-en" TargetMode="External"/><Relationship Id="rId23" Type="http://schemas.openxmlformats.org/officeDocument/2006/relationships/diagramLayout" Target="../diagrams/layout1.xml"/><Relationship Id="rId10" Type="http://schemas.openxmlformats.org/officeDocument/2006/relationships/hyperlink" Target="https://doi.org/10.1021/acs.est.9b02353" TargetMode="External"/><Relationship Id="rId19" Type="http://schemas.openxmlformats.org/officeDocument/2006/relationships/hyperlink" Target="https://www.gov.uk/government/organisations/environment-agency" TargetMode="External"/><Relationship Id="rId4" Type="http://schemas.openxmlformats.org/officeDocument/2006/relationships/hyperlink" Target="https://www.google.com/search?q=https://doi.org/10.1016/j.scitotenv.2021.152431" TargetMode="External"/><Relationship Id="rId9" Type="http://schemas.openxmlformats.org/officeDocument/2006/relationships/hyperlink" Target="https://doi.org/10.1038/s41579-021-00649-x" TargetMode="External"/><Relationship Id="rId14" Type="http://schemas.openxmlformats.org/officeDocument/2006/relationships/hyperlink" Target="https://www.unep.org/resources/frontiers-2022-23-emerging-issues-environmental-concern" TargetMode="External"/><Relationship Id="rId22" Type="http://schemas.openxmlformats.org/officeDocument/2006/relationships/diagramData" Target="../diagrams/data1.xml"/><Relationship Id="rId27"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10">
          <a:fgClr>
            <a:schemeClr val="accent1"/>
          </a:fgClr>
          <a:bgClr>
            <a:schemeClr val="bg1"/>
          </a:bgClr>
        </a:pattFill>
        <a:effectLst/>
      </p:bgPr>
    </p:bg>
    <p:spTree>
      <p:nvGrpSpPr>
        <p:cNvPr id="1" name=""/>
        <p:cNvGrpSpPr/>
        <p:nvPr/>
      </p:nvGrpSpPr>
      <p:grpSpPr>
        <a:xfrm>
          <a:off x="0" y="0"/>
          <a:ext cx="0" cy="0"/>
          <a:chOff x="0" y="0"/>
          <a:chExt cx="0" cy="0"/>
        </a:xfrm>
      </p:grpSpPr>
      <p:sp>
        <p:nvSpPr>
          <p:cNvPr id="2" name="Rectangle 1"/>
          <p:cNvSpPr/>
          <p:nvPr/>
        </p:nvSpPr>
        <p:spPr>
          <a:xfrm>
            <a:off x="636588" y="152400"/>
            <a:ext cx="13878560" cy="1544320"/>
          </a:xfrm>
          <a:prstGeom prst="rect">
            <a:avLst/>
          </a:prstGeom>
          <a:gradFill>
            <a:gsLst>
              <a:gs pos="0">
                <a:schemeClr val="accent5">
                  <a:lumMod val="60000"/>
                  <a:lumOff val="40000"/>
                </a:schemeClr>
              </a:gs>
              <a:gs pos="100000">
                <a:schemeClr val="accent1">
                  <a:lumMod val="60000"/>
                  <a:lumOff val="40000"/>
                </a:schemeClr>
              </a:gs>
            </a:gsLs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b="1" dirty="0"/>
              <a:t>Exploring Public Health strategies in Mitigating Environmental contamination from Pharmaceutical Waste</a:t>
            </a:r>
          </a:p>
          <a:p>
            <a:pPr algn="ctr"/>
            <a:r>
              <a:rPr lang="en-US" b="1" dirty="0"/>
              <a:t>Student name : Vatsal Jitendra Gajre , student ID : 2531883 , Email ID : </a:t>
            </a:r>
          </a:p>
          <a:p>
            <a:pPr algn="ctr"/>
            <a:r>
              <a:rPr lang="en-US" b="1" dirty="0"/>
              <a:t>Supervisor: Dr. Diola Bijlhout, MASTERS OF PUBLIC HEALTH AND SOCIAL CARE IN PRACTICE </a:t>
            </a:r>
          </a:p>
          <a:p>
            <a:pPr algn="ctr"/>
            <a:endParaRPr lang="en-US" b="1" dirty="0"/>
          </a:p>
        </p:txBody>
      </p:sp>
      <p:sp>
        <p:nvSpPr>
          <p:cNvPr id="4" name="Rectangle 3"/>
          <p:cNvSpPr/>
          <p:nvPr/>
        </p:nvSpPr>
        <p:spPr>
          <a:xfrm>
            <a:off x="114936" y="1859280"/>
            <a:ext cx="7460932" cy="8564880"/>
          </a:xfrm>
          <a:prstGeom prst="rect">
            <a:avLst/>
          </a:prstGeom>
          <a:gradFill>
            <a:gsLst>
              <a:gs pos="0">
                <a:schemeClr val="accent1">
                  <a:lumMod val="20000"/>
                  <a:lumOff val="80000"/>
                </a:schemeClr>
              </a:gs>
              <a:gs pos="50000">
                <a:schemeClr val="accent1">
                  <a:lumMod val="60000"/>
                  <a:lumOff val="40000"/>
                </a:schemeClr>
              </a:gs>
              <a:gs pos="100000">
                <a:schemeClr val="accent1">
                  <a:lumMod val="75000"/>
                </a:schemeClr>
              </a:gs>
            </a:gsLst>
          </a:gradFill>
        </p:spPr>
        <p:style>
          <a:lnRef idx="1">
            <a:schemeClr val="accent6"/>
          </a:lnRef>
          <a:fillRef idx="2">
            <a:schemeClr val="accent6"/>
          </a:fillRef>
          <a:effectRef idx="1">
            <a:schemeClr val="accent6"/>
          </a:effectRef>
          <a:fontRef idx="minor">
            <a:schemeClr val="dk1"/>
          </a:fontRef>
        </p:style>
        <p:txBody>
          <a:bodyPr numCol="2" rtlCol="0" anchor="ctr"/>
          <a:lstStyle/>
          <a:p>
            <a:r>
              <a:rPr lang="en-US" sz="1800" b="1" dirty="0"/>
              <a:t> </a:t>
            </a:r>
          </a:p>
          <a:p>
            <a:endParaRPr lang="en-US" sz="1800" b="1" dirty="0"/>
          </a:p>
          <a:p>
            <a:r>
              <a:rPr lang="en-US" sz="1800" b="1" dirty="0"/>
              <a:t>PREVALENCE: </a:t>
            </a:r>
            <a:endParaRPr lang="en-US" sz="1800" dirty="0"/>
          </a:p>
          <a:p>
            <a:pPr marL="171450" indent="-171450">
              <a:buFont typeface="Arial" panose="020B0604020202020204" pitchFamily="34" charset="0"/>
              <a:buChar char="•"/>
            </a:pPr>
            <a:r>
              <a:rPr lang="en-US" sz="1200" dirty="0"/>
              <a:t>Statistical Scale: Active Pharmaceutical Ingredients (APIs), which consist of antibacterials, artificial hormones, and analgesics, are commonly found in surface water, groundwater, and even treated drinking water around the world </a:t>
            </a:r>
            <a:r>
              <a:rPr lang="de-DE" sz="1200" dirty="0"/>
              <a:t>(aus der Beek et al., 2016)</a:t>
            </a:r>
            <a:r>
              <a:rPr lang="en-US" sz="1200" dirty="0"/>
              <a:t> . The international community (World Health Organization and environmental agencies) has established that more than 50% of people living in urban areas use contaminated watersheds (WHO, 2012).</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Population Affected: Millions of consumers are at risk due to continuous exposure, which leads to increased AMR and bioaccumulation in aquatic food chains (Oelkers, 2022).</a:t>
            </a:r>
            <a:br>
              <a:rPr lang="en-US" sz="1200" dirty="0"/>
            </a:br>
            <a:endParaRPr lang="en-US" sz="1200" dirty="0"/>
          </a:p>
          <a:p>
            <a:r>
              <a:rPr lang="en-US" sz="1800" b="1" dirty="0"/>
              <a:t>RATIONAL:</a:t>
            </a:r>
          </a:p>
          <a:p>
            <a:pPr marL="171450" indent="-171450">
              <a:buFont typeface="Arial" panose="020B0604020202020204" pitchFamily="34" charset="0"/>
              <a:buChar char="•"/>
            </a:pPr>
            <a:r>
              <a:rPr lang="en-US" sz="1200" dirty="0"/>
              <a:t>Background &amp; Problem: Natural water systems exposed to pharmaceutical pollutants through improper municipal treatment pose an emerging but little-known risk to global public health and environmental quality (Daughton, 2001). Although pharmaceutical wastes in hospitals and industries are highly regulated, household pharmaceutical wastes such as unused or out-of-date pharmaceuticals thrown away via toilets or domestic waste bypass initial regulations (UK Environment Agency, 2022).</a:t>
            </a:r>
          </a:p>
          <a:p>
            <a:endParaRPr lang="en-US" sz="1200" dirty="0"/>
          </a:p>
          <a:p>
            <a:pPr marL="171450" indent="-171450">
              <a:buFont typeface="Arial" panose="020B0604020202020204" pitchFamily="34" charset="0"/>
              <a:buChar char="•"/>
            </a:pPr>
            <a:r>
              <a:rPr lang="en-US" sz="1200" dirty="0"/>
              <a:t>Urgency &amp; Originality: The urgency is based on the problem of environmental pollution, which directly affects the quality of drinking water (Kümmerer, 2019). The originality of this study is that the attention shifts from the regulation of acute hospital wastes to the level of primary care and social care.</a:t>
            </a:r>
          </a:p>
          <a:p>
            <a:pPr marL="171450" indent="-171450">
              <a:buFont typeface="Arial" panose="020B0604020202020204" pitchFamily="34" charset="0"/>
              <a:buChar char="•"/>
            </a:pPr>
            <a:endParaRPr lang="en-US" sz="1200" b="1" dirty="0"/>
          </a:p>
          <a:p>
            <a:endParaRPr lang="en-US" sz="1800" b="1" dirty="0"/>
          </a:p>
          <a:p>
            <a:r>
              <a:rPr lang="en-US" sz="1800" b="1" dirty="0"/>
              <a:t>RESEARCH QUESTION: </a:t>
            </a:r>
          </a:p>
          <a:p>
            <a:r>
              <a:rPr lang="en-US" sz="1200" dirty="0"/>
              <a:t>What public health measures could be introduced to counteract environmental pollution caused by pharmaceutical waste?</a:t>
            </a:r>
          </a:p>
          <a:p>
            <a:endParaRPr lang="en-US" sz="1200" b="1" dirty="0"/>
          </a:p>
          <a:p>
            <a:endParaRPr lang="en-US" sz="1200" b="1" dirty="0"/>
          </a:p>
          <a:p>
            <a:endParaRPr lang="en-US" sz="1800" b="1" dirty="0"/>
          </a:p>
          <a:p>
            <a:endParaRPr lang="en-US" sz="1800" b="1" dirty="0"/>
          </a:p>
          <a:p>
            <a:endParaRPr lang="en-US" sz="1800" b="1" dirty="0"/>
          </a:p>
          <a:p>
            <a:endParaRPr lang="en-US" sz="1800" b="1" dirty="0"/>
          </a:p>
          <a:p>
            <a:endParaRPr lang="en-US" sz="1800" b="1" dirty="0"/>
          </a:p>
          <a:p>
            <a:r>
              <a:rPr lang="en-US" sz="1800" b="1" dirty="0"/>
              <a:t>AIM:</a:t>
            </a:r>
          </a:p>
          <a:p>
            <a:pPr marL="171450" indent="-171450">
              <a:buFont typeface="Arial" panose="020B0604020202020204" pitchFamily="34" charset="0"/>
              <a:buChar char="•"/>
            </a:pPr>
            <a:r>
              <a:rPr lang="en-US" sz="1200" dirty="0"/>
              <a:t>To critically appraise public health interventions and policies that can be instituted to tackle environmental pollution from pharmaceutical wastes, with an emphasis on the population health impacts, management deficiencies, and preventative controls</a:t>
            </a:r>
            <a:r>
              <a:rPr lang="en-US" sz="1800" dirty="0"/>
              <a:t>.</a:t>
            </a:r>
          </a:p>
          <a:p>
            <a:pPr marL="285750" indent="-285750">
              <a:buFont typeface="Arial" panose="020B0604020202020204" pitchFamily="34" charset="0"/>
              <a:buChar char="•"/>
            </a:pPr>
            <a:endParaRPr lang="en-US" sz="1800" b="1" dirty="0"/>
          </a:p>
          <a:p>
            <a:endParaRPr lang="en-US" sz="1800" b="1" dirty="0"/>
          </a:p>
          <a:p>
            <a:r>
              <a:rPr lang="en-US" sz="1800" b="1" dirty="0"/>
              <a:t>OBJECTIVES:</a:t>
            </a:r>
          </a:p>
          <a:p>
            <a:pPr marL="171450" indent="-171450">
              <a:buFont typeface="Arial" panose="020B0604020202020204" pitchFamily="34" charset="0"/>
              <a:buChar char="•"/>
            </a:pPr>
            <a:r>
              <a:rPr lang="en-US" sz="1200" dirty="0"/>
              <a:t>In order to examine the exact environmental and health threats caused by the presence of pharmaceuticals in water, soil, and human bodies </a:t>
            </a:r>
            <a:r>
              <a:rPr lang="da-DK" sz="1200" dirty="0"/>
              <a:t>(Boxall et al., 2012; Kumar et al., 2021).</a:t>
            </a:r>
            <a:endParaRPr lang="en-US" sz="1200" dirty="0"/>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In order to examine the present policies concerning the recycling, collection, and management of medicines that are not in use anymore (NHS, 2024).</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In order to establish preventive measures that can be taken (Richardson &amp; Roberts, 2020). </a:t>
            </a:r>
          </a:p>
          <a:p>
            <a:pPr algn="just"/>
            <a:endParaRPr lang="en-US" sz="1800" dirty="0"/>
          </a:p>
          <a:p>
            <a:pPr algn="just"/>
            <a:endParaRPr lang="en-US" sz="1800" dirty="0"/>
          </a:p>
          <a:p>
            <a:pPr algn="just"/>
            <a:endParaRPr lang="en-US" sz="1800" dirty="0"/>
          </a:p>
          <a:p>
            <a:pPr algn="just"/>
            <a:endParaRPr lang="en-US" sz="1800" dirty="0"/>
          </a:p>
          <a:p>
            <a:pPr algn="just"/>
            <a:endParaRPr lang="en-US" sz="1800" dirty="0"/>
          </a:p>
          <a:p>
            <a:pPr algn="just"/>
            <a:endParaRPr lang="en-US" sz="1800" dirty="0"/>
          </a:p>
          <a:p>
            <a:pPr algn="just"/>
            <a:endParaRPr lang="en-US" sz="1800" dirty="0"/>
          </a:p>
          <a:p>
            <a:pPr algn="just"/>
            <a:endParaRPr lang="en-US" sz="1800" dirty="0"/>
          </a:p>
          <a:p>
            <a:pPr algn="r"/>
            <a:r>
              <a:rPr lang="en-US" sz="1200" b="1" dirty="0"/>
              <a:t>SOURCE :  Based on the WHO and Environment Agency models (SELF MADE</a:t>
            </a:r>
            <a:r>
              <a:rPr lang="en-US" sz="1400" b="1" dirty="0"/>
              <a:t>)</a:t>
            </a:r>
            <a:endParaRPr lang="en-US" sz="1800" b="1" dirty="0"/>
          </a:p>
          <a:p>
            <a:endParaRPr lang="en-US" sz="1400" b="1" dirty="0"/>
          </a:p>
          <a:p>
            <a:endParaRPr lang="en-US" sz="1400" b="1" dirty="0"/>
          </a:p>
          <a:p>
            <a:pPr algn="just"/>
            <a:endParaRPr lang="en-US" sz="1800" dirty="0"/>
          </a:p>
          <a:p>
            <a:pPr algn="just"/>
            <a:endParaRPr lang="en-US" sz="1800" dirty="0"/>
          </a:p>
          <a:p>
            <a:pPr algn="just"/>
            <a:endParaRPr lang="en-US" sz="1800" dirty="0"/>
          </a:p>
          <a:p>
            <a:pPr algn="just"/>
            <a:endParaRPr lang="en-US" sz="1800" dirty="0"/>
          </a:p>
          <a:p>
            <a:pPr algn="just"/>
            <a:endParaRPr lang="en-US" sz="1800" dirty="0"/>
          </a:p>
          <a:p>
            <a:pPr algn="just"/>
            <a:endParaRPr lang="en-US" sz="1400" b="1" dirty="0"/>
          </a:p>
        </p:txBody>
      </p:sp>
      <p:sp>
        <p:nvSpPr>
          <p:cNvPr id="6" name="Rectangle 5"/>
          <p:cNvSpPr/>
          <p:nvPr/>
        </p:nvSpPr>
        <p:spPr>
          <a:xfrm>
            <a:off x="7884160" y="1859280"/>
            <a:ext cx="7091680" cy="84023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8" name="TextBox 7"/>
          <p:cNvSpPr txBox="1"/>
          <p:nvPr/>
        </p:nvSpPr>
        <p:spPr>
          <a:xfrm>
            <a:off x="7884160" y="2458720"/>
            <a:ext cx="1198880" cy="690880"/>
          </a:xfrm>
          <a:prstGeom prst="rect">
            <a:avLst/>
          </a:prstGeom>
          <a:noFill/>
        </p:spPr>
        <p:txBody>
          <a:bodyPr wrap="square" rtlCol="0">
            <a:spAutoFit/>
          </a:bodyPr>
          <a:lstStyle/>
          <a:p>
            <a:endParaRPr lang="en-US" dirty="0"/>
          </a:p>
        </p:txBody>
      </p:sp>
      <p:sp>
        <p:nvSpPr>
          <p:cNvPr id="9" name="TextBox 8"/>
          <p:cNvSpPr txBox="1"/>
          <p:nvPr/>
        </p:nvSpPr>
        <p:spPr>
          <a:xfrm>
            <a:off x="7843520" y="1859280"/>
            <a:ext cx="7132320" cy="8564880"/>
          </a:xfrm>
          <a:prstGeom prst="rect">
            <a:avLst/>
          </a:prstGeom>
          <a:gradFill>
            <a:gsLst>
              <a:gs pos="0">
                <a:schemeClr val="accent1">
                  <a:lumMod val="20000"/>
                  <a:lumOff val="80000"/>
                </a:schemeClr>
              </a:gs>
              <a:gs pos="50000">
                <a:schemeClr val="accent1">
                  <a:lumMod val="60000"/>
                  <a:lumOff val="40000"/>
                </a:schemeClr>
              </a:gs>
              <a:gs pos="100000">
                <a:schemeClr val="accent1">
                  <a:lumMod val="75000"/>
                </a:schemeClr>
              </a:gs>
            </a:gsLst>
          </a:gradFill>
        </p:spPr>
        <p:style>
          <a:lnRef idx="1">
            <a:schemeClr val="accent6"/>
          </a:lnRef>
          <a:fillRef idx="2">
            <a:schemeClr val="accent6"/>
          </a:fillRef>
          <a:effectRef idx="1">
            <a:schemeClr val="accent6"/>
          </a:effectRef>
          <a:fontRef idx="minor">
            <a:schemeClr val="dk1"/>
          </a:fontRef>
        </p:style>
        <p:txBody>
          <a:bodyPr wrap="square" numCol="2" rtlCol="0" anchor="ctr">
            <a:noAutofit/>
          </a:bodyPr>
          <a:lstStyle/>
          <a:p>
            <a:r>
              <a:rPr lang="en-US" sz="1600" b="1" dirty="0"/>
              <a:t>RESEARCH IMPACT:</a:t>
            </a:r>
          </a:p>
          <a:p>
            <a:pPr marL="171450" indent="-171450">
              <a:buFont typeface="Arial" panose="020B0604020202020204" pitchFamily="34" charset="0"/>
              <a:buChar char="•"/>
            </a:pPr>
            <a:r>
              <a:rPr lang="en-US" sz="1100" dirty="0"/>
              <a:t>Target Population &amp; Public Health: Protects vulnerable population groups against continuous exposure to pharmaceuticals in water systems and prevents the spread of antimicrobial resistance among the population (Larsson &amp; Flach, 2022; ECDC, 2023).</a:t>
            </a:r>
          </a:p>
          <a:p>
            <a:pPr marL="171450" indent="-171450">
              <a:buFont typeface="Arial" panose="020B0604020202020204" pitchFamily="34" charset="0"/>
              <a:buChar char="•"/>
            </a:pPr>
            <a:endParaRPr lang="en-US" sz="1100" dirty="0"/>
          </a:p>
          <a:p>
            <a:pPr marL="171450" indent="-171450">
              <a:buFont typeface="Arial" panose="020B0604020202020204" pitchFamily="34" charset="0"/>
              <a:buChar char="•"/>
            </a:pPr>
            <a:r>
              <a:rPr lang="en-US" sz="1100" dirty="0"/>
              <a:t>Health Systems Services, Policies, and Professionals: Provides practical and evidence-based advice for clinical pharmacists, public health professionals, and municipal policymakers to improve drug take-back programs and wastewater regulations(OECD, 2020).</a:t>
            </a:r>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endParaRPr lang="en-US" sz="1100" b="1" dirty="0"/>
          </a:p>
          <a:p>
            <a:pPr algn="just"/>
            <a:endParaRPr lang="en-US" sz="1400" b="1" dirty="0"/>
          </a:p>
          <a:p>
            <a:pPr algn="just"/>
            <a:endParaRPr lang="en-US" sz="1400" b="1" dirty="0"/>
          </a:p>
          <a:p>
            <a:endParaRPr lang="en-US" sz="1100" b="1" dirty="0"/>
          </a:p>
          <a:p>
            <a:endParaRPr lang="en-US" sz="1100" b="1" dirty="0"/>
          </a:p>
          <a:p>
            <a:endParaRPr lang="en-US" sz="12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900" b="1" dirty="0"/>
          </a:p>
          <a:p>
            <a:endParaRPr lang="en-US" sz="1050" b="1" dirty="0"/>
          </a:p>
          <a:p>
            <a:endParaRPr lang="en-US" sz="1050" b="1" dirty="0"/>
          </a:p>
          <a:p>
            <a:endParaRPr lang="en-US" sz="1050" b="1" dirty="0"/>
          </a:p>
          <a:p>
            <a:r>
              <a:rPr lang="en-US" sz="1050" b="1" dirty="0"/>
              <a:t>REFRENCES : </a:t>
            </a:r>
          </a:p>
          <a:p>
            <a:pPr marL="171450" indent="-171450">
              <a:buFont typeface="Arial" panose="020B0604020202020204" pitchFamily="34" charset="0"/>
              <a:buChar char="•"/>
            </a:pPr>
            <a:r>
              <a:rPr lang="en-US" sz="1000" dirty="0"/>
              <a:t>Boxall, A. et al. (2012) Environ. Health Perspect., 120(9), pp. 1221–1229. Available at: </a:t>
            </a:r>
            <a:r>
              <a:rPr lang="en-US" sz="1000" dirty="0">
                <a:hlinkClick r:id="rId2"/>
              </a:rPr>
              <a:t>https://doi.org/10.1289/ehp.1104477</a:t>
            </a:r>
            <a:endParaRPr lang="en-US" sz="1000" dirty="0"/>
          </a:p>
          <a:p>
            <a:pPr marL="171450" indent="-171450">
              <a:buFont typeface="Arial" panose="020B0604020202020204" pitchFamily="34" charset="0"/>
              <a:buChar char="•"/>
            </a:pPr>
            <a:r>
              <a:rPr lang="en-US" sz="1000" dirty="0"/>
              <a:t>WHO (2012) Pharmaceuticals in drinking-water. Geneva: WHO. Available at: </a:t>
            </a:r>
            <a:r>
              <a:rPr lang="en-US" sz="1000" dirty="0">
                <a:hlinkClick r:id="rId3"/>
              </a:rPr>
              <a:t>https://www.who.int/publications/i/item/9789241502085</a:t>
            </a:r>
            <a:endParaRPr lang="en-US" sz="1000" dirty="0"/>
          </a:p>
          <a:p>
            <a:pPr marL="171450" indent="-171450">
              <a:buFont typeface="Arial" panose="020B0604020202020204" pitchFamily="34" charset="0"/>
              <a:buChar char="•"/>
            </a:pPr>
            <a:r>
              <a:rPr lang="en-US" sz="1000" dirty="0"/>
              <a:t>Oelkers, E.H. (2022) Sci. Total Environ., 812, p. 152431. Available at: </a:t>
            </a:r>
            <a:r>
              <a:rPr lang="en-US" sz="1000" dirty="0">
                <a:hlinkClick r:id="rId4"/>
              </a:rPr>
              <a:t>https://doi.org/10.1016/j.scitotenv.2021.152431</a:t>
            </a:r>
            <a:endParaRPr lang="en-US" sz="1000" dirty="0"/>
          </a:p>
          <a:p>
            <a:pPr marL="171450" indent="-171450">
              <a:buFont typeface="Arial" panose="020B0604020202020204" pitchFamily="34" charset="0"/>
              <a:buChar char="•"/>
            </a:pPr>
            <a:r>
              <a:rPr lang="en-US" sz="1000" dirty="0"/>
              <a:t>Kumar, M. et al. (2021) J. Hazard. Mater., 403, p. 123620. Available at: </a:t>
            </a:r>
            <a:r>
              <a:rPr lang="en-US" sz="1000" dirty="0">
                <a:hlinkClick r:id="rId5"/>
              </a:rPr>
              <a:t>https://doi.org/10.1016/j.jhazmat.2020.123620</a:t>
            </a:r>
            <a:endParaRPr lang="en-US" sz="1000" dirty="0"/>
          </a:p>
          <a:p>
            <a:pPr marL="171450" indent="-171450">
              <a:buFont typeface="Arial" panose="020B0604020202020204" pitchFamily="34" charset="0"/>
              <a:buChar char="•"/>
            </a:pPr>
            <a:r>
              <a:rPr lang="fr-FR" sz="1000" dirty="0"/>
              <a:t>Patel, M. et al. (2019) </a:t>
            </a:r>
            <a:r>
              <a:rPr lang="fr-FR" sz="1000" i="1" dirty="0"/>
              <a:t>J. Environ. Manage.</a:t>
            </a:r>
            <a:r>
              <a:rPr lang="fr-FR" sz="1000" dirty="0"/>
              <a:t>, 232, pp. 625–643. Available at: </a:t>
            </a:r>
            <a:r>
              <a:rPr lang="fr-FR" sz="1000" dirty="0">
                <a:hlinkClick r:id="rId6"/>
              </a:rPr>
              <a:t>https://doi.org/10.1016/j.jenvman.2018.11.098</a:t>
            </a:r>
            <a:endParaRPr lang="en-US" sz="1000" dirty="0"/>
          </a:p>
          <a:p>
            <a:pPr marL="171450" indent="-171450">
              <a:buFont typeface="Arial" panose="020B0604020202020204" pitchFamily="34" charset="0"/>
              <a:buChar char="•"/>
            </a:pPr>
            <a:r>
              <a:rPr lang="en-US" sz="1000" dirty="0"/>
              <a:t>aus der Beek, T. et al. (2016) Glob. Health Action, 9(1), p. 30427. Available at: </a:t>
            </a:r>
            <a:r>
              <a:rPr lang="en-US" sz="1000" dirty="0">
                <a:hlinkClick r:id="rId7"/>
              </a:rPr>
              <a:t>https://doi.org/10.3402/gha.v9.30427</a:t>
            </a:r>
            <a:r>
              <a:rPr lang="en-US" sz="1000" dirty="0"/>
              <a:t> </a:t>
            </a:r>
          </a:p>
          <a:p>
            <a:pPr marL="171450" indent="-171450">
              <a:buFont typeface="Arial" panose="020B0604020202020204" pitchFamily="34" charset="0"/>
              <a:buChar char="•"/>
            </a:pPr>
            <a:r>
              <a:rPr lang="en-US" sz="1000" dirty="0"/>
              <a:t>Kümmerer, K. (2019) Green Chem., 21(19), pp. 5178–5196. Available at: </a:t>
            </a:r>
            <a:r>
              <a:rPr lang="en-US" sz="1000" dirty="0">
                <a:hlinkClick r:id="rId8"/>
              </a:rPr>
              <a:t>https://doi.org/10.1039/C9GC01691G</a:t>
            </a:r>
            <a:endParaRPr lang="en-US" sz="1000" dirty="0"/>
          </a:p>
          <a:p>
            <a:pPr marL="171450" indent="-171450">
              <a:buFont typeface="Arial" panose="020B0604020202020204" pitchFamily="34" charset="0"/>
              <a:buChar char="•"/>
            </a:pPr>
            <a:r>
              <a:rPr lang="en-US" sz="1000" dirty="0"/>
              <a:t>Larsson, D. &amp; Flach, C. (2022) Nat. Rev. Microbiol., 20(5), pp. 257–269. Available at: </a:t>
            </a:r>
            <a:r>
              <a:rPr lang="en-US" sz="1000" dirty="0">
                <a:hlinkClick r:id="rId9"/>
              </a:rPr>
              <a:t>https://doi.org/10.1038/s41579-021-00649-x</a:t>
            </a:r>
            <a:endParaRPr lang="en-US" sz="1000" dirty="0"/>
          </a:p>
          <a:p>
            <a:pPr marL="171450" indent="-171450">
              <a:buFont typeface="Arial" panose="020B0604020202020204" pitchFamily="34" charset="0"/>
              <a:buChar char="•"/>
            </a:pPr>
            <a:r>
              <a:rPr lang="en-US" sz="1000" dirty="0"/>
              <a:t>Vikesland, P. et al. (2019) Environ. Sci. Technol., 53(15), pp. 8473–8481. Available at: </a:t>
            </a:r>
            <a:r>
              <a:rPr lang="en-US" sz="1000" dirty="0">
                <a:hlinkClick r:id="rId10"/>
              </a:rPr>
              <a:t>https://doi.org/10.1021/acs.est.9b02353</a:t>
            </a:r>
            <a:endParaRPr lang="en-US" sz="1000" dirty="0"/>
          </a:p>
          <a:p>
            <a:pPr marL="171450" indent="-171450">
              <a:buFont typeface="Arial" panose="020B0604020202020204" pitchFamily="34" charset="0"/>
              <a:buChar char="•"/>
            </a:pPr>
            <a:r>
              <a:rPr lang="en-US" sz="1000" dirty="0"/>
              <a:t>Charuaud, L. et al. (2019) Water Res., 151, pp. 320–331. Available at: </a:t>
            </a:r>
            <a:r>
              <a:rPr lang="en-US" sz="1000" dirty="0">
                <a:hlinkClick r:id="rId11"/>
              </a:rPr>
              <a:t>https://doi.org/10.1016/j.watres.2018.12.035</a:t>
            </a:r>
            <a:endParaRPr lang="en-US" sz="1000" dirty="0"/>
          </a:p>
          <a:p>
            <a:pPr marL="171450" indent="-171450">
              <a:buFont typeface="Arial" panose="020B0604020202020204" pitchFamily="34" charset="0"/>
              <a:buChar char="•"/>
            </a:pPr>
            <a:r>
              <a:rPr lang="en-US" sz="1000" dirty="0"/>
              <a:t>Daughton, C. (2001) PPCPs in the Environment, 791, pp. 348–358. Available at: </a:t>
            </a:r>
            <a:r>
              <a:rPr lang="en-US" sz="1000" dirty="0">
                <a:hlinkClick r:id="rId12"/>
              </a:rPr>
              <a:t>https://doi.org/10.1021/bk-2001-0791.ch022</a:t>
            </a:r>
            <a:endParaRPr lang="en-US" sz="1000" dirty="0"/>
          </a:p>
          <a:p>
            <a:pPr marL="171450" indent="-171450">
              <a:buFont typeface="Arial" panose="020B0604020202020204" pitchFamily="34" charset="0"/>
              <a:buChar char="•"/>
            </a:pPr>
            <a:r>
              <a:rPr lang="en-US" sz="1000" dirty="0"/>
              <a:t>EEA (2021) Risk Assessment of Pharmaceuticals. Copenhagen: EEA. Available at: </a:t>
            </a:r>
            <a:r>
              <a:rPr lang="en-US" sz="1000" dirty="0">
                <a:hlinkClick r:id="rId13"/>
              </a:rPr>
              <a:t>https://www.eea.europa.eu</a:t>
            </a:r>
            <a:endParaRPr lang="en-US" sz="1000" dirty="0"/>
          </a:p>
          <a:p>
            <a:pPr marL="171450" indent="-171450">
              <a:buFont typeface="Arial" panose="020B0604020202020204" pitchFamily="34" charset="0"/>
              <a:buChar char="•"/>
            </a:pPr>
            <a:r>
              <a:rPr lang="en-US" sz="1000" dirty="0"/>
              <a:t>UNEP (2023) Frontiers 2022/23. Nairobi: UNEP. Available at: </a:t>
            </a:r>
            <a:r>
              <a:rPr lang="en-US" sz="1000" dirty="0">
                <a:hlinkClick r:id="rId14"/>
              </a:rPr>
              <a:t>https://www.unep.org/resources/frontiers-2022-23-emerging-issues-environmental-concern</a:t>
            </a:r>
            <a:endParaRPr lang="en-US" sz="1000" dirty="0"/>
          </a:p>
          <a:p>
            <a:pPr marL="171450" indent="-171450">
              <a:buFont typeface="Arial" panose="020B0604020202020204" pitchFamily="34" charset="0"/>
              <a:buChar char="•"/>
            </a:pPr>
            <a:r>
              <a:rPr lang="en-US" sz="1000" dirty="0"/>
              <a:t>OECD (2020) Pharmaceutical Residues in Freshwater. Paris: OECD. Available at: </a:t>
            </a:r>
            <a:r>
              <a:rPr lang="en-US" sz="1000" dirty="0">
                <a:hlinkClick r:id="rId15"/>
              </a:rPr>
              <a:t>https://doi.org/10.1787/c936f42d-en</a:t>
            </a:r>
            <a:endParaRPr lang="en-US" sz="1000" dirty="0"/>
          </a:p>
          <a:p>
            <a:pPr marL="171450" indent="-171450">
              <a:buFont typeface="Arial" panose="020B0604020202020204" pitchFamily="34" charset="0"/>
              <a:buChar char="•"/>
            </a:pPr>
            <a:r>
              <a:rPr lang="en-US" sz="1000" dirty="0"/>
              <a:t>NHS (2024) Disposal of Unused Medicines. London: NHS England. Available at: </a:t>
            </a:r>
            <a:r>
              <a:rPr lang="en-US" sz="1000" dirty="0">
                <a:hlinkClick r:id="rId16"/>
              </a:rPr>
              <a:t>https://www.nhs.uk/medicines/medicines-information-and-safety/what-to-do-with-old-medicines/</a:t>
            </a:r>
            <a:endParaRPr lang="en-US" sz="1000" dirty="0"/>
          </a:p>
          <a:p>
            <a:pPr marL="171450" indent="-171450">
              <a:buFont typeface="Arial" panose="020B0604020202020204" pitchFamily="34" charset="0"/>
              <a:buChar char="•"/>
            </a:pPr>
            <a:r>
              <a:rPr lang="en-US" sz="1000" dirty="0"/>
              <a:t>ECDC (2023) AMR Annual Epidemiological Report. Stockholm: ECDC. Available at: </a:t>
            </a:r>
            <a:r>
              <a:rPr lang="en-US" sz="1000" dirty="0">
                <a:hlinkClick r:id="rId17"/>
              </a:rPr>
              <a:t>https://www.ecdc.europa.eu</a:t>
            </a:r>
            <a:endParaRPr lang="en-US" sz="1000" dirty="0"/>
          </a:p>
          <a:p>
            <a:pPr marL="171450" indent="-171450">
              <a:buFont typeface="Arial" panose="020B0604020202020204" pitchFamily="34" charset="0"/>
              <a:buChar char="•"/>
            </a:pPr>
            <a:r>
              <a:rPr lang="en-US" sz="1000" dirty="0"/>
              <a:t>IPBES (2023) The Nexus Report. Bonn: IPBES Secretariat. Available at: </a:t>
            </a:r>
            <a:r>
              <a:rPr lang="en-US" sz="1000" dirty="0">
                <a:hlinkClick r:id="rId18"/>
              </a:rPr>
              <a:t>https://www.ipbes.net/nexus</a:t>
            </a:r>
            <a:endParaRPr lang="en-US" sz="1000" dirty="0"/>
          </a:p>
          <a:p>
            <a:pPr marL="171450" indent="-171450">
              <a:buFont typeface="Arial" panose="020B0604020202020204" pitchFamily="34" charset="0"/>
              <a:buChar char="•"/>
            </a:pPr>
            <a:r>
              <a:rPr lang="en-US" sz="1000" dirty="0"/>
              <a:t>UK Environment Agency (2022) Chemicals in the Aquatic Environment. Bristol: EA. Available at: </a:t>
            </a:r>
            <a:r>
              <a:rPr lang="en-US" sz="1000" dirty="0">
                <a:hlinkClick r:id="rId19"/>
              </a:rPr>
              <a:t>https://www.gov.uk/government/organisations/environment-agency</a:t>
            </a:r>
            <a:endParaRPr lang="en-US" sz="1000" dirty="0"/>
          </a:p>
          <a:p>
            <a:pPr marL="171450" indent="-171450">
              <a:buFont typeface="Arial" panose="020B0604020202020204" pitchFamily="34" charset="0"/>
              <a:buChar char="•"/>
            </a:pPr>
            <a:r>
              <a:rPr lang="en-US" sz="1000" dirty="0"/>
              <a:t>Richardson, V. &amp; Roberts, M. (2020) J. Public Health Res., 9(3), p. 1825. Available at: </a:t>
            </a:r>
            <a:r>
              <a:rPr lang="en-US" sz="1000" dirty="0">
                <a:hlinkClick r:id="rId20"/>
              </a:rPr>
              <a:t>https://doi.org/10.4081/jphr.2020.1825</a:t>
            </a:r>
            <a:endParaRPr lang="en-US" sz="1000" dirty="0"/>
          </a:p>
          <a:p>
            <a:pPr marL="171450" indent="-171450">
              <a:buFont typeface="Arial" panose="020B0604020202020204" pitchFamily="34" charset="0"/>
              <a:buChar char="•"/>
            </a:pPr>
            <a:r>
              <a:rPr lang="en-US" sz="1000" dirty="0"/>
              <a:t>PHE (2021) </a:t>
            </a:r>
            <a:r>
              <a:rPr lang="en-US" sz="1000" i="1" dirty="0"/>
              <a:t>Health Protection Framework</a:t>
            </a:r>
            <a:r>
              <a:rPr lang="en-US" sz="1000" dirty="0"/>
              <a:t>. London: PHE. Available at: </a:t>
            </a:r>
            <a:r>
              <a:rPr lang="en-US" sz="1000" dirty="0">
                <a:hlinkClick r:id="rId21"/>
              </a:rPr>
              <a:t>https://www.gov.uk/government/organisations/public-health-england</a:t>
            </a:r>
            <a:endParaRPr lang="en-US" sz="1000" dirty="0"/>
          </a:p>
          <a:p>
            <a:endParaRPr lang="en-US" sz="1800" dirty="0"/>
          </a:p>
        </p:txBody>
      </p:sp>
      <p:graphicFrame>
        <p:nvGraphicFramePr>
          <p:cNvPr id="14" name="Diagram 13"/>
          <p:cNvGraphicFramePr/>
          <p:nvPr>
            <p:extLst>
              <p:ext uri="{D42A27DB-BD31-4B8C-83A1-F6EECF244321}">
                <p14:modId xmlns:p14="http://schemas.microsoft.com/office/powerpoint/2010/main" val="813387421"/>
              </p:ext>
            </p:extLst>
          </p:nvPr>
        </p:nvGraphicFramePr>
        <p:xfrm>
          <a:off x="4017363" y="6261811"/>
          <a:ext cx="3826157" cy="2005367"/>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aphicFrame>
        <p:nvGraphicFramePr>
          <p:cNvPr id="32" name="Chart 31"/>
          <p:cNvGraphicFramePr/>
          <p:nvPr>
            <p:extLst>
              <p:ext uri="{D42A27DB-BD31-4B8C-83A1-F6EECF244321}">
                <p14:modId xmlns:p14="http://schemas.microsoft.com/office/powerpoint/2010/main" val="744790687"/>
              </p:ext>
            </p:extLst>
          </p:nvPr>
        </p:nvGraphicFramePr>
        <p:xfrm>
          <a:off x="7575869" y="4352942"/>
          <a:ext cx="4148494" cy="4315069"/>
        </p:xfrm>
        <a:graphic>
          <a:graphicData uri="http://schemas.openxmlformats.org/drawingml/2006/chart">
            <c:chart xmlns:c="http://schemas.openxmlformats.org/drawingml/2006/chart" xmlns:r="http://schemas.openxmlformats.org/officeDocument/2006/relationships" r:id="rId27"/>
          </a:graphicData>
        </a:graphic>
      </p:graphicFrame>
    </p:spTree>
    <p:extLst>
      <p:ext uri="{BB962C8B-B14F-4D97-AF65-F5344CB8AC3E}">
        <p14:creationId xmlns:p14="http://schemas.microsoft.com/office/powerpoint/2010/main" val="33382295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327</TotalTime>
  <Words>1186</Words>
  <Application>Microsoft Office PowerPoint</Application>
  <PresentationFormat>Custom</PresentationFormat>
  <Paragraphs>120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vatsalgajre2001@outlook.com</cp:lastModifiedBy>
  <cp:revision>31</cp:revision>
  <dcterms:created xsi:type="dcterms:W3CDTF">2026-10-19T10:31:10Z</dcterms:created>
  <dcterms:modified xsi:type="dcterms:W3CDTF">2026-10-24T10:58:13Z</dcterms:modified>
</cp:coreProperties>
</file>