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17"/>
  </p:notesMasterIdLst>
  <p:sldIdLst>
    <p:sldId id="274" r:id="rId5"/>
    <p:sldId id="275" r:id="rId6"/>
    <p:sldId id="277" r:id="rId7"/>
    <p:sldId id="278" r:id="rId8"/>
    <p:sldId id="269" r:id="rId9"/>
    <p:sldId id="279" r:id="rId10"/>
    <p:sldId id="263" r:id="rId11"/>
    <p:sldId id="267" r:id="rId12"/>
    <p:sldId id="272" r:id="rId13"/>
    <p:sldId id="281" r:id="rId14"/>
    <p:sldId id="282" r:id="rId15"/>
    <p:sldId id="25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AB900"/>
    <a:srgbClr val="000000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7CE84F3-28C3-443E-9E96-99CF82512B7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2" autoAdjust="0"/>
    <p:restoredTop sz="94703" autoAdjust="0"/>
  </p:normalViewPr>
  <p:slideViewPr>
    <p:cSldViewPr snapToGrid="0">
      <p:cViewPr varScale="1">
        <p:scale>
          <a:sx n="64" d="100"/>
          <a:sy n="64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E9404-0252-4823-AD24-A092A5EE943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972E0-5198-46C6-8EFE-44A646AD96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69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template for students to design a field trip to a location for other students to view. Includes directions to the student of what to include on each slide and what content should be considered.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45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 can use this type of slide for text, images, shapes and tables</a:t>
            </a:r>
            <a:r>
              <a:rPr lang="en-US" baseline="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to help add information in a different way.  Duplicate this slide to add additional images of important location in your visit.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836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You can use this type of slide for text, images, shapes and tables</a:t>
            </a:r>
            <a:r>
              <a:rPr lang="en-US" baseline="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to help add information in a different way.  Duplicate this slide to add additional images of important location in your visit.</a:t>
            </a: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121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smtClean="0"/>
              <a:pPr/>
              <a:t>11/16/2018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F0A33C-B6D6-454E-A4EA-5198AC78DEE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941F392-55E3-4875-A0A8-7C2B611343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165359" y="599983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792D370F-01D2-4F21-BE9F-9951674A658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805594" y="1242501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F0D26AC6-BA38-4193-A559-92272875835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0165359" y="1885019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8BC1B5E-B477-4CD0-996D-5614FE4B3FE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7184" y="1238157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4311650" y="1512376"/>
            <a:ext cx="3568700" cy="1809943"/>
          </a:xfrm>
          <a:noFill/>
          <a:ln w="38100">
            <a:noFill/>
          </a:ln>
        </p:spPr>
        <p:txBody>
          <a:bodyPr lIns="274320" rIns="274320" anchor="ctr" anchorCtr="0">
            <a:normAutofit/>
          </a:bodyPr>
          <a:lstStyle>
            <a:lvl1pPr algn="ctr">
              <a:defRPr sz="3800" cap="none" baseline="0">
                <a:solidFill>
                  <a:schemeClr val="tx1"/>
                </a:solidFill>
                <a:latin typeface="+mj-lt"/>
                <a:ea typeface="Verdana" panose="020B060403050404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11650" y="3322319"/>
            <a:ext cx="3568700" cy="2023304"/>
          </a:xfrm>
          <a:noFill/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302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smtClean="0"/>
              <a:pPr/>
              <a:t>11/16/2018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ZA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20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Subtitle, and Three Images"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B634A45-4F6E-4E7E-A6D7-E30CC149DF79}"/>
              </a:ext>
            </a:extLst>
          </p:cNvPr>
          <p:cNvSpPr/>
          <p:nvPr userDrawn="1"/>
        </p:nvSpPr>
        <p:spPr>
          <a:xfrm>
            <a:off x="0" y="2423160"/>
            <a:ext cx="12192000" cy="4439128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3A725127-1EDA-41FB-9345-CD609971402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23479" y="2952166"/>
            <a:ext cx="2880000" cy="2880000"/>
          </a:xfrm>
          <a:ln w="38100">
            <a:solidFill>
              <a:srgbClr val="FFFFFF"/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45910403-693E-46B1-890E-692928E72B7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488521" y="2952166"/>
            <a:ext cx="2880000" cy="2880000"/>
          </a:xfrm>
          <a:ln w="38100">
            <a:solidFill>
              <a:srgbClr val="FFFFFF"/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5309" y="6238816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7720" y="6238816"/>
            <a:ext cx="5901189" cy="320040"/>
          </a:xfrm>
        </p:spPr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322802" y="621792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44A571C-BD72-4598-B89C-F24CC99E00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807747" y="289559"/>
            <a:ext cx="10564350" cy="1127761"/>
          </a:xfrm>
          <a:noFill/>
          <a:ln>
            <a:noFill/>
          </a:ln>
        </p:spPr>
        <p:txBody>
          <a:bodyPr anchor="b" anchorCtr="1"/>
          <a:lstStyle>
            <a:lvl1pPr>
              <a:defRPr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759A834-A403-4050-9F3D-ABDDC9182E9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656000" y="2952166"/>
            <a:ext cx="2880000" cy="2880000"/>
          </a:xfrm>
          <a:ln w="38100">
            <a:solidFill>
              <a:srgbClr val="FFFFFF"/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0AC4720-7B75-40C4-BE31-CB8EBA0AAF8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07720" y="1493521"/>
            <a:ext cx="10561319" cy="1127762"/>
          </a:xfrm>
          <a:noFill/>
        </p:spPr>
        <p:txBody>
          <a:bodyPr anchor="t" anchorCtr="1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400"/>
            </a:lvl1pPr>
            <a:lvl2pPr marL="228600" indent="0" algn="ctr">
              <a:buNone/>
              <a:defRPr sz="2000"/>
            </a:lvl2pPr>
            <a:lvl3pPr marL="457200" indent="0" algn="ctr">
              <a:buNone/>
              <a:defRPr sz="2000"/>
            </a:lvl3pPr>
            <a:lvl4pPr marL="685800" indent="0" algn="ctr">
              <a:buNone/>
              <a:defRPr sz="2000"/>
            </a:lvl4pPr>
            <a:lvl5pPr marL="914400" indent="0" algn="ctr">
              <a:buNone/>
              <a:defRPr sz="20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9502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Slide">
    <p:bg bwMode="lt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B1E50CE-2A10-414D-A44D-9CE008E33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white">
          <a:xfrm>
            <a:off x="0" y="0"/>
            <a:ext cx="12192000" cy="6858000"/>
          </a:xfrm>
          <a:solidFill>
            <a:schemeClr val="tx1"/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FBB01-2158-40AB-B652-ED00805909B1}"/>
              </a:ext>
            </a:extLst>
          </p:cNvPr>
          <p:cNvSpPr/>
          <p:nvPr userDrawn="1"/>
        </p:nvSpPr>
        <p:spPr>
          <a:xfrm rot="5400000">
            <a:off x="5657999" y="340659"/>
            <a:ext cx="864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smtClean="0"/>
              <a:pPr/>
              <a:t>11/16/2018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251855" y="6236208"/>
            <a:ext cx="5901189" cy="320040"/>
          </a:xfrm>
        </p:spPr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A01CDD-F399-4646-90ED-E57A0E6099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7748789" y="246231"/>
            <a:ext cx="3787891" cy="957729"/>
          </a:xfrm>
          <a:noFill/>
          <a:ln>
            <a:noFill/>
          </a:ln>
        </p:spPr>
        <p:txBody>
          <a:bodyPr anchor="b" anchorCtr="0">
            <a:normAutofit/>
          </a:bodyPr>
          <a:lstStyle>
            <a:lvl1pPr algn="r">
              <a:defRPr sz="4000" b="0" cap="none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52D643-DA50-4240-9810-A9BBB972882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092439" y="1343510"/>
            <a:ext cx="3383905" cy="4472513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228600" indent="0" algn="r">
              <a:buNone/>
              <a:defRPr sz="2000">
                <a:solidFill>
                  <a:schemeClr val="bg1"/>
                </a:solidFill>
              </a:defRPr>
            </a:lvl2pPr>
            <a:lvl3pPr marL="457200" indent="0" algn="r">
              <a:buNone/>
              <a:defRPr sz="2000">
                <a:solidFill>
                  <a:schemeClr val="bg1"/>
                </a:solidFill>
              </a:defRPr>
            </a:lvl3pPr>
            <a:lvl4pPr marL="685800" indent="0" algn="r">
              <a:buNone/>
              <a:defRPr sz="2000">
                <a:solidFill>
                  <a:schemeClr val="bg1"/>
                </a:solidFill>
              </a:defRPr>
            </a:lvl4pPr>
            <a:lvl5pPr marL="914400" indent="0" algn="r"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91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883920" y="592183"/>
            <a:ext cx="5750440" cy="1810379"/>
          </a:xfrm>
          <a:noFill/>
          <a:ln>
            <a:noFill/>
          </a:ln>
        </p:spPr>
        <p:txBody>
          <a:bodyPr lIns="0" anchor="t" anchorCtr="0">
            <a:noAutofit/>
          </a:bodyPr>
          <a:lstStyle>
            <a:lvl1pPr marL="0" indent="0" algn="l" defTabSz="0">
              <a:buFont typeface="Arial" panose="020B0604020202020204" pitchFamily="34" charset="0"/>
              <a:buNone/>
              <a:defRPr sz="4000" cap="none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7200" y="0"/>
            <a:ext cx="5700896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632071" y="2417802"/>
            <a:ext cx="5297398" cy="3710855"/>
          </a:xfrm>
        </p:spPr>
        <p:txBody>
          <a:bodyPr anchor="t" anchorCtr="1">
            <a:normAutofit/>
          </a:bodyPr>
          <a:lstStyle>
            <a:lvl1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30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C226BE6-63BD-4193-A5B9-87DBDF176AB9}"/>
              </a:ext>
            </a:extLst>
          </p:cNvPr>
          <p:cNvSpPr/>
          <p:nvPr userDrawn="1"/>
        </p:nvSpPr>
        <p:spPr>
          <a:xfrm rot="5400000">
            <a:off x="5712000" y="-5718344"/>
            <a:ext cx="756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175220" y="3508040"/>
            <a:ext cx="3841560" cy="3420000"/>
          </a:xfrm>
          <a:noFill/>
          <a:ln>
            <a:noFill/>
          </a:ln>
        </p:spPr>
        <p:txBody>
          <a:bodyPr anchor="ctr" anchorCtr="1">
            <a:noAutofit/>
          </a:bodyPr>
          <a:lstStyle>
            <a:lvl1pPr algn="l">
              <a:defRPr sz="240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4860" y="1005840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8629149" y="6254056"/>
            <a:ext cx="2753746" cy="323968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0175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1566642" y="623316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010B646-69BD-42FF-80B8-7A065EA6A284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293917" y="996684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0544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B21E085-4E62-4EC9-A5F1-16523F1959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6942215" y="426720"/>
            <a:ext cx="4699941" cy="1188720"/>
          </a:xfrm>
          <a:noFill/>
          <a:ln>
            <a:noFill/>
          </a:ln>
        </p:spPr>
        <p:txBody>
          <a:bodyPr/>
          <a:lstStyle>
            <a:lvl1pPr algn="l">
              <a:defRPr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FCDFB3A-4CE3-463F-8C40-B15E3F5CFCA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048876" y="1818152"/>
            <a:ext cx="4045844" cy="4277848"/>
          </a:xfrm>
          <a:noFill/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228600" indent="0" algn="l">
              <a:buNone/>
              <a:defRPr>
                <a:solidFill>
                  <a:schemeClr val="tx1"/>
                </a:solidFill>
              </a:defRPr>
            </a:lvl2pPr>
            <a:lvl3pPr marL="457200" indent="0" algn="l">
              <a:buNone/>
              <a:defRPr>
                <a:solidFill>
                  <a:schemeClr val="tx1"/>
                </a:solidFill>
              </a:defRPr>
            </a:lvl3pPr>
            <a:lvl4pPr marL="685800" indent="0" algn="l">
              <a:buNone/>
              <a:defRPr>
                <a:solidFill>
                  <a:schemeClr val="tx1"/>
                </a:solidFill>
              </a:defRPr>
            </a:lvl4pPr>
            <a:lvl5pPr marL="914400" indent="0" algn="l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D356109-298D-4C51-9DC7-DC74594DC22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2155" y="396240"/>
            <a:ext cx="5927725" cy="5989638"/>
          </a:xfrm>
          <a:ln w="38100">
            <a:solidFill>
              <a:schemeClr val="accent2"/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" name="Straight Connector 8" descr="decorative element">
            <a:extLst>
              <a:ext uri="{FF2B5EF4-FFF2-40B4-BE49-F238E27FC236}">
                <a16:creationId xmlns:a16="http://schemas.microsoft.com/office/drawing/2014/main" id="{167C85F9-C124-4D12-B4AC-317A35D7151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141749" y="1720670"/>
            <a:ext cx="37800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941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E53EE8-1567-4A1C-B5FB-9243D17B161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96000" y="0"/>
            <a:ext cx="6096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5CB378-10E3-4D4E-82B7-47858EDEE5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62827" y="543339"/>
            <a:ext cx="5040000" cy="5765661"/>
          </a:xfrm>
          <a:ln w="38100">
            <a:solidFill>
              <a:schemeClr val="bg1"/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537045" y="635808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4361" y="6382908"/>
            <a:ext cx="5901189" cy="320040"/>
          </a:xfrm>
        </p:spPr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74538" y="633718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A2BF3C7-5EFF-4508-B560-D9A68D3F72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704361" y="164690"/>
            <a:ext cx="4593772" cy="2624056"/>
          </a:xfrm>
          <a:noFill/>
          <a:ln>
            <a:noFill/>
          </a:ln>
        </p:spPr>
        <p:txBody>
          <a:bodyPr anchor="t" anchorCtr="0">
            <a:noAutofit/>
          </a:bodyPr>
          <a:lstStyle>
            <a:lvl1pPr>
              <a:defRPr sz="400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7D64B51-A9B6-4A76-949F-57699312475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4361" y="3233530"/>
            <a:ext cx="4593771" cy="2902590"/>
          </a:xfrm>
        </p:spPr>
        <p:txBody>
          <a:bodyPr>
            <a:normAutofit/>
          </a:bodyPr>
          <a:lstStyle>
            <a:lvl1pPr marL="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1pPr>
            <a:lvl2pPr marL="2286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2pPr>
            <a:lvl3pPr marL="4572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3pPr>
            <a:lvl4pPr marL="6858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4pPr>
            <a:lvl5pPr marL="9144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114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6712900" y="407684"/>
            <a:ext cx="4910096" cy="2257167"/>
          </a:xfrm>
          <a:noFill/>
          <a:ln>
            <a:noFill/>
          </a:ln>
        </p:spPr>
        <p:txBody>
          <a:bodyPr anchor="ctr" anchorCtr="0">
            <a:normAutofit/>
          </a:bodyPr>
          <a:lstStyle>
            <a:lvl1pPr algn="l">
              <a:defRPr sz="4000">
                <a:solidFill>
                  <a:srgbClr val="262626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6780414" y="3019130"/>
            <a:ext cx="4584265" cy="3159033"/>
          </a:xfrm>
        </p:spPr>
        <p:txBody>
          <a:bodyPr anchor="t" anchorCtr="1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FEC71D9-8368-4022-BA35-B43400F92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320" y="407684"/>
            <a:ext cx="5625849" cy="577047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162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E4AA6-ED36-4D3B-ABD8-3BA6059C30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3744516" y="1127369"/>
            <a:ext cx="4703084" cy="1188720"/>
          </a:xfrm>
          <a:noFill/>
          <a:ln>
            <a:noFill/>
          </a:ln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94707B9-0409-43FA-B052-6AE401D767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744516" y="2263081"/>
            <a:ext cx="4702968" cy="3909119"/>
          </a:xfrm>
          <a:noFill/>
          <a:ln>
            <a:noFill/>
          </a:ln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28600" indent="0" algn="ctr">
              <a:buNone/>
              <a:defRPr>
                <a:solidFill>
                  <a:schemeClr val="bg1"/>
                </a:solidFill>
              </a:defRPr>
            </a:lvl2pPr>
            <a:lvl3pPr marL="457200" indent="0" algn="ctr">
              <a:buNone/>
              <a:defRPr>
                <a:solidFill>
                  <a:schemeClr val="bg1"/>
                </a:solidFill>
              </a:defRPr>
            </a:lvl3pPr>
            <a:lvl4pPr marL="685800" indent="0" algn="ctr">
              <a:buNone/>
              <a:defRPr>
                <a:solidFill>
                  <a:schemeClr val="bg1"/>
                </a:solidFill>
              </a:defRPr>
            </a:lvl4pPr>
            <a:lvl5pPr marL="9144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560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2386744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400">
                <a:solidFill>
                  <a:srgbClr val="262626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37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68440A-E3ED-426B-A1F8-1D7557F9584D}"/>
              </a:ext>
            </a:extLst>
          </p:cNvPr>
          <p:cNvSpPr/>
          <p:nvPr userDrawn="1"/>
        </p:nvSpPr>
        <p:spPr>
          <a:xfrm>
            <a:off x="0" y="3648173"/>
            <a:ext cx="12192000" cy="320982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1887121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smtClean="0"/>
              <a:pPr/>
              <a:t>11/16/2018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34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accent2"/>
            </a:solidFill>
          </a:ln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B668FB-6A04-4C02-A197-0044D616A95A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643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noFill/>
          </a:ln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72FC25-236C-4A4E-83A6-4EBE36B8339C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522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83436" y="2313433"/>
            <a:ext cx="4270248" cy="70408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b="1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smtClean="0"/>
              <a:pPr/>
              <a:t>11/16/2018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ZA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7CC6D812-2BC4-484A-A3B0-D751943CAC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4927" y="2313433"/>
            <a:ext cx="4270248" cy="704088"/>
          </a:xfrm>
        </p:spPr>
        <p:txBody>
          <a:bodyPr anchor="b"/>
          <a:lstStyle>
            <a:lvl1pPr marL="0" indent="0">
              <a:buFont typeface="Arial" panose="020B0604020202020204" pitchFamily="34" charset="0"/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44509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A7AD-2B2B-4A1B-8A04-1B822384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313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181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smtClean="0"/>
              <a:t>11/16/2018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ZA" dirty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2F0A33C-B6D6-454E-A4EA-5198AC78DE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14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79" r:id="rId4"/>
    <p:sldLayoutId id="2147483681" r:id="rId5"/>
    <p:sldLayoutId id="2147483690" r:id="rId6"/>
    <p:sldLayoutId id="2147483666" r:id="rId7"/>
    <p:sldLayoutId id="2147483687" r:id="rId8"/>
    <p:sldLayoutId id="2147483680" r:id="rId9"/>
    <p:sldLayoutId id="2147483688" r:id="rId10"/>
    <p:sldLayoutId id="2147483673" r:id="rId11"/>
    <p:sldLayoutId id="2147483692" r:id="rId12"/>
    <p:sldLayoutId id="2147483674" r:id="rId13"/>
    <p:sldLayoutId id="2147483676" r:id="rId14"/>
    <p:sldLayoutId id="2147483677" r:id="rId15"/>
    <p:sldLayoutId id="2147483691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kern="1200" cap="none" spc="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yJOxdg7fw4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go.microsoft.com/fwlink/?linkid=2007348" TargetMode="Externa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nd Canyon">
            <a:extLst>
              <a:ext uri="{FF2B5EF4-FFF2-40B4-BE49-F238E27FC236}">
                <a16:creationId xmlns:a16="http://schemas.microsoft.com/office/drawing/2014/main" id="{D4DB4774-6C88-4182-9622-B0F68F5AC5B3}"/>
              </a:ext>
            </a:extLst>
          </p:cNvPr>
          <p:cNvPicPr>
            <a:picLocks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8000"/>
            <a:ext cx="12192000" cy="6876000"/>
          </a:xfrm>
          <a:prstGeom prst="rect">
            <a:avLst/>
          </a:prstGeom>
        </p:spPr>
      </p:pic>
      <p:sp>
        <p:nvSpPr>
          <p:cNvPr id="54" name="Rectangle 53" descr="decorative element">
            <a:extLst>
              <a:ext uri="{FF2B5EF4-FFF2-40B4-BE49-F238E27FC236}">
                <a16:creationId xmlns:a16="http://schemas.microsoft.com/office/drawing/2014/main" id="{73785415-E552-4742-B0A5-FC1ECF293E4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3169792" y="1777907"/>
            <a:ext cx="5215534" cy="4122732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  <a:effec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 for Sports Industry Placement (BMSM5002)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3246D675-67E5-4555-A221-CF485210252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ZA" dirty="0"/>
              <a:t>N</a:t>
            </a:r>
            <a:endParaRPr lang="en-US" dirty="0"/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7DCC9775-E9C4-4A98-919A-D7C474DAAFE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ZA" dirty="0"/>
              <a:t>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5DE801-F024-40F4-9D87-C92972A0A26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ZA" dirty="0" smtClean="0"/>
              <a:t>S</a:t>
            </a:r>
            <a:endParaRPr lang="en-US" dirty="0"/>
          </a:p>
        </p:txBody>
      </p:sp>
      <p:sp>
        <p:nvSpPr>
          <p:cNvPr id="41" name="Text Placeholder 40">
            <a:extLst>
              <a:ext uri="{FF2B5EF4-FFF2-40B4-BE49-F238E27FC236}">
                <a16:creationId xmlns:a16="http://schemas.microsoft.com/office/drawing/2014/main" id="{9AA70E4C-E817-4A4E-93CC-9733B4AE5F9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ZA"/>
              <a:t>W</a:t>
            </a:r>
            <a:endParaRPr lang="en-US" dirty="0"/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1C44CABD-3945-420B-A1E8-0D3E5F52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0" y="2560321"/>
            <a:ext cx="5119293" cy="98473"/>
          </a:xfrm>
        </p:spPr>
        <p:txBody>
          <a:bodyPr>
            <a:noAutofit/>
          </a:bodyPr>
          <a:lstStyle/>
          <a:p>
            <a:pPr algn="l"/>
            <a:r>
              <a:rPr lang="en-US" sz="28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Student Name: Driss Mrabti</a:t>
            </a:r>
            <a:br>
              <a:rPr lang="en-US" sz="28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r>
              <a:rPr lang="en-US" sz="28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/>
            </a:r>
            <a:br>
              <a:rPr lang="en-US" sz="28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</a:br>
            <a:r>
              <a:rPr lang="en-US" sz="2800" dirty="0" smtClean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Student Number: 1606054</a:t>
            </a:r>
            <a:endParaRPr lang="en-US" sz="28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8" name="Subtitle 37">
            <a:extLst>
              <a:ext uri="{FF2B5EF4-FFF2-40B4-BE49-F238E27FC236}">
                <a16:creationId xmlns:a16="http://schemas.microsoft.com/office/drawing/2014/main" id="{6ED6B106-CA53-428B-8BF0-1BC5768C0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4822" y="1112336"/>
            <a:ext cx="6063770" cy="5176911"/>
          </a:xfrm>
        </p:spPr>
        <p:txBody>
          <a:bodyPr>
            <a:normAutofit/>
          </a:bodyPr>
          <a:lstStyle/>
          <a:p>
            <a:endParaRPr lang="en-US" sz="2400" dirty="0" smtClean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8" name="Rectangle 67" descr="decorative element">
            <a:extLst>
              <a:ext uri="{FF2B5EF4-FFF2-40B4-BE49-F238E27FC236}">
                <a16:creationId xmlns:a16="http://schemas.microsoft.com/office/drawing/2014/main" id="{7EF755C8-D22F-4585-A846-467B938E12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242000" y="1437564"/>
            <a:ext cx="3708000" cy="3982873"/>
          </a:xfrm>
          <a:prstGeom prst="rect">
            <a:avLst/>
          </a:prstGeom>
          <a:noFill/>
          <a:ln w="31750"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495" y="9233"/>
            <a:ext cx="3142986" cy="176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34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1726" y="740824"/>
            <a:ext cx="8991600" cy="1645920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Placement 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7715" y="3732597"/>
            <a:ext cx="6801612" cy="123989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717" y="2489982"/>
            <a:ext cx="8889609" cy="3137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493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5748" y="1"/>
            <a:ext cx="7935815" cy="5036234"/>
          </a:xfrm>
        </p:spPr>
        <p:txBody>
          <a:bodyPr/>
          <a:lstStyle/>
          <a:p>
            <a:pPr algn="l">
              <a:lnSpc>
                <a:spcPct val="100000"/>
              </a:lnSpc>
            </a:pP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: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part of HND Sports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nternational Management  here at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niversity Trinity S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David. It’s a requirement that one needs to complete work  placement internationally. The placement choices</a:t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that university have made available for students are.</a:t>
            </a:r>
            <a:r>
              <a:rPr lang="en-GB" dirty="0"/>
              <a:t> </a:t>
            </a:r>
            <a:br>
              <a:rPr lang="en-GB" dirty="0"/>
            </a:br>
            <a:r>
              <a:rPr lang="en-GB" sz="1800" b="1" dirty="0" smtClean="0"/>
              <a:t>the </a:t>
            </a:r>
            <a:r>
              <a:rPr lang="en-GB" sz="1800" b="1" dirty="0"/>
              <a:t>Arianna </a:t>
            </a:r>
            <a:r>
              <a:rPr lang="en-GB" sz="1800" b="1" dirty="0" smtClean="0"/>
              <a:t> </a:t>
            </a:r>
            <a:r>
              <a:rPr lang="en-GB" sz="1800" b="1" dirty="0"/>
              <a:t>Camp </a:t>
            </a:r>
            <a:r>
              <a:rPr lang="en-GB" sz="1800" b="1" dirty="0" smtClean="0"/>
              <a:t>America/ Challenger </a:t>
            </a:r>
            <a:r>
              <a:rPr lang="en-GB" sz="1800" b="1" dirty="0"/>
              <a:t>Sports</a:t>
            </a:r>
            <a:br>
              <a:rPr lang="en-GB" sz="1800" b="1" dirty="0"/>
            </a:br>
            <a:r>
              <a:rPr lang="en-GB" sz="1800" b="1" dirty="0" smtClean="0"/>
              <a:t>Rockley/PGL/</a:t>
            </a:r>
            <a:r>
              <a:rPr lang="en-GB" sz="1800" b="1" dirty="0"/>
              <a:t>IRCI</a:t>
            </a:r>
            <a:r>
              <a:rPr lang="en-GB" sz="1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1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438" y="4515729"/>
            <a:ext cx="7731125" cy="2186746"/>
          </a:xfrm>
        </p:spPr>
      </p:pic>
    </p:spTree>
    <p:extLst>
      <p:ext uri="{BB962C8B-B14F-4D97-AF65-F5344CB8AC3E}">
        <p14:creationId xmlns:p14="http://schemas.microsoft.com/office/powerpoint/2010/main" val="121805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" y="0"/>
            <a:ext cx="12058650" cy="1809750"/>
          </a:xfrm>
        </p:spPr>
        <p:txBody>
          <a:bodyPr>
            <a:normAutofit/>
          </a:bodyPr>
          <a:lstStyle/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work placement is important? 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2050" y="1809750"/>
            <a:ext cx="8991600" cy="5048250"/>
          </a:xfrm>
        </p:spPr>
        <p:txBody>
          <a:bodyPr/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GB" sz="32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Employers </a:t>
            </a:r>
            <a:r>
              <a:rPr lang="en-GB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are now not so concerned with degree classification, or which university, these were considered to be less relevant as compared with whether one had done a work placement. When considering employment</a:t>
            </a:r>
            <a:r>
              <a:rPr lang="en-GB" sz="2400" dirty="0" smtClean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2400" dirty="0" smtClean="0"/>
              <a:t>(</a:t>
            </a:r>
            <a:r>
              <a:rPr lang="en-GB" sz="2400" dirty="0"/>
              <a:t>Bennett </a:t>
            </a:r>
            <a:r>
              <a:rPr lang="en-GB" sz="2400" i="1" dirty="0"/>
              <a:t>et al.</a:t>
            </a:r>
            <a:r>
              <a:rPr lang="en-GB" sz="2400" dirty="0"/>
              <a:t>, 2008)</a:t>
            </a:r>
          </a:p>
          <a:p>
            <a:pPr algn="l"/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80" y="4333875"/>
            <a:ext cx="5249340" cy="212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60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 descr="decorative element">
            <a:extLst>
              <a:ext uri="{FF2B5EF4-FFF2-40B4-BE49-F238E27FC236}">
                <a16:creationId xmlns:a16="http://schemas.microsoft.com/office/drawing/2014/main" id="{E7CA0621-717C-4BE7-AA89-263F3E2C511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>
            <a:off x="0" y="61541"/>
            <a:ext cx="12192000" cy="68732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DDAE4A6-B7D1-497F-AC40-6AF226DF0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7900" y="-101862"/>
            <a:ext cx="8747009" cy="2257167"/>
          </a:xfrm>
        </p:spPr>
        <p:txBody>
          <a:bodyPr>
            <a:normAutofit/>
          </a:bodyPr>
          <a:lstStyle/>
          <a:p>
            <a:r>
              <a:rPr lang="en-US" dirty="0"/>
              <a:t>Benefit of work experience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4B20246-8F91-4C8B-87D3-C25A74AE76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0" y="3407751"/>
            <a:ext cx="2975611" cy="2770412"/>
          </a:xfrm>
        </p:spPr>
        <p:txBody>
          <a:bodyPr/>
          <a:lstStyle/>
          <a:p>
            <a:r>
              <a:rPr lang="en-US" dirty="0" smtClean="0"/>
              <a:t>.</a:t>
            </a:r>
            <a:endParaRPr lang="en-US" dirty="0"/>
          </a:p>
        </p:txBody>
      </p:sp>
      <p:grpSp>
        <p:nvGrpSpPr>
          <p:cNvPr id="20" name="Group 19" descr="decorative element">
            <a:extLst>
              <a:ext uri="{FF2B5EF4-FFF2-40B4-BE49-F238E27FC236}">
                <a16:creationId xmlns:a16="http://schemas.microsoft.com/office/drawing/2014/main" id="{102A00D8-5A4C-491C-AFE5-6972131052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230137" y="230352"/>
            <a:ext cx="5195475" cy="6411135"/>
            <a:chOff x="4578588" y="945960"/>
            <a:chExt cx="6866649" cy="52200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C2273CB-1593-4424-8A44-A1FCA1768665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1243644-F05E-4B84-903A-131D8057B82C}"/>
                </a:ext>
              </a:extLst>
            </p:cNvPr>
            <p:cNvCxnSpPr/>
            <p:nvPr/>
          </p:nvCxnSpPr>
          <p:spPr>
            <a:xfrm>
              <a:off x="4578588" y="6154475"/>
              <a:ext cx="686643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4B151F7-0FFD-491E-9444-733F58518F3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4" name="Group 23" descr="decorative element">
            <a:extLst>
              <a:ext uri="{FF2B5EF4-FFF2-40B4-BE49-F238E27FC236}">
                <a16:creationId xmlns:a16="http://schemas.microsoft.com/office/drawing/2014/main" id="{73816130-6E62-41EF-B818-D7CD343704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 rot="10800000" flipH="1" flipV="1">
            <a:off x="5408664" y="219107"/>
            <a:ext cx="6563918" cy="6392847"/>
            <a:chOff x="4577230" y="945960"/>
            <a:chExt cx="6868007" cy="5220000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7DFD76A-70E0-4D6D-954C-5AEB8FE1478E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2F87696A-69E6-496F-A96D-C6AABB0D0BA7}"/>
                </a:ext>
              </a:extLst>
            </p:cNvPr>
            <p:cNvCxnSpPr/>
            <p:nvPr/>
          </p:nvCxnSpPr>
          <p:spPr>
            <a:xfrm>
              <a:off x="4577230" y="6159791"/>
              <a:ext cx="686643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1474182-5FDA-4398-BBE0-0D676C45628C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39" name="Isosceles Triangle 38" descr="decorative element">
            <a:extLst>
              <a:ext uri="{FF2B5EF4-FFF2-40B4-BE49-F238E27FC236}">
                <a16:creationId xmlns:a16="http://schemas.microsoft.com/office/drawing/2014/main" id="{B8447291-9832-4B76-BD34-EE4A5E1E969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10696001" y="5351954"/>
            <a:ext cx="1260000" cy="1260000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4827" y="1849363"/>
            <a:ext cx="4917978" cy="3790296"/>
          </a:xfrm>
        </p:spPr>
      </p:pic>
    </p:spTree>
    <p:extLst>
      <p:ext uri="{BB962C8B-B14F-4D97-AF65-F5344CB8AC3E}">
        <p14:creationId xmlns:p14="http://schemas.microsoft.com/office/powerpoint/2010/main" val="216289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3124" y="0"/>
            <a:ext cx="10893775" cy="1962150"/>
          </a:xfrm>
        </p:spPr>
        <p:txBody>
          <a:bodyPr>
            <a:normAutofit/>
          </a:bodyPr>
          <a:lstStyle/>
          <a:p>
            <a:r>
              <a:rPr lang="en-GB" sz="4800" dirty="0" smtClean="0"/>
              <a:t>7 Benefits work </a:t>
            </a:r>
            <a:r>
              <a:rPr lang="en-GB" sz="4800" dirty="0"/>
              <a:t>experience </a:t>
            </a:r>
          </a:p>
        </p:txBody>
      </p:sp>
      <p:pic>
        <p:nvPicPr>
          <p:cNvPr id="4" name="eyJOxdg7fw4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19150" y="1123950"/>
            <a:ext cx="9696450" cy="501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31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13381A64-D3D4-4D0D-A114-3AC5FB8E5D7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90808" y="254897"/>
            <a:ext cx="11121141" cy="1963647"/>
          </a:xfrm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My choice of working placement 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Group 17" descr="decorative element">
            <a:extLst>
              <a:ext uri="{FF2B5EF4-FFF2-40B4-BE49-F238E27FC236}">
                <a16:creationId xmlns:a16="http://schemas.microsoft.com/office/drawing/2014/main" id="{067AF930-F598-4747-9605-0A838ED20BD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 rot="5400000" flipH="1">
            <a:off x="4707620" y="-4281556"/>
            <a:ext cx="2705567" cy="11429999"/>
            <a:chOff x="4578818" y="945960"/>
            <a:chExt cx="6880587" cy="5226241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1D710A3-26CD-4F84-A4D0-36F61290B609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341FF842-56E6-401D-9231-6DA71802EEF0}"/>
                </a:ext>
              </a:extLst>
            </p:cNvPr>
            <p:cNvCxnSpPr/>
            <p:nvPr/>
          </p:nvCxnSpPr>
          <p:spPr>
            <a:xfrm>
              <a:off x="4592975" y="6172201"/>
              <a:ext cx="686643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2A67031-41E7-43C9-8962-AD5A25383D24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2" name="Group 21" descr="decorative element">
            <a:extLst>
              <a:ext uri="{FF2B5EF4-FFF2-40B4-BE49-F238E27FC236}">
                <a16:creationId xmlns:a16="http://schemas.microsoft.com/office/drawing/2014/main" id="{094F297F-EFDC-486B-84B0-60452DD9DD2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 rot="16200000" flipH="1" flipV="1">
            <a:off x="3430438" y="-992997"/>
            <a:ext cx="4951073" cy="11811948"/>
            <a:chOff x="4578818" y="945960"/>
            <a:chExt cx="6880587" cy="5226241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B19EBAE2-30BF-4069-8CA3-ED78C7E5B56D}"/>
                </a:ext>
              </a:extLst>
            </p:cNvPr>
            <p:cNvCxnSpPr/>
            <p:nvPr/>
          </p:nvCxnSpPr>
          <p:spPr>
            <a:xfrm>
              <a:off x="4578818" y="954315"/>
              <a:ext cx="686641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FB05770-3738-4864-BC82-D2B153B53989}"/>
                </a:ext>
              </a:extLst>
            </p:cNvPr>
            <p:cNvCxnSpPr/>
            <p:nvPr/>
          </p:nvCxnSpPr>
          <p:spPr>
            <a:xfrm>
              <a:off x="4592975" y="6172201"/>
              <a:ext cx="686643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F765A14-4747-43AD-9029-6A1A9224A47D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7" name="Picture Placeholder 6"/>
          <p:cNvPicPr>
            <a:picLocks noGrp="1" noChangeAspect="1"/>
          </p:cNvPicPr>
          <p:nvPr>
            <p:ph type="pic" sz="quarter" idx="19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8" r="18838"/>
          <a:stretch>
            <a:fillRect/>
          </a:stretch>
        </p:blipFill>
        <p:spPr>
          <a:xfrm>
            <a:off x="4253039" y="3252216"/>
            <a:ext cx="3319975" cy="3082526"/>
          </a:xfrm>
        </p:spPr>
      </p:pic>
      <p:pic>
        <p:nvPicPr>
          <p:cNvPr id="8" name="Picture Placeholder 7"/>
          <p:cNvPicPr>
            <a:picLocks noGrp="1" noChangeAspect="1"/>
          </p:cNvPicPr>
          <p:nvPr>
            <p:ph type="pic" sz="quarter" idx="2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27" r="16727"/>
          <a:stretch>
            <a:fillRect/>
          </a:stretch>
        </p:blipFill>
        <p:spPr>
          <a:xfrm>
            <a:off x="598208" y="3290497"/>
            <a:ext cx="3056623" cy="3056623"/>
          </a:xfrm>
        </p:spPr>
      </p:pic>
      <p:pic>
        <p:nvPicPr>
          <p:cNvPr id="10" name="Picture Placeholder 9"/>
          <p:cNvPicPr>
            <a:picLocks noGrp="1" noChangeAspect="1"/>
          </p:cNvPicPr>
          <p:nvPr>
            <p:ph type="pic" sz="quarter" idx="18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72" r="31572"/>
          <a:stretch>
            <a:fillRect/>
          </a:stretch>
        </p:blipFill>
        <p:spPr>
          <a:xfrm>
            <a:off x="8068802" y="3237565"/>
            <a:ext cx="3460912" cy="3109249"/>
          </a:xfrm>
        </p:spPr>
      </p:pic>
    </p:spTree>
    <p:extLst>
      <p:ext uri="{BB962C8B-B14F-4D97-AF65-F5344CB8AC3E}">
        <p14:creationId xmlns:p14="http://schemas.microsoft.com/office/powerpoint/2010/main" val="393831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 descr="decorative element">
            <a:extLst>
              <a:ext uri="{FF2B5EF4-FFF2-40B4-BE49-F238E27FC236}">
                <a16:creationId xmlns:a16="http://schemas.microsoft.com/office/drawing/2014/main" id="{FF9BBE4E-CEAC-4E1B-B07B-F36AAE19BBA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086076" y="350520"/>
            <a:ext cx="4699942" cy="6048000"/>
            <a:chOff x="4266631" y="945960"/>
            <a:chExt cx="7178609" cy="5226240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93E5D3E-D8C4-4456-8E04-587CECECB10C}"/>
                </a:ext>
              </a:extLst>
            </p:cNvPr>
            <p:cNvCxnSpPr/>
            <p:nvPr/>
          </p:nvCxnSpPr>
          <p:spPr>
            <a:xfrm>
              <a:off x="4267200" y="960120"/>
              <a:ext cx="7178040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CA7DD07-AC8B-4394-95F1-6FB9FB68DAF0}"/>
                </a:ext>
              </a:extLst>
            </p:cNvPr>
            <p:cNvCxnSpPr/>
            <p:nvPr/>
          </p:nvCxnSpPr>
          <p:spPr>
            <a:xfrm>
              <a:off x="4266631" y="6172200"/>
              <a:ext cx="7160477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FA4B135-F303-4FAC-A350-AB06FDB04C5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A1E10E-47FE-4FED-B884-B0DA88D70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ZA" b="1" dirty="0" smtClean="0"/>
              <a:t>Why Spain?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0054EFB-058D-4282-9FEE-3269DB2705D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solidFill>
            <a:schemeClr val="bg1"/>
          </a:solidFill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dirty="0" smtClean="0"/>
              <a:t>Family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dirty="0" smtClean="0"/>
              <a:t>Distance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dirty="0" smtClean="0"/>
              <a:t>Expense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dirty="0" smtClean="0"/>
              <a:t>Time restraints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dirty="0" smtClean="0"/>
              <a:t>Reputation of the Clubs chosen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dirty="0" smtClean="0"/>
              <a:t>Barcelona Fc &amp; Real Zaragoza Fc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Isosceles Triangle 27" descr="decorative element">
            <a:extLst>
              <a:ext uri="{FF2B5EF4-FFF2-40B4-BE49-F238E27FC236}">
                <a16:creationId xmlns:a16="http://schemas.microsoft.com/office/drawing/2014/main" id="{3800DE45-6F6E-4558-83B4-117A6515DB8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3292157" y="3101340"/>
            <a:ext cx="807720" cy="655320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88" r="12888"/>
          <a:stretch>
            <a:fillRect/>
          </a:stretch>
        </p:blipFill>
        <p:spPr>
          <a:xfrm>
            <a:off x="407963" y="396240"/>
            <a:ext cx="6251917" cy="6187440"/>
          </a:xfrm>
        </p:spPr>
      </p:pic>
    </p:spTree>
    <p:extLst>
      <p:ext uri="{BB962C8B-B14F-4D97-AF65-F5344CB8AC3E}">
        <p14:creationId xmlns:p14="http://schemas.microsoft.com/office/powerpoint/2010/main" val="28099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 descr="decorative element">
            <a:extLst>
              <a:ext uri="{FF2B5EF4-FFF2-40B4-BE49-F238E27FC236}">
                <a16:creationId xmlns:a16="http://schemas.microsoft.com/office/drawing/2014/main" id="{34888449-0EF0-4A86-8913-1438ECD7B4E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/>
          <p:nvPr/>
        </p:nvSpPr>
        <p:spPr bwMode="blackGray">
          <a:xfrm>
            <a:off x="1" y="0"/>
            <a:ext cx="6248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ZA" dirty="0"/>
          </a:p>
          <a:p>
            <a:pPr algn="ctr"/>
            <a:endParaRPr lang="en-US" dirty="0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F395D630-55BC-4974-AEB4-5C5BCB922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673" y="624550"/>
            <a:ext cx="4751460" cy="2164195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/>
            </a:r>
            <a:br>
              <a:rPr lang="en-US" b="1" dirty="0">
                <a:solidFill>
                  <a:schemeClr val="tx1"/>
                </a:solidFill>
              </a:rPr>
            </a:br>
            <a:r>
              <a:rPr lang="en-US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Morocco ?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621B9DA-9580-4E28-B854-4EC2C7B50AD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4361" y="3233530"/>
            <a:ext cx="3463817" cy="2902590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Language/Culture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Distance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Family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Connections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endParaRPr lang="en-US" dirty="0"/>
          </a:p>
        </p:txBody>
      </p:sp>
      <p:grpSp>
        <p:nvGrpSpPr>
          <p:cNvPr id="9" name="Group 8" descr="decorative element">
            <a:extLst>
              <a:ext uri="{FF2B5EF4-FFF2-40B4-BE49-F238E27FC236}">
                <a16:creationId xmlns:a16="http://schemas.microsoft.com/office/drawing/2014/main" id="{32E115EA-1F1C-4B95-AB2B-A6FAF6A149C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 flipH="1">
            <a:off x="501640" y="593217"/>
            <a:ext cx="5044917" cy="5777042"/>
            <a:chOff x="-13995491" y="945960"/>
            <a:chExt cx="25440731" cy="5220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4D16DA6-5FB9-4A1C-91C1-DCB551C572D0}"/>
                </a:ext>
              </a:extLst>
            </p:cNvPr>
            <p:cNvCxnSpPr/>
            <p:nvPr/>
          </p:nvCxnSpPr>
          <p:spPr>
            <a:xfrm>
              <a:off x="4267200" y="960120"/>
              <a:ext cx="71780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EE3D6A7-BDAE-46F3-A0AC-6FFBDB8BCE5E}"/>
                </a:ext>
              </a:extLst>
            </p:cNvPr>
            <p:cNvCxnSpPr>
              <a:cxnSpLocks/>
            </p:cNvCxnSpPr>
            <p:nvPr/>
          </p:nvCxnSpPr>
          <p:spPr>
            <a:xfrm>
              <a:off x="-13995491" y="6160611"/>
              <a:ext cx="2543696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DA729FD-538C-4F70-AD7C-C5B181386F53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88" y="3555960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13" name="Group 12" descr="decorative element">
            <a:extLst>
              <a:ext uri="{FF2B5EF4-FFF2-40B4-BE49-F238E27FC236}">
                <a16:creationId xmlns:a16="http://schemas.microsoft.com/office/drawing/2014/main" id="{E9155088-A385-4898-BF3A-E8A973106C3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46673" y="400050"/>
            <a:ext cx="4158678" cy="5977907"/>
            <a:chOff x="-13995491" y="957935"/>
            <a:chExt cx="25440731" cy="5220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156646E-1B93-4BAA-AEB7-D2B7C87B99F8}"/>
                </a:ext>
              </a:extLst>
            </p:cNvPr>
            <p:cNvCxnSpPr/>
            <p:nvPr/>
          </p:nvCxnSpPr>
          <p:spPr>
            <a:xfrm>
              <a:off x="4267200" y="960120"/>
              <a:ext cx="71780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11E80F9-2AB1-47E1-AFB6-941CB5BB67F1}"/>
                </a:ext>
              </a:extLst>
            </p:cNvPr>
            <p:cNvCxnSpPr>
              <a:cxnSpLocks/>
            </p:cNvCxnSpPr>
            <p:nvPr/>
          </p:nvCxnSpPr>
          <p:spPr>
            <a:xfrm>
              <a:off x="-13995491" y="6160611"/>
              <a:ext cx="2543696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7A9E40C-636F-4F04-A37B-C706AFD20870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817890" y="3567935"/>
              <a:ext cx="522000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3" name="Picture Placeholder 2"/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4" r="1184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0592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1460"/>
            <a:ext cx="7729728" cy="190195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1161" y="2638043"/>
            <a:ext cx="10972800" cy="4101969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One assumes that </a:t>
            </a:r>
            <a:r>
              <a:rPr lang="en-GB" dirty="0"/>
              <a:t>the </a:t>
            </a:r>
            <a:r>
              <a:rPr lang="en-GB" dirty="0" smtClean="0"/>
              <a:t>value of </a:t>
            </a:r>
            <a:r>
              <a:rPr lang="en-GB" dirty="0"/>
              <a:t>work </a:t>
            </a:r>
            <a:r>
              <a:rPr lang="en-GB" dirty="0" smtClean="0"/>
              <a:t>placements, is </a:t>
            </a:r>
            <a:r>
              <a:rPr lang="en-GB" dirty="0"/>
              <a:t>that work experience can make you </a:t>
            </a:r>
            <a:r>
              <a:rPr lang="en-GB" dirty="0" smtClean="0"/>
              <a:t>appear </a:t>
            </a:r>
            <a:r>
              <a:rPr lang="en-GB" dirty="0"/>
              <a:t>more </a:t>
            </a:r>
            <a:r>
              <a:rPr lang="en-GB" dirty="0" smtClean="0"/>
              <a:t>employable to employers. </a:t>
            </a:r>
            <a:r>
              <a:rPr lang="en-GB" dirty="0"/>
              <a:t>Also work experience can improve your overall degree, various studies have found this to be so. According to Hadfield 2007 and Phillips 2007</a:t>
            </a:r>
            <a:r>
              <a:rPr lang="en-GB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Studies advocate that there’s a connection amongst enhancement in academic accomplishment and employability once one finishes a combined placement for work (Arnold and Garland 1990).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136" y="141923"/>
            <a:ext cx="7729728" cy="2011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2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1274" y="179882"/>
            <a:ext cx="7729728" cy="1778659"/>
          </a:xfrm>
        </p:spPr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152931" y="2153412"/>
            <a:ext cx="6096000" cy="505074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i="1" dirty="0">
                <a:solidFill>
                  <a:srgbClr val="000000"/>
                </a:solidFill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Bennett, R. et al. (2008) ‘Reassessing the value of work-experience placements in the context of widening participation in higher education’, Journal of Vocational Education and Training. </a:t>
            </a:r>
            <a:r>
              <a:rPr lang="en-GB" i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10.1080/13636820802042339.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Arnold and Garland 1990).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‘The Role of Work Experience in the Future Employability of Higher Education Graduates’, Higher Education Quarterly. </a:t>
            </a:r>
            <a:r>
              <a:rPr lang="en-GB" i="1" dirty="0" err="1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doi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10.1111/hequ.12055.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rgbClr val="000000"/>
                </a:solidFill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Hadfield 2007 and Phillips 2007.</a:t>
            </a:r>
            <a:r>
              <a:rPr lang="en-GB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Learning through work placements and beyond. Available at: http://hecsu.ac.uk/assets/assets/documents/Learning_through_work_placements_and_beyond.pdf (Accessed: 11 November 2018).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https://www.youtube.com/watch?v=eyJOxdg7fw4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i="1" dirty="0">
                <a:solidFill>
                  <a:srgbClr val="000000"/>
                </a:solidFill>
                <a:latin typeface="Segoe UI" panose="020B05020402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273" y="119923"/>
            <a:ext cx="7729729" cy="1838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70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hlinkClick r:id="rId2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1885438" y="2980009"/>
            <a:ext cx="9096374" cy="1938992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endParaRPr lang="en-US" sz="6000" u="sng" dirty="0">
              <a:solidFill>
                <a:srgbClr val="0070C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475030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086" y="828675"/>
            <a:ext cx="7864778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Custom 12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B9BAA"/>
      </a:accent1>
      <a:accent2>
        <a:srgbClr val="FAB900"/>
      </a:accent2>
      <a:accent3>
        <a:srgbClr val="4B9BAA"/>
      </a:accent3>
      <a:accent4>
        <a:srgbClr val="EE7008"/>
      </a:accent4>
      <a:accent5>
        <a:srgbClr val="4B9BAA"/>
      </a:accent5>
      <a:accent6>
        <a:srgbClr val="D5393D"/>
      </a:accent6>
      <a:hlink>
        <a:srgbClr val="4B9BAA"/>
      </a:hlink>
      <a:folHlink>
        <a:srgbClr val="EE7008"/>
      </a:folHlink>
    </a:clrScheme>
    <a:fontScheme name="Custom 10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Virtual Field Trip_SL_v6" id="{7229CDD7-9445-4019-A487-E7D1F6D80049}" vid="{28780773-9D29-47AA-9173-C01A550FEF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51A86F69-8641-4864-BA5B-05F626DEC84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7EB7EC9-BFC3-4E03-AF78-FBB8B5F6FE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EF42536-E1A7-4A93-85E5-1C91C8DE0C0F}">
  <ds:schemaRefs>
    <ds:schemaRef ds:uri="fb0879af-3eba-417a-a55a-ffe6dcd6ca77"/>
    <ds:schemaRef ds:uri="http://purl.org/dc/elements/1.1/"/>
    <ds:schemaRef ds:uri="http://schemas.microsoft.com/office/2006/documentManagement/types"/>
    <ds:schemaRef ds:uri="http://schemas.microsoft.com/sharepoint/v3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terms/"/>
    <ds:schemaRef ds:uri="6dc4bcd6-49db-4c07-9060-8acfc67cef9f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Virtual field trip</Template>
  <TotalTime>0</TotalTime>
  <Words>396</Words>
  <Application>Microsoft Office PowerPoint</Application>
  <PresentationFormat>Widescreen</PresentationFormat>
  <Paragraphs>80</Paragraphs>
  <Slides>12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Segoe UI</vt:lpstr>
      <vt:lpstr>Tahoma</vt:lpstr>
      <vt:lpstr>Times New Roman</vt:lpstr>
      <vt:lpstr>Verdana</vt:lpstr>
      <vt:lpstr>Wingdings</vt:lpstr>
      <vt:lpstr>Parcel</vt:lpstr>
      <vt:lpstr>Student Name: Driss Mrabti  Student Number: 1606054</vt:lpstr>
      <vt:lpstr>Work Placement </vt:lpstr>
      <vt:lpstr>   Introduction :  As part of HND Sports International Management  here at University Trinity ST David. It’s a requirement that one needs to complete work  placement internationally. The placement choices that university have made available for students are.  the Arianna  Camp America/ Challenger Sports Rockley/PGL/IRCI     </vt:lpstr>
      <vt:lpstr>Why work placement is important? </vt:lpstr>
      <vt:lpstr>Benefit of work experience </vt:lpstr>
      <vt:lpstr>7 Benefits work experience </vt:lpstr>
      <vt:lpstr>PowerPoint Presentation</vt:lpstr>
      <vt:lpstr>Why Spain?</vt:lpstr>
      <vt:lpstr> Why Morocco ?</vt:lpstr>
      <vt:lpstr>PowerPoint Presentation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2018-11-12T00:01:18Z</dcterms:created>
  <dcterms:modified xsi:type="dcterms:W3CDTF">2018-11-16T11:53:37Z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