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0"/>
  </p:notesMasterIdLst>
  <p:sldIdLst>
    <p:sldId id="256" r:id="rId6"/>
    <p:sldId id="258" r:id="rId7"/>
    <p:sldId id="259" r:id="rId8"/>
    <p:sldId id="388" r:id="rId9"/>
    <p:sldId id="387" r:id="rId10"/>
    <p:sldId id="386" r:id="rId11"/>
    <p:sldId id="309" r:id="rId12"/>
    <p:sldId id="262" r:id="rId13"/>
    <p:sldId id="312" r:id="rId14"/>
    <p:sldId id="389" r:id="rId15"/>
    <p:sldId id="390" r:id="rId16"/>
    <p:sldId id="391" r:id="rId17"/>
    <p:sldId id="310" r:id="rId18"/>
    <p:sldId id="311" r:id="rId19"/>
    <p:sldId id="392" r:id="rId20"/>
    <p:sldId id="395" r:id="rId21"/>
    <p:sldId id="393" r:id="rId22"/>
    <p:sldId id="396" r:id="rId23"/>
    <p:sldId id="394" r:id="rId24"/>
    <p:sldId id="397" r:id="rId25"/>
    <p:sldId id="398" r:id="rId26"/>
    <p:sldId id="399" r:id="rId27"/>
    <p:sldId id="401" r:id="rId28"/>
    <p:sldId id="402" r:id="rId29"/>
    <p:sldId id="403" r:id="rId30"/>
    <p:sldId id="404" r:id="rId31"/>
    <p:sldId id="405" r:id="rId32"/>
    <p:sldId id="406" r:id="rId33"/>
    <p:sldId id="400" r:id="rId34"/>
    <p:sldId id="408" r:id="rId35"/>
    <p:sldId id="409" r:id="rId36"/>
    <p:sldId id="307" r:id="rId37"/>
    <p:sldId id="308" r:id="rId38"/>
    <p:sldId id="306"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454" autoAdjust="0"/>
  </p:normalViewPr>
  <p:slideViewPr>
    <p:cSldViewPr snapToGrid="0">
      <p:cViewPr>
        <p:scale>
          <a:sx n="80" d="100"/>
          <a:sy n="80" d="100"/>
        </p:scale>
        <p:origin x="615"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622C9A-E9E4-4239-A932-A8F4E714BB35}" type="datetimeFigureOut">
              <a:rPr lang="en-GB" smtClean="0"/>
              <a:t>04/02/2021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E4D72D-6A46-4192-8400-B72158011827}" type="slidenum">
              <a:rPr lang="en-GB" smtClean="0"/>
              <a:t>‹#›</a:t>
            </a:fld>
            <a:endParaRPr lang="en-GB"/>
          </a:p>
        </p:txBody>
      </p:sp>
    </p:spTree>
    <p:extLst>
      <p:ext uri="{BB962C8B-B14F-4D97-AF65-F5344CB8AC3E}">
        <p14:creationId xmlns:p14="http://schemas.microsoft.com/office/powerpoint/2010/main" val="1412957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docs.microsoft.com/en-us/virtualization/hyper-v-on-windows/reference/hyper-v-requirements"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Clients and servers. </a:t>
            </a:r>
          </a:p>
          <a:p>
            <a:r>
              <a:rPr lang="en-GB" dirty="0" smtClean="0"/>
              <a:t>Windows Server. </a:t>
            </a:r>
          </a:p>
          <a:p>
            <a:r>
              <a:rPr lang="en-GB" dirty="0" smtClean="0"/>
              <a:t>Hardware and software. </a:t>
            </a:r>
          </a:p>
          <a:p>
            <a:r>
              <a:rPr lang="en-GB" sz="1200" dirty="0" smtClean="0"/>
              <a:t>The CPU, memory, disk, and network</a:t>
            </a: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5</a:t>
            </a:fld>
            <a:endParaRPr lang="en-GB"/>
          </a:p>
        </p:txBody>
      </p:sp>
    </p:spTree>
    <p:extLst>
      <p:ext uri="{BB962C8B-B14F-4D97-AF65-F5344CB8AC3E}">
        <p14:creationId xmlns:p14="http://schemas.microsoft.com/office/powerpoint/2010/main" val="2282426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E0E4D72D-6A46-4192-8400-B72158011827}" type="slidenum">
              <a:rPr lang="en-GB" smtClean="0"/>
              <a:t>10</a:t>
            </a:fld>
            <a:endParaRPr lang="en-GB"/>
          </a:p>
        </p:txBody>
      </p:sp>
    </p:spTree>
    <p:extLst>
      <p:ext uri="{BB962C8B-B14F-4D97-AF65-F5344CB8AC3E}">
        <p14:creationId xmlns:p14="http://schemas.microsoft.com/office/powerpoint/2010/main" val="1735993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To</a:t>
            </a:r>
            <a:r>
              <a:rPr lang="en-GB" baseline="0" dirty="0" smtClean="0"/>
              <a:t> be clear here: From Part I &amp; II, Hyper-V architecture is an example of a fully virtualized mode.</a:t>
            </a:r>
          </a:p>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13</a:t>
            </a:fld>
            <a:endParaRPr lang="en-GB"/>
          </a:p>
        </p:txBody>
      </p:sp>
    </p:spTree>
    <p:extLst>
      <p:ext uri="{BB962C8B-B14F-4D97-AF65-F5344CB8AC3E}">
        <p14:creationId xmlns:p14="http://schemas.microsoft.com/office/powerpoint/2010/main" val="25054472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16</a:t>
            </a:fld>
            <a:endParaRPr lang="en-GB"/>
          </a:p>
        </p:txBody>
      </p:sp>
    </p:spTree>
    <p:extLst>
      <p:ext uri="{BB962C8B-B14F-4D97-AF65-F5344CB8AC3E}">
        <p14:creationId xmlns:p14="http://schemas.microsoft.com/office/powerpoint/2010/main" val="22631753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gn="just">
              <a:buFont typeface="Wingdings" panose="05000000000000000000" pitchFamily="2" charset="2"/>
              <a:buNone/>
            </a:pPr>
            <a:r>
              <a:rPr lang="en-GB" sz="1600" dirty="0" smtClean="0"/>
              <a:t>Because with virtualization enabled, </a:t>
            </a:r>
          </a:p>
          <a:p>
            <a:pPr lvl="2" algn="just">
              <a:buFont typeface="Wingdings" panose="05000000000000000000" pitchFamily="2" charset="2"/>
              <a:buNone/>
            </a:pPr>
            <a:r>
              <a:rPr lang="en-GB" sz="1200" dirty="0" smtClean="0"/>
              <a:t>the host OS also runs on top of the Hyper-V virtualization layer, just as guest operating systems do. </a:t>
            </a:r>
          </a:p>
          <a:p>
            <a:pPr lvl="2" algn="just">
              <a:buFont typeface="Wingdings" panose="05000000000000000000" pitchFamily="2" charset="2"/>
              <a:buNone/>
            </a:pPr>
            <a:r>
              <a:rPr lang="en-GB" sz="1200" dirty="0" smtClean="0"/>
              <a:t>However, unlike guests, the host OS is special in that it has direct access to all the hardware, which means that applications with special hardware requirements can still run without issues in the host OS.</a:t>
            </a:r>
            <a:endParaRPr lang="en-GB" sz="600" dirty="0" smtClean="0">
              <a:hlinkClick r:id="rId3"/>
            </a:endParaRPr>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19</a:t>
            </a:fld>
            <a:endParaRPr lang="en-GB"/>
          </a:p>
        </p:txBody>
      </p:sp>
    </p:spTree>
    <p:extLst>
      <p:ext uri="{BB962C8B-B14F-4D97-AF65-F5344CB8AC3E}">
        <p14:creationId xmlns:p14="http://schemas.microsoft.com/office/powerpoint/2010/main" val="374954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20</a:t>
            </a:fld>
            <a:endParaRPr lang="en-GB"/>
          </a:p>
        </p:txBody>
      </p:sp>
    </p:spTree>
    <p:extLst>
      <p:ext uri="{BB962C8B-B14F-4D97-AF65-F5344CB8AC3E}">
        <p14:creationId xmlns:p14="http://schemas.microsoft.com/office/powerpoint/2010/main" val="31406661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21</a:t>
            </a:fld>
            <a:endParaRPr lang="en-GB"/>
          </a:p>
        </p:txBody>
      </p:sp>
    </p:spTree>
    <p:extLst>
      <p:ext uri="{BB962C8B-B14F-4D97-AF65-F5344CB8AC3E}">
        <p14:creationId xmlns:p14="http://schemas.microsoft.com/office/powerpoint/2010/main" val="22279304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22</a:t>
            </a:fld>
            <a:endParaRPr lang="en-GB"/>
          </a:p>
        </p:txBody>
      </p:sp>
    </p:spTree>
    <p:extLst>
      <p:ext uri="{BB962C8B-B14F-4D97-AF65-F5344CB8AC3E}">
        <p14:creationId xmlns:p14="http://schemas.microsoft.com/office/powerpoint/2010/main" val="33179351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23</a:t>
            </a:fld>
            <a:endParaRPr lang="en-GB"/>
          </a:p>
        </p:txBody>
      </p:sp>
    </p:spTree>
    <p:extLst>
      <p:ext uri="{BB962C8B-B14F-4D97-AF65-F5344CB8AC3E}">
        <p14:creationId xmlns:p14="http://schemas.microsoft.com/office/powerpoint/2010/main" val="24062492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24</a:t>
            </a:fld>
            <a:endParaRPr lang="en-GB"/>
          </a:p>
        </p:txBody>
      </p:sp>
    </p:spTree>
    <p:extLst>
      <p:ext uri="{BB962C8B-B14F-4D97-AF65-F5344CB8AC3E}">
        <p14:creationId xmlns:p14="http://schemas.microsoft.com/office/powerpoint/2010/main" val="394218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25</a:t>
            </a:fld>
            <a:endParaRPr lang="en-GB"/>
          </a:p>
        </p:txBody>
      </p:sp>
    </p:spTree>
    <p:extLst>
      <p:ext uri="{BB962C8B-B14F-4D97-AF65-F5344CB8AC3E}">
        <p14:creationId xmlns:p14="http://schemas.microsoft.com/office/powerpoint/2010/main" val="729312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26</a:t>
            </a:fld>
            <a:endParaRPr lang="en-GB"/>
          </a:p>
        </p:txBody>
      </p:sp>
    </p:spTree>
    <p:extLst>
      <p:ext uri="{BB962C8B-B14F-4D97-AF65-F5344CB8AC3E}">
        <p14:creationId xmlns:p14="http://schemas.microsoft.com/office/powerpoint/2010/main" val="1043759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27</a:t>
            </a:fld>
            <a:endParaRPr lang="en-GB"/>
          </a:p>
        </p:txBody>
      </p:sp>
    </p:spTree>
    <p:extLst>
      <p:ext uri="{BB962C8B-B14F-4D97-AF65-F5344CB8AC3E}">
        <p14:creationId xmlns:p14="http://schemas.microsoft.com/office/powerpoint/2010/main" val="13670882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200" dirty="0" smtClean="0"/>
              <a:t>Despite the reasons we may have for V2P conversion, it is good to remind ourselves that, because of the technological era that we live in, the trend is P2V conversion. That being said, hypervisor manufacturers, including Microsoft, will not encourage you to conduct V2P conversion. I guess that might be the reason why hypervisor manufacturers are now offering tools for P2V conversion.</a:t>
            </a: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28</a:t>
            </a:fld>
            <a:endParaRPr lang="en-GB"/>
          </a:p>
        </p:txBody>
      </p:sp>
    </p:spTree>
    <p:extLst>
      <p:ext uri="{BB962C8B-B14F-4D97-AF65-F5344CB8AC3E}">
        <p14:creationId xmlns:p14="http://schemas.microsoft.com/office/powerpoint/2010/main" val="8099717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29</a:t>
            </a:fld>
            <a:endParaRPr lang="en-GB"/>
          </a:p>
        </p:txBody>
      </p:sp>
    </p:spTree>
    <p:extLst>
      <p:ext uri="{BB962C8B-B14F-4D97-AF65-F5344CB8AC3E}">
        <p14:creationId xmlns:p14="http://schemas.microsoft.com/office/powerpoint/2010/main" val="30174935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smtClean="0"/>
              <a:t>Small</a:t>
            </a:r>
            <a:r>
              <a:rPr lang="en-GB" baseline="0" dirty="0" smtClean="0"/>
              <a:t> Computer System Interface: </a:t>
            </a:r>
            <a:r>
              <a:rPr lang="en-GB" sz="1200" b="0" i="0" kern="1200" dirty="0" smtClean="0">
                <a:solidFill>
                  <a:schemeClr val="tx1"/>
                </a:solidFill>
                <a:effectLst/>
                <a:latin typeface="+mn-lt"/>
                <a:ea typeface="+mn-ea"/>
                <a:cs typeface="+mn-cs"/>
              </a:rPr>
              <a:t>- host bus </a:t>
            </a:r>
            <a:r>
              <a:rPr lang="en-GB" sz="1200" b="1" i="0" kern="1200" dirty="0" smtClean="0">
                <a:solidFill>
                  <a:schemeClr val="tx1"/>
                </a:solidFill>
                <a:effectLst/>
                <a:latin typeface="+mn-lt"/>
                <a:ea typeface="+mn-ea"/>
                <a:cs typeface="+mn-cs"/>
              </a:rPr>
              <a:t>adapter</a:t>
            </a:r>
            <a:r>
              <a:rPr lang="en-GB" sz="1200" b="0" i="0" kern="1200" dirty="0" smtClean="0">
                <a:solidFill>
                  <a:schemeClr val="tx1"/>
                </a:solidFill>
                <a:effectLst/>
                <a:latin typeface="+mn-lt"/>
                <a:ea typeface="+mn-ea"/>
                <a:cs typeface="+mn-cs"/>
              </a:rPr>
              <a:t> (HBA)</a:t>
            </a:r>
            <a:r>
              <a:rPr lang="en-GB" sz="1200" b="0" i="0" kern="1200" baseline="0" dirty="0" smtClean="0">
                <a:solidFill>
                  <a:schemeClr val="tx1"/>
                </a:solidFill>
                <a:effectLst/>
                <a:latin typeface="+mn-lt"/>
                <a:ea typeface="+mn-ea"/>
                <a:cs typeface="+mn-cs"/>
              </a:rPr>
              <a:t> - </a:t>
            </a:r>
            <a:r>
              <a:rPr lang="en-GB" sz="1200" b="0" i="0" kern="1200" dirty="0" smtClean="0">
                <a:solidFill>
                  <a:schemeClr val="tx1"/>
                </a:solidFill>
                <a:effectLst/>
                <a:latin typeface="+mn-lt"/>
                <a:ea typeface="+mn-ea"/>
                <a:cs typeface="+mn-cs"/>
              </a:rPr>
              <a:t>is a card or chip that allows </a:t>
            </a:r>
            <a:r>
              <a:rPr lang="en-GB" sz="1200" b="1" i="0" kern="1200" dirty="0" smtClean="0">
                <a:solidFill>
                  <a:schemeClr val="tx1"/>
                </a:solidFill>
                <a:effectLst/>
                <a:latin typeface="+mn-lt"/>
                <a:ea typeface="+mn-ea"/>
                <a:cs typeface="+mn-cs"/>
              </a:rPr>
              <a:t>SCSI</a:t>
            </a:r>
            <a:r>
              <a:rPr lang="en-GB" sz="1200" b="0" i="0" kern="1200" dirty="0" smtClean="0">
                <a:solidFill>
                  <a:schemeClr val="tx1"/>
                </a:solidFill>
                <a:effectLst/>
                <a:latin typeface="+mn-lt"/>
                <a:ea typeface="+mn-ea"/>
                <a:cs typeface="+mn-cs"/>
              </a:rPr>
              <a:t> storage device to communicate with the operating system across a </a:t>
            </a:r>
            <a:r>
              <a:rPr lang="en-GB" sz="1200" b="1" i="0" kern="1200" dirty="0" smtClean="0">
                <a:solidFill>
                  <a:schemeClr val="tx1"/>
                </a:solidFill>
                <a:effectLst/>
                <a:latin typeface="+mn-lt"/>
                <a:ea typeface="+mn-ea"/>
                <a:cs typeface="+mn-cs"/>
              </a:rPr>
              <a:t>SCSI</a:t>
            </a:r>
            <a:r>
              <a:rPr lang="en-GB" sz="1200" b="0" i="0" kern="1200" dirty="0" smtClean="0">
                <a:solidFill>
                  <a:schemeClr val="tx1"/>
                </a:solidFill>
                <a:effectLst/>
                <a:latin typeface="+mn-lt"/>
                <a:ea typeface="+mn-ea"/>
                <a:cs typeface="+mn-cs"/>
              </a:rPr>
              <a:t> bus. </a:t>
            </a:r>
          </a:p>
          <a:p>
            <a:pPr marL="0" indent="0">
              <a:buFont typeface="Arial" panose="020B0604020202020204" pitchFamily="34" charset="0"/>
              <a:buNone/>
            </a:pPr>
            <a:endParaRPr lang="en-GB" sz="1200" b="0" i="0" kern="1200" dirty="0" smtClean="0">
              <a:solidFill>
                <a:schemeClr val="tx1"/>
              </a:solidFill>
              <a:effectLst/>
              <a:latin typeface="+mn-lt"/>
              <a:ea typeface="+mn-ea"/>
              <a:cs typeface="+mn-cs"/>
            </a:endParaRPr>
          </a:p>
          <a:p>
            <a:pPr marL="0" indent="0">
              <a:buFont typeface="Arial" panose="020B0604020202020204" pitchFamily="34" charset="0"/>
              <a:buNone/>
            </a:pPr>
            <a:r>
              <a:rPr lang="en-GB" sz="1200" b="0" i="0" kern="1200" dirty="0" smtClean="0">
                <a:solidFill>
                  <a:schemeClr val="tx1"/>
                </a:solidFill>
                <a:effectLst/>
                <a:latin typeface="+mn-lt"/>
                <a:ea typeface="+mn-ea"/>
                <a:cs typeface="+mn-cs"/>
              </a:rPr>
              <a:t>Storage </a:t>
            </a:r>
            <a:r>
              <a:rPr lang="en-GB" sz="1200" b="1" i="0" kern="1200" dirty="0" smtClean="0">
                <a:solidFill>
                  <a:schemeClr val="tx1"/>
                </a:solidFill>
                <a:effectLst/>
                <a:latin typeface="+mn-lt"/>
                <a:ea typeface="+mn-ea"/>
                <a:cs typeface="+mn-cs"/>
              </a:rPr>
              <a:t>controllers</a:t>
            </a:r>
            <a:r>
              <a:rPr lang="en-GB" sz="1200" b="0" i="0" kern="1200" dirty="0" smtClean="0">
                <a:solidFill>
                  <a:schemeClr val="tx1"/>
                </a:solidFill>
                <a:effectLst/>
                <a:latin typeface="+mn-lt"/>
                <a:ea typeface="+mn-ea"/>
                <a:cs typeface="+mn-cs"/>
              </a:rPr>
              <a:t> appear to a virtual machine as different types of block-based </a:t>
            </a:r>
            <a:r>
              <a:rPr lang="en-GB" sz="1200" b="1" i="0" kern="1200" dirty="0" smtClean="0">
                <a:solidFill>
                  <a:schemeClr val="tx1"/>
                </a:solidFill>
                <a:effectLst/>
                <a:latin typeface="+mn-lt"/>
                <a:ea typeface="+mn-ea"/>
                <a:cs typeface="+mn-cs"/>
              </a:rPr>
              <a:t>controllers</a:t>
            </a:r>
            <a:r>
              <a:rPr lang="en-GB" sz="1200" b="0" i="0" kern="1200" dirty="0" smtClean="0">
                <a:solidFill>
                  <a:schemeClr val="tx1"/>
                </a:solidFill>
                <a:effectLst/>
                <a:latin typeface="+mn-lt"/>
                <a:ea typeface="+mn-ea"/>
                <a:cs typeface="+mn-cs"/>
              </a:rPr>
              <a:t>. Most of them are </a:t>
            </a:r>
            <a:r>
              <a:rPr lang="en-GB" sz="1200" b="1" i="0" kern="1200" dirty="0" smtClean="0">
                <a:solidFill>
                  <a:schemeClr val="tx1"/>
                </a:solidFill>
                <a:effectLst/>
                <a:latin typeface="+mn-lt"/>
                <a:ea typeface="+mn-ea"/>
                <a:cs typeface="+mn-cs"/>
              </a:rPr>
              <a:t>SCSI</a:t>
            </a:r>
            <a:r>
              <a:rPr lang="en-GB" sz="1200" b="0" i="0" kern="1200" dirty="0" smtClean="0">
                <a:solidFill>
                  <a:schemeClr val="tx1"/>
                </a:solidFill>
                <a:effectLst/>
                <a:latin typeface="+mn-lt"/>
                <a:ea typeface="+mn-ea"/>
                <a:cs typeface="+mn-cs"/>
              </a:rPr>
              <a:t> (or SAS) based including </a:t>
            </a:r>
            <a:r>
              <a:rPr lang="en-GB" sz="1200" b="0" i="0" kern="1200" dirty="0" err="1" smtClean="0">
                <a:solidFill>
                  <a:schemeClr val="tx1"/>
                </a:solidFill>
                <a:effectLst/>
                <a:latin typeface="+mn-lt"/>
                <a:ea typeface="+mn-ea"/>
                <a:cs typeface="+mn-cs"/>
              </a:rPr>
              <a:t>BusLogic</a:t>
            </a:r>
            <a:r>
              <a:rPr lang="en-GB" sz="1200" b="0" i="0" kern="1200" dirty="0" smtClean="0">
                <a:solidFill>
                  <a:schemeClr val="tx1"/>
                </a:solidFill>
                <a:effectLst/>
                <a:latin typeface="+mn-lt"/>
                <a:ea typeface="+mn-ea"/>
                <a:cs typeface="+mn-cs"/>
              </a:rPr>
              <a:t> Parallel, LSI Logic Parallel, LSI Logic SAS, and </a:t>
            </a:r>
            <a:r>
              <a:rPr lang="en-GB" sz="1200" b="1" i="0" kern="1200" dirty="0" smtClean="0">
                <a:solidFill>
                  <a:schemeClr val="tx1"/>
                </a:solidFill>
                <a:effectLst/>
                <a:latin typeface="+mn-lt"/>
                <a:ea typeface="+mn-ea"/>
                <a:cs typeface="+mn-cs"/>
              </a:rPr>
              <a:t>VMware</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Paravirtual</a:t>
            </a:r>
            <a:r>
              <a:rPr lang="en-GB" sz="1200" b="0" i="0" kern="1200" dirty="0" smtClean="0">
                <a:solidFill>
                  <a:schemeClr val="tx1"/>
                </a:solidFill>
                <a:effectLst/>
                <a:latin typeface="+mn-lt"/>
                <a:ea typeface="+mn-ea"/>
                <a:cs typeface="+mn-cs"/>
              </a:rPr>
              <a:t> </a:t>
            </a:r>
            <a:r>
              <a:rPr lang="en-GB" sz="1200" b="1" i="0" kern="1200" dirty="0" smtClean="0">
                <a:solidFill>
                  <a:schemeClr val="tx1"/>
                </a:solidFill>
                <a:effectLst/>
                <a:latin typeface="+mn-lt"/>
                <a:ea typeface="+mn-ea"/>
                <a:cs typeface="+mn-cs"/>
              </a:rPr>
              <a:t>SCSI</a:t>
            </a:r>
            <a:r>
              <a:rPr lang="en-GB" sz="1200" b="0" i="0" kern="1200" dirty="0" smtClean="0">
                <a:solidFill>
                  <a:schemeClr val="tx1"/>
                </a:solidFill>
                <a:effectLst/>
                <a:latin typeface="+mn-lt"/>
                <a:ea typeface="+mn-ea"/>
                <a:cs typeface="+mn-cs"/>
              </a:rPr>
              <a:t>. ... </a:t>
            </a:r>
          </a:p>
          <a:p>
            <a:pPr marL="0" indent="0">
              <a:buFont typeface="Arial" panose="020B0604020202020204" pitchFamily="34" charset="0"/>
              <a:buNone/>
            </a:pPr>
            <a:endParaRPr lang="en-GB" sz="1200" b="0" i="0" kern="1200" dirty="0" smtClean="0">
              <a:solidFill>
                <a:schemeClr val="tx1"/>
              </a:solidFill>
              <a:effectLst/>
              <a:latin typeface="+mn-lt"/>
              <a:ea typeface="+mn-ea"/>
              <a:cs typeface="+mn-cs"/>
            </a:endParaRPr>
          </a:p>
          <a:p>
            <a:pPr marL="0" indent="0">
              <a:buFont typeface="Arial" panose="020B0604020202020204" pitchFamily="34" charset="0"/>
              <a:buNone/>
            </a:pPr>
            <a:r>
              <a:rPr lang="en-GB" sz="1200" b="0" i="0" kern="1200" dirty="0" smtClean="0">
                <a:solidFill>
                  <a:schemeClr val="tx1"/>
                </a:solidFill>
                <a:effectLst/>
                <a:latin typeface="+mn-lt"/>
                <a:ea typeface="+mn-ea"/>
                <a:cs typeface="+mn-cs"/>
              </a:rPr>
              <a:t>The default </a:t>
            </a:r>
            <a:r>
              <a:rPr lang="en-GB" sz="1200" b="1" i="0" kern="1200" dirty="0" smtClean="0">
                <a:solidFill>
                  <a:schemeClr val="tx1"/>
                </a:solidFill>
                <a:effectLst/>
                <a:latin typeface="+mn-lt"/>
                <a:ea typeface="+mn-ea"/>
                <a:cs typeface="+mn-cs"/>
              </a:rPr>
              <a:t>controller</a:t>
            </a:r>
            <a:r>
              <a:rPr lang="en-GB" sz="1200" b="0" i="0" kern="1200" dirty="0" smtClean="0">
                <a:solidFill>
                  <a:schemeClr val="tx1"/>
                </a:solidFill>
                <a:effectLst/>
                <a:latin typeface="+mn-lt"/>
                <a:ea typeface="+mn-ea"/>
                <a:cs typeface="+mn-cs"/>
              </a:rPr>
              <a:t> is number 0, for each type of </a:t>
            </a:r>
            <a:r>
              <a:rPr lang="en-GB" sz="1200" b="1" i="0" kern="1200" dirty="0" smtClean="0">
                <a:solidFill>
                  <a:schemeClr val="tx1"/>
                </a:solidFill>
                <a:effectLst/>
                <a:latin typeface="+mn-lt"/>
                <a:ea typeface="+mn-ea"/>
                <a:cs typeface="+mn-cs"/>
              </a:rPr>
              <a:t>controller</a:t>
            </a:r>
            <a:r>
              <a:rPr lang="en-GB" sz="1200" b="0" i="0" kern="1200" dirty="0" smtClean="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30</a:t>
            </a:fld>
            <a:endParaRPr lang="en-GB"/>
          </a:p>
        </p:txBody>
      </p:sp>
    </p:spTree>
    <p:extLst>
      <p:ext uri="{BB962C8B-B14F-4D97-AF65-F5344CB8AC3E}">
        <p14:creationId xmlns:p14="http://schemas.microsoft.com/office/powerpoint/2010/main" val="34620719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smtClean="0"/>
              <a:t>Small</a:t>
            </a:r>
            <a:r>
              <a:rPr lang="en-GB" baseline="0" dirty="0" smtClean="0"/>
              <a:t> Computer System Interface: </a:t>
            </a:r>
            <a:r>
              <a:rPr lang="en-GB" sz="1200" b="0" i="0" kern="1200" dirty="0" smtClean="0">
                <a:solidFill>
                  <a:schemeClr val="tx1"/>
                </a:solidFill>
                <a:effectLst/>
                <a:latin typeface="+mn-lt"/>
                <a:ea typeface="+mn-ea"/>
                <a:cs typeface="+mn-cs"/>
              </a:rPr>
              <a:t>- host bus </a:t>
            </a:r>
            <a:r>
              <a:rPr lang="en-GB" sz="1200" b="1" i="0" kern="1200" dirty="0" smtClean="0">
                <a:solidFill>
                  <a:schemeClr val="tx1"/>
                </a:solidFill>
                <a:effectLst/>
                <a:latin typeface="+mn-lt"/>
                <a:ea typeface="+mn-ea"/>
                <a:cs typeface="+mn-cs"/>
              </a:rPr>
              <a:t>adapter</a:t>
            </a:r>
            <a:r>
              <a:rPr lang="en-GB" sz="1200" b="0" i="0" kern="1200" dirty="0" smtClean="0">
                <a:solidFill>
                  <a:schemeClr val="tx1"/>
                </a:solidFill>
                <a:effectLst/>
                <a:latin typeface="+mn-lt"/>
                <a:ea typeface="+mn-ea"/>
                <a:cs typeface="+mn-cs"/>
              </a:rPr>
              <a:t> (HBA)</a:t>
            </a:r>
            <a:r>
              <a:rPr lang="en-GB" sz="1200" b="0" i="0" kern="1200" baseline="0" dirty="0" smtClean="0">
                <a:solidFill>
                  <a:schemeClr val="tx1"/>
                </a:solidFill>
                <a:effectLst/>
                <a:latin typeface="+mn-lt"/>
                <a:ea typeface="+mn-ea"/>
                <a:cs typeface="+mn-cs"/>
              </a:rPr>
              <a:t> - </a:t>
            </a:r>
            <a:r>
              <a:rPr lang="en-GB" sz="1200" b="0" i="0" kern="1200" dirty="0" smtClean="0">
                <a:solidFill>
                  <a:schemeClr val="tx1"/>
                </a:solidFill>
                <a:effectLst/>
                <a:latin typeface="+mn-lt"/>
                <a:ea typeface="+mn-ea"/>
                <a:cs typeface="+mn-cs"/>
              </a:rPr>
              <a:t>is a card or chip that allows </a:t>
            </a:r>
            <a:r>
              <a:rPr lang="en-GB" sz="1200" b="1" i="0" kern="1200" dirty="0" smtClean="0">
                <a:solidFill>
                  <a:schemeClr val="tx1"/>
                </a:solidFill>
                <a:effectLst/>
                <a:latin typeface="+mn-lt"/>
                <a:ea typeface="+mn-ea"/>
                <a:cs typeface="+mn-cs"/>
              </a:rPr>
              <a:t>SCSI</a:t>
            </a:r>
            <a:r>
              <a:rPr lang="en-GB" sz="1200" b="0" i="0" kern="1200" dirty="0" smtClean="0">
                <a:solidFill>
                  <a:schemeClr val="tx1"/>
                </a:solidFill>
                <a:effectLst/>
                <a:latin typeface="+mn-lt"/>
                <a:ea typeface="+mn-ea"/>
                <a:cs typeface="+mn-cs"/>
              </a:rPr>
              <a:t> storage device to communicate with the operating system across a </a:t>
            </a:r>
            <a:r>
              <a:rPr lang="en-GB" sz="1200" b="1" i="0" kern="1200" dirty="0" smtClean="0">
                <a:solidFill>
                  <a:schemeClr val="tx1"/>
                </a:solidFill>
                <a:effectLst/>
                <a:latin typeface="+mn-lt"/>
                <a:ea typeface="+mn-ea"/>
                <a:cs typeface="+mn-cs"/>
              </a:rPr>
              <a:t>SCSI</a:t>
            </a:r>
            <a:r>
              <a:rPr lang="en-GB" sz="1200" b="0" i="0" kern="1200" dirty="0" smtClean="0">
                <a:solidFill>
                  <a:schemeClr val="tx1"/>
                </a:solidFill>
                <a:effectLst/>
                <a:latin typeface="+mn-lt"/>
                <a:ea typeface="+mn-ea"/>
                <a:cs typeface="+mn-cs"/>
              </a:rPr>
              <a:t> bus. </a:t>
            </a:r>
          </a:p>
          <a:p>
            <a:pPr marL="0" indent="0">
              <a:buFont typeface="Arial" panose="020B0604020202020204" pitchFamily="34" charset="0"/>
              <a:buNone/>
            </a:pPr>
            <a:endParaRPr lang="en-GB" sz="1200" b="0" i="0" kern="1200" dirty="0" smtClean="0">
              <a:solidFill>
                <a:schemeClr val="tx1"/>
              </a:solidFill>
              <a:effectLst/>
              <a:latin typeface="+mn-lt"/>
              <a:ea typeface="+mn-ea"/>
              <a:cs typeface="+mn-cs"/>
            </a:endParaRPr>
          </a:p>
          <a:p>
            <a:pPr marL="0" indent="0">
              <a:buFont typeface="Arial" panose="020B0604020202020204" pitchFamily="34" charset="0"/>
              <a:buNone/>
            </a:pPr>
            <a:r>
              <a:rPr lang="en-GB" sz="1200" b="0" i="0" kern="1200" dirty="0" smtClean="0">
                <a:solidFill>
                  <a:schemeClr val="tx1"/>
                </a:solidFill>
                <a:effectLst/>
                <a:latin typeface="+mn-lt"/>
                <a:ea typeface="+mn-ea"/>
                <a:cs typeface="+mn-cs"/>
              </a:rPr>
              <a:t>Storage </a:t>
            </a:r>
            <a:r>
              <a:rPr lang="en-GB" sz="1200" b="1" i="0" kern="1200" dirty="0" smtClean="0">
                <a:solidFill>
                  <a:schemeClr val="tx1"/>
                </a:solidFill>
                <a:effectLst/>
                <a:latin typeface="+mn-lt"/>
                <a:ea typeface="+mn-ea"/>
                <a:cs typeface="+mn-cs"/>
              </a:rPr>
              <a:t>controllers</a:t>
            </a:r>
            <a:r>
              <a:rPr lang="en-GB" sz="1200" b="0" i="0" kern="1200" dirty="0" smtClean="0">
                <a:solidFill>
                  <a:schemeClr val="tx1"/>
                </a:solidFill>
                <a:effectLst/>
                <a:latin typeface="+mn-lt"/>
                <a:ea typeface="+mn-ea"/>
                <a:cs typeface="+mn-cs"/>
              </a:rPr>
              <a:t> appear to a virtual machine as different types of block-based </a:t>
            </a:r>
            <a:r>
              <a:rPr lang="en-GB" sz="1200" b="1" i="0" kern="1200" dirty="0" smtClean="0">
                <a:solidFill>
                  <a:schemeClr val="tx1"/>
                </a:solidFill>
                <a:effectLst/>
                <a:latin typeface="+mn-lt"/>
                <a:ea typeface="+mn-ea"/>
                <a:cs typeface="+mn-cs"/>
              </a:rPr>
              <a:t>controllers</a:t>
            </a:r>
            <a:r>
              <a:rPr lang="en-GB" sz="1200" b="0" i="0" kern="1200" dirty="0" smtClean="0">
                <a:solidFill>
                  <a:schemeClr val="tx1"/>
                </a:solidFill>
                <a:effectLst/>
                <a:latin typeface="+mn-lt"/>
                <a:ea typeface="+mn-ea"/>
                <a:cs typeface="+mn-cs"/>
              </a:rPr>
              <a:t>. Most of them are </a:t>
            </a:r>
            <a:r>
              <a:rPr lang="en-GB" sz="1200" b="1" i="0" kern="1200" dirty="0" smtClean="0">
                <a:solidFill>
                  <a:schemeClr val="tx1"/>
                </a:solidFill>
                <a:effectLst/>
                <a:latin typeface="+mn-lt"/>
                <a:ea typeface="+mn-ea"/>
                <a:cs typeface="+mn-cs"/>
              </a:rPr>
              <a:t>SCSI</a:t>
            </a:r>
            <a:r>
              <a:rPr lang="en-GB" sz="1200" b="0" i="0" kern="1200" dirty="0" smtClean="0">
                <a:solidFill>
                  <a:schemeClr val="tx1"/>
                </a:solidFill>
                <a:effectLst/>
                <a:latin typeface="+mn-lt"/>
                <a:ea typeface="+mn-ea"/>
                <a:cs typeface="+mn-cs"/>
              </a:rPr>
              <a:t> (or SAS) based including </a:t>
            </a:r>
            <a:r>
              <a:rPr lang="en-GB" sz="1200" b="0" i="0" kern="1200" dirty="0" err="1" smtClean="0">
                <a:solidFill>
                  <a:schemeClr val="tx1"/>
                </a:solidFill>
                <a:effectLst/>
                <a:latin typeface="+mn-lt"/>
                <a:ea typeface="+mn-ea"/>
                <a:cs typeface="+mn-cs"/>
              </a:rPr>
              <a:t>BusLogic</a:t>
            </a:r>
            <a:r>
              <a:rPr lang="en-GB" sz="1200" b="0" i="0" kern="1200" dirty="0" smtClean="0">
                <a:solidFill>
                  <a:schemeClr val="tx1"/>
                </a:solidFill>
                <a:effectLst/>
                <a:latin typeface="+mn-lt"/>
                <a:ea typeface="+mn-ea"/>
                <a:cs typeface="+mn-cs"/>
              </a:rPr>
              <a:t> Parallel, LSI Logic Parallel, LSI Logic SAS, and </a:t>
            </a:r>
            <a:r>
              <a:rPr lang="en-GB" sz="1200" b="1" i="0" kern="1200" dirty="0" smtClean="0">
                <a:solidFill>
                  <a:schemeClr val="tx1"/>
                </a:solidFill>
                <a:effectLst/>
                <a:latin typeface="+mn-lt"/>
                <a:ea typeface="+mn-ea"/>
                <a:cs typeface="+mn-cs"/>
              </a:rPr>
              <a:t>VMware</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Paravirtual</a:t>
            </a:r>
            <a:r>
              <a:rPr lang="en-GB" sz="1200" b="0" i="0" kern="1200" dirty="0" smtClean="0">
                <a:solidFill>
                  <a:schemeClr val="tx1"/>
                </a:solidFill>
                <a:effectLst/>
                <a:latin typeface="+mn-lt"/>
                <a:ea typeface="+mn-ea"/>
                <a:cs typeface="+mn-cs"/>
              </a:rPr>
              <a:t> </a:t>
            </a:r>
            <a:r>
              <a:rPr lang="en-GB" sz="1200" b="1" i="0" kern="1200" dirty="0" smtClean="0">
                <a:solidFill>
                  <a:schemeClr val="tx1"/>
                </a:solidFill>
                <a:effectLst/>
                <a:latin typeface="+mn-lt"/>
                <a:ea typeface="+mn-ea"/>
                <a:cs typeface="+mn-cs"/>
              </a:rPr>
              <a:t>SCSI</a:t>
            </a:r>
            <a:r>
              <a:rPr lang="en-GB" sz="1200" b="0" i="0" kern="1200" dirty="0" smtClean="0">
                <a:solidFill>
                  <a:schemeClr val="tx1"/>
                </a:solidFill>
                <a:effectLst/>
                <a:latin typeface="+mn-lt"/>
                <a:ea typeface="+mn-ea"/>
                <a:cs typeface="+mn-cs"/>
              </a:rPr>
              <a:t>. ... </a:t>
            </a:r>
          </a:p>
          <a:p>
            <a:pPr marL="0" indent="0">
              <a:buFont typeface="Arial" panose="020B0604020202020204" pitchFamily="34" charset="0"/>
              <a:buNone/>
            </a:pPr>
            <a:endParaRPr lang="en-GB" sz="1200" b="0" i="0" kern="1200" dirty="0" smtClean="0">
              <a:solidFill>
                <a:schemeClr val="tx1"/>
              </a:solidFill>
              <a:effectLst/>
              <a:latin typeface="+mn-lt"/>
              <a:ea typeface="+mn-ea"/>
              <a:cs typeface="+mn-cs"/>
            </a:endParaRPr>
          </a:p>
          <a:p>
            <a:pPr marL="0" indent="0">
              <a:buFont typeface="Arial" panose="020B0604020202020204" pitchFamily="34" charset="0"/>
              <a:buNone/>
            </a:pPr>
            <a:r>
              <a:rPr lang="en-GB" sz="1200" b="0" i="0" kern="1200" dirty="0" smtClean="0">
                <a:solidFill>
                  <a:schemeClr val="tx1"/>
                </a:solidFill>
                <a:effectLst/>
                <a:latin typeface="+mn-lt"/>
                <a:ea typeface="+mn-ea"/>
                <a:cs typeface="+mn-cs"/>
              </a:rPr>
              <a:t>The default </a:t>
            </a:r>
            <a:r>
              <a:rPr lang="en-GB" sz="1200" b="1" i="0" kern="1200" dirty="0" smtClean="0">
                <a:solidFill>
                  <a:schemeClr val="tx1"/>
                </a:solidFill>
                <a:effectLst/>
                <a:latin typeface="+mn-lt"/>
                <a:ea typeface="+mn-ea"/>
                <a:cs typeface="+mn-cs"/>
              </a:rPr>
              <a:t>controller</a:t>
            </a:r>
            <a:r>
              <a:rPr lang="en-GB" sz="1200" b="0" i="0" kern="1200" dirty="0" smtClean="0">
                <a:solidFill>
                  <a:schemeClr val="tx1"/>
                </a:solidFill>
                <a:effectLst/>
                <a:latin typeface="+mn-lt"/>
                <a:ea typeface="+mn-ea"/>
                <a:cs typeface="+mn-cs"/>
              </a:rPr>
              <a:t> is number 0, for each type of </a:t>
            </a:r>
            <a:r>
              <a:rPr lang="en-GB" sz="1200" b="1" i="0" kern="1200" dirty="0" smtClean="0">
                <a:solidFill>
                  <a:schemeClr val="tx1"/>
                </a:solidFill>
                <a:effectLst/>
                <a:latin typeface="+mn-lt"/>
                <a:ea typeface="+mn-ea"/>
                <a:cs typeface="+mn-cs"/>
              </a:rPr>
              <a:t>controller</a:t>
            </a:r>
            <a:r>
              <a:rPr lang="en-GB" sz="1200" b="0" i="0" kern="1200" dirty="0" smtClean="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31</a:t>
            </a:fld>
            <a:endParaRPr lang="en-GB"/>
          </a:p>
        </p:txBody>
      </p:sp>
    </p:spTree>
    <p:extLst>
      <p:ext uri="{BB962C8B-B14F-4D97-AF65-F5344CB8AC3E}">
        <p14:creationId xmlns:p14="http://schemas.microsoft.com/office/powerpoint/2010/main" val="17757032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525845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169421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B961622-7237-4AC8-9412-7DFE428C2AC9}"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774885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B961622-7237-4AC8-9412-7DFE428C2AC9}" type="datetimeFigureOut">
              <a:rPr lang="en-GB" smtClean="0"/>
              <a:t>04/02/2021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852986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B961622-7237-4AC8-9412-7DFE428C2AC9}" type="datetimeFigureOut">
              <a:rPr lang="en-GB" smtClean="0"/>
              <a:t>04/02/2021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229727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B961622-7237-4AC8-9412-7DFE428C2AC9}" type="datetimeFigureOut">
              <a:rPr lang="en-GB" smtClean="0"/>
              <a:t>04/02/2021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962034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961622-7237-4AC8-9412-7DFE428C2AC9}" type="datetimeFigureOut">
              <a:rPr lang="en-GB" smtClean="0"/>
              <a:t>04/02/2021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264512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B961622-7237-4AC8-9412-7DFE428C2AC9}" type="datetimeFigureOut">
              <a:rPr lang="en-GB" smtClean="0"/>
              <a:t>04/02/2021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430317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B961622-7237-4AC8-9412-7DFE428C2AC9}" type="datetimeFigureOut">
              <a:rPr lang="en-GB" smtClean="0"/>
              <a:t>04/02/2021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1204521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730081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471728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04/02/2021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08482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619955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7376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9469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45047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33617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462924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32316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42016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269460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9524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961622-7237-4AC8-9412-7DFE428C2AC9}" type="datetimeFigureOut">
              <a:rPr lang="en-GB" smtClean="0"/>
              <a:t>04/02/2021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6BD03D-3C99-42F6-9059-91EB727F7CA3}" type="slidenum">
              <a:rPr lang="en-GB" smtClean="0"/>
              <a:t>‹#›</a:t>
            </a:fld>
            <a:endParaRPr lang="en-GB"/>
          </a:p>
        </p:txBody>
      </p:sp>
    </p:spTree>
    <p:extLst>
      <p:ext uri="{BB962C8B-B14F-4D97-AF65-F5344CB8AC3E}">
        <p14:creationId xmlns:p14="http://schemas.microsoft.com/office/powerpoint/2010/main" val="26123191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04/02/2021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9340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mailto:lee.cobley@uwtsd.ac.uk" TargetMode="External"/><Relationship Id="rId3" Type="http://schemas.openxmlformats.org/officeDocument/2006/relationships/image" Target="../media/image4.jpeg"/><Relationship Id="rId7" Type="http://schemas.openxmlformats.org/officeDocument/2006/relationships/hyperlink" Target="mailto:n.Kaliyamurthy@uwtsd.ac.uk" TargetMode="External"/><Relationship Id="rId2" Type="http://schemas.openxmlformats.org/officeDocument/2006/relationships/image" Target="../media/image3.jpg"/><Relationship Id="rId1" Type="http://schemas.openxmlformats.org/officeDocument/2006/relationships/slideLayout" Target="../slideLayouts/slideLayout1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hyperlink" Target="https://docs.microsoft.com/en-us/virtualization/hyper-v-on-windows/reference/hyper-v-requirements" TargetMode="Externa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hyperlink" Target="https://docs.microsoft.com/en-us/virtualization/hyper-v-on-windows/quick-start/enable-hyper-v" TargetMode="External"/><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hyperlink" Target="https://docs.microsoft.com/en-us/virtualization/hyper-v-on-windows/quick-start/quick-create-virtual-machine"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hyperlink" Target="https://docs.microsoft.com/en-us/sysinternals/downloads/disk2vhd" TargetMode="External"/><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13.png"/></Relationships>
</file>

<file path=ppt/slides/_rels/slide28.xml.rels><?xml version="1.0" encoding="UTF-8" standalone="yes"?>
<Relationships xmlns="http://schemas.openxmlformats.org/package/2006/relationships"><Relationship Id="rId3" Type="http://schemas.openxmlformats.org/officeDocument/2006/relationships/hyperlink" Target="https://www.apricorn.com/upgrades/ezgig" TargetMode="External"/><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hyperlink" Target="https://www.microsoft.com/en-us/evalcenter/" TargetMode="External"/><Relationship Id="rId2" Type="http://schemas.openxmlformats.org/officeDocument/2006/relationships/hyperlink" Target="https://www.virtualbox.org/wiki/Downloads" TargetMode="External"/><Relationship Id="rId1" Type="http://schemas.openxmlformats.org/officeDocument/2006/relationships/slideLayout" Target="../slideLayouts/slideLayout13.xml"/><Relationship Id="rId4" Type="http://schemas.openxmlformats.org/officeDocument/2006/relationships/hyperlink" Target="https://portal.azure.com/#blade/Microsoft_Azure_Education/EducationMenuBlade/software"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docs.microsoft.com/en-us/sysinternals/downloads/disk2vhd" TargetMode="External"/><Relationship Id="rId3" Type="http://schemas.openxmlformats.org/officeDocument/2006/relationships/hyperlink" Target="https://www.geeksforgeeks.org/difference-between-full-virtualization-and-paravirtualization/" TargetMode="External"/><Relationship Id="rId7" Type="http://schemas.openxmlformats.org/officeDocument/2006/relationships/hyperlink" Target="https://docs.microsoft.com/en-us/virtualization/hyper-v-on-windows/quick-start/quick-create-virtual-machine" TargetMode="External"/><Relationship Id="rId2" Type="http://schemas.openxmlformats.org/officeDocument/2006/relationships/image" Target="../media/image16.jpg"/><Relationship Id="rId1" Type="http://schemas.openxmlformats.org/officeDocument/2006/relationships/slideLayout" Target="../slideLayouts/slideLayout13.xml"/><Relationship Id="rId6" Type="http://schemas.openxmlformats.org/officeDocument/2006/relationships/hyperlink" Target="https://docs.microsoft.com/en-us/virtualization/hyper-v-on-windows/quick-start/enable-hyper-v" TargetMode="External"/><Relationship Id="rId5" Type="http://schemas.openxmlformats.org/officeDocument/2006/relationships/hyperlink" Target="https://docs.microsoft.com/en-us/virtualization/hyper-v-on-windows/reference/hyper-v-requirements" TargetMode="External"/><Relationship Id="rId4" Type="http://schemas.openxmlformats.org/officeDocument/2006/relationships/hyperlink" Target="https://docs.microsoft.com/en-us/virtualization/hyper-v-on-windows/about/" TargetMode="External"/><Relationship Id="rId9" Type="http://schemas.openxmlformats.org/officeDocument/2006/relationships/hyperlink" Target="https://www.apricorn.com/upgrades/ezgi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01210" y="1"/>
            <a:ext cx="5290789" cy="5737412"/>
          </a:xfrm>
          <a:prstGeom prst="rect">
            <a:avLst/>
          </a:prstGeom>
        </p:spPr>
      </p:pic>
      <p:sp>
        <p:nvSpPr>
          <p:cNvPr id="2" name="Title 1"/>
          <p:cNvSpPr>
            <a:spLocks noGrp="1"/>
          </p:cNvSpPr>
          <p:nvPr>
            <p:ph type="ctrTitle"/>
          </p:nvPr>
        </p:nvSpPr>
        <p:spPr>
          <a:xfrm>
            <a:off x="1210491" y="1080498"/>
            <a:ext cx="5690720" cy="2348333"/>
          </a:xfrm>
        </p:spPr>
        <p:txBody>
          <a:bodyPr>
            <a:normAutofit/>
          </a:bodyPr>
          <a:lstStyle/>
          <a:p>
            <a:pPr algn="r"/>
            <a:r>
              <a:rPr lang="en-GB" sz="3600" b="1" dirty="0" smtClean="0">
                <a:solidFill>
                  <a:schemeClr val="accent2"/>
                </a:solidFill>
              </a:rPr>
              <a:t>Server Virtualization</a:t>
            </a:r>
            <a:r>
              <a:rPr lang="en-GB" sz="4800" dirty="0">
                <a:solidFill>
                  <a:schemeClr val="bg1"/>
                </a:solidFill>
              </a:rPr>
              <a:t/>
            </a:r>
            <a:br>
              <a:rPr lang="en-GB" sz="4800" dirty="0">
                <a:solidFill>
                  <a:schemeClr val="bg1"/>
                </a:solidFill>
              </a:rPr>
            </a:br>
            <a:r>
              <a:rPr lang="en-GB" sz="2400" i="1" dirty="0">
                <a:solidFill>
                  <a:schemeClr val="bg1"/>
                </a:solidFill>
              </a:rPr>
              <a:t>Network Operating Systems and </a:t>
            </a:r>
            <a:r>
              <a:rPr lang="en-GB" sz="2400" i="1" dirty="0" smtClean="0">
                <a:solidFill>
                  <a:schemeClr val="bg1"/>
                </a:solidFill>
              </a:rPr>
              <a:t>Services</a:t>
            </a:r>
            <a:br>
              <a:rPr lang="en-GB" sz="2400" i="1" dirty="0" smtClean="0">
                <a:solidFill>
                  <a:schemeClr val="bg1"/>
                </a:solidFill>
              </a:rPr>
            </a:br>
            <a:r>
              <a:rPr lang="en-GB" sz="2400" i="1" dirty="0" smtClean="0">
                <a:solidFill>
                  <a:schemeClr val="bg1"/>
                </a:solidFill>
              </a:rPr>
              <a:t>(ACCA5023)</a:t>
            </a:r>
            <a:endParaRPr lang="en-GB" sz="1800"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8832305"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25481"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5663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392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34043" y="3428831"/>
            <a:ext cx="3320143" cy="2031325"/>
          </a:xfrm>
          <a:prstGeom prst="rect">
            <a:avLst/>
          </a:prstGeom>
        </p:spPr>
        <p:txBody>
          <a:bodyPr wrap="square">
            <a:spAutoFit/>
          </a:bodyPr>
          <a:lstStyle/>
          <a:p>
            <a:r>
              <a:rPr lang="en-GB" i="1" dirty="0">
                <a:solidFill>
                  <a:schemeClr val="bg1"/>
                </a:solidFill>
              </a:rPr>
              <a:t>Nitheesh Murugan Kaliyamurthy</a:t>
            </a:r>
            <a:br>
              <a:rPr lang="en-GB" i="1" dirty="0">
                <a:solidFill>
                  <a:schemeClr val="bg1"/>
                </a:solidFill>
              </a:rPr>
            </a:br>
            <a:r>
              <a:rPr lang="en-GB" i="1" dirty="0" smtClean="0">
                <a:solidFill>
                  <a:schemeClr val="bg1"/>
                </a:solidFill>
                <a:hlinkClick r:id="rId7"/>
              </a:rPr>
              <a:t>n.Kaliyamurthy@uwtsd.ac.uk</a:t>
            </a:r>
            <a:endParaRPr lang="en-GB" i="1" dirty="0" smtClean="0">
              <a:solidFill>
                <a:schemeClr val="bg1"/>
              </a:solidFill>
            </a:endParaRPr>
          </a:p>
          <a:p>
            <a:r>
              <a:rPr lang="en-GB" i="1" dirty="0">
                <a:solidFill>
                  <a:schemeClr val="bg1"/>
                </a:solidFill>
              </a:rPr>
              <a:t/>
            </a:r>
            <a:br>
              <a:rPr lang="en-GB" i="1" dirty="0">
                <a:solidFill>
                  <a:schemeClr val="bg1"/>
                </a:solidFill>
              </a:rPr>
            </a:br>
            <a:r>
              <a:rPr lang="en-GB" i="1" dirty="0" smtClean="0">
                <a:solidFill>
                  <a:schemeClr val="bg1"/>
                </a:solidFill>
              </a:rPr>
              <a:t>&amp;</a:t>
            </a:r>
            <a:r>
              <a:rPr lang="en-GB" i="1" dirty="0">
                <a:solidFill>
                  <a:schemeClr val="bg1"/>
                </a:solidFill>
              </a:rPr>
              <a:t/>
            </a:r>
            <a:br>
              <a:rPr lang="en-GB" i="1" dirty="0">
                <a:solidFill>
                  <a:schemeClr val="bg1"/>
                </a:solidFill>
              </a:rPr>
            </a:br>
            <a:r>
              <a:rPr lang="en-GB" i="1" dirty="0">
                <a:solidFill>
                  <a:schemeClr val="bg1"/>
                </a:solidFill>
              </a:rPr>
              <a:t/>
            </a:r>
            <a:br>
              <a:rPr lang="en-GB" i="1" dirty="0">
                <a:solidFill>
                  <a:schemeClr val="bg1"/>
                </a:solidFill>
              </a:rPr>
            </a:br>
            <a:r>
              <a:rPr lang="en-GB" i="1" dirty="0">
                <a:solidFill>
                  <a:schemeClr val="bg1"/>
                </a:solidFill>
              </a:rPr>
              <a:t>Lee Cobley</a:t>
            </a:r>
            <a:br>
              <a:rPr lang="en-GB" i="1" dirty="0">
                <a:solidFill>
                  <a:schemeClr val="bg1"/>
                </a:solidFill>
              </a:rPr>
            </a:br>
            <a:r>
              <a:rPr lang="en-GB" i="1" dirty="0" smtClean="0">
                <a:solidFill>
                  <a:schemeClr val="bg1"/>
                </a:solidFill>
                <a:hlinkClick r:id="rId8"/>
              </a:rPr>
              <a:t>lee.cobley@uwtsd.ac.uk</a:t>
            </a:r>
            <a:endParaRPr lang="en-GB" dirty="0"/>
          </a:p>
        </p:txBody>
      </p:sp>
    </p:spTree>
    <p:extLst>
      <p:ext uri="{BB962C8B-B14F-4D97-AF65-F5344CB8AC3E}">
        <p14:creationId xmlns:p14="http://schemas.microsoft.com/office/powerpoint/2010/main" val="26461229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So far…</a:t>
            </a:r>
            <a:endParaRPr lang="en-GB" dirty="0"/>
          </a:p>
        </p:txBody>
      </p:sp>
      <p:sp>
        <p:nvSpPr>
          <p:cNvPr id="3" name="Content Placeholder 2"/>
          <p:cNvSpPr>
            <a:spLocks noGrp="1"/>
          </p:cNvSpPr>
          <p:nvPr>
            <p:ph idx="1"/>
          </p:nvPr>
        </p:nvSpPr>
        <p:spPr/>
        <p:txBody>
          <a:bodyPr>
            <a:normAutofit/>
          </a:bodyPr>
          <a:lstStyle/>
          <a:p>
            <a:r>
              <a:rPr lang="en-GB" dirty="0" smtClean="0"/>
              <a:t>Introducing Windows </a:t>
            </a:r>
            <a:r>
              <a:rPr lang="en-GB" dirty="0"/>
              <a:t>Server </a:t>
            </a:r>
            <a:endParaRPr lang="en-GB" dirty="0" smtClean="0"/>
          </a:p>
          <a:p>
            <a:pPr lvl="1"/>
            <a:r>
              <a:rPr lang="en-GB" dirty="0" smtClean="0"/>
              <a:t>Understanding Networks</a:t>
            </a:r>
          </a:p>
          <a:p>
            <a:pPr lvl="1"/>
            <a:r>
              <a:rPr lang="en-GB" dirty="0" smtClean="0"/>
              <a:t>Components</a:t>
            </a:r>
          </a:p>
          <a:p>
            <a:pPr lvl="1"/>
            <a:r>
              <a:rPr lang="en-GB" dirty="0" smtClean="0"/>
              <a:t>Architectures</a:t>
            </a:r>
          </a:p>
          <a:p>
            <a:pPr lvl="1"/>
            <a:r>
              <a:rPr lang="en-GB" dirty="0" smtClean="0"/>
              <a:t>IP Addressing</a:t>
            </a:r>
          </a:p>
          <a:p>
            <a:pPr lvl="1"/>
            <a:r>
              <a:rPr lang="en-GB" dirty="0" smtClean="0"/>
              <a:t>Servers</a:t>
            </a:r>
          </a:p>
          <a:p>
            <a:pPr lvl="1"/>
            <a:r>
              <a:rPr lang="en-GB" dirty="0" smtClean="0"/>
              <a:t>Network </a:t>
            </a:r>
            <a:r>
              <a:rPr lang="en-GB" dirty="0"/>
              <a:t>Operating </a:t>
            </a:r>
            <a:r>
              <a:rPr lang="en-GB" dirty="0" smtClean="0"/>
              <a:t>Systems</a:t>
            </a:r>
            <a:endParaRPr lang="en-GB" dirty="0"/>
          </a:p>
        </p:txBody>
      </p:sp>
    </p:spTree>
    <p:extLst>
      <p:ext uri="{BB962C8B-B14F-4D97-AF65-F5344CB8AC3E}">
        <p14:creationId xmlns:p14="http://schemas.microsoft.com/office/powerpoint/2010/main" val="39778721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Did you complete the task?</a:t>
            </a:r>
            <a:endParaRPr lang="en-GB" dirty="0"/>
          </a:p>
        </p:txBody>
      </p:sp>
      <p:sp>
        <p:nvSpPr>
          <p:cNvPr id="3" name="Content Placeholder 2"/>
          <p:cNvSpPr>
            <a:spLocks noGrp="1"/>
          </p:cNvSpPr>
          <p:nvPr>
            <p:ph idx="1"/>
          </p:nvPr>
        </p:nvSpPr>
        <p:spPr/>
        <p:txBody>
          <a:bodyPr>
            <a:normAutofit/>
          </a:bodyPr>
          <a:lstStyle/>
          <a:p>
            <a:r>
              <a:rPr lang="en-US" dirty="0" smtClean="0"/>
              <a:t>Setting up the virtual network </a:t>
            </a:r>
            <a:r>
              <a:rPr lang="en-US" sz="2800" i="1" dirty="0" smtClean="0"/>
              <a:t>(</a:t>
            </a:r>
            <a:r>
              <a:rPr lang="en-GB" sz="2800" i="1" u="sng" dirty="0" smtClean="0"/>
              <a:t>Building a virtual LAN using a type 2 hypervisor program)</a:t>
            </a:r>
            <a:endParaRPr lang="en-GB" i="1" u="sng" dirty="0" smtClean="0"/>
          </a:p>
          <a:p>
            <a:pPr lvl="1"/>
            <a:r>
              <a:rPr lang="en-US" sz="2400" dirty="0" smtClean="0"/>
              <a:t>Download all executables </a:t>
            </a:r>
          </a:p>
          <a:p>
            <a:pPr lvl="1"/>
            <a:r>
              <a:rPr lang="en-GB" dirty="0" smtClean="0"/>
              <a:t>Design and build</a:t>
            </a:r>
          </a:p>
          <a:p>
            <a:pPr lvl="2"/>
            <a:r>
              <a:rPr lang="en-GB" dirty="0" smtClean="0"/>
              <a:t>Install all </a:t>
            </a:r>
            <a:r>
              <a:rPr lang="en-GB" dirty="0"/>
              <a:t>operating systems </a:t>
            </a:r>
          </a:p>
          <a:p>
            <a:pPr lvl="2"/>
            <a:r>
              <a:rPr lang="en-GB" dirty="0" smtClean="0"/>
              <a:t>Configure Networks.</a:t>
            </a:r>
          </a:p>
          <a:p>
            <a:pPr lvl="1"/>
            <a:r>
              <a:rPr lang="en-GB" dirty="0" smtClean="0"/>
              <a:t>Test </a:t>
            </a:r>
            <a:r>
              <a:rPr lang="en-GB" dirty="0"/>
              <a:t>connectivity and demonstrate successful ‘pings’.</a:t>
            </a:r>
            <a:endParaRPr lang="en-US" sz="6000" dirty="0"/>
          </a:p>
          <a:p>
            <a:pPr marL="0" indent="0">
              <a:buNone/>
            </a:pPr>
            <a:endParaRPr lang="en-US" altLang="en-US" sz="2800" dirty="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74864737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Checklist</a:t>
            </a:r>
            <a:endParaRPr lang="en-GB" dirty="0"/>
          </a:p>
        </p:txBody>
      </p:sp>
      <p:sp>
        <p:nvSpPr>
          <p:cNvPr id="3" name="Content Placeholder 2"/>
          <p:cNvSpPr>
            <a:spLocks noGrp="1"/>
          </p:cNvSpPr>
          <p:nvPr>
            <p:ph idx="1"/>
          </p:nvPr>
        </p:nvSpPr>
        <p:spPr>
          <a:xfrm>
            <a:off x="457200" y="1136651"/>
            <a:ext cx="10972800" cy="3917032"/>
          </a:xfrm>
        </p:spPr>
        <p:txBody>
          <a:bodyPr>
            <a:noAutofit/>
          </a:bodyPr>
          <a:lstStyle/>
          <a:p>
            <a:r>
              <a:rPr lang="en-GB" sz="1600" dirty="0" smtClean="0"/>
              <a:t>Document with necessary steps. </a:t>
            </a:r>
          </a:p>
          <a:p>
            <a:pPr lvl="1"/>
            <a:r>
              <a:rPr lang="en-GB" sz="1400" dirty="0" smtClean="0"/>
              <a:t>Have you included appropriate screenshots?</a:t>
            </a:r>
          </a:p>
          <a:p>
            <a:pPr lvl="1"/>
            <a:r>
              <a:rPr lang="en-GB" sz="1400" dirty="0" smtClean="0"/>
              <a:t>Have you explained them in the current speech?</a:t>
            </a:r>
          </a:p>
          <a:p>
            <a:pPr lvl="1"/>
            <a:r>
              <a:rPr lang="en-GB" sz="1400" dirty="0" smtClean="0"/>
              <a:t>Have you numbered your screenshot images, so that it is easy to follow?</a:t>
            </a:r>
          </a:p>
          <a:p>
            <a:pPr lvl="1"/>
            <a:r>
              <a:rPr lang="en-GB" sz="1400" dirty="0" smtClean="0"/>
              <a:t>Have you added Chapters/ Topics for each category of your screenshots?</a:t>
            </a:r>
          </a:p>
          <a:p>
            <a:endParaRPr lang="en-GB" sz="1600" dirty="0" smtClean="0"/>
          </a:p>
          <a:p>
            <a:r>
              <a:rPr lang="en-GB" sz="1600" dirty="0" smtClean="0"/>
              <a:t>Write your observations.</a:t>
            </a:r>
          </a:p>
          <a:p>
            <a:pPr lvl="1"/>
            <a:r>
              <a:rPr lang="en-GB" sz="1400" dirty="0" smtClean="0"/>
              <a:t>Are your observations documented using IEEE format?</a:t>
            </a:r>
          </a:p>
          <a:p>
            <a:pPr lvl="1"/>
            <a:r>
              <a:rPr lang="en-GB" sz="1400" dirty="0" smtClean="0"/>
              <a:t>Is your documentation formatted professionally?</a:t>
            </a:r>
          </a:p>
          <a:p>
            <a:pPr lvl="1"/>
            <a:r>
              <a:rPr lang="en-GB" sz="1400" dirty="0" smtClean="0"/>
              <a:t>Have you included Heading/Chapters/Figures/ Tables?</a:t>
            </a:r>
          </a:p>
          <a:p>
            <a:pPr lvl="1"/>
            <a:r>
              <a:rPr lang="en-GB" sz="1400" dirty="0" smtClean="0"/>
              <a:t>Have you numbered them so that the flow is easy to follow?</a:t>
            </a:r>
          </a:p>
          <a:p>
            <a:pPr lvl="1"/>
            <a:r>
              <a:rPr lang="en-GB" sz="1400" dirty="0" smtClean="0"/>
              <a:t>Have you referenced your observations with academic credible literatures?</a:t>
            </a:r>
          </a:p>
          <a:p>
            <a:pPr lvl="1"/>
            <a:r>
              <a:rPr lang="en-GB" sz="1400" dirty="0" smtClean="0"/>
              <a:t>Are those literatures in-text cited</a:t>
            </a:r>
            <a:r>
              <a:rPr lang="en-GB" sz="1400" dirty="0"/>
              <a:t> </a:t>
            </a:r>
            <a:r>
              <a:rPr lang="en-GB" sz="1400" dirty="0" smtClean="0"/>
              <a:t>and are those literatures recent one?</a:t>
            </a:r>
          </a:p>
          <a:p>
            <a:pPr lvl="1"/>
            <a:endParaRPr lang="en-GB" sz="1400" dirty="0" smtClean="0"/>
          </a:p>
          <a:p>
            <a:r>
              <a:rPr lang="en-GB" sz="1600" dirty="0" smtClean="0"/>
              <a:t>Plagiarism. </a:t>
            </a:r>
          </a:p>
          <a:p>
            <a:pPr lvl="1"/>
            <a:r>
              <a:rPr lang="en-GB" sz="1400" dirty="0" smtClean="0"/>
              <a:t>Did you check your work for plagiarism? </a:t>
            </a:r>
          </a:p>
          <a:p>
            <a:pPr lvl="1"/>
            <a:r>
              <a:rPr lang="en-GB" sz="1400" dirty="0" smtClean="0"/>
              <a:t>If the plagiarism is more than 15%, did you rewrite?</a:t>
            </a:r>
            <a:endParaRPr lang="en-GB" sz="1400" dirty="0"/>
          </a:p>
        </p:txBody>
      </p:sp>
    </p:spTree>
    <p:extLst>
      <p:ext uri="{BB962C8B-B14F-4D97-AF65-F5344CB8AC3E}">
        <p14:creationId xmlns:p14="http://schemas.microsoft.com/office/powerpoint/2010/main" val="1208542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What’s your response? Type in Chat…</a:t>
            </a:r>
            <a:endParaRPr lang="en-GB" dirty="0"/>
          </a:p>
        </p:txBody>
      </p:sp>
      <p:sp>
        <p:nvSpPr>
          <p:cNvPr id="3" name="Content Placeholder 2"/>
          <p:cNvSpPr>
            <a:spLocks noGrp="1"/>
          </p:cNvSpPr>
          <p:nvPr>
            <p:ph idx="1"/>
          </p:nvPr>
        </p:nvSpPr>
        <p:spPr/>
        <p:txBody>
          <a:bodyPr>
            <a:normAutofit/>
          </a:bodyPr>
          <a:lstStyle/>
          <a:p>
            <a:pPr algn="just"/>
            <a:r>
              <a:rPr lang="en-GB" sz="2400" dirty="0" smtClean="0"/>
              <a:t>Which devices will usually </a:t>
            </a:r>
            <a:r>
              <a:rPr lang="en-GB" sz="2400" dirty="0"/>
              <a:t>request access to </a:t>
            </a:r>
            <a:r>
              <a:rPr lang="en-GB" sz="2400" dirty="0" smtClean="0"/>
              <a:t>resources and which devices</a:t>
            </a:r>
            <a:r>
              <a:rPr lang="en-GB" sz="2400" dirty="0"/>
              <a:t> are responsible for providing </a:t>
            </a:r>
            <a:r>
              <a:rPr lang="en-GB" sz="2400" dirty="0" smtClean="0"/>
              <a:t>resources?</a:t>
            </a:r>
          </a:p>
          <a:p>
            <a:pPr algn="just"/>
            <a:r>
              <a:rPr lang="en-GB" sz="2400" dirty="0" smtClean="0"/>
              <a:t>Which one is </a:t>
            </a:r>
            <a:r>
              <a:rPr lang="en-GB" sz="2400" dirty="0"/>
              <a:t>able to provide network services such as domain controllers, web servers, print servers, and file </a:t>
            </a:r>
            <a:r>
              <a:rPr lang="en-GB" sz="2400" dirty="0" smtClean="0"/>
              <a:t>servers.</a:t>
            </a:r>
          </a:p>
          <a:p>
            <a:pPr algn="just"/>
            <a:r>
              <a:rPr lang="en-GB" sz="2400" dirty="0" smtClean="0"/>
              <a:t>Which represents physical </a:t>
            </a:r>
            <a:r>
              <a:rPr lang="en-GB" sz="2400" dirty="0"/>
              <a:t>component </a:t>
            </a:r>
            <a:r>
              <a:rPr lang="en-GB" sz="2400" dirty="0" smtClean="0"/>
              <a:t>and which represents logical </a:t>
            </a:r>
            <a:r>
              <a:rPr lang="en-GB" sz="2400" dirty="0"/>
              <a:t>component of a </a:t>
            </a:r>
            <a:r>
              <a:rPr lang="en-GB" sz="2400" dirty="0" smtClean="0"/>
              <a:t>server?</a:t>
            </a:r>
            <a:endParaRPr lang="en-GB" sz="2400" dirty="0"/>
          </a:p>
          <a:p>
            <a:pPr algn="just"/>
            <a:r>
              <a:rPr lang="en-GB" sz="2400" dirty="0" smtClean="0"/>
              <a:t>What are all the key </a:t>
            </a:r>
            <a:r>
              <a:rPr lang="en-GB" sz="2400" dirty="0"/>
              <a:t>system components that affect the overall performance of your </a:t>
            </a:r>
            <a:r>
              <a:rPr lang="en-GB" sz="2400" dirty="0" smtClean="0"/>
              <a:t>servers</a:t>
            </a:r>
            <a:r>
              <a:rPr lang="en-GB" sz="2400" dirty="0"/>
              <a:t>?</a:t>
            </a:r>
          </a:p>
        </p:txBody>
      </p:sp>
    </p:spTree>
    <p:extLst>
      <p:ext uri="{BB962C8B-B14F-4D97-AF65-F5344CB8AC3E}">
        <p14:creationId xmlns:p14="http://schemas.microsoft.com/office/powerpoint/2010/main" val="121048672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Today’s objective….</a:t>
            </a:r>
            <a:endParaRPr lang="en-GB" dirty="0"/>
          </a:p>
        </p:txBody>
      </p:sp>
      <p:sp>
        <p:nvSpPr>
          <p:cNvPr id="3" name="Content Placeholder 2"/>
          <p:cNvSpPr>
            <a:spLocks noGrp="1"/>
          </p:cNvSpPr>
          <p:nvPr>
            <p:ph idx="1"/>
          </p:nvPr>
        </p:nvSpPr>
        <p:spPr/>
        <p:txBody>
          <a:bodyPr>
            <a:normAutofit fontScale="92500" lnSpcReduction="20000"/>
          </a:bodyPr>
          <a:lstStyle/>
          <a:p>
            <a:pPr algn="just"/>
            <a:r>
              <a:rPr lang="en-GB" b="1" dirty="0" smtClean="0"/>
              <a:t>Virtualization!!! Why? </a:t>
            </a:r>
          </a:p>
          <a:p>
            <a:pPr lvl="1" algn="just"/>
            <a:r>
              <a:rPr lang="en-GB" dirty="0" smtClean="0"/>
              <a:t>Have you heard </a:t>
            </a:r>
            <a:r>
              <a:rPr lang="en-GB" dirty="0"/>
              <a:t>about cloud </a:t>
            </a:r>
            <a:r>
              <a:rPr lang="en-GB" dirty="0" smtClean="0"/>
              <a:t>services? </a:t>
            </a:r>
          </a:p>
          <a:p>
            <a:pPr lvl="1" algn="just"/>
            <a:r>
              <a:rPr lang="en-GB" dirty="0" smtClean="0"/>
              <a:t>In </a:t>
            </a:r>
            <a:r>
              <a:rPr lang="en-GB" dirty="0"/>
              <a:t>a data </a:t>
            </a:r>
            <a:r>
              <a:rPr lang="en-GB" dirty="0" err="1"/>
              <a:t>center</a:t>
            </a:r>
            <a:r>
              <a:rPr lang="en-GB" dirty="0"/>
              <a:t> that provides cloud services, a large number of servers are grouped to form a cluster. </a:t>
            </a:r>
            <a:endParaRPr lang="en-GB" dirty="0" smtClean="0"/>
          </a:p>
          <a:p>
            <a:pPr lvl="1" algn="just"/>
            <a:r>
              <a:rPr lang="en-GB" dirty="0" smtClean="0"/>
              <a:t>On </a:t>
            </a:r>
            <a:r>
              <a:rPr lang="en-GB" dirty="0"/>
              <a:t>top of that cluster, there are hundreds or thousands of virtual machines (VMs) running to make up the cloud's infrastructure</a:t>
            </a:r>
            <a:r>
              <a:rPr lang="en-GB" dirty="0" smtClean="0"/>
              <a:t>.</a:t>
            </a:r>
          </a:p>
          <a:p>
            <a:pPr lvl="1" algn="just"/>
            <a:r>
              <a:rPr lang="en-GB" b="1" dirty="0"/>
              <a:t>Hyper-V software</a:t>
            </a:r>
            <a:r>
              <a:rPr lang="en-GB" dirty="0"/>
              <a:t>, which enables the virtualization of Windows-based servers. </a:t>
            </a:r>
            <a:endParaRPr lang="en-GB" dirty="0" smtClean="0"/>
          </a:p>
          <a:p>
            <a:pPr lvl="1" algn="just"/>
            <a:endParaRPr lang="en-GB" dirty="0"/>
          </a:p>
          <a:p>
            <a:pPr algn="just"/>
            <a:r>
              <a:rPr lang="en-GB" dirty="0" smtClean="0"/>
              <a:t>Understand Server 2019 virtualization</a:t>
            </a:r>
            <a:r>
              <a:rPr lang="en-GB" dirty="0"/>
              <a:t> </a:t>
            </a:r>
            <a:r>
              <a:rPr lang="en-GB" dirty="0" smtClean="0"/>
              <a:t>and Hyper–V Manager</a:t>
            </a:r>
          </a:p>
          <a:p>
            <a:pPr lvl="1" algn="just"/>
            <a:endParaRPr lang="en-GB" dirty="0"/>
          </a:p>
        </p:txBody>
      </p:sp>
    </p:spTree>
    <p:extLst>
      <p:ext uri="{BB962C8B-B14F-4D97-AF65-F5344CB8AC3E}">
        <p14:creationId xmlns:p14="http://schemas.microsoft.com/office/powerpoint/2010/main" val="62864131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Accomplish</a:t>
            </a:r>
            <a:endParaRPr lang="en-GB" dirty="0"/>
          </a:p>
        </p:txBody>
      </p:sp>
      <p:sp>
        <p:nvSpPr>
          <p:cNvPr id="3" name="Content Placeholder 2"/>
          <p:cNvSpPr>
            <a:spLocks noGrp="1"/>
          </p:cNvSpPr>
          <p:nvPr>
            <p:ph idx="1"/>
          </p:nvPr>
        </p:nvSpPr>
        <p:spPr>
          <a:xfrm>
            <a:off x="609600" y="1244600"/>
            <a:ext cx="10972800" cy="4356099"/>
          </a:xfrm>
          <a:solidFill>
            <a:schemeClr val="tx2"/>
          </a:solidFill>
        </p:spPr>
        <p:txBody>
          <a:bodyPr>
            <a:noAutofit/>
          </a:bodyPr>
          <a:lstStyle/>
          <a:p>
            <a:pPr algn="just">
              <a:buFont typeface="Wingdings" panose="05000000000000000000" pitchFamily="2" charset="2"/>
              <a:buChar char="v"/>
            </a:pPr>
            <a:r>
              <a:rPr lang="en-GB" sz="2000" dirty="0" smtClean="0">
                <a:solidFill>
                  <a:schemeClr val="bg1"/>
                </a:solidFill>
              </a:rPr>
              <a:t>Knowledge and understanding</a:t>
            </a:r>
            <a:endParaRPr lang="en-GB" sz="2000" dirty="0">
              <a:solidFill>
                <a:schemeClr val="bg1"/>
              </a:solidFill>
            </a:endParaRPr>
          </a:p>
          <a:p>
            <a:pPr marL="857250" lvl="1" indent="-457200" algn="just">
              <a:buFont typeface="Wingdings" panose="05000000000000000000" pitchFamily="2" charset="2"/>
              <a:buChar char="§"/>
            </a:pPr>
            <a:r>
              <a:rPr lang="en-GB" sz="1600" dirty="0" smtClean="0">
                <a:solidFill>
                  <a:schemeClr val="bg1"/>
                </a:solidFill>
              </a:rPr>
              <a:t>Server virtualization and its modes, </a:t>
            </a:r>
          </a:p>
          <a:p>
            <a:pPr marL="857250" lvl="1" indent="-457200" algn="just">
              <a:buFont typeface="Wingdings" panose="05000000000000000000" pitchFamily="2" charset="2"/>
              <a:buChar char="§"/>
            </a:pPr>
            <a:r>
              <a:rPr lang="en-GB" sz="1600" dirty="0" smtClean="0">
                <a:solidFill>
                  <a:schemeClr val="bg1"/>
                </a:solidFill>
              </a:rPr>
              <a:t>Hyper-V architecture and its installation </a:t>
            </a:r>
            <a:r>
              <a:rPr lang="en-GB" sz="1600" dirty="0">
                <a:solidFill>
                  <a:schemeClr val="bg1"/>
                </a:solidFill>
              </a:rPr>
              <a:t>requirements, </a:t>
            </a:r>
            <a:endParaRPr lang="en-GB" sz="1600" dirty="0" smtClean="0">
              <a:solidFill>
                <a:schemeClr val="bg1"/>
              </a:solidFill>
            </a:endParaRPr>
          </a:p>
          <a:p>
            <a:pPr marL="857250" lvl="1" indent="-457200" algn="just">
              <a:buFont typeface="Wingdings" panose="05000000000000000000" pitchFamily="2" charset="2"/>
              <a:buChar char="§"/>
            </a:pPr>
            <a:r>
              <a:rPr lang="en-GB" sz="1600" dirty="0" smtClean="0">
                <a:solidFill>
                  <a:schemeClr val="bg1"/>
                </a:solidFill>
              </a:rPr>
              <a:t>Nested virtualization</a:t>
            </a:r>
          </a:p>
          <a:p>
            <a:pPr marL="857250" lvl="1" indent="-457200" algn="just">
              <a:buFont typeface="Wingdings" panose="05000000000000000000" pitchFamily="2" charset="2"/>
              <a:buChar char="§"/>
            </a:pPr>
            <a:r>
              <a:rPr lang="en-GB" sz="1600" dirty="0" smtClean="0">
                <a:solidFill>
                  <a:schemeClr val="bg1"/>
                </a:solidFill>
              </a:rPr>
              <a:t>Hyper-V manager,</a:t>
            </a:r>
          </a:p>
          <a:p>
            <a:pPr marL="857250" lvl="1" indent="-457200" algn="just">
              <a:buFont typeface="Wingdings" panose="05000000000000000000" pitchFamily="2" charset="2"/>
              <a:buChar char="§"/>
            </a:pPr>
            <a:r>
              <a:rPr lang="en-GB" sz="1600" dirty="0" smtClean="0">
                <a:solidFill>
                  <a:schemeClr val="bg1"/>
                </a:solidFill>
              </a:rPr>
              <a:t>Checkpoints</a:t>
            </a:r>
            <a:r>
              <a:rPr lang="en-GB" sz="1600" dirty="0">
                <a:solidFill>
                  <a:schemeClr val="bg1"/>
                </a:solidFill>
              </a:rPr>
              <a:t>, </a:t>
            </a:r>
            <a:endParaRPr lang="en-GB" sz="1600" dirty="0" smtClean="0">
              <a:solidFill>
                <a:schemeClr val="bg1"/>
              </a:solidFill>
            </a:endParaRPr>
          </a:p>
          <a:p>
            <a:pPr marL="857250" lvl="1" indent="-457200" algn="just">
              <a:buFont typeface="Wingdings" panose="05000000000000000000" pitchFamily="2" charset="2"/>
              <a:buChar char="§"/>
            </a:pPr>
            <a:r>
              <a:rPr lang="en-GB" sz="1600" dirty="0" smtClean="0">
                <a:solidFill>
                  <a:schemeClr val="bg1"/>
                </a:solidFill>
              </a:rPr>
              <a:t>VHD </a:t>
            </a:r>
            <a:r>
              <a:rPr lang="en-GB" sz="1600" dirty="0">
                <a:solidFill>
                  <a:schemeClr val="bg1"/>
                </a:solidFill>
              </a:rPr>
              <a:t>and VHDX formats, </a:t>
            </a:r>
            <a:endParaRPr lang="en-GB" sz="1600" dirty="0" smtClean="0">
              <a:solidFill>
                <a:schemeClr val="bg1"/>
              </a:solidFill>
            </a:endParaRPr>
          </a:p>
          <a:p>
            <a:pPr marL="857250" lvl="1" indent="-457200" algn="just">
              <a:buFont typeface="Wingdings" panose="05000000000000000000" pitchFamily="2" charset="2"/>
              <a:buChar char="§"/>
            </a:pPr>
            <a:r>
              <a:rPr lang="en-GB" sz="1600" dirty="0" smtClean="0">
                <a:solidFill>
                  <a:schemeClr val="bg1"/>
                </a:solidFill>
              </a:rPr>
              <a:t>P2V &amp; V2P,</a:t>
            </a:r>
          </a:p>
          <a:p>
            <a:pPr algn="just">
              <a:buFont typeface="Wingdings" panose="05000000000000000000" pitchFamily="2" charset="2"/>
              <a:buChar char="v"/>
            </a:pPr>
            <a:r>
              <a:rPr lang="en-GB" sz="2000" dirty="0" smtClean="0">
                <a:solidFill>
                  <a:schemeClr val="bg1"/>
                </a:solidFill>
              </a:rPr>
              <a:t>Enable virtualization </a:t>
            </a:r>
            <a:r>
              <a:rPr lang="en-GB" sz="2000" dirty="0">
                <a:solidFill>
                  <a:schemeClr val="bg1"/>
                </a:solidFill>
              </a:rPr>
              <a:t>on a server and </a:t>
            </a:r>
            <a:r>
              <a:rPr lang="en-GB" sz="2000" dirty="0" smtClean="0">
                <a:solidFill>
                  <a:schemeClr val="bg1"/>
                </a:solidFill>
              </a:rPr>
              <a:t>run </a:t>
            </a:r>
            <a:r>
              <a:rPr lang="en-GB" sz="2000" dirty="0">
                <a:solidFill>
                  <a:schemeClr val="bg1"/>
                </a:solidFill>
              </a:rPr>
              <a:t>VMs</a:t>
            </a:r>
            <a:r>
              <a:rPr lang="en-GB" sz="2000" dirty="0" smtClean="0">
                <a:solidFill>
                  <a:schemeClr val="bg1"/>
                </a:solidFill>
              </a:rPr>
              <a:t>., </a:t>
            </a:r>
          </a:p>
          <a:p>
            <a:pPr algn="just">
              <a:buFont typeface="Wingdings" panose="05000000000000000000" pitchFamily="2" charset="2"/>
              <a:buChar char="v"/>
            </a:pPr>
            <a:r>
              <a:rPr lang="en-GB" sz="2000" dirty="0" smtClean="0">
                <a:solidFill>
                  <a:schemeClr val="bg1"/>
                </a:solidFill>
              </a:rPr>
              <a:t>Create </a:t>
            </a:r>
            <a:r>
              <a:rPr lang="en-GB" sz="2000" dirty="0">
                <a:solidFill>
                  <a:schemeClr val="bg1"/>
                </a:solidFill>
              </a:rPr>
              <a:t>and configure VHDs, </a:t>
            </a:r>
            <a:endParaRPr lang="en-GB" sz="2000" dirty="0" smtClean="0">
              <a:solidFill>
                <a:schemeClr val="bg1"/>
              </a:solidFill>
            </a:endParaRPr>
          </a:p>
          <a:p>
            <a:pPr algn="just">
              <a:buFont typeface="Wingdings" panose="05000000000000000000" pitchFamily="2" charset="2"/>
              <a:buChar char="v"/>
            </a:pPr>
            <a:r>
              <a:rPr lang="en-GB" sz="2000" dirty="0" smtClean="0">
                <a:solidFill>
                  <a:schemeClr val="bg1"/>
                </a:solidFill>
              </a:rPr>
              <a:t>Manage </a:t>
            </a:r>
            <a:r>
              <a:rPr lang="en-GB" sz="2000" dirty="0">
                <a:solidFill>
                  <a:schemeClr val="bg1"/>
                </a:solidFill>
              </a:rPr>
              <a:t>a VMs' virtual memory, </a:t>
            </a:r>
            <a:endParaRPr lang="en-GB" sz="2000" dirty="0" smtClean="0">
              <a:solidFill>
                <a:schemeClr val="bg1"/>
              </a:solidFill>
            </a:endParaRPr>
          </a:p>
          <a:p>
            <a:pPr algn="just">
              <a:buFont typeface="Wingdings" panose="05000000000000000000" pitchFamily="2" charset="2"/>
              <a:buChar char="v"/>
            </a:pPr>
            <a:r>
              <a:rPr lang="en-GB" sz="2000" dirty="0" smtClean="0">
                <a:solidFill>
                  <a:schemeClr val="bg1"/>
                </a:solidFill>
              </a:rPr>
              <a:t>Set </a:t>
            </a:r>
            <a:r>
              <a:rPr lang="en-GB" sz="2000" dirty="0">
                <a:solidFill>
                  <a:schemeClr val="bg1"/>
                </a:solidFill>
              </a:rPr>
              <a:t>up virtual networks, </a:t>
            </a:r>
            <a:endParaRPr lang="en-GB" sz="2000" dirty="0" smtClean="0">
              <a:solidFill>
                <a:schemeClr val="bg1"/>
              </a:solidFill>
            </a:endParaRPr>
          </a:p>
          <a:p>
            <a:pPr algn="just">
              <a:buFont typeface="Wingdings" panose="05000000000000000000" pitchFamily="2" charset="2"/>
              <a:buChar char="v"/>
            </a:pPr>
            <a:r>
              <a:rPr lang="en-GB" sz="2000" dirty="0" smtClean="0">
                <a:solidFill>
                  <a:schemeClr val="bg1"/>
                </a:solidFill>
              </a:rPr>
              <a:t>Install </a:t>
            </a:r>
            <a:r>
              <a:rPr lang="en-GB" sz="2000" dirty="0">
                <a:solidFill>
                  <a:schemeClr val="bg1"/>
                </a:solidFill>
              </a:rPr>
              <a:t>the Hyper-V role</a:t>
            </a:r>
            <a:r>
              <a:rPr lang="en-GB" sz="2000" dirty="0" smtClean="0">
                <a:solidFill>
                  <a:schemeClr val="bg1"/>
                </a:solidFill>
              </a:rPr>
              <a:t>.</a:t>
            </a:r>
            <a:endParaRPr lang="en-GB" sz="2000" dirty="0">
              <a:solidFill>
                <a:schemeClr val="bg1"/>
              </a:solidFill>
            </a:endParaRPr>
          </a:p>
        </p:txBody>
      </p:sp>
    </p:spTree>
    <p:extLst>
      <p:ext uri="{BB962C8B-B14F-4D97-AF65-F5344CB8AC3E}">
        <p14:creationId xmlns:p14="http://schemas.microsoft.com/office/powerpoint/2010/main" val="37585876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I - Introduction</a:t>
            </a:r>
            <a:endParaRPr lang="en-GB" dirty="0">
              <a:solidFill>
                <a:schemeClr val="accent1">
                  <a:lumMod val="50000"/>
                </a:schemeClr>
              </a:solidFill>
            </a:endParaRPr>
          </a:p>
        </p:txBody>
      </p:sp>
      <p:sp>
        <p:nvSpPr>
          <p:cNvPr id="3" name="Content Placeholder 2"/>
          <p:cNvSpPr>
            <a:spLocks noGrp="1"/>
          </p:cNvSpPr>
          <p:nvPr>
            <p:ph idx="1"/>
          </p:nvPr>
        </p:nvSpPr>
        <p:spPr/>
        <p:txBody>
          <a:bodyPr>
            <a:noAutofit/>
          </a:bodyPr>
          <a:lstStyle/>
          <a:p>
            <a:pPr algn="just">
              <a:buFont typeface="Wingdings" panose="05000000000000000000" pitchFamily="2" charset="2"/>
              <a:buChar char="Ø"/>
            </a:pPr>
            <a:r>
              <a:rPr lang="en-GB" sz="2400" dirty="0" smtClean="0">
                <a:solidFill>
                  <a:srgbClr val="000000"/>
                </a:solidFill>
              </a:rPr>
              <a:t>Virtualization </a:t>
            </a:r>
            <a:r>
              <a:rPr lang="en-GB" sz="2400" dirty="0">
                <a:solidFill>
                  <a:srgbClr val="000000"/>
                </a:solidFill>
              </a:rPr>
              <a:t>technology </a:t>
            </a:r>
            <a:r>
              <a:rPr lang="en-GB" sz="2400" dirty="0" smtClean="0">
                <a:solidFill>
                  <a:srgbClr val="000000"/>
                </a:solidFill>
              </a:rPr>
              <a:t>is as an approach to create virtual environment. </a:t>
            </a:r>
          </a:p>
          <a:p>
            <a:pPr algn="just">
              <a:buFont typeface="Wingdings" panose="05000000000000000000" pitchFamily="2" charset="2"/>
              <a:buChar char="Ø"/>
            </a:pPr>
            <a:r>
              <a:rPr lang="en-GB" sz="2400" dirty="0" smtClean="0">
                <a:solidFill>
                  <a:srgbClr val="000000"/>
                </a:solidFill>
              </a:rPr>
              <a:t>Virtualization </a:t>
            </a:r>
            <a:r>
              <a:rPr lang="en-GB" sz="2400" dirty="0">
                <a:solidFill>
                  <a:srgbClr val="000000"/>
                </a:solidFill>
              </a:rPr>
              <a:t>also enables you to create storage devices and network resources. </a:t>
            </a:r>
            <a:r>
              <a:rPr lang="en-GB" sz="2400" dirty="0" smtClean="0">
                <a:solidFill>
                  <a:srgbClr val="000000"/>
                </a:solidFill>
              </a:rPr>
              <a:t>So</a:t>
            </a:r>
            <a:r>
              <a:rPr lang="en-GB" sz="2400" dirty="0">
                <a:solidFill>
                  <a:srgbClr val="000000"/>
                </a:solidFill>
              </a:rPr>
              <a:t>, instead of having ten physical </a:t>
            </a:r>
            <a:r>
              <a:rPr lang="en-GB" sz="2400" dirty="0" smtClean="0">
                <a:solidFill>
                  <a:srgbClr val="000000"/>
                </a:solidFill>
              </a:rPr>
              <a:t>machines/servers</a:t>
            </a:r>
            <a:r>
              <a:rPr lang="en-GB" sz="2400" dirty="0">
                <a:solidFill>
                  <a:srgbClr val="000000"/>
                </a:solidFill>
              </a:rPr>
              <a:t>, you can have one physical server and nine VMs running on it</a:t>
            </a:r>
            <a:r>
              <a:rPr lang="en-GB" sz="2400" dirty="0" smtClean="0">
                <a:solidFill>
                  <a:srgbClr val="000000"/>
                </a:solidFill>
              </a:rPr>
              <a:t>.</a:t>
            </a:r>
          </a:p>
          <a:p>
            <a:pPr algn="just">
              <a:buFont typeface="Wingdings" panose="05000000000000000000" pitchFamily="2" charset="2"/>
              <a:buChar char="Ø"/>
            </a:pPr>
            <a:r>
              <a:rPr lang="en-GB" sz="2400" b="1" dirty="0" smtClean="0">
                <a:solidFill>
                  <a:srgbClr val="000000"/>
                </a:solidFill>
              </a:rPr>
              <a:t> </a:t>
            </a:r>
            <a:r>
              <a:rPr lang="en-GB" sz="2400" b="1" dirty="0">
                <a:solidFill>
                  <a:srgbClr val="000000"/>
                </a:solidFill>
              </a:rPr>
              <a:t>Windows Server 2019 comes equipped with a Hyper-V feature that enables virtualization. </a:t>
            </a:r>
            <a:endParaRPr lang="en-GB" sz="2400" b="1" dirty="0" smtClean="0">
              <a:solidFill>
                <a:srgbClr val="000000"/>
              </a:solidFill>
            </a:endParaRPr>
          </a:p>
          <a:p>
            <a:pPr algn="just">
              <a:buFont typeface="Wingdings" panose="05000000000000000000" pitchFamily="2" charset="2"/>
              <a:buChar char="Ø"/>
            </a:pPr>
            <a:r>
              <a:rPr lang="en-GB" sz="2400" dirty="0" smtClean="0">
                <a:solidFill>
                  <a:srgbClr val="000000"/>
                </a:solidFill>
              </a:rPr>
              <a:t>As </a:t>
            </a:r>
            <a:r>
              <a:rPr lang="en-GB" sz="2400" dirty="0">
                <a:solidFill>
                  <a:srgbClr val="000000"/>
                </a:solidFill>
              </a:rPr>
              <a:t>a descendant of Windows Virtual PC, </a:t>
            </a:r>
            <a:r>
              <a:rPr lang="en-GB" sz="2400" b="1" dirty="0">
                <a:solidFill>
                  <a:srgbClr val="000000"/>
                </a:solidFill>
              </a:rPr>
              <a:t>Microsoft's Hyper-V </a:t>
            </a:r>
            <a:r>
              <a:rPr lang="en-GB" sz="2400" dirty="0">
                <a:solidFill>
                  <a:srgbClr val="000000"/>
                </a:solidFill>
              </a:rPr>
              <a:t>was introduced in </a:t>
            </a:r>
            <a:r>
              <a:rPr lang="en-GB" sz="2400" b="1" dirty="0">
                <a:solidFill>
                  <a:srgbClr val="000000"/>
                </a:solidFill>
              </a:rPr>
              <a:t>Windows Server 2008</a:t>
            </a:r>
            <a:r>
              <a:rPr lang="en-GB" sz="2400" dirty="0">
                <a:solidFill>
                  <a:srgbClr val="000000"/>
                </a:solidFill>
              </a:rPr>
              <a:t>. </a:t>
            </a:r>
            <a:endParaRPr lang="en-GB" sz="2400" dirty="0" smtClean="0">
              <a:solidFill>
                <a:srgbClr val="000000"/>
              </a:solidFill>
            </a:endParaRPr>
          </a:p>
          <a:p>
            <a:pPr marL="0" indent="0" algn="ctr">
              <a:buNone/>
            </a:pPr>
            <a:r>
              <a:rPr lang="en-GB" sz="2400" b="1" i="1" dirty="0" smtClean="0">
                <a:solidFill>
                  <a:srgbClr val="000000"/>
                </a:solidFill>
                <a:effectLst>
                  <a:outerShdw blurRad="38100" dist="38100" dir="2700000" algn="tl">
                    <a:srgbClr val="000000">
                      <a:alpha val="43137"/>
                    </a:srgbClr>
                  </a:outerShdw>
                </a:effectLst>
              </a:rPr>
              <a:t>“Hyper-V </a:t>
            </a:r>
            <a:r>
              <a:rPr lang="en-GB" sz="2400" b="1" i="1" dirty="0">
                <a:solidFill>
                  <a:srgbClr val="000000"/>
                </a:solidFill>
                <a:effectLst>
                  <a:outerShdw blurRad="38100" dist="38100" dir="2700000" algn="tl">
                    <a:srgbClr val="000000">
                      <a:alpha val="43137"/>
                    </a:srgbClr>
                  </a:outerShdw>
                </a:effectLst>
              </a:rPr>
              <a:t>provides the services that can be used to create and manage VMs, along with their </a:t>
            </a:r>
            <a:r>
              <a:rPr lang="en-GB" sz="2400" b="1" i="1" dirty="0" smtClean="0">
                <a:solidFill>
                  <a:srgbClr val="000000"/>
                </a:solidFill>
                <a:effectLst>
                  <a:outerShdw blurRad="38100" dist="38100" dir="2700000" algn="tl">
                    <a:srgbClr val="000000">
                      <a:alpha val="43137"/>
                    </a:srgbClr>
                  </a:outerShdw>
                </a:effectLst>
              </a:rPr>
              <a:t>resources” </a:t>
            </a:r>
          </a:p>
        </p:txBody>
      </p:sp>
    </p:spTree>
    <p:extLst>
      <p:ext uri="{BB962C8B-B14F-4D97-AF65-F5344CB8AC3E}">
        <p14:creationId xmlns:p14="http://schemas.microsoft.com/office/powerpoint/2010/main" val="35784106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II – Virtualization: Modes</a:t>
            </a:r>
            <a:endParaRPr lang="en-GB" dirty="0">
              <a:solidFill>
                <a:schemeClr val="accent1">
                  <a:lumMod val="50000"/>
                </a:schemeClr>
              </a:solidFill>
            </a:endParaRPr>
          </a:p>
        </p:txBody>
      </p:sp>
      <p:sp>
        <p:nvSpPr>
          <p:cNvPr id="3" name="Content Placeholder 2"/>
          <p:cNvSpPr>
            <a:spLocks noGrp="1"/>
          </p:cNvSpPr>
          <p:nvPr>
            <p:ph idx="1"/>
          </p:nvPr>
        </p:nvSpPr>
        <p:spPr>
          <a:xfrm>
            <a:off x="609600" y="1417638"/>
            <a:ext cx="10972800" cy="3917032"/>
          </a:xfrm>
        </p:spPr>
        <p:txBody>
          <a:bodyPr>
            <a:noAutofit/>
          </a:bodyPr>
          <a:lstStyle/>
          <a:p>
            <a:pPr algn="just">
              <a:buFont typeface="Wingdings" panose="05000000000000000000" pitchFamily="2" charset="2"/>
              <a:buChar char="Ø"/>
            </a:pPr>
            <a:r>
              <a:rPr lang="en-GB" sz="2000" b="1" dirty="0">
                <a:solidFill>
                  <a:srgbClr val="000000"/>
                </a:solidFill>
              </a:rPr>
              <a:t>Fully virtualized mode: </a:t>
            </a:r>
            <a:r>
              <a:rPr lang="en-GB" sz="2000" i="1" dirty="0" smtClean="0">
                <a:solidFill>
                  <a:srgbClr val="000000"/>
                </a:solidFill>
              </a:rPr>
              <a:t>An </a:t>
            </a:r>
            <a:r>
              <a:rPr lang="en-GB" sz="2000" i="1" dirty="0">
                <a:solidFill>
                  <a:srgbClr val="000000"/>
                </a:solidFill>
              </a:rPr>
              <a:t>isolated and secure execution of one or more OSes in a single physical server where guest OSes use the host's OS </a:t>
            </a:r>
            <a:r>
              <a:rPr lang="en-GB" sz="2000" i="1" dirty="0" smtClean="0">
                <a:solidFill>
                  <a:srgbClr val="000000"/>
                </a:solidFill>
              </a:rPr>
              <a:t>resources</a:t>
            </a:r>
          </a:p>
          <a:p>
            <a:pPr lvl="1" algn="just">
              <a:buFont typeface="Wingdings" panose="05000000000000000000" pitchFamily="2" charset="2"/>
              <a:buChar char="Ø"/>
            </a:pPr>
            <a:r>
              <a:rPr lang="en-GB" sz="1600" dirty="0">
                <a:solidFill>
                  <a:srgbClr val="000000"/>
                </a:solidFill>
              </a:rPr>
              <a:t>Full Virtualization </a:t>
            </a:r>
            <a:r>
              <a:rPr lang="en-GB" sz="1600" dirty="0" smtClean="0">
                <a:solidFill>
                  <a:srgbClr val="000000"/>
                </a:solidFill>
              </a:rPr>
              <a:t>initially </a:t>
            </a:r>
            <a:r>
              <a:rPr lang="en-GB" sz="1600" dirty="0">
                <a:solidFill>
                  <a:srgbClr val="000000"/>
                </a:solidFill>
              </a:rPr>
              <a:t>the first software solution of server virtualization </a:t>
            </a:r>
            <a:r>
              <a:rPr lang="en-GB" sz="1600" dirty="0" smtClean="0">
                <a:solidFill>
                  <a:srgbClr val="000000"/>
                </a:solidFill>
              </a:rPr>
              <a:t>using </a:t>
            </a:r>
            <a:r>
              <a:rPr lang="en-GB" sz="1600" dirty="0">
                <a:solidFill>
                  <a:srgbClr val="000000"/>
                </a:solidFill>
              </a:rPr>
              <a:t>binary translation and direct approach technique </a:t>
            </a:r>
            <a:r>
              <a:rPr lang="en-GB" sz="1600" dirty="0" smtClean="0">
                <a:solidFill>
                  <a:srgbClr val="000000"/>
                </a:solidFill>
              </a:rPr>
              <a:t>was </a:t>
            </a:r>
            <a:r>
              <a:rPr lang="en-GB" sz="1600" dirty="0">
                <a:solidFill>
                  <a:srgbClr val="000000"/>
                </a:solidFill>
              </a:rPr>
              <a:t>introduced by IBM in the year 1966. </a:t>
            </a:r>
            <a:endParaRPr lang="en-GB" sz="1600" dirty="0" smtClean="0">
              <a:solidFill>
                <a:srgbClr val="000000"/>
              </a:solidFill>
            </a:endParaRPr>
          </a:p>
          <a:p>
            <a:pPr lvl="1" algn="just">
              <a:buFont typeface="Wingdings" panose="05000000000000000000" pitchFamily="2" charset="2"/>
              <a:buChar char="Ø"/>
            </a:pPr>
            <a:r>
              <a:rPr lang="en-GB" sz="1600" dirty="0" smtClean="0">
                <a:solidFill>
                  <a:srgbClr val="000000"/>
                </a:solidFill>
              </a:rPr>
              <a:t>In </a:t>
            </a:r>
            <a:r>
              <a:rPr lang="en-GB" sz="1600" dirty="0">
                <a:solidFill>
                  <a:srgbClr val="000000"/>
                </a:solidFill>
              </a:rPr>
              <a:t>full virtualization, guest OS is completely isolated by the virtual machine from the virtualization layer and hardware. </a:t>
            </a:r>
            <a:endParaRPr lang="en-GB" sz="1600" dirty="0" smtClean="0">
              <a:solidFill>
                <a:srgbClr val="000000"/>
              </a:solidFill>
            </a:endParaRPr>
          </a:p>
          <a:p>
            <a:pPr lvl="1" algn="just">
              <a:buFont typeface="Wingdings" panose="05000000000000000000" pitchFamily="2" charset="2"/>
              <a:buChar char="Ø"/>
            </a:pPr>
            <a:r>
              <a:rPr lang="en-GB" sz="1600" dirty="0" smtClean="0">
                <a:solidFill>
                  <a:srgbClr val="000000"/>
                </a:solidFill>
              </a:rPr>
              <a:t>Examples for Full Virtualization: Microsoft </a:t>
            </a:r>
            <a:r>
              <a:rPr lang="en-GB" sz="1600" dirty="0">
                <a:solidFill>
                  <a:srgbClr val="000000"/>
                </a:solidFill>
              </a:rPr>
              <a:t>and Parallels </a:t>
            </a:r>
            <a:r>
              <a:rPr lang="en-GB" sz="1600" dirty="0" smtClean="0">
                <a:solidFill>
                  <a:srgbClr val="000000"/>
                </a:solidFill>
              </a:rPr>
              <a:t>systems.</a:t>
            </a:r>
            <a:endParaRPr lang="en-GB" sz="1600" dirty="0">
              <a:solidFill>
                <a:srgbClr val="000000"/>
              </a:solidFill>
            </a:endParaRPr>
          </a:p>
          <a:p>
            <a:pPr algn="just">
              <a:buFont typeface="Wingdings" panose="05000000000000000000" pitchFamily="2" charset="2"/>
              <a:buChar char="Ø"/>
            </a:pPr>
            <a:endParaRPr lang="en-GB" sz="2000" b="1" dirty="0" smtClean="0">
              <a:solidFill>
                <a:srgbClr val="000000"/>
              </a:solidFill>
            </a:endParaRPr>
          </a:p>
          <a:p>
            <a:pPr algn="just">
              <a:buFont typeface="Wingdings" panose="05000000000000000000" pitchFamily="2" charset="2"/>
              <a:buChar char="Ø"/>
            </a:pPr>
            <a:r>
              <a:rPr lang="en-GB" sz="2000" b="1" dirty="0" err="1" smtClean="0">
                <a:solidFill>
                  <a:srgbClr val="000000"/>
                </a:solidFill>
              </a:rPr>
              <a:t>Paravirtualized</a:t>
            </a:r>
            <a:r>
              <a:rPr lang="en-GB" sz="2000" b="1" dirty="0" smtClean="0">
                <a:solidFill>
                  <a:srgbClr val="000000"/>
                </a:solidFill>
              </a:rPr>
              <a:t> </a:t>
            </a:r>
            <a:r>
              <a:rPr lang="en-GB" sz="2000" b="1" dirty="0">
                <a:solidFill>
                  <a:srgbClr val="000000"/>
                </a:solidFill>
              </a:rPr>
              <a:t>mode: </a:t>
            </a:r>
            <a:r>
              <a:rPr lang="en-GB" sz="2000" i="1" dirty="0" smtClean="0">
                <a:solidFill>
                  <a:srgbClr val="000000"/>
                </a:solidFill>
              </a:rPr>
              <a:t>A </a:t>
            </a:r>
            <a:r>
              <a:rPr lang="en-GB" sz="2000" i="1" dirty="0">
                <a:solidFill>
                  <a:srgbClr val="000000"/>
                </a:solidFill>
              </a:rPr>
              <a:t>computer inside a computer that has an installed OS that does not simulate the hardware. Rather, it offers a special application program interface (API) so that we can modify the guest OS</a:t>
            </a:r>
            <a:r>
              <a:rPr lang="en-GB" sz="2000" i="1" dirty="0" smtClean="0">
                <a:solidFill>
                  <a:srgbClr val="000000"/>
                </a:solidFill>
              </a:rPr>
              <a:t>.</a:t>
            </a:r>
          </a:p>
          <a:p>
            <a:pPr lvl="1" algn="just">
              <a:buFont typeface="Wingdings" panose="05000000000000000000" pitchFamily="2" charset="2"/>
              <a:buChar char="Ø"/>
            </a:pPr>
            <a:r>
              <a:rPr lang="en-GB" sz="1600" dirty="0" smtClean="0">
                <a:solidFill>
                  <a:srgbClr val="000000"/>
                </a:solidFill>
              </a:rPr>
              <a:t>It is </a:t>
            </a:r>
            <a:r>
              <a:rPr lang="en-GB" sz="1600" dirty="0">
                <a:solidFill>
                  <a:srgbClr val="000000"/>
                </a:solidFill>
              </a:rPr>
              <a:t>the category of CPU virtualization which uses </a:t>
            </a:r>
            <a:r>
              <a:rPr lang="en-GB" sz="1600" dirty="0" err="1">
                <a:solidFill>
                  <a:srgbClr val="000000"/>
                </a:solidFill>
              </a:rPr>
              <a:t>hypercalls</a:t>
            </a:r>
            <a:r>
              <a:rPr lang="en-GB" sz="1600" dirty="0">
                <a:solidFill>
                  <a:srgbClr val="000000"/>
                </a:solidFill>
              </a:rPr>
              <a:t> for operations to handle instructions at compile time. </a:t>
            </a:r>
            <a:endParaRPr lang="en-GB" sz="1600" dirty="0" smtClean="0">
              <a:solidFill>
                <a:srgbClr val="000000"/>
              </a:solidFill>
            </a:endParaRPr>
          </a:p>
          <a:p>
            <a:pPr lvl="1" algn="just">
              <a:buFont typeface="Wingdings" panose="05000000000000000000" pitchFamily="2" charset="2"/>
              <a:buChar char="Ø"/>
            </a:pPr>
            <a:r>
              <a:rPr lang="en-GB" sz="1600" dirty="0" smtClean="0">
                <a:solidFill>
                  <a:srgbClr val="000000"/>
                </a:solidFill>
              </a:rPr>
              <a:t>Unlike full virtualization</a:t>
            </a:r>
            <a:r>
              <a:rPr lang="en-GB" sz="1600" dirty="0">
                <a:solidFill>
                  <a:srgbClr val="000000"/>
                </a:solidFill>
              </a:rPr>
              <a:t>, guest OS is not completely isolated but it is partially isolated by the virtual machine from the virtualization layer and hardware. </a:t>
            </a:r>
            <a:endParaRPr lang="en-GB" sz="1600" dirty="0" smtClean="0">
              <a:solidFill>
                <a:srgbClr val="000000"/>
              </a:solidFill>
            </a:endParaRPr>
          </a:p>
          <a:p>
            <a:pPr lvl="1" algn="just">
              <a:buFont typeface="Wingdings" panose="05000000000000000000" pitchFamily="2" charset="2"/>
              <a:buChar char="Ø"/>
            </a:pPr>
            <a:r>
              <a:rPr lang="en-GB" sz="1600" dirty="0" smtClean="0">
                <a:solidFill>
                  <a:srgbClr val="000000"/>
                </a:solidFill>
              </a:rPr>
              <a:t>Examples for </a:t>
            </a:r>
            <a:r>
              <a:rPr lang="en-GB" sz="1600" dirty="0" err="1" smtClean="0">
                <a:solidFill>
                  <a:srgbClr val="000000"/>
                </a:solidFill>
              </a:rPr>
              <a:t>Paravirtualization</a:t>
            </a:r>
            <a:r>
              <a:rPr lang="en-GB" sz="1600" dirty="0" smtClean="0">
                <a:solidFill>
                  <a:srgbClr val="000000"/>
                </a:solidFill>
              </a:rPr>
              <a:t>: VMware</a:t>
            </a:r>
            <a:endParaRPr lang="en-GB" sz="1600" dirty="0">
              <a:solidFill>
                <a:srgbClr val="000000"/>
              </a:solidFill>
            </a:endParaRPr>
          </a:p>
        </p:txBody>
      </p:sp>
    </p:spTree>
    <p:extLst>
      <p:ext uri="{BB962C8B-B14F-4D97-AF65-F5344CB8AC3E}">
        <p14:creationId xmlns:p14="http://schemas.microsoft.com/office/powerpoint/2010/main" val="38341997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II – Virtualization: Modes</a:t>
            </a:r>
            <a:endParaRPr lang="en-GB" dirty="0">
              <a:solidFill>
                <a:schemeClr val="accent1">
                  <a:lumMod val="50000"/>
                </a:schemeClr>
              </a:solidFill>
            </a:endParaRPr>
          </a:p>
        </p:txBody>
      </p:sp>
      <p:sp>
        <p:nvSpPr>
          <p:cNvPr id="4" name="TextBox 3"/>
          <p:cNvSpPr txBox="1"/>
          <p:nvPr/>
        </p:nvSpPr>
        <p:spPr>
          <a:xfrm>
            <a:off x="0" y="5439806"/>
            <a:ext cx="7235827" cy="307777"/>
          </a:xfrm>
          <a:prstGeom prst="rect">
            <a:avLst/>
          </a:prstGeom>
          <a:noFill/>
        </p:spPr>
        <p:txBody>
          <a:bodyPr wrap="none" rtlCol="0">
            <a:spAutoFit/>
          </a:bodyPr>
          <a:lstStyle/>
          <a:p>
            <a:r>
              <a:rPr lang="en-GB" sz="1400" dirty="0" smtClean="0"/>
              <a:t>* https</a:t>
            </a:r>
            <a:r>
              <a:rPr lang="en-GB" sz="1400" dirty="0"/>
              <a:t>://www.geeksforgeeks.org/difference-between-full-virtualization-and-paravirtualization/</a:t>
            </a:r>
          </a:p>
        </p:txBody>
      </p:sp>
      <p:grpSp>
        <p:nvGrpSpPr>
          <p:cNvPr id="8" name="Group 7"/>
          <p:cNvGrpSpPr/>
          <p:nvPr/>
        </p:nvGrpSpPr>
        <p:grpSpPr>
          <a:xfrm>
            <a:off x="609601" y="1367627"/>
            <a:ext cx="10626182" cy="3929669"/>
            <a:chOff x="609601" y="1367627"/>
            <a:chExt cx="10626182" cy="3929669"/>
          </a:xfrm>
        </p:grpSpPr>
        <p:pic>
          <p:nvPicPr>
            <p:cNvPr id="5" name="Picture 4" descr="https://media.geeksforgeeks.org/wp-content/uploads/20200519134803/Full-Virualization.png"/>
            <p:cNvPicPr/>
            <p:nvPr/>
          </p:nvPicPr>
          <p:blipFill>
            <a:blip r:embed="rId3">
              <a:extLst>
                <a:ext uri="{28A0092B-C50C-407E-A947-70E740481C1C}">
                  <a14:useLocalDpi xmlns:a14="http://schemas.microsoft.com/office/drawing/2010/main" val="0"/>
                </a:ext>
              </a:extLst>
            </a:blip>
            <a:srcRect/>
            <a:stretch>
              <a:fillRect/>
            </a:stretch>
          </p:blipFill>
          <p:spPr bwMode="auto">
            <a:xfrm>
              <a:off x="609601" y="1367627"/>
              <a:ext cx="5453396" cy="3929669"/>
            </a:xfrm>
            <a:prstGeom prst="rect">
              <a:avLst/>
            </a:prstGeom>
            <a:noFill/>
            <a:ln>
              <a:noFill/>
            </a:ln>
          </p:spPr>
        </p:pic>
        <p:pic>
          <p:nvPicPr>
            <p:cNvPr id="7" name="Picture 6" descr="https://media.geeksforgeeks.org/wp-content/uploads/20200519134631/Paravirtualization.png"/>
            <p:cNvPicPr/>
            <p:nvPr/>
          </p:nvPicPr>
          <p:blipFill>
            <a:blip r:embed="rId4">
              <a:extLst>
                <a:ext uri="{28A0092B-C50C-407E-A947-70E740481C1C}">
                  <a14:useLocalDpi xmlns:a14="http://schemas.microsoft.com/office/drawing/2010/main" val="0"/>
                </a:ext>
              </a:extLst>
            </a:blip>
            <a:srcRect/>
            <a:stretch>
              <a:fillRect/>
            </a:stretch>
          </p:blipFill>
          <p:spPr bwMode="auto">
            <a:xfrm>
              <a:off x="6409613" y="1367627"/>
              <a:ext cx="4826170" cy="3830261"/>
            </a:xfrm>
            <a:prstGeom prst="rect">
              <a:avLst/>
            </a:prstGeom>
            <a:noFill/>
            <a:ln>
              <a:noFill/>
            </a:ln>
          </p:spPr>
        </p:pic>
      </p:grpSp>
    </p:spTree>
    <p:extLst>
      <p:ext uri="{BB962C8B-B14F-4D97-AF65-F5344CB8AC3E}">
        <p14:creationId xmlns:p14="http://schemas.microsoft.com/office/powerpoint/2010/main" val="88153741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II – Virtualization: Modes</a:t>
            </a:r>
            <a:endParaRPr lang="en-GB" dirty="0">
              <a:solidFill>
                <a:schemeClr val="accent1">
                  <a:lumMod val="50000"/>
                </a:schemeClr>
              </a:solidFill>
            </a:endParaRPr>
          </a:p>
        </p:txBody>
      </p:sp>
      <p:sp>
        <p:nvSpPr>
          <p:cNvPr id="4" name="TextBox 3"/>
          <p:cNvSpPr txBox="1"/>
          <p:nvPr/>
        </p:nvSpPr>
        <p:spPr>
          <a:xfrm>
            <a:off x="0" y="5439806"/>
            <a:ext cx="7235827" cy="307777"/>
          </a:xfrm>
          <a:prstGeom prst="rect">
            <a:avLst/>
          </a:prstGeom>
          <a:noFill/>
        </p:spPr>
        <p:txBody>
          <a:bodyPr wrap="none" rtlCol="0">
            <a:spAutoFit/>
          </a:bodyPr>
          <a:lstStyle/>
          <a:p>
            <a:r>
              <a:rPr lang="en-GB" sz="1400" dirty="0" smtClean="0"/>
              <a:t>* https</a:t>
            </a:r>
            <a:r>
              <a:rPr lang="en-GB" sz="1400" dirty="0"/>
              <a:t>://www.geeksforgeeks.org/difference-between-full-virtualization-and-paravirtualization/</a:t>
            </a:r>
          </a:p>
        </p:txBody>
      </p:sp>
      <p:graphicFrame>
        <p:nvGraphicFramePr>
          <p:cNvPr id="3" name="Table 2"/>
          <p:cNvGraphicFramePr>
            <a:graphicFrameLocks noGrp="1"/>
          </p:cNvGraphicFramePr>
          <p:nvPr>
            <p:extLst>
              <p:ext uri="{D42A27DB-BD31-4B8C-83A1-F6EECF244321}">
                <p14:modId xmlns:p14="http://schemas.microsoft.com/office/powerpoint/2010/main" val="1500733701"/>
              </p:ext>
            </p:extLst>
          </p:nvPr>
        </p:nvGraphicFramePr>
        <p:xfrm>
          <a:off x="245587" y="1417638"/>
          <a:ext cx="11700826" cy="4028793"/>
        </p:xfrm>
        <a:graphic>
          <a:graphicData uri="http://schemas.openxmlformats.org/drawingml/2006/table">
            <a:tbl>
              <a:tblPr firstRow="1" firstCol="1" bandRow="1">
                <a:tableStyleId>{5C22544A-7EE6-4342-B048-85BDC9FD1C3A}</a:tableStyleId>
              </a:tblPr>
              <a:tblGrid>
                <a:gridCol w="5479214">
                  <a:extLst>
                    <a:ext uri="{9D8B030D-6E8A-4147-A177-3AD203B41FA5}">
                      <a16:colId xmlns:a16="http://schemas.microsoft.com/office/drawing/2014/main" val="4145070430"/>
                    </a:ext>
                  </a:extLst>
                </a:gridCol>
                <a:gridCol w="6221612">
                  <a:extLst>
                    <a:ext uri="{9D8B030D-6E8A-4147-A177-3AD203B41FA5}">
                      <a16:colId xmlns:a16="http://schemas.microsoft.com/office/drawing/2014/main" val="514948871"/>
                    </a:ext>
                  </a:extLst>
                </a:gridCol>
              </a:tblGrid>
              <a:tr h="373621">
                <a:tc>
                  <a:txBody>
                    <a:bodyPr/>
                    <a:lstStyle/>
                    <a:p>
                      <a:pPr algn="ctr">
                        <a:lnSpc>
                          <a:spcPct val="107000"/>
                        </a:lnSpc>
                        <a:spcAft>
                          <a:spcPts val="0"/>
                        </a:spcAft>
                      </a:pPr>
                      <a:r>
                        <a:rPr lang="en-GB" sz="1700" dirty="0">
                          <a:effectLst/>
                        </a:rPr>
                        <a:t>Full Virtualization</a:t>
                      </a:r>
                      <a:endParaRPr lang="en-GB" sz="1700" dirty="0">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61196" marB="61196" anchor="b"/>
                </a:tc>
                <a:tc>
                  <a:txBody>
                    <a:bodyPr/>
                    <a:lstStyle/>
                    <a:p>
                      <a:pPr algn="ctr">
                        <a:lnSpc>
                          <a:spcPct val="107000"/>
                        </a:lnSpc>
                        <a:spcAft>
                          <a:spcPts val="0"/>
                        </a:spcAft>
                      </a:pPr>
                      <a:r>
                        <a:rPr lang="en-GB" sz="1700" dirty="0" err="1">
                          <a:effectLst/>
                        </a:rPr>
                        <a:t>Paravirtualization</a:t>
                      </a:r>
                      <a:endParaRPr lang="en-GB" sz="1700" dirty="0">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61196" marB="61196" anchor="b"/>
                </a:tc>
                <a:extLst>
                  <a:ext uri="{0D108BD9-81ED-4DB2-BD59-A6C34878D82A}">
                    <a16:rowId xmlns:a16="http://schemas.microsoft.com/office/drawing/2014/main" val="1504951867"/>
                  </a:ext>
                </a:extLst>
              </a:tr>
              <a:tr h="890004">
                <a:tc>
                  <a:txBody>
                    <a:bodyPr/>
                    <a:lstStyle/>
                    <a:p>
                      <a:pPr algn="l">
                        <a:lnSpc>
                          <a:spcPct val="107000"/>
                        </a:lnSpc>
                        <a:spcAft>
                          <a:spcPts val="0"/>
                        </a:spcAft>
                      </a:pPr>
                      <a:r>
                        <a:rPr lang="en-GB" sz="1700" b="1" dirty="0">
                          <a:effectLst/>
                        </a:rPr>
                        <a:t>In Full virtualization, </a:t>
                      </a:r>
                      <a:r>
                        <a:rPr lang="en-GB" sz="1700" b="1" i="1" dirty="0">
                          <a:solidFill>
                            <a:srgbClr val="FF0000"/>
                          </a:solidFill>
                          <a:effectLst>
                            <a:outerShdw blurRad="38100" dist="38100" dir="2700000" algn="tl">
                              <a:srgbClr val="000000">
                                <a:alpha val="43137"/>
                              </a:srgbClr>
                            </a:outerShdw>
                          </a:effectLst>
                        </a:rPr>
                        <a:t>virtual machine permit the execution of the instructions with running of unmodified OS in an entire isolated way.</a:t>
                      </a:r>
                      <a:endParaRPr lang="en-GB" sz="1700" b="1" i="1" dirty="0">
                        <a:solidFill>
                          <a:srgbClr val="FF00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85675" marB="85675" anchor="b"/>
                </a:tc>
                <a:tc>
                  <a:txBody>
                    <a:bodyPr/>
                    <a:lstStyle/>
                    <a:p>
                      <a:pPr algn="l">
                        <a:lnSpc>
                          <a:spcPct val="107000"/>
                        </a:lnSpc>
                        <a:spcAft>
                          <a:spcPts val="0"/>
                        </a:spcAft>
                      </a:pPr>
                      <a:r>
                        <a:rPr lang="en-GB" sz="1700" b="1" dirty="0">
                          <a:effectLst/>
                        </a:rPr>
                        <a:t>In </a:t>
                      </a:r>
                      <a:r>
                        <a:rPr lang="en-GB" sz="1700" b="1" dirty="0" err="1">
                          <a:effectLst/>
                        </a:rPr>
                        <a:t>paravirtualization</a:t>
                      </a:r>
                      <a:r>
                        <a:rPr lang="en-GB" sz="1700" b="1" dirty="0">
                          <a:effectLst/>
                        </a:rPr>
                        <a:t>, virtual machine does not implement full isolation of OS but rather </a:t>
                      </a:r>
                      <a:r>
                        <a:rPr lang="en-GB" sz="1700" b="1" i="1" dirty="0">
                          <a:solidFill>
                            <a:srgbClr val="0070C0"/>
                          </a:solidFill>
                          <a:effectLst/>
                        </a:rPr>
                        <a:t>provides a different API which is utilized when OS is subjected to alteration.</a:t>
                      </a:r>
                      <a:endParaRPr lang="en-GB" sz="1700" b="1" i="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85675" marB="85675" anchor="b"/>
                </a:tc>
                <a:extLst>
                  <a:ext uri="{0D108BD9-81ED-4DB2-BD59-A6C34878D82A}">
                    <a16:rowId xmlns:a16="http://schemas.microsoft.com/office/drawing/2014/main" val="4135335041"/>
                  </a:ext>
                </a:extLst>
              </a:tr>
              <a:tr h="378546">
                <a:tc>
                  <a:txBody>
                    <a:bodyPr/>
                    <a:lstStyle/>
                    <a:p>
                      <a:pPr algn="l">
                        <a:lnSpc>
                          <a:spcPct val="107000"/>
                        </a:lnSpc>
                        <a:spcAft>
                          <a:spcPts val="0"/>
                        </a:spcAft>
                      </a:pPr>
                      <a:r>
                        <a:rPr lang="en-GB" sz="1700" b="1" dirty="0">
                          <a:effectLst/>
                        </a:rPr>
                        <a:t>Full Virtualization is </a:t>
                      </a:r>
                      <a:r>
                        <a:rPr lang="en-GB" sz="1700" b="1" i="1" dirty="0">
                          <a:solidFill>
                            <a:srgbClr val="FF0000"/>
                          </a:solidFill>
                          <a:effectLst>
                            <a:outerShdw blurRad="38100" dist="38100" dir="2700000" algn="tl">
                              <a:srgbClr val="000000">
                                <a:alpha val="43137"/>
                              </a:srgbClr>
                            </a:outerShdw>
                          </a:effectLst>
                        </a:rPr>
                        <a:t>less secure</a:t>
                      </a:r>
                      <a:r>
                        <a:rPr lang="en-GB" sz="1700" b="1" dirty="0">
                          <a:effectLst/>
                        </a:rPr>
                        <a:t>.</a:t>
                      </a:r>
                      <a:endParaRPr lang="en-GB" sz="1700" b="1" dirty="0">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85675" marB="85675" anchor="b"/>
                </a:tc>
                <a:tc>
                  <a:txBody>
                    <a:bodyPr/>
                    <a:lstStyle/>
                    <a:p>
                      <a:pPr algn="l">
                        <a:lnSpc>
                          <a:spcPct val="107000"/>
                        </a:lnSpc>
                        <a:spcAft>
                          <a:spcPts val="0"/>
                        </a:spcAft>
                      </a:pPr>
                      <a:r>
                        <a:rPr lang="en-GB" sz="1700" b="1" dirty="0" err="1" smtClean="0">
                          <a:effectLst/>
                        </a:rPr>
                        <a:t>Paravirtualization</a:t>
                      </a:r>
                      <a:r>
                        <a:rPr lang="en-GB" sz="1700" b="1" dirty="0" smtClean="0">
                          <a:effectLst/>
                        </a:rPr>
                        <a:t> </a:t>
                      </a:r>
                      <a:r>
                        <a:rPr lang="en-GB" sz="1700" b="1" dirty="0">
                          <a:effectLst/>
                        </a:rPr>
                        <a:t>is </a:t>
                      </a:r>
                      <a:r>
                        <a:rPr lang="en-GB" sz="1700" b="1" i="1" dirty="0">
                          <a:solidFill>
                            <a:srgbClr val="0070C0"/>
                          </a:solidFill>
                          <a:effectLst>
                            <a:outerShdw blurRad="38100" dist="38100" dir="2700000" algn="tl">
                              <a:srgbClr val="000000">
                                <a:alpha val="43137"/>
                              </a:srgbClr>
                            </a:outerShdw>
                          </a:effectLst>
                        </a:rPr>
                        <a:t>more secure </a:t>
                      </a:r>
                      <a:r>
                        <a:rPr lang="en-GB" sz="1700" b="1" dirty="0">
                          <a:effectLst/>
                        </a:rPr>
                        <a:t>than the Full Virtualization.</a:t>
                      </a:r>
                      <a:endParaRPr lang="en-GB" sz="1700" b="1" dirty="0">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85675" marB="85675" anchor="b"/>
                </a:tc>
                <a:extLst>
                  <a:ext uri="{0D108BD9-81ED-4DB2-BD59-A6C34878D82A}">
                    <a16:rowId xmlns:a16="http://schemas.microsoft.com/office/drawing/2014/main" val="4059524250"/>
                  </a:ext>
                </a:extLst>
              </a:tr>
              <a:tr h="633194">
                <a:tc>
                  <a:txBody>
                    <a:bodyPr/>
                    <a:lstStyle/>
                    <a:p>
                      <a:pPr algn="l">
                        <a:lnSpc>
                          <a:spcPct val="107000"/>
                        </a:lnSpc>
                        <a:spcAft>
                          <a:spcPts val="0"/>
                        </a:spcAft>
                      </a:pPr>
                      <a:r>
                        <a:rPr lang="en-GB" sz="1700" b="1" dirty="0">
                          <a:effectLst/>
                        </a:rPr>
                        <a:t>Full Virtualization</a:t>
                      </a:r>
                      <a:r>
                        <a:rPr lang="en-GB" sz="1700" b="1" i="1" dirty="0">
                          <a:solidFill>
                            <a:srgbClr val="FF0000"/>
                          </a:solidFill>
                          <a:effectLst>
                            <a:outerShdw blurRad="38100" dist="38100" dir="2700000" algn="tl">
                              <a:srgbClr val="000000">
                                <a:alpha val="43137"/>
                              </a:srgbClr>
                            </a:outerShdw>
                          </a:effectLst>
                        </a:rPr>
                        <a:t> uses binary translation and direct approach as a technique for operations</a:t>
                      </a:r>
                      <a:r>
                        <a:rPr lang="en-GB" sz="1700" b="1" dirty="0" smtClean="0">
                          <a:effectLst/>
                        </a:rPr>
                        <a:t>. </a:t>
                      </a:r>
                      <a:r>
                        <a:rPr lang="en-GB" sz="1700" b="1" i="1" dirty="0" smtClean="0">
                          <a:effectLst/>
                        </a:rPr>
                        <a:t>(Guest systems</a:t>
                      </a:r>
                      <a:r>
                        <a:rPr lang="en-GB" sz="1700" b="1" i="1" baseline="0" dirty="0" smtClean="0">
                          <a:effectLst/>
                        </a:rPr>
                        <a:t> will execute independently)</a:t>
                      </a:r>
                      <a:endParaRPr lang="en-GB" sz="1700" b="1" i="1" dirty="0">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85675" marB="85675" anchor="b"/>
                </a:tc>
                <a:tc>
                  <a:txBody>
                    <a:bodyPr/>
                    <a:lstStyle/>
                    <a:p>
                      <a:pPr algn="l">
                        <a:lnSpc>
                          <a:spcPct val="107000"/>
                        </a:lnSpc>
                        <a:spcAft>
                          <a:spcPts val="0"/>
                        </a:spcAft>
                      </a:pPr>
                      <a:r>
                        <a:rPr lang="en-GB" sz="1700" b="1" dirty="0">
                          <a:effectLst/>
                        </a:rPr>
                        <a:t>While </a:t>
                      </a:r>
                      <a:r>
                        <a:rPr lang="en-GB" sz="1700" b="1" dirty="0" err="1">
                          <a:effectLst/>
                        </a:rPr>
                        <a:t>Paravirtualization</a:t>
                      </a:r>
                      <a:r>
                        <a:rPr lang="en-GB" sz="1700" b="1" dirty="0">
                          <a:effectLst/>
                        </a:rPr>
                        <a:t> </a:t>
                      </a:r>
                      <a:r>
                        <a:rPr lang="en-GB" sz="1700" b="1" i="1" dirty="0">
                          <a:solidFill>
                            <a:srgbClr val="0070C0"/>
                          </a:solidFill>
                          <a:effectLst>
                            <a:outerShdw blurRad="38100" dist="38100" dir="2700000" algn="tl">
                              <a:srgbClr val="000000">
                                <a:alpha val="43137"/>
                              </a:srgbClr>
                            </a:outerShdw>
                          </a:effectLst>
                        </a:rPr>
                        <a:t>uses </a:t>
                      </a:r>
                      <a:r>
                        <a:rPr lang="en-GB" sz="1700" b="1" i="1" dirty="0" err="1">
                          <a:solidFill>
                            <a:srgbClr val="0070C0"/>
                          </a:solidFill>
                          <a:effectLst>
                            <a:outerShdw blurRad="38100" dist="38100" dir="2700000" algn="tl">
                              <a:srgbClr val="000000">
                                <a:alpha val="43137"/>
                              </a:srgbClr>
                            </a:outerShdw>
                          </a:effectLst>
                        </a:rPr>
                        <a:t>hypercalls</a:t>
                      </a:r>
                      <a:r>
                        <a:rPr lang="en-GB" sz="1700" b="1" i="1" dirty="0">
                          <a:solidFill>
                            <a:srgbClr val="0070C0"/>
                          </a:solidFill>
                          <a:effectLst>
                            <a:outerShdw blurRad="38100" dist="38100" dir="2700000" algn="tl">
                              <a:srgbClr val="000000">
                                <a:alpha val="43137"/>
                              </a:srgbClr>
                            </a:outerShdw>
                          </a:effectLst>
                        </a:rPr>
                        <a:t> at compile time for operations</a:t>
                      </a:r>
                      <a:r>
                        <a:rPr lang="en-GB" sz="1700" b="1" dirty="0" smtClean="0">
                          <a:effectLst/>
                        </a:rPr>
                        <a:t>. </a:t>
                      </a:r>
                      <a:r>
                        <a:rPr lang="en-GB" sz="1700" b="1" i="1" dirty="0" smtClean="0">
                          <a:effectLst/>
                        </a:rPr>
                        <a:t>(Guest systems</a:t>
                      </a:r>
                      <a:r>
                        <a:rPr lang="en-GB" sz="1700" b="1" i="1" baseline="0" dirty="0" smtClean="0">
                          <a:effectLst/>
                        </a:rPr>
                        <a:t> will execute communicating with Hypervisor)</a:t>
                      </a:r>
                      <a:endParaRPr lang="en-GB" sz="1700" b="1" dirty="0">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85675" marB="85675" anchor="b"/>
                </a:tc>
                <a:extLst>
                  <a:ext uri="{0D108BD9-81ED-4DB2-BD59-A6C34878D82A}">
                    <a16:rowId xmlns:a16="http://schemas.microsoft.com/office/drawing/2014/main" val="4152458910"/>
                  </a:ext>
                </a:extLst>
              </a:tr>
              <a:tr h="633194">
                <a:tc>
                  <a:txBody>
                    <a:bodyPr/>
                    <a:lstStyle/>
                    <a:p>
                      <a:pPr algn="l">
                        <a:lnSpc>
                          <a:spcPct val="107000"/>
                        </a:lnSpc>
                        <a:spcAft>
                          <a:spcPts val="0"/>
                        </a:spcAft>
                      </a:pPr>
                      <a:r>
                        <a:rPr lang="en-GB" sz="1700" b="1" dirty="0">
                          <a:effectLst/>
                        </a:rPr>
                        <a:t>Full Virtualization is </a:t>
                      </a:r>
                      <a:r>
                        <a:rPr lang="en-GB" sz="1700" b="1" i="1" dirty="0">
                          <a:solidFill>
                            <a:srgbClr val="FF0000"/>
                          </a:solidFill>
                          <a:effectLst>
                            <a:outerShdw blurRad="38100" dist="38100" dir="2700000" algn="tl">
                              <a:srgbClr val="000000">
                                <a:alpha val="43137"/>
                              </a:srgbClr>
                            </a:outerShdw>
                          </a:effectLst>
                        </a:rPr>
                        <a:t>slow than </a:t>
                      </a:r>
                      <a:r>
                        <a:rPr lang="en-GB" sz="1700" b="1" i="1" dirty="0" err="1">
                          <a:solidFill>
                            <a:srgbClr val="FF0000"/>
                          </a:solidFill>
                          <a:effectLst>
                            <a:outerShdw blurRad="38100" dist="38100" dir="2700000" algn="tl">
                              <a:srgbClr val="000000">
                                <a:alpha val="43137"/>
                              </a:srgbClr>
                            </a:outerShdw>
                          </a:effectLst>
                        </a:rPr>
                        <a:t>paravirtualization</a:t>
                      </a:r>
                      <a:r>
                        <a:rPr lang="en-GB" sz="1700" b="1" dirty="0">
                          <a:effectLst/>
                        </a:rPr>
                        <a:t> in operation.</a:t>
                      </a:r>
                      <a:endParaRPr lang="en-GB" sz="1700" b="1" dirty="0">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85675" marB="85675" anchor="b"/>
                </a:tc>
                <a:tc>
                  <a:txBody>
                    <a:bodyPr/>
                    <a:lstStyle/>
                    <a:p>
                      <a:pPr algn="l">
                        <a:lnSpc>
                          <a:spcPct val="107000"/>
                        </a:lnSpc>
                        <a:spcAft>
                          <a:spcPts val="0"/>
                        </a:spcAft>
                      </a:pPr>
                      <a:r>
                        <a:rPr lang="en-GB" sz="1700" b="1" dirty="0" err="1">
                          <a:effectLst/>
                        </a:rPr>
                        <a:t>Paravirtualization</a:t>
                      </a:r>
                      <a:r>
                        <a:rPr lang="en-GB" sz="1700" b="1" dirty="0">
                          <a:effectLst/>
                        </a:rPr>
                        <a:t> is </a:t>
                      </a:r>
                      <a:r>
                        <a:rPr lang="en-GB" sz="1700" b="1" i="1" dirty="0">
                          <a:solidFill>
                            <a:srgbClr val="0070C0"/>
                          </a:solidFill>
                          <a:effectLst>
                            <a:outerShdw blurRad="38100" dist="38100" dir="2700000" algn="tl">
                              <a:srgbClr val="000000">
                                <a:alpha val="43137"/>
                              </a:srgbClr>
                            </a:outerShdw>
                          </a:effectLst>
                        </a:rPr>
                        <a:t>faster in operation </a:t>
                      </a:r>
                      <a:r>
                        <a:rPr lang="en-GB" sz="1700" b="1" dirty="0">
                          <a:effectLst/>
                        </a:rPr>
                        <a:t>as compared to full virtualization.</a:t>
                      </a:r>
                      <a:endParaRPr lang="en-GB" sz="1700" b="1" dirty="0">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85675" marB="85675" anchor="b"/>
                </a:tc>
                <a:extLst>
                  <a:ext uri="{0D108BD9-81ED-4DB2-BD59-A6C34878D82A}">
                    <a16:rowId xmlns:a16="http://schemas.microsoft.com/office/drawing/2014/main" val="3226176684"/>
                  </a:ext>
                </a:extLst>
              </a:tr>
              <a:tr h="402891">
                <a:tc>
                  <a:txBody>
                    <a:bodyPr/>
                    <a:lstStyle/>
                    <a:p>
                      <a:pPr algn="l">
                        <a:lnSpc>
                          <a:spcPct val="107000"/>
                        </a:lnSpc>
                        <a:spcAft>
                          <a:spcPts val="0"/>
                        </a:spcAft>
                      </a:pPr>
                      <a:r>
                        <a:rPr lang="en-GB" sz="1700" b="1" dirty="0">
                          <a:effectLst/>
                        </a:rPr>
                        <a:t>Full Virtualization is </a:t>
                      </a:r>
                      <a:r>
                        <a:rPr lang="en-GB" sz="1700" b="1" i="1" dirty="0">
                          <a:solidFill>
                            <a:srgbClr val="FF0000"/>
                          </a:solidFill>
                          <a:effectLst>
                            <a:outerShdw blurRad="38100" dist="38100" dir="2700000" algn="tl">
                              <a:srgbClr val="000000">
                                <a:alpha val="43137"/>
                              </a:srgbClr>
                            </a:outerShdw>
                          </a:effectLst>
                        </a:rPr>
                        <a:t>more portable and compatible</a:t>
                      </a:r>
                      <a:r>
                        <a:rPr lang="en-GB" sz="1700" b="1" dirty="0">
                          <a:effectLst/>
                        </a:rPr>
                        <a:t>.</a:t>
                      </a:r>
                      <a:endParaRPr lang="en-GB" sz="1700" b="1" dirty="0">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85675" marB="85675" anchor="b"/>
                </a:tc>
                <a:tc>
                  <a:txBody>
                    <a:bodyPr/>
                    <a:lstStyle/>
                    <a:p>
                      <a:pPr algn="l">
                        <a:lnSpc>
                          <a:spcPct val="107000"/>
                        </a:lnSpc>
                        <a:spcAft>
                          <a:spcPts val="0"/>
                        </a:spcAft>
                      </a:pPr>
                      <a:r>
                        <a:rPr lang="en-GB" sz="1700" b="1" dirty="0" err="1">
                          <a:effectLst/>
                        </a:rPr>
                        <a:t>Paravirtualization</a:t>
                      </a:r>
                      <a:r>
                        <a:rPr lang="en-GB" sz="1700" b="1" dirty="0">
                          <a:effectLst/>
                        </a:rPr>
                        <a:t> is </a:t>
                      </a:r>
                      <a:r>
                        <a:rPr lang="en-GB" sz="1700" b="1" i="1" dirty="0">
                          <a:solidFill>
                            <a:srgbClr val="0070C0"/>
                          </a:solidFill>
                          <a:effectLst>
                            <a:outerShdw blurRad="38100" dist="38100" dir="2700000" algn="tl">
                              <a:srgbClr val="000000">
                                <a:alpha val="43137"/>
                              </a:srgbClr>
                            </a:outerShdw>
                          </a:effectLst>
                        </a:rPr>
                        <a:t>less portable and compatible</a:t>
                      </a:r>
                      <a:r>
                        <a:rPr lang="en-GB" sz="1700" b="1" dirty="0">
                          <a:effectLst/>
                        </a:rPr>
                        <a:t>.</a:t>
                      </a:r>
                      <a:endParaRPr lang="en-GB" sz="1700" b="1" dirty="0">
                        <a:effectLst/>
                        <a:latin typeface="Calibri" panose="020F0502020204030204" pitchFamily="34" charset="0"/>
                        <a:ea typeface="Calibri" panose="020F0502020204030204" pitchFamily="34" charset="0"/>
                        <a:cs typeface="Times New Roman" panose="02020603050405020304" pitchFamily="18" charset="0"/>
                      </a:endParaRPr>
                    </a:p>
                  </a:txBody>
                  <a:tcPr marL="61196" marR="61196" marT="85675" marB="85675" anchor="b"/>
                </a:tc>
                <a:extLst>
                  <a:ext uri="{0D108BD9-81ED-4DB2-BD59-A6C34878D82A}">
                    <a16:rowId xmlns:a16="http://schemas.microsoft.com/office/drawing/2014/main" val="274949970"/>
                  </a:ext>
                </a:extLst>
              </a:tr>
            </a:tbl>
          </a:graphicData>
        </a:graphic>
      </p:graphicFrame>
    </p:spTree>
    <p:extLst>
      <p:ext uri="{BB962C8B-B14F-4D97-AF65-F5344CB8AC3E}">
        <p14:creationId xmlns:p14="http://schemas.microsoft.com/office/powerpoint/2010/main" val="109075230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II – Virtualization: Reason</a:t>
            </a:r>
            <a:endParaRPr lang="en-GB" dirty="0">
              <a:solidFill>
                <a:schemeClr val="accent1">
                  <a:lumMod val="50000"/>
                </a:schemeClr>
              </a:solidFill>
            </a:endParaRPr>
          </a:p>
        </p:txBody>
      </p:sp>
      <p:sp>
        <p:nvSpPr>
          <p:cNvPr id="3" name="Content Placeholder 2"/>
          <p:cNvSpPr>
            <a:spLocks noGrp="1"/>
          </p:cNvSpPr>
          <p:nvPr>
            <p:ph idx="1"/>
          </p:nvPr>
        </p:nvSpPr>
        <p:spPr/>
        <p:txBody>
          <a:bodyPr>
            <a:noAutofit/>
          </a:bodyPr>
          <a:lstStyle/>
          <a:p>
            <a:pPr lvl="0" algn="just">
              <a:buFont typeface="Wingdings" panose="05000000000000000000" pitchFamily="2" charset="2"/>
              <a:buChar char="Ø"/>
            </a:pPr>
            <a:r>
              <a:rPr lang="en-GB" sz="2400" dirty="0" smtClean="0"/>
              <a:t>Run </a:t>
            </a:r>
            <a:r>
              <a:rPr lang="en-GB" sz="2400" dirty="0"/>
              <a:t>software that requires an older versions of Windows or non-Windows operating systems.</a:t>
            </a:r>
          </a:p>
          <a:p>
            <a:pPr lvl="0" algn="just">
              <a:buFont typeface="Wingdings" panose="05000000000000000000" pitchFamily="2" charset="2"/>
              <a:buChar char="Ø"/>
            </a:pPr>
            <a:r>
              <a:rPr lang="en-GB" sz="2400" dirty="0" smtClean="0"/>
              <a:t>Experiment </a:t>
            </a:r>
            <a:r>
              <a:rPr lang="en-GB" sz="2400" dirty="0"/>
              <a:t>with other operating systems. </a:t>
            </a:r>
            <a:endParaRPr lang="en-GB" sz="2400" dirty="0" smtClean="0"/>
          </a:p>
          <a:p>
            <a:pPr lvl="0" algn="just">
              <a:buFont typeface="Wingdings" panose="05000000000000000000" pitchFamily="2" charset="2"/>
              <a:buChar char="Ø"/>
            </a:pPr>
            <a:r>
              <a:rPr lang="en-GB" sz="2400" dirty="0" smtClean="0"/>
              <a:t>Comparatively easier </a:t>
            </a:r>
            <a:r>
              <a:rPr lang="en-GB" sz="2400" dirty="0"/>
              <a:t>to create and remove different operating systems.</a:t>
            </a:r>
          </a:p>
          <a:p>
            <a:pPr lvl="0" algn="just">
              <a:buFont typeface="Wingdings" panose="05000000000000000000" pitchFamily="2" charset="2"/>
              <a:buChar char="Ø"/>
            </a:pPr>
            <a:r>
              <a:rPr lang="en-GB" sz="2400" dirty="0" smtClean="0"/>
              <a:t>Test </a:t>
            </a:r>
            <a:r>
              <a:rPr lang="en-GB" sz="2400" dirty="0"/>
              <a:t>software on multiple operating systems using multiple virtual machines. </a:t>
            </a:r>
            <a:endParaRPr lang="en-GB" sz="2400" dirty="0" smtClean="0"/>
          </a:p>
          <a:p>
            <a:pPr lvl="0" algn="just">
              <a:buFont typeface="Wingdings" panose="05000000000000000000" pitchFamily="2" charset="2"/>
              <a:buChar char="Ø"/>
            </a:pPr>
            <a:r>
              <a:rPr lang="en-GB" sz="2400" dirty="0" smtClean="0"/>
              <a:t>Run </a:t>
            </a:r>
            <a:r>
              <a:rPr lang="en-GB" sz="2400" dirty="0"/>
              <a:t>them all on a single desktop or laptop computer. </a:t>
            </a:r>
            <a:endParaRPr lang="en-GB" sz="2400" dirty="0" smtClean="0"/>
          </a:p>
          <a:p>
            <a:pPr lvl="0" algn="just">
              <a:buFont typeface="Wingdings" panose="05000000000000000000" pitchFamily="2" charset="2"/>
              <a:buChar char="Ø"/>
            </a:pPr>
            <a:r>
              <a:rPr lang="en-GB" sz="2400" dirty="0" smtClean="0"/>
              <a:t>These </a:t>
            </a:r>
            <a:r>
              <a:rPr lang="en-GB" sz="2400" dirty="0"/>
              <a:t>virtual machines can be exported and then imported into any other </a:t>
            </a:r>
            <a:r>
              <a:rPr lang="en-GB" sz="2400" dirty="0" smtClean="0"/>
              <a:t>virtual system.</a:t>
            </a:r>
            <a:endParaRPr lang="en-GB" sz="2400" dirty="0"/>
          </a:p>
        </p:txBody>
      </p:sp>
      <p:sp>
        <p:nvSpPr>
          <p:cNvPr id="4" name="TextBox 3"/>
          <p:cNvSpPr txBox="1"/>
          <p:nvPr/>
        </p:nvSpPr>
        <p:spPr>
          <a:xfrm>
            <a:off x="0" y="5439806"/>
            <a:ext cx="5998180" cy="307777"/>
          </a:xfrm>
          <a:prstGeom prst="rect">
            <a:avLst/>
          </a:prstGeom>
          <a:noFill/>
        </p:spPr>
        <p:txBody>
          <a:bodyPr wrap="none" rtlCol="0">
            <a:spAutoFit/>
          </a:bodyPr>
          <a:lstStyle/>
          <a:p>
            <a:r>
              <a:rPr lang="en-GB" sz="1400" dirty="0"/>
              <a:t>* https://docs.microsoft.com/en-us/virtualization/hyper-v-on-windows/about/</a:t>
            </a:r>
          </a:p>
        </p:txBody>
      </p:sp>
    </p:spTree>
    <p:extLst>
      <p:ext uri="{BB962C8B-B14F-4D97-AF65-F5344CB8AC3E}">
        <p14:creationId xmlns:p14="http://schemas.microsoft.com/office/powerpoint/2010/main" val="101991019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80081"/>
            <a:ext cx="10972800" cy="1143000"/>
          </a:xfrm>
        </p:spPr>
        <p:txBody>
          <a:bodyPr>
            <a:noAutofit/>
          </a:bodyPr>
          <a:lstStyle/>
          <a:p>
            <a:r>
              <a:rPr lang="en-US" dirty="0" smtClean="0">
                <a:solidFill>
                  <a:schemeClr val="accent1">
                    <a:lumMod val="50000"/>
                  </a:schemeClr>
                </a:solidFill>
              </a:rPr>
              <a:t>III – Hyper-V: Architecture</a:t>
            </a:r>
            <a:endParaRPr lang="en-GB" dirty="0">
              <a:solidFill>
                <a:schemeClr val="accent1">
                  <a:lumMod val="50000"/>
                </a:schemeClr>
              </a:solidFill>
            </a:endParaRPr>
          </a:p>
        </p:txBody>
      </p:sp>
      <p:sp>
        <p:nvSpPr>
          <p:cNvPr id="3" name="Content Placeholder 2"/>
          <p:cNvSpPr>
            <a:spLocks noGrp="1"/>
          </p:cNvSpPr>
          <p:nvPr>
            <p:ph idx="1"/>
          </p:nvPr>
        </p:nvSpPr>
        <p:spPr>
          <a:xfrm>
            <a:off x="609600" y="1600201"/>
            <a:ext cx="8313271" cy="3917032"/>
          </a:xfrm>
        </p:spPr>
        <p:txBody>
          <a:bodyPr>
            <a:noAutofit/>
          </a:bodyPr>
          <a:lstStyle/>
          <a:p>
            <a:pPr algn="just">
              <a:buFont typeface="Wingdings" panose="05000000000000000000" pitchFamily="2" charset="2"/>
              <a:buChar char="Ø"/>
            </a:pPr>
            <a:r>
              <a:rPr lang="en-GB" sz="2000" dirty="0" smtClean="0">
                <a:solidFill>
                  <a:srgbClr val="000000"/>
                </a:solidFill>
              </a:rPr>
              <a:t>Based </a:t>
            </a:r>
            <a:r>
              <a:rPr lang="en-GB" sz="2000" dirty="0">
                <a:solidFill>
                  <a:srgbClr val="000000"/>
                </a:solidFill>
              </a:rPr>
              <a:t>on a hierarchical format </a:t>
            </a:r>
            <a:endParaRPr lang="en-GB" sz="2000" i="1" dirty="0" smtClean="0">
              <a:solidFill>
                <a:srgbClr val="000000"/>
              </a:solidFill>
            </a:endParaRPr>
          </a:p>
          <a:p>
            <a:pPr lvl="1" algn="just">
              <a:buFont typeface="Wingdings" panose="05000000000000000000" pitchFamily="2" charset="2"/>
              <a:buChar char="Ø"/>
            </a:pPr>
            <a:r>
              <a:rPr lang="en-GB" sz="1600" i="1" dirty="0" smtClean="0">
                <a:solidFill>
                  <a:srgbClr val="000000"/>
                </a:solidFill>
              </a:rPr>
              <a:t>The </a:t>
            </a:r>
            <a:r>
              <a:rPr lang="en-GB" sz="1600" i="1" dirty="0">
                <a:solidFill>
                  <a:srgbClr val="000000"/>
                </a:solidFill>
              </a:rPr>
              <a:t>first level represents the </a:t>
            </a:r>
            <a:r>
              <a:rPr lang="en-GB" sz="1600" b="1" i="1" dirty="0">
                <a:solidFill>
                  <a:srgbClr val="0070C0"/>
                </a:solidFill>
                <a:effectLst>
                  <a:outerShdw blurRad="38100" dist="38100" dir="2700000" algn="tl">
                    <a:srgbClr val="000000">
                      <a:alpha val="43137"/>
                    </a:srgbClr>
                  </a:outerShdw>
                </a:effectLst>
              </a:rPr>
              <a:t>hypervisor as the main element that constitutes the Hyper-V virtual platform</a:t>
            </a:r>
            <a:r>
              <a:rPr lang="en-GB" sz="1600" i="1" dirty="0" smtClean="0">
                <a:solidFill>
                  <a:srgbClr val="000000"/>
                </a:solidFill>
              </a:rPr>
              <a:t>.</a:t>
            </a:r>
          </a:p>
          <a:p>
            <a:pPr lvl="1" algn="just">
              <a:buFont typeface="Wingdings" panose="05000000000000000000" pitchFamily="2" charset="2"/>
              <a:buChar char="Ø"/>
            </a:pPr>
            <a:endParaRPr lang="en-GB" sz="1600" dirty="0" smtClean="0">
              <a:solidFill>
                <a:srgbClr val="000000"/>
              </a:solidFill>
            </a:endParaRPr>
          </a:p>
          <a:p>
            <a:pPr lvl="1" algn="just">
              <a:buFont typeface="Wingdings" panose="05000000000000000000" pitchFamily="2" charset="2"/>
              <a:buChar char="Ø"/>
            </a:pPr>
            <a:r>
              <a:rPr lang="en-GB" sz="1600" dirty="0" smtClean="0">
                <a:solidFill>
                  <a:srgbClr val="000000"/>
                </a:solidFill>
              </a:rPr>
              <a:t>A </a:t>
            </a:r>
            <a:r>
              <a:rPr lang="en-GB" sz="1600" dirty="0">
                <a:solidFill>
                  <a:srgbClr val="000000"/>
                </a:solidFill>
              </a:rPr>
              <a:t>hypervisor is accommodated at the root and has direct access to hardware devices. </a:t>
            </a:r>
            <a:endParaRPr lang="en-GB" sz="1600" dirty="0" smtClean="0">
              <a:solidFill>
                <a:srgbClr val="000000"/>
              </a:solidFill>
            </a:endParaRPr>
          </a:p>
          <a:p>
            <a:pPr lvl="1" algn="just">
              <a:buFont typeface="Wingdings" panose="05000000000000000000" pitchFamily="2" charset="2"/>
              <a:buChar char="Ø"/>
            </a:pPr>
            <a:r>
              <a:rPr lang="en-GB" sz="1600" dirty="0" smtClean="0">
                <a:solidFill>
                  <a:srgbClr val="000000"/>
                </a:solidFill>
              </a:rPr>
              <a:t>The </a:t>
            </a:r>
            <a:r>
              <a:rPr lang="en-GB" sz="1600" dirty="0">
                <a:solidFill>
                  <a:srgbClr val="000000"/>
                </a:solidFill>
              </a:rPr>
              <a:t>root component then creates branch OSes that represent isolated executable environments. </a:t>
            </a:r>
            <a:r>
              <a:rPr lang="en-GB" sz="1600" dirty="0" smtClean="0">
                <a:solidFill>
                  <a:srgbClr val="000000"/>
                </a:solidFill>
              </a:rPr>
              <a:t>The </a:t>
            </a:r>
            <a:r>
              <a:rPr lang="en-GB" sz="1600" dirty="0">
                <a:solidFill>
                  <a:srgbClr val="000000"/>
                </a:solidFill>
              </a:rPr>
              <a:t>branched OS represents a logical unit of isolation that has no access to hardware devices. </a:t>
            </a:r>
            <a:endParaRPr lang="en-GB" sz="1600" dirty="0" smtClean="0">
              <a:solidFill>
                <a:srgbClr val="000000"/>
              </a:solidFill>
            </a:endParaRPr>
          </a:p>
          <a:p>
            <a:pPr lvl="1" algn="just">
              <a:buFont typeface="Wingdings" panose="05000000000000000000" pitchFamily="2" charset="2"/>
              <a:buChar char="Ø"/>
            </a:pPr>
            <a:endParaRPr lang="en-GB" sz="1600" b="1" dirty="0" smtClean="0">
              <a:solidFill>
                <a:srgbClr val="000000"/>
              </a:solidFill>
            </a:endParaRPr>
          </a:p>
          <a:p>
            <a:pPr lvl="1" algn="just">
              <a:buFont typeface="Wingdings" panose="05000000000000000000" pitchFamily="2" charset="2"/>
              <a:buChar char="Ø"/>
            </a:pPr>
            <a:r>
              <a:rPr lang="en-GB" sz="1600" b="1" i="1" dirty="0" smtClean="0">
                <a:solidFill>
                  <a:srgbClr val="0070C0"/>
                </a:solidFill>
                <a:effectLst>
                  <a:outerShdw blurRad="38100" dist="38100" dir="2700000" algn="tl">
                    <a:srgbClr val="000000">
                      <a:alpha val="43137"/>
                    </a:srgbClr>
                  </a:outerShdw>
                </a:effectLst>
              </a:rPr>
              <a:t>Components </a:t>
            </a:r>
            <a:r>
              <a:rPr lang="en-GB" sz="1600" b="1" i="1" dirty="0">
                <a:solidFill>
                  <a:srgbClr val="0070C0"/>
                </a:solidFill>
                <a:effectLst>
                  <a:outerShdw blurRad="38100" dist="38100" dir="2700000" algn="tl">
                    <a:srgbClr val="000000">
                      <a:alpha val="43137"/>
                    </a:srgbClr>
                  </a:outerShdw>
                </a:effectLst>
              </a:rPr>
              <a:t>such as the virtualization service provider (VSP) and </a:t>
            </a:r>
            <a:r>
              <a:rPr lang="en-GB" sz="1600" b="1" i="1" dirty="0" smtClean="0">
                <a:solidFill>
                  <a:srgbClr val="0070C0"/>
                </a:solidFill>
                <a:effectLst>
                  <a:outerShdw blurRad="38100" dist="38100" dir="2700000" algn="tl">
                    <a:srgbClr val="000000">
                      <a:alpha val="43137"/>
                    </a:srgbClr>
                  </a:outerShdw>
                </a:effectLst>
              </a:rPr>
              <a:t>virtualization service </a:t>
            </a:r>
            <a:r>
              <a:rPr lang="en-GB" sz="1600" b="1" i="1" dirty="0">
                <a:solidFill>
                  <a:srgbClr val="0070C0"/>
                </a:solidFill>
                <a:effectLst>
                  <a:outerShdw blurRad="38100" dist="38100" dir="2700000" algn="tl">
                    <a:srgbClr val="000000">
                      <a:alpha val="43137"/>
                    </a:srgbClr>
                  </a:outerShdw>
                </a:effectLst>
              </a:rPr>
              <a:t>consumer (VSC), through </a:t>
            </a:r>
            <a:r>
              <a:rPr lang="en-GB" sz="1600" dirty="0">
                <a:solidFill>
                  <a:srgbClr val="000000"/>
                </a:solidFill>
              </a:rPr>
              <a:t>(logical channels for communication known as) </a:t>
            </a:r>
            <a:r>
              <a:rPr lang="en-GB" sz="1600" b="1" i="1" dirty="0">
                <a:solidFill>
                  <a:srgbClr val="0070C0"/>
                </a:solidFill>
                <a:effectLst>
                  <a:outerShdw blurRad="38100" dist="38100" dir="2700000" algn="tl">
                    <a:srgbClr val="000000">
                      <a:alpha val="43137"/>
                    </a:srgbClr>
                  </a:outerShdw>
                </a:effectLst>
              </a:rPr>
              <a:t>the virtual machine bus (</a:t>
            </a:r>
            <a:r>
              <a:rPr lang="en-GB" sz="1600" b="1" i="1" dirty="0" err="1">
                <a:solidFill>
                  <a:srgbClr val="0070C0"/>
                </a:solidFill>
                <a:effectLst>
                  <a:outerShdw blurRad="38100" dist="38100" dir="2700000" algn="tl">
                    <a:srgbClr val="000000">
                      <a:alpha val="43137"/>
                    </a:srgbClr>
                  </a:outerShdw>
                </a:effectLst>
              </a:rPr>
              <a:t>VMBus</a:t>
            </a:r>
            <a:r>
              <a:rPr lang="en-GB" sz="1600" b="1" i="1" dirty="0">
                <a:solidFill>
                  <a:srgbClr val="0070C0"/>
                </a:solidFill>
                <a:effectLst>
                  <a:outerShdw blurRad="38100" dist="38100" dir="2700000" algn="tl">
                    <a:srgbClr val="000000">
                      <a:alpha val="43137"/>
                    </a:srgbClr>
                  </a:outerShdw>
                </a:effectLst>
              </a:rPr>
              <a:t>), enable communication between the root portion and the branch </a:t>
            </a:r>
            <a:r>
              <a:rPr lang="en-GB" sz="1600" b="1" i="1" dirty="0" smtClean="0">
                <a:solidFill>
                  <a:srgbClr val="0070C0"/>
                </a:solidFill>
                <a:effectLst>
                  <a:outerShdw blurRad="38100" dist="38100" dir="2700000" algn="tl">
                    <a:srgbClr val="000000">
                      <a:alpha val="43137"/>
                    </a:srgbClr>
                  </a:outerShdw>
                </a:effectLst>
              </a:rPr>
              <a:t>OSes</a:t>
            </a:r>
            <a:endParaRPr lang="en-GB" sz="1600" b="1" i="1" dirty="0">
              <a:solidFill>
                <a:srgbClr val="0070C0"/>
              </a:solidFill>
              <a:effectLst>
                <a:outerShdw blurRad="38100" dist="38100" dir="2700000" algn="tl">
                  <a:srgbClr val="000000">
                    <a:alpha val="43137"/>
                  </a:srgbClr>
                </a:outerShdw>
              </a:effectLst>
            </a:endParaRPr>
          </a:p>
        </p:txBody>
      </p:sp>
      <p:pic>
        <p:nvPicPr>
          <p:cNvPr id="8" name="Picture 7"/>
          <p:cNvPicPr>
            <a:picLocks noChangeAspect="1"/>
          </p:cNvPicPr>
          <p:nvPr/>
        </p:nvPicPr>
        <p:blipFill>
          <a:blip r:embed="rId3"/>
          <a:stretch>
            <a:fillRect/>
          </a:stretch>
        </p:blipFill>
        <p:spPr>
          <a:xfrm>
            <a:off x="8842162" y="1297576"/>
            <a:ext cx="3099013" cy="4267358"/>
          </a:xfrm>
          <a:prstGeom prst="rect">
            <a:avLst/>
          </a:prstGeom>
        </p:spPr>
      </p:pic>
    </p:spTree>
    <p:extLst>
      <p:ext uri="{BB962C8B-B14F-4D97-AF65-F5344CB8AC3E}">
        <p14:creationId xmlns:p14="http://schemas.microsoft.com/office/powerpoint/2010/main" val="84314489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III – </a:t>
            </a:r>
            <a:r>
              <a:rPr lang="en-US" dirty="0" smtClean="0">
                <a:solidFill>
                  <a:schemeClr val="accent1">
                    <a:lumMod val="50000"/>
                  </a:schemeClr>
                </a:solidFill>
              </a:rPr>
              <a:t>Hyper-V: Windows 10</a:t>
            </a:r>
            <a:endParaRPr lang="en-GB" dirty="0">
              <a:solidFill>
                <a:schemeClr val="accent1">
                  <a:lumMod val="50000"/>
                </a:schemeClr>
              </a:solidFill>
            </a:endParaRPr>
          </a:p>
        </p:txBody>
      </p:sp>
      <p:sp>
        <p:nvSpPr>
          <p:cNvPr id="3" name="Content Placeholder 2"/>
          <p:cNvSpPr>
            <a:spLocks noGrp="1"/>
          </p:cNvSpPr>
          <p:nvPr>
            <p:ph idx="1"/>
          </p:nvPr>
        </p:nvSpPr>
        <p:spPr/>
        <p:txBody>
          <a:bodyPr>
            <a:noAutofit/>
          </a:bodyPr>
          <a:lstStyle/>
          <a:p>
            <a:pPr algn="just">
              <a:buFont typeface="Wingdings" panose="05000000000000000000" pitchFamily="2" charset="2"/>
              <a:buChar char="Ø"/>
            </a:pPr>
            <a:r>
              <a:rPr lang="en-GB" sz="2400" b="1" dirty="0"/>
              <a:t>Hyper-V provides hardware virtualization. </a:t>
            </a:r>
            <a:endParaRPr lang="en-GB" sz="2400" b="1" dirty="0" smtClean="0"/>
          </a:p>
          <a:p>
            <a:pPr lvl="1" algn="just">
              <a:buFont typeface="Wingdings" panose="05000000000000000000" pitchFamily="2" charset="2"/>
              <a:buChar char="Ø"/>
            </a:pPr>
            <a:r>
              <a:rPr lang="en-GB" sz="2000" dirty="0" smtClean="0"/>
              <a:t>Each </a:t>
            </a:r>
            <a:r>
              <a:rPr lang="en-GB" sz="2000" dirty="0"/>
              <a:t>virtual machine runs on virtual hardware. </a:t>
            </a:r>
            <a:endParaRPr lang="en-GB" sz="2000" dirty="0" smtClean="0"/>
          </a:p>
          <a:p>
            <a:pPr lvl="1" algn="just">
              <a:buFont typeface="Wingdings" panose="05000000000000000000" pitchFamily="2" charset="2"/>
              <a:buChar char="Ø"/>
            </a:pPr>
            <a:r>
              <a:rPr lang="en-GB" sz="2000" dirty="0" smtClean="0"/>
              <a:t>Hyper-V </a:t>
            </a:r>
            <a:r>
              <a:rPr lang="en-GB" sz="2000" dirty="0"/>
              <a:t>lets you create virtual hard drives, virtual switches, and a number of other virtual devices all of which can be added to virtual machines.</a:t>
            </a:r>
          </a:p>
          <a:p>
            <a:pPr algn="just">
              <a:buFont typeface="Wingdings" panose="05000000000000000000" pitchFamily="2" charset="2"/>
              <a:buChar char="Ø"/>
            </a:pPr>
            <a:endParaRPr lang="en-GB" sz="2400" b="1" dirty="0" smtClean="0"/>
          </a:p>
          <a:p>
            <a:pPr algn="just">
              <a:buFont typeface="Wingdings" panose="05000000000000000000" pitchFamily="2" charset="2"/>
              <a:buChar char="Ø"/>
            </a:pPr>
            <a:r>
              <a:rPr lang="en-GB" sz="2400" b="1" dirty="0" smtClean="0"/>
              <a:t>Application of Hyper-V scenario</a:t>
            </a:r>
          </a:p>
          <a:p>
            <a:pPr lvl="1" algn="just">
              <a:buFont typeface="Wingdings" panose="05000000000000000000" pitchFamily="2" charset="2"/>
              <a:buChar char="Ø"/>
            </a:pPr>
            <a:r>
              <a:rPr lang="en-GB" sz="2000" i="1" dirty="0" smtClean="0"/>
              <a:t>To </a:t>
            </a:r>
            <a:r>
              <a:rPr lang="en-GB" sz="2000" i="1" dirty="0"/>
              <a:t>run multiple operating systems. </a:t>
            </a:r>
            <a:endParaRPr lang="en-GB" sz="2000" i="1" dirty="0" smtClean="0"/>
          </a:p>
          <a:p>
            <a:pPr lvl="1" algn="just">
              <a:buFont typeface="Wingdings" panose="05000000000000000000" pitchFamily="2" charset="2"/>
              <a:buChar char="Ø"/>
            </a:pPr>
            <a:r>
              <a:rPr lang="en-GB" sz="2000" i="1" dirty="0" smtClean="0"/>
              <a:t>Hyper-V </a:t>
            </a:r>
            <a:r>
              <a:rPr lang="en-GB" sz="2000" i="1" dirty="0"/>
              <a:t>lets you run multiple operating systems as virtual machines on </a:t>
            </a:r>
            <a:r>
              <a:rPr lang="en-GB" sz="2000" i="1" dirty="0" smtClean="0"/>
              <a:t>Windows</a:t>
            </a:r>
          </a:p>
          <a:p>
            <a:pPr algn="just">
              <a:buFont typeface="Wingdings" panose="05000000000000000000" pitchFamily="2" charset="2"/>
              <a:buChar char="Ø"/>
            </a:pPr>
            <a:endParaRPr lang="en-GB" sz="2400" dirty="0" smtClean="0"/>
          </a:p>
          <a:p>
            <a:pPr algn="just">
              <a:buFont typeface="Wingdings" panose="05000000000000000000" pitchFamily="2" charset="2"/>
              <a:buChar char="Ø"/>
            </a:pPr>
            <a:endParaRPr lang="en-GB" sz="2400" dirty="0" smtClean="0"/>
          </a:p>
          <a:p>
            <a:pPr algn="just">
              <a:buFont typeface="Wingdings" panose="05000000000000000000" pitchFamily="2" charset="2"/>
              <a:buChar char="Ø"/>
            </a:pPr>
            <a:endParaRPr lang="en-GB" sz="2400" b="1" dirty="0"/>
          </a:p>
        </p:txBody>
      </p:sp>
    </p:spTree>
    <p:extLst>
      <p:ext uri="{BB962C8B-B14F-4D97-AF65-F5344CB8AC3E}">
        <p14:creationId xmlns:p14="http://schemas.microsoft.com/office/powerpoint/2010/main" val="35534742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III – </a:t>
            </a:r>
            <a:r>
              <a:rPr lang="en-US" dirty="0" smtClean="0">
                <a:solidFill>
                  <a:schemeClr val="accent1">
                    <a:lumMod val="50000"/>
                  </a:schemeClr>
                </a:solidFill>
              </a:rPr>
              <a:t>Hyper-V: Windows 10</a:t>
            </a:r>
            <a:endParaRPr lang="en-GB" dirty="0">
              <a:solidFill>
                <a:schemeClr val="accent1">
                  <a:lumMod val="50000"/>
                </a:schemeClr>
              </a:solidFill>
            </a:endParaRPr>
          </a:p>
        </p:txBody>
      </p:sp>
      <p:sp>
        <p:nvSpPr>
          <p:cNvPr id="3" name="Content Placeholder 2"/>
          <p:cNvSpPr>
            <a:spLocks noGrp="1"/>
          </p:cNvSpPr>
          <p:nvPr>
            <p:ph idx="1"/>
          </p:nvPr>
        </p:nvSpPr>
        <p:spPr>
          <a:xfrm>
            <a:off x="609600" y="1349189"/>
            <a:ext cx="10972800" cy="3917032"/>
          </a:xfrm>
        </p:spPr>
        <p:txBody>
          <a:bodyPr>
            <a:noAutofit/>
          </a:bodyPr>
          <a:lstStyle/>
          <a:p>
            <a:pPr algn="just">
              <a:buFont typeface="Wingdings" panose="05000000000000000000" pitchFamily="2" charset="2"/>
              <a:buChar char="Ø"/>
            </a:pPr>
            <a:r>
              <a:rPr lang="en-GB" sz="2000" b="1" dirty="0"/>
              <a:t>System requirements</a:t>
            </a:r>
            <a:endParaRPr lang="en-GB" sz="2000" dirty="0"/>
          </a:p>
          <a:p>
            <a:pPr lvl="1" algn="just">
              <a:buFont typeface="Wingdings" panose="05000000000000000000" pitchFamily="2" charset="2"/>
              <a:buChar char="Ø"/>
            </a:pPr>
            <a:r>
              <a:rPr lang="en-GB" sz="1600" dirty="0"/>
              <a:t>Hyper-V is available on 64-bit versions of Windows 10 Pro, Enterprise, and Education. </a:t>
            </a:r>
            <a:endParaRPr lang="en-GB" sz="1600" dirty="0" smtClean="0"/>
          </a:p>
          <a:p>
            <a:pPr lvl="1" algn="just">
              <a:buFont typeface="Wingdings" panose="05000000000000000000" pitchFamily="2" charset="2"/>
              <a:buChar char="Ø"/>
            </a:pPr>
            <a:r>
              <a:rPr lang="en-GB" sz="1600" dirty="0" smtClean="0"/>
              <a:t>It </a:t>
            </a:r>
            <a:r>
              <a:rPr lang="en-GB" sz="1600" dirty="0"/>
              <a:t>is not available on the Home </a:t>
            </a:r>
            <a:r>
              <a:rPr lang="en-GB" sz="1600" dirty="0" smtClean="0"/>
              <a:t>edition.</a:t>
            </a:r>
          </a:p>
          <a:p>
            <a:pPr lvl="1" algn="just">
              <a:buFont typeface="Wingdings" panose="05000000000000000000" pitchFamily="2" charset="2"/>
              <a:buChar char="Ø"/>
            </a:pPr>
            <a:endParaRPr lang="en-GB" sz="1600" dirty="0"/>
          </a:p>
          <a:p>
            <a:pPr algn="just">
              <a:buFont typeface="Wingdings" panose="05000000000000000000" pitchFamily="2" charset="2"/>
              <a:buChar char="Ø"/>
            </a:pPr>
            <a:r>
              <a:rPr lang="en-GB" sz="2000" b="1" dirty="0" smtClean="0"/>
              <a:t>Most </a:t>
            </a:r>
            <a:r>
              <a:rPr lang="en-GB" sz="2000" b="1" dirty="0"/>
              <a:t>computers run Hyper-V, however each virtual machine runs a completely separate operating system. </a:t>
            </a:r>
          </a:p>
          <a:p>
            <a:pPr lvl="1" algn="just">
              <a:buFont typeface="Wingdings" panose="05000000000000000000" pitchFamily="2" charset="2"/>
              <a:buChar char="Ø"/>
            </a:pPr>
            <a:r>
              <a:rPr lang="en-GB" sz="1600" dirty="0"/>
              <a:t>Generally run one or more virtual machines on a computer with 4GB of RAM, though more resources are required for additional virtual machines or to install and run resource intense software like games, video editing, or engineering design software.</a:t>
            </a:r>
          </a:p>
          <a:p>
            <a:pPr algn="just">
              <a:buFont typeface="Wingdings" panose="05000000000000000000" pitchFamily="2" charset="2"/>
              <a:buChar char="Ø"/>
            </a:pPr>
            <a:endParaRPr lang="en-GB" sz="2000" b="1" dirty="0" smtClean="0"/>
          </a:p>
          <a:p>
            <a:pPr algn="just">
              <a:buFont typeface="Wingdings" panose="05000000000000000000" pitchFamily="2" charset="2"/>
              <a:buChar char="Ø"/>
            </a:pPr>
            <a:r>
              <a:rPr lang="en-GB" sz="2000" b="1" dirty="0" smtClean="0"/>
              <a:t>Hyper-V </a:t>
            </a:r>
            <a:r>
              <a:rPr lang="en-GB" sz="2000" b="1" dirty="0"/>
              <a:t>on Windows supports many different operating systems in a virtual machine including various releases of Linux, FreeBSD, and </a:t>
            </a:r>
            <a:r>
              <a:rPr lang="en-GB" sz="2000" b="1" dirty="0" smtClean="0"/>
              <a:t>Windows. </a:t>
            </a:r>
            <a:r>
              <a:rPr lang="en-GB" sz="2000" i="1" dirty="0" smtClean="0"/>
              <a:t>However, a </a:t>
            </a:r>
            <a:r>
              <a:rPr lang="en-GB" sz="2000" i="1" dirty="0"/>
              <a:t>valid license for any operating systems </a:t>
            </a:r>
            <a:r>
              <a:rPr lang="en-GB" sz="2000" i="1" dirty="0" smtClean="0"/>
              <a:t>is required to be used </a:t>
            </a:r>
            <a:r>
              <a:rPr lang="en-GB" sz="2000" i="1" dirty="0"/>
              <a:t>in the VMs</a:t>
            </a:r>
            <a:r>
              <a:rPr lang="en-GB" sz="2000" i="1" dirty="0" smtClean="0"/>
              <a:t>.</a:t>
            </a:r>
            <a:endParaRPr lang="en-GB" sz="1600" dirty="0"/>
          </a:p>
          <a:p>
            <a:pPr algn="just">
              <a:buFont typeface="Wingdings" panose="05000000000000000000" pitchFamily="2" charset="2"/>
              <a:buChar char="Ø"/>
            </a:pPr>
            <a:endParaRPr lang="en-GB" sz="2000" dirty="0" smtClean="0">
              <a:hlinkClick r:id="rId2"/>
            </a:endParaRPr>
          </a:p>
        </p:txBody>
      </p:sp>
      <p:sp>
        <p:nvSpPr>
          <p:cNvPr id="4" name="TextBox 3"/>
          <p:cNvSpPr txBox="1"/>
          <p:nvPr/>
        </p:nvSpPr>
        <p:spPr>
          <a:xfrm>
            <a:off x="8066252" y="5357111"/>
            <a:ext cx="4064511" cy="307777"/>
          </a:xfrm>
          <a:prstGeom prst="rect">
            <a:avLst/>
          </a:prstGeom>
          <a:noFill/>
        </p:spPr>
        <p:txBody>
          <a:bodyPr wrap="none" rtlCol="0">
            <a:spAutoFit/>
          </a:bodyPr>
          <a:lstStyle/>
          <a:p>
            <a:r>
              <a:rPr lang="en-GB" sz="1400" dirty="0">
                <a:hlinkClick r:id="rId2"/>
              </a:rPr>
              <a:t>Find out more details on Hyper-V requirements </a:t>
            </a:r>
            <a:r>
              <a:rPr lang="en-GB" sz="1400" dirty="0" smtClean="0">
                <a:hlinkClick r:id="rId2"/>
              </a:rPr>
              <a:t>here</a:t>
            </a:r>
            <a:endParaRPr lang="en-GB" sz="1400" dirty="0"/>
          </a:p>
        </p:txBody>
      </p:sp>
    </p:spTree>
    <p:extLst>
      <p:ext uri="{BB962C8B-B14F-4D97-AF65-F5344CB8AC3E}">
        <p14:creationId xmlns:p14="http://schemas.microsoft.com/office/powerpoint/2010/main" val="176527862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Try this Activity!!! </a:t>
            </a:r>
            <a:r>
              <a:rPr lang="en-US" dirty="0">
                <a:solidFill>
                  <a:schemeClr val="accent1">
                    <a:lumMod val="50000"/>
                  </a:schemeClr>
                </a:solidFill>
              </a:rPr>
              <a:t>– Activity </a:t>
            </a:r>
            <a:r>
              <a:rPr lang="en-US" dirty="0" smtClean="0">
                <a:solidFill>
                  <a:schemeClr val="accent1">
                    <a:lumMod val="50000"/>
                  </a:schemeClr>
                </a:solidFill>
              </a:rPr>
              <a:t>1</a:t>
            </a:r>
            <a:endParaRPr lang="en-GB" dirty="0">
              <a:solidFill>
                <a:schemeClr val="accent1">
                  <a:lumMod val="50000"/>
                </a:schemeClr>
              </a:solidFill>
            </a:endParaRPr>
          </a:p>
        </p:txBody>
      </p:sp>
      <p:sp>
        <p:nvSpPr>
          <p:cNvPr id="3" name="Content Placeholder 2"/>
          <p:cNvSpPr>
            <a:spLocks noGrp="1"/>
          </p:cNvSpPr>
          <p:nvPr>
            <p:ph idx="1"/>
          </p:nvPr>
        </p:nvSpPr>
        <p:spPr>
          <a:xfrm>
            <a:off x="609600" y="1349189"/>
            <a:ext cx="10972800" cy="3917032"/>
          </a:xfrm>
        </p:spPr>
        <p:txBody>
          <a:bodyPr>
            <a:noAutofit/>
          </a:bodyPr>
          <a:lstStyle/>
          <a:p>
            <a:pPr algn="just">
              <a:buFont typeface="Wingdings" panose="05000000000000000000" pitchFamily="2" charset="2"/>
              <a:buChar char="Ø"/>
            </a:pPr>
            <a:r>
              <a:rPr lang="en-GB" sz="2000" b="1" dirty="0" smtClean="0"/>
              <a:t>Install Hyper-V on Windows 10</a:t>
            </a:r>
          </a:p>
          <a:p>
            <a:pPr algn="just">
              <a:buFont typeface="Wingdings" panose="05000000000000000000" pitchFamily="2" charset="2"/>
              <a:buChar char="Ø"/>
            </a:pPr>
            <a:endParaRPr lang="en-GB" sz="2000" b="1" dirty="0" smtClean="0"/>
          </a:p>
          <a:p>
            <a:pPr algn="just">
              <a:buFont typeface="Wingdings" panose="05000000000000000000" pitchFamily="2" charset="2"/>
              <a:buChar char="§"/>
            </a:pPr>
            <a:r>
              <a:rPr lang="en-GB" sz="2000" dirty="0" smtClean="0"/>
              <a:t>Reference:</a:t>
            </a:r>
            <a:endParaRPr lang="en-GB" sz="2000" dirty="0"/>
          </a:p>
          <a:p>
            <a:pPr algn="just">
              <a:buFont typeface="Wingdings" panose="05000000000000000000" pitchFamily="2" charset="2"/>
              <a:buChar char="§"/>
            </a:pPr>
            <a:r>
              <a:rPr lang="en-GB" sz="2000" dirty="0">
                <a:hlinkClick r:id="rId3"/>
              </a:rPr>
              <a:t>https://</a:t>
            </a:r>
            <a:r>
              <a:rPr lang="en-GB" sz="2000" dirty="0" smtClean="0">
                <a:hlinkClick r:id="rId3"/>
              </a:rPr>
              <a:t>docs.microsoft.com/en-us/virtualization/hyper-v-on-windows/quick-start/enable-hyper-v</a:t>
            </a:r>
            <a:endParaRPr lang="en-GB" sz="2000" dirty="0" smtClean="0"/>
          </a:p>
          <a:p>
            <a:pPr algn="just">
              <a:buFont typeface="Wingdings" panose="05000000000000000000" pitchFamily="2" charset="2"/>
              <a:buChar char="§"/>
            </a:pPr>
            <a:endParaRPr lang="en-GB" sz="2000" dirty="0"/>
          </a:p>
          <a:p>
            <a:pPr algn="just">
              <a:buFont typeface="Wingdings" panose="05000000000000000000" pitchFamily="2" charset="2"/>
              <a:buChar char="Ø"/>
            </a:pPr>
            <a:r>
              <a:rPr lang="en-GB" sz="2000" b="1" dirty="0" smtClean="0"/>
              <a:t>Create a Virtual Machine with Hyper-V</a:t>
            </a:r>
            <a:endParaRPr lang="en-GB" sz="2000" b="1" dirty="0"/>
          </a:p>
          <a:p>
            <a:pPr algn="just">
              <a:buFont typeface="Wingdings" panose="05000000000000000000" pitchFamily="2" charset="2"/>
              <a:buChar char="Ø"/>
            </a:pPr>
            <a:endParaRPr lang="en-GB" sz="2000" b="1" dirty="0"/>
          </a:p>
          <a:p>
            <a:pPr algn="just">
              <a:buFont typeface="Wingdings" panose="05000000000000000000" pitchFamily="2" charset="2"/>
              <a:buChar char="§"/>
            </a:pPr>
            <a:r>
              <a:rPr lang="en-GB" sz="2000" dirty="0"/>
              <a:t>Reference:</a:t>
            </a:r>
          </a:p>
          <a:p>
            <a:pPr algn="just">
              <a:buFont typeface="Wingdings" panose="05000000000000000000" pitchFamily="2" charset="2"/>
              <a:buChar char="§"/>
            </a:pPr>
            <a:r>
              <a:rPr lang="en-GB" sz="2000" dirty="0">
                <a:hlinkClick r:id="rId4"/>
              </a:rPr>
              <a:t>https://</a:t>
            </a:r>
            <a:r>
              <a:rPr lang="en-GB" sz="2000" dirty="0" smtClean="0">
                <a:hlinkClick r:id="rId4"/>
              </a:rPr>
              <a:t>docs.microsoft.com/en-us/virtualization/hyper-v-on-windows/quick-start/quick-create-virtual-machine</a:t>
            </a:r>
            <a:endParaRPr lang="en-GB" sz="2000" dirty="0" smtClean="0"/>
          </a:p>
          <a:p>
            <a:pPr algn="just">
              <a:buFont typeface="Wingdings" panose="05000000000000000000" pitchFamily="2" charset="2"/>
              <a:buChar char="§"/>
            </a:pPr>
            <a:endParaRPr lang="en-GB" sz="2000" dirty="0"/>
          </a:p>
          <a:p>
            <a:pPr algn="just">
              <a:buFont typeface="Wingdings" panose="05000000000000000000" pitchFamily="2" charset="2"/>
              <a:buChar char="§"/>
            </a:pPr>
            <a:endParaRPr lang="en-GB" sz="2000" dirty="0" smtClean="0"/>
          </a:p>
        </p:txBody>
      </p:sp>
    </p:spTree>
    <p:extLst>
      <p:ext uri="{BB962C8B-B14F-4D97-AF65-F5344CB8AC3E}">
        <p14:creationId xmlns:p14="http://schemas.microsoft.com/office/powerpoint/2010/main" val="343036806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III – </a:t>
            </a:r>
            <a:r>
              <a:rPr lang="en-US" dirty="0" smtClean="0">
                <a:solidFill>
                  <a:schemeClr val="accent1">
                    <a:lumMod val="50000"/>
                  </a:schemeClr>
                </a:solidFill>
              </a:rPr>
              <a:t>Hyper-V: Windows Client &amp; Server</a:t>
            </a:r>
            <a:endParaRPr lang="en-GB" dirty="0">
              <a:solidFill>
                <a:schemeClr val="accent1">
                  <a:lumMod val="50000"/>
                </a:schemeClr>
              </a:solidFill>
            </a:endParaRPr>
          </a:p>
        </p:txBody>
      </p:sp>
      <p:sp>
        <p:nvSpPr>
          <p:cNvPr id="3" name="Content Placeholder 2"/>
          <p:cNvSpPr>
            <a:spLocks noGrp="1"/>
          </p:cNvSpPr>
          <p:nvPr>
            <p:ph idx="1"/>
          </p:nvPr>
        </p:nvSpPr>
        <p:spPr>
          <a:xfrm>
            <a:off x="609600" y="1223683"/>
            <a:ext cx="10972800" cy="3917032"/>
          </a:xfrm>
        </p:spPr>
        <p:txBody>
          <a:bodyPr>
            <a:noAutofit/>
          </a:bodyPr>
          <a:lstStyle/>
          <a:p>
            <a:pPr algn="just">
              <a:buFont typeface="Wingdings" panose="05000000000000000000" pitchFamily="2" charset="2"/>
              <a:buChar char="Ø"/>
            </a:pPr>
            <a:r>
              <a:rPr lang="en-GB" sz="2000" b="1" dirty="0" smtClean="0"/>
              <a:t>Hyper-V </a:t>
            </a:r>
            <a:r>
              <a:rPr lang="en-GB" sz="2000" b="1" dirty="0"/>
              <a:t>features only available on Windows Server:</a:t>
            </a:r>
          </a:p>
          <a:p>
            <a:pPr lvl="1" algn="just">
              <a:buFont typeface="Wingdings" panose="05000000000000000000" pitchFamily="2" charset="2"/>
              <a:buChar char="Ø"/>
            </a:pPr>
            <a:r>
              <a:rPr lang="en-GB" sz="1600" dirty="0"/>
              <a:t>Live migration of virtual machines from one host to another</a:t>
            </a:r>
          </a:p>
          <a:p>
            <a:pPr lvl="1" algn="just">
              <a:buFont typeface="Wingdings" panose="05000000000000000000" pitchFamily="2" charset="2"/>
              <a:buChar char="Ø"/>
            </a:pPr>
            <a:r>
              <a:rPr lang="en-GB" sz="1600" dirty="0"/>
              <a:t>Hyper-V Replica</a:t>
            </a:r>
          </a:p>
          <a:p>
            <a:pPr lvl="1" algn="just">
              <a:buFont typeface="Wingdings" panose="05000000000000000000" pitchFamily="2" charset="2"/>
              <a:buChar char="Ø"/>
            </a:pPr>
            <a:r>
              <a:rPr lang="en-GB" sz="1600" dirty="0"/>
              <a:t>Virtual </a:t>
            </a:r>
            <a:r>
              <a:rPr lang="en-GB" sz="1600" dirty="0" err="1"/>
              <a:t>Fiber</a:t>
            </a:r>
            <a:r>
              <a:rPr lang="en-GB" sz="1600" dirty="0"/>
              <a:t> Channel</a:t>
            </a:r>
          </a:p>
          <a:p>
            <a:pPr lvl="1" algn="just">
              <a:buFont typeface="Wingdings" panose="05000000000000000000" pitchFamily="2" charset="2"/>
              <a:buChar char="Ø"/>
            </a:pPr>
            <a:r>
              <a:rPr lang="en-GB" sz="1600" dirty="0"/>
              <a:t>SR-IOV networking</a:t>
            </a:r>
          </a:p>
          <a:p>
            <a:pPr lvl="1" algn="just">
              <a:buFont typeface="Wingdings" panose="05000000000000000000" pitchFamily="2" charset="2"/>
              <a:buChar char="Ø"/>
            </a:pPr>
            <a:r>
              <a:rPr lang="en-GB" sz="1600" dirty="0"/>
              <a:t>Shared .VHDX</a:t>
            </a:r>
          </a:p>
          <a:p>
            <a:pPr algn="just">
              <a:buFont typeface="Wingdings" panose="05000000000000000000" pitchFamily="2" charset="2"/>
              <a:buChar char="Ø"/>
            </a:pPr>
            <a:r>
              <a:rPr lang="en-GB" sz="2000" b="1" dirty="0"/>
              <a:t>Hyper-V features only available on Windows 10:</a:t>
            </a:r>
          </a:p>
          <a:p>
            <a:pPr lvl="1" algn="just">
              <a:buFont typeface="Wingdings" panose="05000000000000000000" pitchFamily="2" charset="2"/>
              <a:buChar char="Ø"/>
            </a:pPr>
            <a:r>
              <a:rPr lang="en-GB" sz="1600" dirty="0"/>
              <a:t>Quick Create and the VM Gallery</a:t>
            </a:r>
          </a:p>
          <a:p>
            <a:pPr lvl="1" algn="just">
              <a:buFont typeface="Wingdings" panose="05000000000000000000" pitchFamily="2" charset="2"/>
              <a:buChar char="Ø"/>
            </a:pPr>
            <a:r>
              <a:rPr lang="en-GB" sz="1600" dirty="0"/>
              <a:t>Default network (NAT switch)</a:t>
            </a:r>
          </a:p>
          <a:p>
            <a:pPr lvl="1" algn="just">
              <a:buFont typeface="Wingdings" panose="05000000000000000000" pitchFamily="2" charset="2"/>
              <a:buChar char="Ø"/>
            </a:pPr>
            <a:endParaRPr lang="en-GB" sz="1600" dirty="0"/>
          </a:p>
          <a:p>
            <a:pPr algn="just">
              <a:buFont typeface="Wingdings" panose="05000000000000000000" pitchFamily="2" charset="2"/>
              <a:buChar char="Ø"/>
            </a:pPr>
            <a:r>
              <a:rPr lang="en-GB" sz="2000" b="1" dirty="0" smtClean="0"/>
              <a:t>The </a:t>
            </a:r>
            <a:r>
              <a:rPr lang="en-GB" sz="2000" b="1" dirty="0"/>
              <a:t>memory management </a:t>
            </a:r>
            <a:r>
              <a:rPr lang="en-GB" sz="2000" dirty="0"/>
              <a:t>model is different </a:t>
            </a:r>
            <a:r>
              <a:rPr lang="en-GB" sz="2000" dirty="0" smtClean="0"/>
              <a:t>on both. </a:t>
            </a:r>
          </a:p>
          <a:p>
            <a:pPr lvl="1" algn="just">
              <a:buFont typeface="Wingdings" panose="05000000000000000000" pitchFamily="2" charset="2"/>
              <a:buChar char="Ø"/>
            </a:pPr>
            <a:r>
              <a:rPr lang="en-GB" sz="1600" dirty="0" smtClean="0"/>
              <a:t>On </a:t>
            </a:r>
            <a:r>
              <a:rPr lang="en-GB" sz="1600" dirty="0"/>
              <a:t>a server, Hyper-V memory is managed with the assumption that only the virtual machines are running on the server. </a:t>
            </a:r>
            <a:endParaRPr lang="en-GB" sz="1600" dirty="0" smtClean="0"/>
          </a:p>
          <a:p>
            <a:pPr lvl="1" algn="just">
              <a:buFont typeface="Wingdings" panose="05000000000000000000" pitchFamily="2" charset="2"/>
              <a:buChar char="Ø"/>
            </a:pPr>
            <a:r>
              <a:rPr lang="en-GB" sz="1600" dirty="0" smtClean="0"/>
              <a:t>On </a:t>
            </a:r>
            <a:r>
              <a:rPr lang="en-GB" sz="1600" dirty="0"/>
              <a:t>Windows, memory is managed with the expectation that most client machines are running software on host in addition to running virtual machines.</a:t>
            </a:r>
          </a:p>
          <a:p>
            <a:pPr algn="just">
              <a:buFont typeface="Wingdings" panose="05000000000000000000" pitchFamily="2" charset="2"/>
              <a:buChar char="Ø"/>
            </a:pPr>
            <a:endParaRPr lang="en-GB" sz="2000" b="1" dirty="0" smtClean="0"/>
          </a:p>
        </p:txBody>
      </p:sp>
    </p:spTree>
    <p:extLst>
      <p:ext uri="{BB962C8B-B14F-4D97-AF65-F5344CB8AC3E}">
        <p14:creationId xmlns:p14="http://schemas.microsoft.com/office/powerpoint/2010/main" val="229624993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III </a:t>
            </a:r>
            <a:r>
              <a:rPr lang="en-US" dirty="0">
                <a:solidFill>
                  <a:schemeClr val="accent1">
                    <a:lumMod val="50000"/>
                  </a:schemeClr>
                </a:solidFill>
              </a:rPr>
              <a:t>– </a:t>
            </a:r>
            <a:r>
              <a:rPr lang="en-US" dirty="0" smtClean="0">
                <a:solidFill>
                  <a:schemeClr val="accent1">
                    <a:lumMod val="50000"/>
                  </a:schemeClr>
                </a:solidFill>
              </a:rPr>
              <a:t>Hyper-V: Server</a:t>
            </a:r>
            <a:endParaRPr lang="en-GB" dirty="0">
              <a:solidFill>
                <a:schemeClr val="accent1">
                  <a:lumMod val="50000"/>
                </a:schemeClr>
              </a:solidFill>
            </a:endParaRPr>
          </a:p>
        </p:txBody>
      </p:sp>
      <p:sp>
        <p:nvSpPr>
          <p:cNvPr id="3" name="Content Placeholder 2"/>
          <p:cNvSpPr>
            <a:spLocks noGrp="1"/>
          </p:cNvSpPr>
          <p:nvPr>
            <p:ph idx="1"/>
          </p:nvPr>
        </p:nvSpPr>
        <p:spPr>
          <a:xfrm>
            <a:off x="609600" y="1223683"/>
            <a:ext cx="10972800" cy="3917032"/>
          </a:xfrm>
        </p:spPr>
        <p:txBody>
          <a:bodyPr>
            <a:noAutofit/>
          </a:bodyPr>
          <a:lstStyle/>
          <a:p>
            <a:pPr algn="just">
              <a:buFont typeface="Wingdings" panose="05000000000000000000" pitchFamily="2" charset="2"/>
              <a:buChar char="Ø"/>
            </a:pPr>
            <a:r>
              <a:rPr lang="en-GB" sz="2800" dirty="0" smtClean="0"/>
              <a:t>To place a Hyper-V in a Server, it should</a:t>
            </a:r>
          </a:p>
          <a:p>
            <a:pPr lvl="1" algn="just">
              <a:buFont typeface="Wingdings" panose="05000000000000000000" pitchFamily="2" charset="2"/>
              <a:buChar char="Ø"/>
            </a:pPr>
            <a:r>
              <a:rPr lang="en-GB" sz="2000" dirty="0" smtClean="0"/>
              <a:t>Support </a:t>
            </a:r>
            <a:r>
              <a:rPr lang="en-GB" sz="2000" dirty="0"/>
              <a:t>virtualization. </a:t>
            </a:r>
            <a:endParaRPr lang="en-GB" sz="2000" dirty="0" smtClean="0"/>
          </a:p>
          <a:p>
            <a:pPr lvl="1" algn="just">
              <a:buFont typeface="Wingdings" panose="05000000000000000000" pitchFamily="2" charset="2"/>
              <a:buChar char="Ø"/>
            </a:pPr>
            <a:r>
              <a:rPr lang="en-GB" sz="2000" dirty="0" smtClean="0"/>
              <a:t>To support virtualization, </a:t>
            </a:r>
            <a:r>
              <a:rPr lang="en-GB" sz="2000" dirty="0"/>
              <a:t>it must be based on an Intel or AMD processor with Intel Virtualization Technology (VT) or AMD Virtualization enabled</a:t>
            </a:r>
            <a:r>
              <a:rPr lang="en-GB" sz="2000" dirty="0" smtClean="0"/>
              <a:t>.</a:t>
            </a:r>
          </a:p>
          <a:p>
            <a:pPr lvl="1" algn="just">
              <a:buFont typeface="Wingdings" panose="05000000000000000000" pitchFamily="2" charset="2"/>
              <a:buChar char="Ø"/>
            </a:pPr>
            <a:endParaRPr lang="en-GB" sz="2000" dirty="0"/>
          </a:p>
        </p:txBody>
      </p:sp>
    </p:spTree>
    <p:extLst>
      <p:ext uri="{BB962C8B-B14F-4D97-AF65-F5344CB8AC3E}">
        <p14:creationId xmlns:p14="http://schemas.microsoft.com/office/powerpoint/2010/main" val="311389027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III – </a:t>
            </a:r>
            <a:r>
              <a:rPr lang="en-US" dirty="0" smtClean="0">
                <a:solidFill>
                  <a:schemeClr val="accent1">
                    <a:lumMod val="50000"/>
                  </a:schemeClr>
                </a:solidFill>
              </a:rPr>
              <a:t>Hyper-V: Limitations</a:t>
            </a:r>
            <a:endParaRPr lang="en-GB" dirty="0">
              <a:solidFill>
                <a:schemeClr val="accent1">
                  <a:lumMod val="50000"/>
                </a:schemeClr>
              </a:solidFill>
            </a:endParaRPr>
          </a:p>
        </p:txBody>
      </p:sp>
      <p:sp>
        <p:nvSpPr>
          <p:cNvPr id="3" name="Content Placeholder 2"/>
          <p:cNvSpPr>
            <a:spLocks noGrp="1"/>
          </p:cNvSpPr>
          <p:nvPr>
            <p:ph idx="1"/>
          </p:nvPr>
        </p:nvSpPr>
        <p:spPr>
          <a:xfrm>
            <a:off x="609600" y="1349189"/>
            <a:ext cx="10972800" cy="3917032"/>
          </a:xfrm>
        </p:spPr>
        <p:txBody>
          <a:bodyPr>
            <a:noAutofit/>
          </a:bodyPr>
          <a:lstStyle/>
          <a:p>
            <a:pPr algn="just">
              <a:buFont typeface="Wingdings" panose="05000000000000000000" pitchFamily="2" charset="2"/>
              <a:buChar char="Ø"/>
            </a:pPr>
            <a:r>
              <a:rPr lang="en-GB" sz="2000" b="1" dirty="0"/>
              <a:t>Programs that depend on specific hardware will not work well in a virtual machine</a:t>
            </a:r>
            <a:r>
              <a:rPr lang="en-GB" sz="2000" dirty="0"/>
              <a:t> </a:t>
            </a:r>
          </a:p>
          <a:p>
            <a:pPr lvl="1" algn="just">
              <a:buFont typeface="Wingdings" panose="05000000000000000000" pitchFamily="2" charset="2"/>
              <a:buChar char="Ø"/>
            </a:pPr>
            <a:r>
              <a:rPr lang="en-GB" sz="2000" dirty="0"/>
              <a:t>For example, games or applications that require processing with GPUs might not work well. </a:t>
            </a:r>
          </a:p>
          <a:p>
            <a:pPr lvl="1" algn="just">
              <a:buFont typeface="Wingdings" panose="05000000000000000000" pitchFamily="2" charset="2"/>
              <a:buChar char="Ø"/>
            </a:pPr>
            <a:endParaRPr lang="en-GB" sz="2000" dirty="0"/>
          </a:p>
          <a:p>
            <a:pPr lvl="1" algn="just">
              <a:buFont typeface="Wingdings" panose="05000000000000000000" pitchFamily="2" charset="2"/>
              <a:buChar char="Ø"/>
            </a:pPr>
            <a:r>
              <a:rPr lang="en-GB" sz="2000" dirty="0"/>
              <a:t>Applications relying on sub-10ms timers such as live music mixing applications or high precision times could have issues running in a virtual machine.</a:t>
            </a:r>
          </a:p>
          <a:p>
            <a:pPr lvl="1" algn="just">
              <a:buFont typeface="Wingdings" panose="05000000000000000000" pitchFamily="2" charset="2"/>
              <a:buChar char="Ø"/>
            </a:pPr>
            <a:endParaRPr lang="en-GB" sz="2000" dirty="0"/>
          </a:p>
          <a:p>
            <a:pPr lvl="1" algn="just">
              <a:buFont typeface="Wingdings" panose="05000000000000000000" pitchFamily="2" charset="2"/>
              <a:buChar char="Ø"/>
            </a:pPr>
            <a:r>
              <a:rPr lang="en-GB" sz="2000" dirty="0"/>
              <a:t>if Hyper-V is enabled in high-precision applications, which are latency-sensitive there may be issues running in the host. </a:t>
            </a:r>
          </a:p>
          <a:p>
            <a:pPr algn="just">
              <a:buFont typeface="Wingdings" panose="05000000000000000000" pitchFamily="2" charset="2"/>
              <a:buChar char="Ø"/>
            </a:pPr>
            <a:endParaRPr lang="en-GB" sz="2000" b="1" dirty="0" smtClean="0">
              <a:solidFill>
                <a:srgbClr val="C00000"/>
              </a:solidFill>
              <a:effectLst>
                <a:outerShdw blurRad="38100" dist="38100" dir="2700000" algn="tl">
                  <a:srgbClr val="000000">
                    <a:alpha val="43137"/>
                  </a:srgbClr>
                </a:outerShdw>
              </a:effectLst>
            </a:endParaRPr>
          </a:p>
          <a:p>
            <a:pPr algn="just">
              <a:buFont typeface="Wingdings" panose="05000000000000000000" pitchFamily="2" charset="2"/>
              <a:buChar char="Ø"/>
            </a:pPr>
            <a:r>
              <a:rPr lang="en-GB" sz="2000" b="1" dirty="0" smtClean="0">
                <a:solidFill>
                  <a:srgbClr val="C00000"/>
                </a:solidFill>
                <a:effectLst>
                  <a:outerShdw blurRad="38100" dist="38100" dir="2700000" algn="tl">
                    <a:srgbClr val="000000">
                      <a:alpha val="43137"/>
                    </a:srgbClr>
                  </a:outerShdw>
                </a:effectLst>
              </a:rPr>
              <a:t>Why</a:t>
            </a:r>
            <a:r>
              <a:rPr lang="en-GB" sz="2000" b="1" dirty="0">
                <a:solidFill>
                  <a:srgbClr val="C00000"/>
                </a:solidFill>
                <a:effectLst>
                  <a:outerShdw blurRad="38100" dist="38100" dir="2700000" algn="tl">
                    <a:srgbClr val="000000">
                      <a:alpha val="43137"/>
                    </a:srgbClr>
                  </a:outerShdw>
                </a:effectLst>
              </a:rPr>
              <a:t>?</a:t>
            </a:r>
          </a:p>
          <a:p>
            <a:pPr algn="just">
              <a:buFont typeface="Wingdings" panose="05000000000000000000" pitchFamily="2" charset="2"/>
              <a:buChar char="Ø"/>
            </a:pPr>
            <a:endParaRPr lang="en-GB" sz="2000" b="1" dirty="0" smtClean="0"/>
          </a:p>
        </p:txBody>
      </p:sp>
    </p:spTree>
    <p:extLst>
      <p:ext uri="{BB962C8B-B14F-4D97-AF65-F5344CB8AC3E}">
        <p14:creationId xmlns:p14="http://schemas.microsoft.com/office/powerpoint/2010/main" val="414358665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IV </a:t>
            </a:r>
            <a:r>
              <a:rPr lang="en-US" dirty="0">
                <a:solidFill>
                  <a:schemeClr val="accent1">
                    <a:lumMod val="50000"/>
                  </a:schemeClr>
                </a:solidFill>
              </a:rPr>
              <a:t>– </a:t>
            </a:r>
            <a:r>
              <a:rPr lang="en-US" dirty="0" smtClean="0">
                <a:solidFill>
                  <a:schemeClr val="accent1">
                    <a:lumMod val="50000"/>
                  </a:schemeClr>
                </a:solidFill>
              </a:rPr>
              <a:t>Nested Virtualization</a:t>
            </a:r>
            <a:endParaRPr lang="en-GB" dirty="0">
              <a:solidFill>
                <a:schemeClr val="accent1">
                  <a:lumMod val="50000"/>
                </a:schemeClr>
              </a:solidFill>
            </a:endParaRPr>
          </a:p>
        </p:txBody>
      </p:sp>
      <p:sp>
        <p:nvSpPr>
          <p:cNvPr id="3" name="Content Placeholder 2"/>
          <p:cNvSpPr>
            <a:spLocks noGrp="1"/>
          </p:cNvSpPr>
          <p:nvPr>
            <p:ph idx="1"/>
          </p:nvPr>
        </p:nvSpPr>
        <p:spPr>
          <a:xfrm>
            <a:off x="609600" y="1349189"/>
            <a:ext cx="10972800" cy="3917032"/>
          </a:xfrm>
        </p:spPr>
        <p:txBody>
          <a:bodyPr>
            <a:noAutofit/>
          </a:bodyPr>
          <a:lstStyle/>
          <a:p>
            <a:pPr algn="just">
              <a:buFont typeface="Wingdings" panose="05000000000000000000" pitchFamily="2" charset="2"/>
              <a:buChar char="Ø"/>
            </a:pPr>
            <a:r>
              <a:rPr lang="en-GB" sz="2400" dirty="0" smtClean="0"/>
              <a:t>A Virtual Machine</a:t>
            </a:r>
            <a:r>
              <a:rPr lang="en-GB" sz="2400" dirty="0"/>
              <a:t> that runs inside another </a:t>
            </a:r>
            <a:r>
              <a:rPr lang="en-GB" sz="2400" dirty="0" smtClean="0"/>
              <a:t>Virtual Machine. </a:t>
            </a:r>
          </a:p>
          <a:p>
            <a:pPr algn="just">
              <a:buFont typeface="Wingdings" panose="05000000000000000000" pitchFamily="2" charset="2"/>
              <a:buChar char="Ø"/>
            </a:pPr>
            <a:r>
              <a:rPr lang="en-GB" sz="2400" dirty="0" smtClean="0"/>
              <a:t>It is possible!!!</a:t>
            </a:r>
          </a:p>
          <a:p>
            <a:pPr algn="just">
              <a:buFont typeface="Wingdings" panose="05000000000000000000" pitchFamily="2" charset="2"/>
              <a:buChar char="Ø"/>
            </a:pPr>
            <a:endParaRPr lang="en-GB" sz="2400" dirty="0" smtClean="0"/>
          </a:p>
          <a:p>
            <a:pPr algn="just">
              <a:buFont typeface="Wingdings" panose="05000000000000000000" pitchFamily="2" charset="2"/>
              <a:buChar char="Ø"/>
            </a:pPr>
            <a:r>
              <a:rPr lang="en-GB" sz="2400" dirty="0" smtClean="0"/>
              <a:t>It </a:t>
            </a:r>
            <a:r>
              <a:rPr lang="en-GB" sz="2400" dirty="0"/>
              <a:t>is the ability of the server's hardware to run the Hyper-V inside a VM, which itself runs on a Hyper-V too. </a:t>
            </a:r>
            <a:endParaRPr lang="en-GB" sz="2400" dirty="0" smtClean="0"/>
          </a:p>
          <a:p>
            <a:pPr algn="just">
              <a:buFont typeface="Wingdings" panose="05000000000000000000" pitchFamily="2" charset="2"/>
              <a:buChar char="Ø"/>
            </a:pPr>
            <a:endParaRPr lang="en-GB" sz="2400" dirty="0" smtClean="0"/>
          </a:p>
          <a:p>
            <a:pPr algn="just">
              <a:buFont typeface="Wingdings" panose="05000000000000000000" pitchFamily="2" charset="2"/>
              <a:buChar char="Ø"/>
            </a:pPr>
            <a:r>
              <a:rPr lang="en-GB" sz="2400" dirty="0" smtClean="0"/>
              <a:t>The </a:t>
            </a:r>
            <a:r>
              <a:rPr lang="en-GB" sz="2400" dirty="0"/>
              <a:t>concept of a VM inside a VM allows us to effectively nest one Hyper-V within another. </a:t>
            </a:r>
            <a:endParaRPr lang="en-GB" sz="2000" dirty="0" smtClean="0"/>
          </a:p>
          <a:p>
            <a:pPr marL="0" indent="0" algn="just">
              <a:buNone/>
            </a:pPr>
            <a:endParaRPr lang="en-GB" sz="2000" dirty="0"/>
          </a:p>
        </p:txBody>
      </p:sp>
    </p:spTree>
    <p:extLst>
      <p:ext uri="{BB962C8B-B14F-4D97-AF65-F5344CB8AC3E}">
        <p14:creationId xmlns:p14="http://schemas.microsoft.com/office/powerpoint/2010/main" val="22632477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IV </a:t>
            </a:r>
            <a:r>
              <a:rPr lang="en-US" dirty="0">
                <a:solidFill>
                  <a:schemeClr val="accent1">
                    <a:lumMod val="50000"/>
                  </a:schemeClr>
                </a:solidFill>
              </a:rPr>
              <a:t>– </a:t>
            </a:r>
            <a:r>
              <a:rPr lang="en-US" dirty="0" smtClean="0">
                <a:solidFill>
                  <a:schemeClr val="accent1">
                    <a:lumMod val="50000"/>
                  </a:schemeClr>
                </a:solidFill>
              </a:rPr>
              <a:t>Nested Virtualization</a:t>
            </a:r>
            <a:endParaRPr lang="en-GB" dirty="0">
              <a:solidFill>
                <a:schemeClr val="accent1">
                  <a:lumMod val="50000"/>
                </a:schemeClr>
              </a:solidFill>
            </a:endParaRPr>
          </a:p>
        </p:txBody>
      </p:sp>
      <p:sp>
        <p:nvSpPr>
          <p:cNvPr id="3" name="Content Placeholder 2"/>
          <p:cNvSpPr>
            <a:spLocks noGrp="1"/>
          </p:cNvSpPr>
          <p:nvPr>
            <p:ph idx="1"/>
          </p:nvPr>
        </p:nvSpPr>
        <p:spPr>
          <a:xfrm>
            <a:off x="101600" y="1145989"/>
            <a:ext cx="6789271" cy="3917032"/>
          </a:xfrm>
        </p:spPr>
        <p:txBody>
          <a:bodyPr>
            <a:noAutofit/>
          </a:bodyPr>
          <a:lstStyle/>
          <a:p>
            <a:pPr algn="just">
              <a:buFont typeface="Wingdings" panose="05000000000000000000" pitchFamily="2" charset="2"/>
              <a:buChar char="Ø"/>
            </a:pPr>
            <a:r>
              <a:rPr lang="en-GB" sz="2000" dirty="0"/>
              <a:t>To set up nested virtualization in Windows Server 2019 using Windows PowerShell, complete the following steps:</a:t>
            </a:r>
          </a:p>
          <a:p>
            <a:pPr marL="790575" algn="just"/>
            <a:r>
              <a:rPr lang="en-GB" sz="2000" dirty="0"/>
              <a:t>Right-click the Start button, and then select Windows PowerShell (Administrator) from the admin's menu. </a:t>
            </a:r>
          </a:p>
          <a:p>
            <a:pPr marL="790575" algn="just"/>
            <a:r>
              <a:rPr lang="en-GB" sz="2000" dirty="0"/>
              <a:t>In the Windows PowerShell window, run the following two commands: </a:t>
            </a:r>
          </a:p>
          <a:p>
            <a:pPr marL="447675" lvl="1" indent="0" algn="just">
              <a:buNone/>
            </a:pPr>
            <a:r>
              <a:rPr lang="en-GB" sz="1800" b="1" dirty="0">
                <a:solidFill>
                  <a:srgbClr val="C00000"/>
                </a:solidFill>
              </a:rPr>
              <a:t>Set-</a:t>
            </a:r>
            <a:r>
              <a:rPr lang="en-GB" sz="1800" b="1" dirty="0" err="1">
                <a:solidFill>
                  <a:srgbClr val="C00000"/>
                </a:solidFill>
              </a:rPr>
              <a:t>VMProcessor</a:t>
            </a:r>
            <a:r>
              <a:rPr lang="en-GB" sz="1800" b="1" dirty="0">
                <a:solidFill>
                  <a:srgbClr val="C00000"/>
                </a:solidFill>
              </a:rPr>
              <a:t> -</a:t>
            </a:r>
            <a:r>
              <a:rPr lang="en-GB" sz="1800" b="1" dirty="0" err="1">
                <a:solidFill>
                  <a:srgbClr val="C00000"/>
                </a:solidFill>
              </a:rPr>
              <a:t>VMName</a:t>
            </a:r>
            <a:r>
              <a:rPr lang="en-GB" sz="1800" b="1" dirty="0">
                <a:solidFill>
                  <a:srgbClr val="C00000"/>
                </a:solidFill>
              </a:rPr>
              <a:t> &lt;</a:t>
            </a:r>
            <a:r>
              <a:rPr lang="en-GB" sz="1800" b="1" dirty="0" err="1">
                <a:solidFill>
                  <a:srgbClr val="C00000"/>
                </a:solidFill>
              </a:rPr>
              <a:t>VMname</a:t>
            </a:r>
            <a:r>
              <a:rPr lang="en-GB" sz="1800" b="1" dirty="0">
                <a:solidFill>
                  <a:srgbClr val="C00000"/>
                </a:solidFill>
              </a:rPr>
              <a:t>&gt; -</a:t>
            </a:r>
            <a:r>
              <a:rPr lang="en-GB" sz="1800" b="1" dirty="0" err="1">
                <a:solidFill>
                  <a:srgbClr val="C00000"/>
                </a:solidFill>
              </a:rPr>
              <a:t>ExposeVirtualizationExtensions</a:t>
            </a:r>
            <a:r>
              <a:rPr lang="en-GB" sz="1800" b="1" dirty="0">
                <a:solidFill>
                  <a:srgbClr val="C00000"/>
                </a:solidFill>
              </a:rPr>
              <a:t> $true</a:t>
            </a:r>
          </a:p>
          <a:p>
            <a:pPr marL="447675" lvl="1" indent="0" algn="just">
              <a:buNone/>
            </a:pPr>
            <a:r>
              <a:rPr lang="en-GB" sz="1800" b="1" dirty="0">
                <a:solidFill>
                  <a:srgbClr val="C00000"/>
                </a:solidFill>
              </a:rPr>
              <a:t>Get-</a:t>
            </a:r>
            <a:r>
              <a:rPr lang="en-GB" sz="1800" b="1" dirty="0" err="1">
                <a:solidFill>
                  <a:srgbClr val="C00000"/>
                </a:solidFill>
              </a:rPr>
              <a:t>VMNetworkAdapter</a:t>
            </a:r>
            <a:r>
              <a:rPr lang="en-GB" sz="1800" b="1" dirty="0">
                <a:solidFill>
                  <a:srgbClr val="C00000"/>
                </a:solidFill>
              </a:rPr>
              <a:t> -</a:t>
            </a:r>
            <a:r>
              <a:rPr lang="en-GB" sz="1800" b="1" dirty="0" err="1">
                <a:solidFill>
                  <a:srgbClr val="C00000"/>
                </a:solidFill>
              </a:rPr>
              <a:t>VMName</a:t>
            </a:r>
            <a:r>
              <a:rPr lang="en-GB" sz="1800" b="1" dirty="0">
                <a:solidFill>
                  <a:srgbClr val="C00000"/>
                </a:solidFill>
              </a:rPr>
              <a:t> &lt;</a:t>
            </a:r>
            <a:r>
              <a:rPr lang="en-GB" sz="1800" b="1" dirty="0" err="1">
                <a:solidFill>
                  <a:srgbClr val="C00000"/>
                </a:solidFill>
              </a:rPr>
              <a:t>VMname</a:t>
            </a:r>
            <a:r>
              <a:rPr lang="en-GB" sz="1800" b="1" dirty="0">
                <a:solidFill>
                  <a:srgbClr val="C00000"/>
                </a:solidFill>
              </a:rPr>
              <a:t>&gt; | Set-</a:t>
            </a:r>
            <a:r>
              <a:rPr lang="en-GB" sz="1800" b="1" dirty="0" err="1">
                <a:solidFill>
                  <a:srgbClr val="C00000"/>
                </a:solidFill>
              </a:rPr>
              <a:t>VMNetworkAdapter</a:t>
            </a:r>
            <a:r>
              <a:rPr lang="en-GB" sz="1800" b="1" dirty="0">
                <a:solidFill>
                  <a:srgbClr val="C00000"/>
                </a:solidFill>
              </a:rPr>
              <a:t> -</a:t>
            </a:r>
            <a:r>
              <a:rPr lang="en-GB" sz="1800" b="1" dirty="0" err="1">
                <a:solidFill>
                  <a:srgbClr val="C00000"/>
                </a:solidFill>
              </a:rPr>
              <a:t>MacAddressSpoofing</a:t>
            </a:r>
            <a:r>
              <a:rPr lang="en-GB" sz="1800" b="1" dirty="0">
                <a:solidFill>
                  <a:srgbClr val="C00000"/>
                </a:solidFill>
              </a:rPr>
              <a:t> On </a:t>
            </a:r>
          </a:p>
          <a:p>
            <a:pPr algn="just">
              <a:buFont typeface="Wingdings" panose="05000000000000000000" pitchFamily="2" charset="2"/>
              <a:buChar char="Ø"/>
            </a:pPr>
            <a:r>
              <a:rPr lang="en-GB" sz="2000" dirty="0" smtClean="0"/>
              <a:t>Then</a:t>
            </a:r>
            <a:r>
              <a:rPr lang="en-GB" sz="2000" dirty="0"/>
              <a:t>, proceed with the installation of the Hyper-V </a:t>
            </a:r>
            <a:endParaRPr lang="en-GB" sz="2000" dirty="0" smtClean="0"/>
          </a:p>
        </p:txBody>
      </p:sp>
      <p:pic>
        <p:nvPicPr>
          <p:cNvPr id="4" name="Picture 3"/>
          <p:cNvPicPr>
            <a:picLocks noChangeAspect="1"/>
          </p:cNvPicPr>
          <p:nvPr/>
        </p:nvPicPr>
        <p:blipFill>
          <a:blip r:embed="rId3"/>
          <a:stretch>
            <a:fillRect/>
          </a:stretch>
        </p:blipFill>
        <p:spPr>
          <a:xfrm>
            <a:off x="7016376" y="1880839"/>
            <a:ext cx="5042214" cy="3361476"/>
          </a:xfrm>
          <a:prstGeom prst="rect">
            <a:avLst/>
          </a:prstGeom>
        </p:spPr>
      </p:pic>
    </p:spTree>
    <p:extLst>
      <p:ext uri="{BB962C8B-B14F-4D97-AF65-F5344CB8AC3E}">
        <p14:creationId xmlns:p14="http://schemas.microsoft.com/office/powerpoint/2010/main" val="228188548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Try this Activity!!! – Activity 2</a:t>
            </a:r>
            <a:endParaRPr lang="en-GB" dirty="0">
              <a:solidFill>
                <a:schemeClr val="accent1">
                  <a:lumMod val="50000"/>
                </a:schemeClr>
              </a:solidFill>
            </a:endParaRPr>
          </a:p>
        </p:txBody>
      </p:sp>
      <p:sp>
        <p:nvSpPr>
          <p:cNvPr id="3" name="Content Placeholder 2"/>
          <p:cNvSpPr>
            <a:spLocks noGrp="1"/>
          </p:cNvSpPr>
          <p:nvPr>
            <p:ph idx="1"/>
          </p:nvPr>
        </p:nvSpPr>
        <p:spPr>
          <a:xfrm>
            <a:off x="609600" y="1349189"/>
            <a:ext cx="10972800" cy="3917032"/>
          </a:xfrm>
        </p:spPr>
        <p:txBody>
          <a:bodyPr>
            <a:noAutofit/>
          </a:bodyPr>
          <a:lstStyle/>
          <a:p>
            <a:pPr algn="just">
              <a:buFont typeface="Wingdings" panose="05000000000000000000" pitchFamily="2" charset="2"/>
              <a:buChar char="Ø"/>
            </a:pPr>
            <a:r>
              <a:rPr lang="en-GB" sz="2000" b="1" dirty="0" smtClean="0"/>
              <a:t>Install Hyper-V on Windows 2019 Server and Configure Hyper-V</a:t>
            </a:r>
          </a:p>
          <a:p>
            <a:pPr algn="just">
              <a:buFont typeface="Wingdings" panose="05000000000000000000" pitchFamily="2" charset="2"/>
              <a:buChar char="§"/>
            </a:pPr>
            <a:r>
              <a:rPr lang="en-GB" sz="2000" dirty="0"/>
              <a:t>Reference:</a:t>
            </a:r>
          </a:p>
          <a:p>
            <a:pPr algn="just">
              <a:buFont typeface="Wingdings" panose="05000000000000000000" pitchFamily="2" charset="2"/>
              <a:buChar char="§"/>
            </a:pPr>
            <a:r>
              <a:rPr lang="en-GB" sz="2000" dirty="0" smtClean="0"/>
              <a:t>Activity Sheet – Install and Configure Hyper-V (Available in Moodle)</a:t>
            </a:r>
            <a:endParaRPr lang="en-GB" sz="2000" dirty="0"/>
          </a:p>
          <a:p>
            <a:pPr algn="just">
              <a:buFont typeface="Wingdings" panose="05000000000000000000" pitchFamily="2" charset="2"/>
              <a:buChar char="Ø"/>
            </a:pPr>
            <a:endParaRPr lang="en-GB" sz="2000" b="1" dirty="0" smtClean="0"/>
          </a:p>
          <a:p>
            <a:pPr algn="just">
              <a:buFont typeface="Wingdings" panose="05000000000000000000" pitchFamily="2" charset="2"/>
              <a:buChar char="Ø"/>
            </a:pPr>
            <a:r>
              <a:rPr lang="en-GB" sz="2000" b="1" dirty="0" smtClean="0">
                <a:solidFill>
                  <a:schemeClr val="tx2"/>
                </a:solidFill>
                <a:effectLst>
                  <a:outerShdw blurRad="38100" dist="38100" dir="2700000" algn="tl">
                    <a:srgbClr val="000000">
                      <a:alpha val="43137"/>
                    </a:srgbClr>
                  </a:outerShdw>
                </a:effectLst>
              </a:rPr>
              <a:t>Bonus</a:t>
            </a:r>
            <a:r>
              <a:rPr lang="en-GB" sz="2000" b="1" dirty="0">
                <a:solidFill>
                  <a:schemeClr val="tx2"/>
                </a:solidFill>
                <a:effectLst>
                  <a:outerShdw blurRad="38100" dist="38100" dir="2700000" algn="tl">
                    <a:srgbClr val="000000">
                      <a:alpha val="43137"/>
                    </a:srgbClr>
                  </a:outerShdw>
                </a:effectLst>
              </a:rPr>
              <a:t>: Install nested Hyper-V on Windows 2019 Server</a:t>
            </a:r>
          </a:p>
          <a:p>
            <a:pPr marL="0" indent="0" algn="just">
              <a:buNone/>
            </a:pPr>
            <a:r>
              <a:rPr lang="en-GB" sz="2000" i="1" dirty="0" smtClean="0"/>
              <a:t>Could try </a:t>
            </a:r>
            <a:r>
              <a:rPr lang="en-GB" sz="2000" i="1" dirty="0" err="1" smtClean="0"/>
              <a:t>Labstat</a:t>
            </a:r>
            <a:r>
              <a:rPr lang="en-GB" sz="2000" i="1" dirty="0" smtClean="0"/>
              <a:t> to access our Lab’s machine to install and try this activity</a:t>
            </a:r>
          </a:p>
          <a:p>
            <a:pPr algn="just">
              <a:buFont typeface="Wingdings" panose="05000000000000000000" pitchFamily="2" charset="2"/>
              <a:buChar char="§"/>
            </a:pPr>
            <a:endParaRPr lang="en-GB" sz="2000" dirty="0" smtClean="0"/>
          </a:p>
          <a:p>
            <a:pPr algn="just">
              <a:buFont typeface="Wingdings" panose="05000000000000000000" pitchFamily="2" charset="2"/>
              <a:buChar char="§"/>
            </a:pPr>
            <a:r>
              <a:rPr lang="en-GB" sz="2000" b="1" i="1" dirty="0" smtClean="0">
                <a:solidFill>
                  <a:srgbClr val="C00000"/>
                </a:solidFill>
                <a:effectLst>
                  <a:outerShdw blurRad="38100" dist="38100" dir="2700000" algn="tl">
                    <a:srgbClr val="000000">
                      <a:alpha val="43137"/>
                    </a:srgbClr>
                  </a:outerShdw>
                </a:effectLst>
              </a:rPr>
              <a:t>Always make sure you take necessary screenshot and record your activities. It may be useful for your Worksheet task. </a:t>
            </a:r>
          </a:p>
          <a:p>
            <a:pPr algn="just">
              <a:buFont typeface="Wingdings" panose="05000000000000000000" pitchFamily="2" charset="2"/>
              <a:buChar char="§"/>
            </a:pPr>
            <a:r>
              <a:rPr lang="en-GB" sz="2000" b="1" i="1" dirty="0" smtClean="0">
                <a:solidFill>
                  <a:srgbClr val="C00000"/>
                </a:solidFill>
                <a:effectLst>
                  <a:outerShdw blurRad="38100" dist="38100" dir="2700000" algn="tl">
                    <a:srgbClr val="000000">
                      <a:alpha val="43137"/>
                    </a:srgbClr>
                  </a:outerShdw>
                </a:effectLst>
              </a:rPr>
              <a:t>However, these classroom activities are tutorials and are not related to your Worksheets. These activities need not be submitted. They are recommended to practice, which will be a supplement to complete your Worksheets for Assessments.</a:t>
            </a:r>
          </a:p>
          <a:p>
            <a:pPr algn="just">
              <a:buFont typeface="Wingdings" panose="05000000000000000000" pitchFamily="2" charset="2"/>
              <a:buChar char="§"/>
            </a:pPr>
            <a:endParaRPr lang="en-GB" sz="2000" dirty="0"/>
          </a:p>
          <a:p>
            <a:pPr algn="just">
              <a:buFont typeface="Wingdings" panose="05000000000000000000" pitchFamily="2" charset="2"/>
              <a:buChar char="§"/>
            </a:pPr>
            <a:endParaRPr lang="en-GB" sz="2000" dirty="0" smtClean="0"/>
          </a:p>
        </p:txBody>
      </p:sp>
    </p:spTree>
    <p:extLst>
      <p:ext uri="{BB962C8B-B14F-4D97-AF65-F5344CB8AC3E}">
        <p14:creationId xmlns:p14="http://schemas.microsoft.com/office/powerpoint/2010/main" val="40739445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V </a:t>
            </a:r>
            <a:r>
              <a:rPr lang="en-US" dirty="0">
                <a:solidFill>
                  <a:schemeClr val="accent1">
                    <a:lumMod val="50000"/>
                  </a:schemeClr>
                </a:solidFill>
              </a:rPr>
              <a:t>– </a:t>
            </a:r>
            <a:r>
              <a:rPr lang="en-US" dirty="0" smtClean="0">
                <a:solidFill>
                  <a:schemeClr val="accent1">
                    <a:lumMod val="50000"/>
                  </a:schemeClr>
                </a:solidFill>
              </a:rPr>
              <a:t>Managing Hyper-V</a:t>
            </a:r>
            <a:endParaRPr lang="en-GB" dirty="0">
              <a:solidFill>
                <a:schemeClr val="accent1">
                  <a:lumMod val="50000"/>
                </a:schemeClr>
              </a:solidFill>
            </a:endParaRPr>
          </a:p>
        </p:txBody>
      </p:sp>
      <p:sp>
        <p:nvSpPr>
          <p:cNvPr id="3" name="Content Placeholder 2"/>
          <p:cNvSpPr>
            <a:spLocks noGrp="1"/>
          </p:cNvSpPr>
          <p:nvPr>
            <p:ph idx="1"/>
          </p:nvPr>
        </p:nvSpPr>
        <p:spPr>
          <a:xfrm>
            <a:off x="160985" y="1349189"/>
            <a:ext cx="7669369" cy="3917032"/>
          </a:xfrm>
        </p:spPr>
        <p:txBody>
          <a:bodyPr>
            <a:noAutofit/>
          </a:bodyPr>
          <a:lstStyle/>
          <a:p>
            <a:pPr marL="0" indent="0" algn="just">
              <a:buNone/>
            </a:pPr>
            <a:r>
              <a:rPr lang="en-GB" sz="2400" dirty="0" smtClean="0"/>
              <a:t>After installing Hyper-V </a:t>
            </a:r>
            <a:r>
              <a:rPr lang="en-GB" sz="2400" dirty="0"/>
              <a:t>role in </a:t>
            </a:r>
            <a:r>
              <a:rPr lang="en-GB" sz="2400" dirty="0" smtClean="0"/>
              <a:t>servers, look out for its settings. </a:t>
            </a:r>
            <a:r>
              <a:rPr lang="en-GB" sz="1800" i="1" dirty="0" smtClean="0"/>
              <a:t>You </a:t>
            </a:r>
            <a:r>
              <a:rPr lang="en-GB" sz="1800" i="1" dirty="0"/>
              <a:t>can set up the Hyper-V settings by clicking on Hyper-V </a:t>
            </a:r>
            <a:r>
              <a:rPr lang="en-GB" sz="1800" i="1" dirty="0" smtClean="0"/>
              <a:t>Settings </a:t>
            </a:r>
            <a:r>
              <a:rPr lang="en-GB" sz="1800" i="1" dirty="0"/>
              <a:t>in the Actions pane. </a:t>
            </a:r>
            <a:endParaRPr lang="en-GB" sz="2400" dirty="0" smtClean="0"/>
          </a:p>
          <a:p>
            <a:pPr marL="360363" lvl="1" indent="-269875" algn="just">
              <a:buFont typeface="Wingdings" panose="05000000000000000000" pitchFamily="2" charset="2"/>
              <a:buChar char="Ø"/>
            </a:pPr>
            <a:r>
              <a:rPr lang="en-GB" sz="2000" b="1" dirty="0" smtClean="0"/>
              <a:t>Virtual </a:t>
            </a:r>
            <a:r>
              <a:rPr lang="en-GB" sz="2000" b="1" dirty="0"/>
              <a:t>hard disks (</a:t>
            </a:r>
            <a:r>
              <a:rPr lang="en-GB" sz="2000" b="1" dirty="0" smtClean="0"/>
              <a:t>VHD) </a:t>
            </a:r>
            <a:r>
              <a:rPr lang="en-GB" sz="1600" i="1" dirty="0" smtClean="0"/>
              <a:t>specifies </a:t>
            </a:r>
            <a:r>
              <a:rPr lang="en-GB" sz="1600" i="1" dirty="0"/>
              <a:t>the location on </a:t>
            </a:r>
            <a:r>
              <a:rPr lang="en-GB" sz="1600" i="1" dirty="0" smtClean="0"/>
              <a:t>server to store virtual HD files</a:t>
            </a:r>
            <a:r>
              <a:rPr lang="en-GB" sz="1600" i="1" dirty="0"/>
              <a:t>. </a:t>
            </a:r>
            <a:endParaRPr lang="en-GB" sz="1600" i="1" dirty="0" smtClean="0"/>
          </a:p>
          <a:p>
            <a:pPr marL="360363" lvl="1" indent="-269875" algn="just">
              <a:buFont typeface="Wingdings" panose="05000000000000000000" pitchFamily="2" charset="2"/>
              <a:buChar char="Ø"/>
            </a:pPr>
            <a:r>
              <a:rPr lang="en-GB" sz="2000" b="1" dirty="0" smtClean="0"/>
              <a:t>Virtual Memory</a:t>
            </a:r>
            <a:r>
              <a:rPr lang="en-GB" sz="2000" dirty="0" smtClean="0"/>
              <a:t> </a:t>
            </a:r>
            <a:r>
              <a:rPr lang="en-GB" sz="1600" i="1" dirty="0" smtClean="0"/>
              <a:t>specifies </a:t>
            </a:r>
            <a:r>
              <a:rPr lang="en-GB" sz="1600" i="1" dirty="0"/>
              <a:t>the location on your server for storing VM </a:t>
            </a:r>
            <a:r>
              <a:rPr lang="en-GB" sz="1600" i="1" dirty="0" err="1" smtClean="0"/>
              <a:t>config</a:t>
            </a:r>
            <a:r>
              <a:rPr lang="en-GB" sz="1600" i="1" dirty="0" smtClean="0"/>
              <a:t> </a:t>
            </a:r>
            <a:r>
              <a:rPr lang="en-GB" sz="1600" i="1" dirty="0"/>
              <a:t>files. </a:t>
            </a:r>
            <a:endParaRPr lang="en-GB" sz="1600" i="1" dirty="0" smtClean="0"/>
          </a:p>
          <a:p>
            <a:pPr marL="360363" lvl="1" indent="-269875" algn="just">
              <a:buFont typeface="Wingdings" panose="05000000000000000000" pitchFamily="2" charset="2"/>
              <a:buChar char="Ø"/>
            </a:pPr>
            <a:r>
              <a:rPr lang="en-GB" sz="2000" b="1" dirty="0" smtClean="0"/>
              <a:t>Physical GPUs</a:t>
            </a:r>
            <a:r>
              <a:rPr lang="en-GB" sz="2000" dirty="0" smtClean="0"/>
              <a:t> </a:t>
            </a:r>
            <a:r>
              <a:rPr lang="en-GB" sz="1600" i="1" dirty="0" smtClean="0"/>
              <a:t>specifies </a:t>
            </a:r>
            <a:r>
              <a:rPr lang="en-GB" sz="1600" i="1" dirty="0"/>
              <a:t>the graphical processing unit (GPU) to be used by VMs. </a:t>
            </a:r>
            <a:endParaRPr lang="en-GB" sz="1600" i="1" dirty="0" smtClean="0"/>
          </a:p>
          <a:p>
            <a:pPr marL="360363" lvl="1" indent="-269875" algn="just">
              <a:buFont typeface="Wingdings" panose="05000000000000000000" pitchFamily="2" charset="2"/>
              <a:buChar char="Ø"/>
            </a:pPr>
            <a:r>
              <a:rPr lang="en-GB" sz="2000" b="1" dirty="0" smtClean="0"/>
              <a:t>NUMA spanning</a:t>
            </a:r>
            <a:r>
              <a:rPr lang="en-GB" sz="2000" dirty="0" smtClean="0"/>
              <a:t> </a:t>
            </a:r>
            <a:r>
              <a:rPr lang="en-GB" sz="1600" i="1" dirty="0" smtClean="0"/>
              <a:t>makes VMs </a:t>
            </a:r>
            <a:r>
              <a:rPr lang="en-GB" sz="1600" i="1" dirty="0"/>
              <a:t>with additional computing resources, </a:t>
            </a:r>
            <a:r>
              <a:rPr lang="en-GB" sz="1600" i="1" dirty="0" smtClean="0"/>
              <a:t>allowing to </a:t>
            </a:r>
            <a:r>
              <a:rPr lang="en-GB" sz="1600" i="1" dirty="0"/>
              <a:t>run more VMs at the same </a:t>
            </a:r>
            <a:r>
              <a:rPr lang="en-GB" sz="1600" i="1" dirty="0" smtClean="0"/>
              <a:t>time</a:t>
            </a:r>
            <a:endParaRPr lang="en-GB" sz="1600" i="1" dirty="0"/>
          </a:p>
          <a:p>
            <a:pPr marL="360363" lvl="1" indent="-269875" algn="just">
              <a:buFont typeface="Wingdings" panose="05000000000000000000" pitchFamily="2" charset="2"/>
              <a:buChar char="Ø"/>
            </a:pPr>
            <a:r>
              <a:rPr lang="en-GB" sz="2000" b="1" dirty="0" smtClean="0"/>
              <a:t>Storage </a:t>
            </a:r>
            <a:r>
              <a:rPr lang="en-GB" sz="2000" b="1" dirty="0"/>
              <a:t>migrations</a:t>
            </a:r>
            <a:r>
              <a:rPr lang="en-GB" sz="2000" dirty="0"/>
              <a:t> </a:t>
            </a:r>
            <a:r>
              <a:rPr lang="en-GB" sz="1600" i="1" dirty="0" smtClean="0"/>
              <a:t>specifies </a:t>
            </a:r>
            <a:r>
              <a:rPr lang="en-GB" sz="1600" i="1" dirty="0"/>
              <a:t>how many storage migrations can be performed at the same time on your server. </a:t>
            </a:r>
            <a:endParaRPr lang="en-GB" sz="1600" i="1" dirty="0" smtClean="0"/>
          </a:p>
          <a:p>
            <a:pPr marL="360363" lvl="1" indent="-269875" algn="just">
              <a:buFont typeface="Wingdings" panose="05000000000000000000" pitchFamily="2" charset="2"/>
              <a:buChar char="Ø"/>
            </a:pPr>
            <a:r>
              <a:rPr lang="en-GB" sz="2000" b="1" dirty="0" smtClean="0"/>
              <a:t>Enhanced </a:t>
            </a:r>
            <a:r>
              <a:rPr lang="en-GB" sz="2000" b="1" dirty="0"/>
              <a:t>session mode </a:t>
            </a:r>
            <a:r>
              <a:rPr lang="en-GB" sz="2000" b="1" dirty="0" smtClean="0"/>
              <a:t>policy</a:t>
            </a:r>
            <a:r>
              <a:rPr lang="en-GB" sz="2000" dirty="0" smtClean="0"/>
              <a:t> </a:t>
            </a:r>
            <a:r>
              <a:rPr lang="en-GB" sz="1600" i="1" dirty="0" smtClean="0"/>
              <a:t>allows</a:t>
            </a:r>
            <a:r>
              <a:rPr lang="en-GB" sz="1600" i="1" dirty="0"/>
              <a:t> the redirection of local devices and resources from servers running a Virtual Machine Connection (</a:t>
            </a:r>
            <a:r>
              <a:rPr lang="en-GB" sz="1600" i="1" dirty="0" err="1"/>
              <a:t>VMConnect</a:t>
            </a:r>
            <a:r>
              <a:rPr lang="en-GB" sz="1600" i="1" dirty="0" smtClean="0"/>
              <a:t>)</a:t>
            </a:r>
            <a:endParaRPr lang="en-GB" sz="1600" i="1" dirty="0"/>
          </a:p>
          <a:p>
            <a:pPr marL="360363" lvl="1" indent="-269875" algn="just">
              <a:buFont typeface="Wingdings" panose="05000000000000000000" pitchFamily="2" charset="2"/>
              <a:buChar char="Ø"/>
            </a:pPr>
            <a:endParaRPr lang="en-GB" sz="2000" dirty="0" smtClean="0"/>
          </a:p>
        </p:txBody>
      </p:sp>
      <p:pic>
        <p:nvPicPr>
          <p:cNvPr id="5" name="Picture 4"/>
          <p:cNvPicPr>
            <a:picLocks noChangeAspect="1"/>
          </p:cNvPicPr>
          <p:nvPr/>
        </p:nvPicPr>
        <p:blipFill>
          <a:blip r:embed="rId3"/>
          <a:stretch>
            <a:fillRect/>
          </a:stretch>
        </p:blipFill>
        <p:spPr>
          <a:xfrm>
            <a:off x="7830354" y="1674253"/>
            <a:ext cx="4247301" cy="3506161"/>
          </a:xfrm>
          <a:prstGeom prst="rect">
            <a:avLst/>
          </a:prstGeom>
        </p:spPr>
      </p:pic>
    </p:spTree>
    <p:extLst>
      <p:ext uri="{BB962C8B-B14F-4D97-AF65-F5344CB8AC3E}">
        <p14:creationId xmlns:p14="http://schemas.microsoft.com/office/powerpoint/2010/main" val="297423418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V </a:t>
            </a:r>
            <a:r>
              <a:rPr lang="en-US" dirty="0">
                <a:solidFill>
                  <a:schemeClr val="accent1">
                    <a:lumMod val="50000"/>
                  </a:schemeClr>
                </a:solidFill>
              </a:rPr>
              <a:t>– </a:t>
            </a:r>
            <a:r>
              <a:rPr lang="en-US" dirty="0" smtClean="0">
                <a:solidFill>
                  <a:schemeClr val="accent1">
                    <a:lumMod val="50000"/>
                  </a:schemeClr>
                </a:solidFill>
              </a:rPr>
              <a:t>Managing Hyper-V</a:t>
            </a:r>
            <a:endParaRPr lang="en-GB" dirty="0">
              <a:solidFill>
                <a:schemeClr val="accent1">
                  <a:lumMod val="50000"/>
                </a:schemeClr>
              </a:solidFill>
            </a:endParaRPr>
          </a:p>
        </p:txBody>
      </p:sp>
      <p:sp>
        <p:nvSpPr>
          <p:cNvPr id="3" name="Content Placeholder 2"/>
          <p:cNvSpPr>
            <a:spLocks noGrp="1"/>
          </p:cNvSpPr>
          <p:nvPr>
            <p:ph idx="1"/>
          </p:nvPr>
        </p:nvSpPr>
        <p:spPr>
          <a:xfrm>
            <a:off x="160985" y="1349189"/>
            <a:ext cx="11487956" cy="3917032"/>
          </a:xfrm>
        </p:spPr>
        <p:txBody>
          <a:bodyPr>
            <a:noAutofit/>
          </a:bodyPr>
          <a:lstStyle/>
          <a:p>
            <a:pPr algn="just">
              <a:buFont typeface="Wingdings" panose="05000000000000000000" pitchFamily="2" charset="2"/>
              <a:buChar char="Ø"/>
            </a:pPr>
            <a:r>
              <a:rPr lang="en-GB" sz="2800" dirty="0"/>
              <a:t>Like, we need a physical switch to connect to a physical network, in the virtual network, a virtual switch is required to connect VMs. </a:t>
            </a:r>
            <a:endParaRPr lang="en-GB" sz="2800" dirty="0" smtClean="0"/>
          </a:p>
          <a:p>
            <a:pPr algn="just">
              <a:buFont typeface="Wingdings" panose="05000000000000000000" pitchFamily="2" charset="2"/>
              <a:buChar char="Ø"/>
            </a:pPr>
            <a:endParaRPr lang="en-GB" sz="2800" dirty="0" smtClean="0"/>
          </a:p>
          <a:p>
            <a:pPr algn="just">
              <a:buFont typeface="Wingdings" panose="05000000000000000000" pitchFamily="2" charset="2"/>
              <a:buChar char="Ø"/>
            </a:pPr>
            <a:r>
              <a:rPr lang="en-GB" sz="2800" dirty="0" smtClean="0"/>
              <a:t>In Hyper-V, the following virtual switches are available </a:t>
            </a:r>
          </a:p>
          <a:p>
            <a:pPr lvl="1" algn="just">
              <a:buFont typeface="Wingdings" panose="05000000000000000000" pitchFamily="2" charset="2"/>
              <a:buChar char="Ø"/>
            </a:pPr>
            <a:r>
              <a:rPr lang="en-GB" sz="2400" b="1" dirty="0" smtClean="0"/>
              <a:t>External switch </a:t>
            </a:r>
            <a:r>
              <a:rPr lang="en-GB" sz="2400" i="1" dirty="0" smtClean="0"/>
              <a:t>which binds </a:t>
            </a:r>
            <a:r>
              <a:rPr lang="en-GB" sz="2400" i="1" dirty="0"/>
              <a:t>the physical network </a:t>
            </a:r>
            <a:r>
              <a:rPr lang="en-GB" sz="2400" i="1" dirty="0" smtClean="0"/>
              <a:t>adapter making VMs to access physical </a:t>
            </a:r>
            <a:r>
              <a:rPr lang="en-GB" sz="2400" i="1" dirty="0"/>
              <a:t>network</a:t>
            </a:r>
            <a:r>
              <a:rPr lang="en-GB" sz="2400" dirty="0"/>
              <a:t>. </a:t>
            </a:r>
            <a:endParaRPr lang="en-GB" sz="2400" dirty="0" smtClean="0"/>
          </a:p>
          <a:p>
            <a:pPr lvl="1" algn="just">
              <a:buFont typeface="Wingdings" panose="05000000000000000000" pitchFamily="2" charset="2"/>
              <a:buChar char="Ø"/>
            </a:pPr>
            <a:r>
              <a:rPr lang="en-GB" sz="2400" b="1" dirty="0" smtClean="0"/>
              <a:t>Internal switch</a:t>
            </a:r>
            <a:r>
              <a:rPr lang="en-GB" sz="2400" dirty="0" smtClean="0"/>
              <a:t> </a:t>
            </a:r>
            <a:r>
              <a:rPr lang="en-GB" sz="2400" i="1" dirty="0" smtClean="0"/>
              <a:t>which </a:t>
            </a:r>
            <a:r>
              <a:rPr lang="en-GB" sz="2400" dirty="0" smtClean="0"/>
              <a:t>can </a:t>
            </a:r>
            <a:r>
              <a:rPr lang="en-GB" sz="2400" dirty="0"/>
              <a:t>only be used by the VMs that run on the physical </a:t>
            </a:r>
            <a:r>
              <a:rPr lang="en-GB" sz="2400" dirty="0" smtClean="0"/>
              <a:t>server &amp; between </a:t>
            </a:r>
            <a:r>
              <a:rPr lang="en-GB" sz="2400" dirty="0"/>
              <a:t>VMs and </a:t>
            </a:r>
            <a:r>
              <a:rPr lang="en-GB" sz="2400" dirty="0" smtClean="0"/>
              <a:t>physical </a:t>
            </a:r>
            <a:r>
              <a:rPr lang="en-GB" sz="2400" dirty="0"/>
              <a:t>server. </a:t>
            </a:r>
            <a:endParaRPr lang="en-GB" sz="2400" dirty="0" smtClean="0"/>
          </a:p>
          <a:p>
            <a:pPr lvl="1" algn="just">
              <a:buFont typeface="Wingdings" panose="05000000000000000000" pitchFamily="2" charset="2"/>
              <a:buChar char="Ø"/>
            </a:pPr>
            <a:r>
              <a:rPr lang="en-GB" sz="2400" b="1" dirty="0" smtClean="0"/>
              <a:t>Private switch</a:t>
            </a:r>
            <a:r>
              <a:rPr lang="en-GB" sz="2400" dirty="0" smtClean="0"/>
              <a:t> </a:t>
            </a:r>
            <a:r>
              <a:rPr lang="en-GB" sz="2400" i="1" dirty="0"/>
              <a:t>which </a:t>
            </a:r>
            <a:r>
              <a:rPr lang="en-GB" sz="2400" dirty="0" smtClean="0"/>
              <a:t>can </a:t>
            </a:r>
            <a:r>
              <a:rPr lang="en-GB" sz="2400" dirty="0"/>
              <a:t>be used only by the VMs that run on the physical server</a:t>
            </a:r>
            <a:r>
              <a:rPr lang="en-GB" sz="2400" dirty="0" smtClean="0"/>
              <a:t>.</a:t>
            </a:r>
            <a:endParaRPr lang="en-GB" sz="2400" dirty="0"/>
          </a:p>
        </p:txBody>
      </p:sp>
    </p:spTree>
    <p:extLst>
      <p:ext uri="{BB962C8B-B14F-4D97-AF65-F5344CB8AC3E}">
        <p14:creationId xmlns:p14="http://schemas.microsoft.com/office/powerpoint/2010/main" val="376809524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V </a:t>
            </a:r>
            <a:r>
              <a:rPr lang="en-US" dirty="0">
                <a:solidFill>
                  <a:schemeClr val="accent1">
                    <a:lumMod val="50000"/>
                  </a:schemeClr>
                </a:solidFill>
              </a:rPr>
              <a:t>– </a:t>
            </a:r>
            <a:r>
              <a:rPr lang="en-US" dirty="0" smtClean="0">
                <a:solidFill>
                  <a:schemeClr val="accent1">
                    <a:lumMod val="50000"/>
                  </a:schemeClr>
                </a:solidFill>
              </a:rPr>
              <a:t>Managing Hyper-V</a:t>
            </a:r>
            <a:endParaRPr lang="en-GB" dirty="0">
              <a:solidFill>
                <a:schemeClr val="accent1">
                  <a:lumMod val="50000"/>
                </a:schemeClr>
              </a:solidFill>
            </a:endParaRPr>
          </a:p>
        </p:txBody>
      </p:sp>
      <p:sp>
        <p:nvSpPr>
          <p:cNvPr id="3" name="Content Placeholder 2"/>
          <p:cNvSpPr>
            <a:spLocks noGrp="1"/>
          </p:cNvSpPr>
          <p:nvPr>
            <p:ph idx="1"/>
          </p:nvPr>
        </p:nvSpPr>
        <p:spPr>
          <a:xfrm>
            <a:off x="154546" y="1188203"/>
            <a:ext cx="11487956" cy="3917032"/>
          </a:xfrm>
        </p:spPr>
        <p:txBody>
          <a:bodyPr>
            <a:noAutofit/>
          </a:bodyPr>
          <a:lstStyle/>
          <a:p>
            <a:pPr algn="just">
              <a:buFont typeface="Wingdings" panose="05000000000000000000" pitchFamily="2" charset="2"/>
              <a:buChar char="Ø"/>
            </a:pPr>
            <a:r>
              <a:rPr lang="en-GB" sz="2400" b="1" dirty="0" smtClean="0"/>
              <a:t>Checkpoints</a:t>
            </a:r>
            <a:endParaRPr lang="en-GB" sz="2400" dirty="0" smtClean="0"/>
          </a:p>
          <a:p>
            <a:pPr lvl="1" algn="just">
              <a:buFont typeface="Wingdings" panose="05000000000000000000" pitchFamily="2" charset="2"/>
              <a:buChar char="Ø"/>
            </a:pPr>
            <a:r>
              <a:rPr lang="en-GB" sz="2000" dirty="0" smtClean="0"/>
              <a:t>One of the few powerful options available to administer virtual environments. </a:t>
            </a:r>
          </a:p>
          <a:p>
            <a:pPr lvl="1" algn="just">
              <a:buFont typeface="Wingdings" panose="05000000000000000000" pitchFamily="2" charset="2"/>
              <a:buChar char="Ø"/>
            </a:pPr>
            <a:r>
              <a:rPr lang="en-GB" sz="2000" dirty="0" smtClean="0"/>
              <a:t>Checkpoints are the snapshots which is used in older versions. The </a:t>
            </a:r>
            <a:r>
              <a:rPr lang="en-GB" sz="2000" b="1" dirty="0" smtClean="0"/>
              <a:t>Hyper-V's </a:t>
            </a:r>
            <a:r>
              <a:rPr lang="en-GB" sz="2000" b="1" dirty="0"/>
              <a:t>restore point</a:t>
            </a:r>
            <a:r>
              <a:rPr lang="en-GB" sz="2000" dirty="0" smtClean="0"/>
              <a:t>.</a:t>
            </a:r>
          </a:p>
          <a:p>
            <a:pPr lvl="1" algn="just">
              <a:buFont typeface="Wingdings" panose="05000000000000000000" pitchFamily="2" charset="2"/>
              <a:buChar char="Ø"/>
            </a:pPr>
            <a:r>
              <a:rPr lang="en-GB" sz="2000" b="1" dirty="0" smtClean="0"/>
              <a:t>Situations: </a:t>
            </a:r>
            <a:r>
              <a:rPr lang="en-GB" sz="2000" dirty="0" smtClean="0"/>
              <a:t>If</a:t>
            </a:r>
            <a:r>
              <a:rPr lang="en-GB" sz="2000" b="1" dirty="0" smtClean="0"/>
              <a:t> </a:t>
            </a:r>
            <a:r>
              <a:rPr lang="en-GB" sz="2000" dirty="0" smtClean="0"/>
              <a:t>needed to install </a:t>
            </a:r>
            <a:r>
              <a:rPr lang="en-GB" sz="2000" dirty="0"/>
              <a:t>a new app on </a:t>
            </a:r>
            <a:r>
              <a:rPr lang="en-GB" sz="2000" dirty="0" smtClean="0"/>
              <a:t>Virtual Machines, but worried about unwanted </a:t>
            </a:r>
            <a:r>
              <a:rPr lang="en-GB" sz="2000" dirty="0"/>
              <a:t>post-installation </a:t>
            </a:r>
            <a:r>
              <a:rPr lang="en-GB" sz="2000" dirty="0" smtClean="0"/>
              <a:t>situations </a:t>
            </a:r>
          </a:p>
          <a:p>
            <a:pPr lvl="1" algn="just">
              <a:buFont typeface="Wingdings" panose="05000000000000000000" pitchFamily="2" charset="2"/>
              <a:buChar char="Ø"/>
            </a:pPr>
            <a:r>
              <a:rPr lang="en-GB" sz="2000" b="1" dirty="0"/>
              <a:t>Solution:</a:t>
            </a:r>
            <a:r>
              <a:rPr lang="en-GB" sz="2000" dirty="0"/>
              <a:t> </a:t>
            </a:r>
            <a:r>
              <a:rPr lang="en-GB" sz="2000" b="1" dirty="0"/>
              <a:t>CHECKPOINT</a:t>
            </a:r>
            <a:r>
              <a:rPr lang="en-GB" sz="2000" dirty="0"/>
              <a:t>. </a:t>
            </a:r>
          </a:p>
          <a:p>
            <a:pPr lvl="1" algn="just">
              <a:buFont typeface="Wingdings" panose="05000000000000000000" pitchFamily="2" charset="2"/>
              <a:buChar char="Ø"/>
            </a:pPr>
            <a:r>
              <a:rPr lang="en-GB" sz="2000" dirty="0"/>
              <a:t>Checkpoint is used to make a copy of the disk image at a specific time and if needed it can revert your VM to a previous state. </a:t>
            </a:r>
          </a:p>
          <a:p>
            <a:pPr marL="457200" lvl="1" indent="0" algn="just">
              <a:buNone/>
            </a:pPr>
            <a:r>
              <a:rPr lang="en-GB" sz="1600" i="1" dirty="0"/>
              <a:t>* However, checkpoints are not recommended for production use, and only for development and test environments.</a:t>
            </a:r>
          </a:p>
          <a:p>
            <a:pPr algn="just">
              <a:buFont typeface="Wingdings" panose="05000000000000000000" pitchFamily="2" charset="2"/>
              <a:buChar char="Ø"/>
            </a:pPr>
            <a:r>
              <a:rPr lang="en-GB" sz="2400" b="1" dirty="0" smtClean="0"/>
              <a:t>Checkpoint </a:t>
            </a:r>
            <a:r>
              <a:rPr lang="en-GB" sz="2400" b="1" dirty="0"/>
              <a:t>Types</a:t>
            </a:r>
            <a:endParaRPr lang="en-GB" sz="2400" dirty="0"/>
          </a:p>
          <a:p>
            <a:pPr lvl="1" algn="just">
              <a:buFont typeface="Wingdings" panose="05000000000000000000" pitchFamily="2" charset="2"/>
              <a:buChar char="Ø"/>
            </a:pPr>
            <a:r>
              <a:rPr lang="en-GB" sz="2000" b="1" dirty="0"/>
              <a:t>Standard Checkpoint</a:t>
            </a:r>
            <a:r>
              <a:rPr lang="en-GB" sz="2000" dirty="0"/>
              <a:t> (Current state of the application)</a:t>
            </a:r>
          </a:p>
          <a:p>
            <a:pPr lvl="1" algn="just">
              <a:buFont typeface="Wingdings" panose="05000000000000000000" pitchFamily="2" charset="2"/>
              <a:buChar char="Ø"/>
            </a:pPr>
            <a:r>
              <a:rPr lang="en-GB" sz="2000" b="1" dirty="0"/>
              <a:t>Production Checkpoint</a:t>
            </a:r>
            <a:r>
              <a:rPr lang="en-GB" sz="2000" dirty="0"/>
              <a:t> (Doesn't include information about running applications)</a:t>
            </a:r>
          </a:p>
          <a:p>
            <a:pPr lvl="1" algn="just">
              <a:buFont typeface="Wingdings" panose="05000000000000000000" pitchFamily="2" charset="2"/>
              <a:buChar char="Ø"/>
            </a:pPr>
            <a:endParaRPr lang="en-GB" sz="2000" b="1" dirty="0" smtClean="0"/>
          </a:p>
        </p:txBody>
      </p:sp>
    </p:spTree>
    <p:extLst>
      <p:ext uri="{BB962C8B-B14F-4D97-AF65-F5344CB8AC3E}">
        <p14:creationId xmlns:p14="http://schemas.microsoft.com/office/powerpoint/2010/main" val="181912212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V </a:t>
            </a:r>
            <a:r>
              <a:rPr lang="en-US" dirty="0">
                <a:solidFill>
                  <a:schemeClr val="accent1">
                    <a:lumMod val="50000"/>
                  </a:schemeClr>
                </a:solidFill>
              </a:rPr>
              <a:t>– </a:t>
            </a:r>
            <a:r>
              <a:rPr lang="en-US" dirty="0" smtClean="0">
                <a:solidFill>
                  <a:schemeClr val="accent1">
                    <a:lumMod val="50000"/>
                  </a:schemeClr>
                </a:solidFill>
              </a:rPr>
              <a:t>Managing Hyper-V</a:t>
            </a:r>
            <a:endParaRPr lang="en-GB" dirty="0">
              <a:solidFill>
                <a:schemeClr val="accent1">
                  <a:lumMod val="50000"/>
                </a:schemeClr>
              </a:solidFill>
            </a:endParaRPr>
          </a:p>
        </p:txBody>
      </p:sp>
      <p:sp>
        <p:nvSpPr>
          <p:cNvPr id="3" name="Content Placeholder 2"/>
          <p:cNvSpPr>
            <a:spLocks noGrp="1"/>
          </p:cNvSpPr>
          <p:nvPr>
            <p:ph idx="1"/>
          </p:nvPr>
        </p:nvSpPr>
        <p:spPr>
          <a:xfrm>
            <a:off x="154546" y="1188203"/>
            <a:ext cx="11487956" cy="3917032"/>
          </a:xfrm>
        </p:spPr>
        <p:txBody>
          <a:bodyPr>
            <a:noAutofit/>
          </a:bodyPr>
          <a:lstStyle/>
          <a:p>
            <a:pPr algn="just">
              <a:buFont typeface="Wingdings" panose="05000000000000000000" pitchFamily="2" charset="2"/>
              <a:buChar char="Ø"/>
            </a:pPr>
            <a:r>
              <a:rPr lang="en-GB" sz="2800" b="1" dirty="0" smtClean="0"/>
              <a:t>Disk Storage</a:t>
            </a:r>
            <a:endParaRPr lang="en-GB" sz="2800" dirty="0" smtClean="0"/>
          </a:p>
          <a:p>
            <a:pPr lvl="1" algn="just">
              <a:buFont typeface="Wingdings" panose="05000000000000000000" pitchFamily="2" charset="2"/>
              <a:buChar char="Ø"/>
            </a:pPr>
            <a:r>
              <a:rPr lang="en-GB" sz="2400" dirty="0" smtClean="0"/>
              <a:t>In legacy Hyper-V (2008), VHD</a:t>
            </a:r>
            <a:r>
              <a:rPr lang="en-GB" sz="2400" dirty="0"/>
              <a:t> format </a:t>
            </a:r>
            <a:r>
              <a:rPr lang="en-GB" sz="2400" dirty="0" smtClean="0"/>
              <a:t>is supported </a:t>
            </a:r>
          </a:p>
          <a:p>
            <a:pPr lvl="1" algn="just">
              <a:buFont typeface="Wingdings" panose="05000000000000000000" pitchFamily="2" charset="2"/>
              <a:buChar char="Ø"/>
            </a:pPr>
            <a:r>
              <a:rPr lang="en-GB" sz="2400" dirty="0" smtClean="0"/>
              <a:t>Disk </a:t>
            </a:r>
            <a:r>
              <a:rPr lang="en-GB" sz="2400" dirty="0"/>
              <a:t>storage </a:t>
            </a:r>
            <a:r>
              <a:rPr lang="en-GB" sz="2400" dirty="0" smtClean="0"/>
              <a:t>capacity: up </a:t>
            </a:r>
            <a:r>
              <a:rPr lang="en-GB" sz="2400" dirty="0"/>
              <a:t>to 2 TB. </a:t>
            </a:r>
            <a:endParaRPr lang="en-GB" sz="2400" dirty="0" smtClean="0"/>
          </a:p>
          <a:p>
            <a:pPr lvl="1" algn="just">
              <a:buFont typeface="Wingdings" panose="05000000000000000000" pitchFamily="2" charset="2"/>
              <a:buChar char="Ø"/>
            </a:pPr>
            <a:r>
              <a:rPr lang="en-GB" sz="2400" dirty="0" smtClean="0"/>
              <a:t>So, </a:t>
            </a:r>
            <a:r>
              <a:rPr lang="en-GB" sz="2400" dirty="0"/>
              <a:t>VHD became the native disk storage of Hyper-V. </a:t>
            </a:r>
            <a:endParaRPr lang="en-GB" sz="2400" dirty="0" smtClean="0"/>
          </a:p>
          <a:p>
            <a:pPr lvl="1" algn="just">
              <a:buFont typeface="Wingdings" panose="05000000000000000000" pitchFamily="2" charset="2"/>
              <a:buChar char="Ø"/>
            </a:pPr>
            <a:r>
              <a:rPr lang="en-GB" sz="2400" dirty="0" smtClean="0"/>
              <a:t>In 2012</a:t>
            </a:r>
            <a:r>
              <a:rPr lang="en-GB" sz="2400" dirty="0"/>
              <a:t>, </a:t>
            </a:r>
            <a:r>
              <a:rPr lang="en-GB" sz="2400" dirty="0" smtClean="0"/>
              <a:t>VHDX </a:t>
            </a:r>
            <a:r>
              <a:rPr lang="en-GB" sz="2400" dirty="0"/>
              <a:t>format </a:t>
            </a:r>
            <a:r>
              <a:rPr lang="en-GB" sz="2400" dirty="0" smtClean="0"/>
              <a:t>was introduced </a:t>
            </a:r>
          </a:p>
          <a:p>
            <a:pPr lvl="1" algn="just">
              <a:buFont typeface="Wingdings" panose="05000000000000000000" pitchFamily="2" charset="2"/>
              <a:buChar char="Ø"/>
            </a:pPr>
            <a:r>
              <a:rPr lang="en-GB" sz="2400" dirty="0" smtClean="0"/>
              <a:t>Disk </a:t>
            </a:r>
            <a:r>
              <a:rPr lang="en-GB" sz="2400" dirty="0"/>
              <a:t>storage </a:t>
            </a:r>
            <a:r>
              <a:rPr lang="en-GB" sz="2400" dirty="0" smtClean="0"/>
              <a:t>capacity: </a:t>
            </a:r>
            <a:r>
              <a:rPr lang="en-GB" sz="2400" dirty="0"/>
              <a:t>of up to 64 TB. </a:t>
            </a:r>
            <a:endParaRPr lang="en-GB" sz="2400" dirty="0" smtClean="0"/>
          </a:p>
          <a:p>
            <a:pPr lvl="1" algn="just">
              <a:buFont typeface="Wingdings" panose="05000000000000000000" pitchFamily="2" charset="2"/>
              <a:buChar char="Ø"/>
            </a:pPr>
            <a:r>
              <a:rPr lang="en-GB" sz="2400" dirty="0" smtClean="0"/>
              <a:t>So, VHDX </a:t>
            </a:r>
            <a:r>
              <a:rPr lang="en-GB" sz="2400" dirty="0"/>
              <a:t>replaced </a:t>
            </a:r>
            <a:r>
              <a:rPr lang="en-GB" sz="2400" dirty="0" smtClean="0"/>
              <a:t>VHD. </a:t>
            </a:r>
          </a:p>
          <a:p>
            <a:pPr lvl="1" algn="just">
              <a:buFont typeface="Wingdings" panose="05000000000000000000" pitchFamily="2" charset="2"/>
              <a:buChar char="Ø"/>
            </a:pPr>
            <a:r>
              <a:rPr lang="en-GB" sz="2400" dirty="0" smtClean="0"/>
              <a:t>However, 2019, VHD is also supported.</a:t>
            </a:r>
            <a:endParaRPr lang="en-GB" sz="2400" dirty="0"/>
          </a:p>
        </p:txBody>
      </p:sp>
    </p:spTree>
    <p:extLst>
      <p:ext uri="{BB962C8B-B14F-4D97-AF65-F5344CB8AC3E}">
        <p14:creationId xmlns:p14="http://schemas.microsoft.com/office/powerpoint/2010/main" val="90876766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V </a:t>
            </a:r>
            <a:r>
              <a:rPr lang="en-US" dirty="0">
                <a:solidFill>
                  <a:schemeClr val="accent1">
                    <a:lumMod val="50000"/>
                  </a:schemeClr>
                </a:solidFill>
              </a:rPr>
              <a:t>– </a:t>
            </a:r>
            <a:r>
              <a:rPr lang="en-US" dirty="0" smtClean="0">
                <a:solidFill>
                  <a:schemeClr val="accent1">
                    <a:lumMod val="50000"/>
                  </a:schemeClr>
                </a:solidFill>
              </a:rPr>
              <a:t>Managing Hyper-V</a:t>
            </a:r>
            <a:endParaRPr lang="en-GB" dirty="0">
              <a:solidFill>
                <a:schemeClr val="accent1">
                  <a:lumMod val="50000"/>
                </a:schemeClr>
              </a:solidFill>
            </a:endParaRPr>
          </a:p>
        </p:txBody>
      </p:sp>
      <p:sp>
        <p:nvSpPr>
          <p:cNvPr id="3" name="Content Placeholder 2"/>
          <p:cNvSpPr>
            <a:spLocks noGrp="1"/>
          </p:cNvSpPr>
          <p:nvPr>
            <p:ph idx="1"/>
          </p:nvPr>
        </p:nvSpPr>
        <p:spPr>
          <a:xfrm>
            <a:off x="154546" y="1188203"/>
            <a:ext cx="11487956" cy="3917032"/>
          </a:xfrm>
        </p:spPr>
        <p:txBody>
          <a:bodyPr>
            <a:noAutofit/>
          </a:bodyPr>
          <a:lstStyle/>
          <a:p>
            <a:pPr algn="just">
              <a:buFont typeface="Wingdings" panose="05000000000000000000" pitchFamily="2" charset="2"/>
              <a:buChar char="Ø"/>
            </a:pPr>
            <a:r>
              <a:rPr lang="en-GB" sz="2800" b="1" dirty="0" smtClean="0"/>
              <a:t>Physical Servers to Virtual Servers (P2V)</a:t>
            </a:r>
            <a:endParaRPr lang="en-GB" sz="2800" dirty="0" smtClean="0"/>
          </a:p>
          <a:p>
            <a:pPr lvl="1" algn="just">
              <a:buFont typeface="Wingdings" panose="05000000000000000000" pitchFamily="2" charset="2"/>
              <a:buChar char="Ø"/>
            </a:pPr>
            <a:r>
              <a:rPr lang="en-GB" sz="2400" dirty="0"/>
              <a:t>V</a:t>
            </a:r>
            <a:r>
              <a:rPr lang="en-GB" sz="2400" dirty="0" smtClean="0"/>
              <a:t>irtualization </a:t>
            </a:r>
            <a:r>
              <a:rPr lang="en-GB" sz="2400" dirty="0"/>
              <a:t>has become an important network service driver </a:t>
            </a:r>
            <a:endParaRPr lang="en-GB" sz="2400" dirty="0" smtClean="0"/>
          </a:p>
          <a:p>
            <a:pPr lvl="1" algn="just">
              <a:buFont typeface="Wingdings" panose="05000000000000000000" pitchFamily="2" charset="2"/>
              <a:buChar char="Ø"/>
            </a:pPr>
            <a:r>
              <a:rPr lang="en-GB" sz="2400" dirty="0" smtClean="0"/>
              <a:t>This made the organizations to move from physical </a:t>
            </a:r>
            <a:r>
              <a:rPr lang="en-GB" sz="2400" dirty="0"/>
              <a:t>servers to virtual </a:t>
            </a:r>
            <a:r>
              <a:rPr lang="en-GB" sz="2400" dirty="0" smtClean="0"/>
              <a:t>servers.</a:t>
            </a:r>
          </a:p>
          <a:p>
            <a:pPr lvl="1" algn="just">
              <a:buFont typeface="Wingdings" panose="05000000000000000000" pitchFamily="2" charset="2"/>
              <a:buChar char="Ø"/>
            </a:pPr>
            <a:r>
              <a:rPr lang="en-GB" sz="2400" dirty="0"/>
              <a:t>Why?</a:t>
            </a:r>
          </a:p>
          <a:p>
            <a:pPr lvl="2" algn="just">
              <a:buFont typeface="Wingdings" panose="05000000000000000000" pitchFamily="2" charset="2"/>
              <a:buChar char="Ø"/>
            </a:pPr>
            <a:r>
              <a:rPr lang="en-GB" sz="1800" dirty="0"/>
              <a:t>Cost, </a:t>
            </a:r>
          </a:p>
          <a:p>
            <a:pPr lvl="2" algn="just">
              <a:buFont typeface="Wingdings" panose="05000000000000000000" pitchFamily="2" charset="2"/>
              <a:buChar char="Ø"/>
            </a:pPr>
            <a:r>
              <a:rPr lang="en-GB" sz="1800" dirty="0"/>
              <a:t>Easy to manage </a:t>
            </a:r>
          </a:p>
          <a:p>
            <a:pPr lvl="2" algn="just">
              <a:buFont typeface="Wingdings" panose="05000000000000000000" pitchFamily="2" charset="2"/>
              <a:buChar char="Ø"/>
            </a:pPr>
            <a:r>
              <a:rPr lang="en-GB" sz="1800" dirty="0"/>
              <a:t>Considering future expansion. </a:t>
            </a:r>
          </a:p>
          <a:p>
            <a:pPr lvl="1" algn="just">
              <a:buFont typeface="Wingdings" panose="05000000000000000000" pitchFamily="2" charset="2"/>
              <a:buChar char="Ø"/>
            </a:pPr>
            <a:r>
              <a:rPr lang="en-GB" sz="2400" b="1" dirty="0" smtClean="0"/>
              <a:t>Disk2vhd </a:t>
            </a:r>
            <a:r>
              <a:rPr lang="en-GB" sz="2400" b="1" dirty="0"/>
              <a:t>app </a:t>
            </a:r>
            <a:endParaRPr lang="en-GB" sz="2400" b="1" dirty="0" smtClean="0"/>
          </a:p>
          <a:p>
            <a:pPr lvl="2" algn="just">
              <a:buFont typeface="Wingdings" panose="05000000000000000000" pitchFamily="2" charset="2"/>
              <a:buChar char="Ø"/>
            </a:pPr>
            <a:r>
              <a:rPr lang="en-GB" sz="2000" dirty="0" smtClean="0"/>
              <a:t>Converts </a:t>
            </a:r>
            <a:r>
              <a:rPr lang="en-GB" sz="2000" dirty="0"/>
              <a:t>a physical disk drive into a VHD. </a:t>
            </a:r>
            <a:endParaRPr lang="en-GB" sz="2000" dirty="0" smtClean="0"/>
          </a:p>
          <a:p>
            <a:pPr lvl="2" algn="just">
              <a:buFont typeface="Wingdings" panose="05000000000000000000" pitchFamily="2" charset="2"/>
              <a:buChar char="Ø"/>
            </a:pPr>
            <a:r>
              <a:rPr lang="en-GB" sz="2000" dirty="0" smtClean="0"/>
              <a:t>Using </a:t>
            </a:r>
            <a:r>
              <a:rPr lang="en-GB" sz="2000" dirty="0"/>
              <a:t>Hyper-V Manager, you can create a VM using the converted </a:t>
            </a:r>
            <a:r>
              <a:rPr lang="en-GB" sz="2000" dirty="0" smtClean="0"/>
              <a:t>VHD</a:t>
            </a:r>
            <a:endParaRPr lang="en-GB" sz="2000" dirty="0"/>
          </a:p>
          <a:p>
            <a:pPr lvl="1" algn="just">
              <a:buFont typeface="Wingdings" panose="05000000000000000000" pitchFamily="2" charset="2"/>
              <a:buChar char="Ø"/>
            </a:pPr>
            <a:endParaRPr lang="en-GB" sz="2400" dirty="0" smtClean="0"/>
          </a:p>
        </p:txBody>
      </p:sp>
      <p:sp>
        <p:nvSpPr>
          <p:cNvPr id="4" name="TextBox 3"/>
          <p:cNvSpPr txBox="1"/>
          <p:nvPr/>
        </p:nvSpPr>
        <p:spPr>
          <a:xfrm>
            <a:off x="0" y="5170868"/>
            <a:ext cx="5959708" cy="584775"/>
          </a:xfrm>
          <a:prstGeom prst="rect">
            <a:avLst/>
          </a:prstGeom>
          <a:noFill/>
        </p:spPr>
        <p:txBody>
          <a:bodyPr wrap="none" rtlCol="0">
            <a:spAutoFit/>
          </a:bodyPr>
          <a:lstStyle/>
          <a:p>
            <a:r>
              <a:rPr lang="en-GB" sz="1600" b="1" dirty="0" smtClean="0"/>
              <a:t>Disk2Vhd app: </a:t>
            </a:r>
          </a:p>
          <a:p>
            <a:r>
              <a:rPr lang="en-GB" sz="1600" dirty="0" smtClean="0">
                <a:hlinkClick r:id="rId3"/>
              </a:rPr>
              <a:t>https</a:t>
            </a:r>
            <a:r>
              <a:rPr lang="en-GB" sz="1600" dirty="0">
                <a:hlinkClick r:id="rId3"/>
              </a:rPr>
              <a:t>://</a:t>
            </a:r>
            <a:r>
              <a:rPr lang="en-GB" sz="1600" dirty="0" smtClean="0">
                <a:hlinkClick r:id="rId3"/>
              </a:rPr>
              <a:t>docs.microsoft.com/en-us/sysinternals/downloads/disk2vhd</a:t>
            </a:r>
            <a:endParaRPr lang="en-GB" sz="1600" dirty="0"/>
          </a:p>
        </p:txBody>
      </p:sp>
      <p:pic>
        <p:nvPicPr>
          <p:cNvPr id="5" name="Picture 4"/>
          <p:cNvPicPr>
            <a:picLocks noChangeAspect="1"/>
          </p:cNvPicPr>
          <p:nvPr/>
        </p:nvPicPr>
        <p:blipFill rotWithShape="1">
          <a:blip r:embed="rId4"/>
          <a:srcRect l="33733" t="26400" r="22334" b="50200"/>
          <a:stretch/>
        </p:blipFill>
        <p:spPr>
          <a:xfrm>
            <a:off x="6654800" y="2925500"/>
            <a:ext cx="5048250" cy="1792550"/>
          </a:xfrm>
          <a:prstGeom prst="rect">
            <a:avLst/>
          </a:prstGeom>
        </p:spPr>
      </p:pic>
    </p:spTree>
    <p:extLst>
      <p:ext uri="{BB962C8B-B14F-4D97-AF65-F5344CB8AC3E}">
        <p14:creationId xmlns:p14="http://schemas.microsoft.com/office/powerpoint/2010/main" val="15230641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V </a:t>
            </a:r>
            <a:r>
              <a:rPr lang="en-US" dirty="0">
                <a:solidFill>
                  <a:schemeClr val="accent1">
                    <a:lumMod val="50000"/>
                  </a:schemeClr>
                </a:solidFill>
              </a:rPr>
              <a:t>– </a:t>
            </a:r>
            <a:r>
              <a:rPr lang="en-US" dirty="0" smtClean="0">
                <a:solidFill>
                  <a:schemeClr val="accent1">
                    <a:lumMod val="50000"/>
                  </a:schemeClr>
                </a:solidFill>
              </a:rPr>
              <a:t>Managing Hyper-V</a:t>
            </a:r>
            <a:endParaRPr lang="en-GB" dirty="0">
              <a:solidFill>
                <a:schemeClr val="accent1">
                  <a:lumMod val="50000"/>
                </a:schemeClr>
              </a:solidFill>
            </a:endParaRPr>
          </a:p>
        </p:txBody>
      </p:sp>
      <p:sp>
        <p:nvSpPr>
          <p:cNvPr id="3" name="Content Placeholder 2"/>
          <p:cNvSpPr>
            <a:spLocks noGrp="1"/>
          </p:cNvSpPr>
          <p:nvPr>
            <p:ph idx="1"/>
          </p:nvPr>
        </p:nvSpPr>
        <p:spPr>
          <a:xfrm>
            <a:off x="154546" y="1188203"/>
            <a:ext cx="11487956" cy="3917032"/>
          </a:xfrm>
        </p:spPr>
        <p:txBody>
          <a:bodyPr>
            <a:noAutofit/>
          </a:bodyPr>
          <a:lstStyle/>
          <a:p>
            <a:pPr algn="just">
              <a:buFont typeface="Wingdings" panose="05000000000000000000" pitchFamily="2" charset="2"/>
              <a:buChar char="Ø"/>
            </a:pPr>
            <a:r>
              <a:rPr lang="en-GB" sz="2800" b="1" dirty="0" smtClean="0"/>
              <a:t>Virtual Servers to </a:t>
            </a:r>
            <a:r>
              <a:rPr lang="en-GB" sz="2800" b="1" dirty="0"/>
              <a:t>Physical Servers </a:t>
            </a:r>
            <a:r>
              <a:rPr lang="en-GB" sz="2800" b="1" dirty="0" smtClean="0"/>
              <a:t>(V2P)</a:t>
            </a:r>
            <a:endParaRPr lang="en-GB" sz="2800" dirty="0" smtClean="0"/>
          </a:p>
          <a:p>
            <a:pPr lvl="2" algn="just">
              <a:buFont typeface="Wingdings" panose="05000000000000000000" pitchFamily="2" charset="2"/>
              <a:buChar char="Ø"/>
            </a:pPr>
            <a:r>
              <a:rPr lang="en-GB" sz="2000" dirty="0" smtClean="0"/>
              <a:t>Vice versa like the other. </a:t>
            </a:r>
          </a:p>
          <a:p>
            <a:pPr lvl="2" algn="just">
              <a:buFont typeface="Wingdings" panose="05000000000000000000" pitchFamily="2" charset="2"/>
              <a:buChar char="Ø"/>
            </a:pPr>
            <a:r>
              <a:rPr lang="en-GB" sz="2000" dirty="0" smtClean="0"/>
              <a:t>Not a recommended approach. </a:t>
            </a:r>
          </a:p>
          <a:p>
            <a:pPr lvl="2" algn="just">
              <a:buFont typeface="Wingdings" panose="05000000000000000000" pitchFamily="2" charset="2"/>
              <a:buChar char="Ø"/>
            </a:pPr>
            <a:r>
              <a:rPr lang="en-GB" sz="2000" dirty="0" smtClean="0"/>
              <a:t>But, it is possible. </a:t>
            </a:r>
          </a:p>
          <a:p>
            <a:pPr lvl="2" algn="just">
              <a:buFont typeface="Wingdings" panose="05000000000000000000" pitchFamily="2" charset="2"/>
              <a:buChar char="Ø"/>
            </a:pPr>
            <a:r>
              <a:rPr lang="en-GB" sz="2000" b="1" dirty="0" smtClean="0"/>
              <a:t>Scenario’s</a:t>
            </a:r>
            <a:r>
              <a:rPr lang="en-GB" sz="2000" dirty="0" smtClean="0"/>
              <a:t>. Migration</a:t>
            </a:r>
            <a:r>
              <a:rPr lang="en-GB" sz="2000" dirty="0"/>
              <a:t>. </a:t>
            </a:r>
            <a:endParaRPr lang="en-GB" sz="2000" dirty="0" smtClean="0"/>
          </a:p>
          <a:p>
            <a:pPr lvl="2" algn="just">
              <a:buFont typeface="Wingdings" panose="05000000000000000000" pitchFamily="2" charset="2"/>
              <a:buChar char="Ø"/>
            </a:pPr>
            <a:r>
              <a:rPr lang="en-GB" sz="2000" b="1" dirty="0" smtClean="0"/>
              <a:t>Situation: </a:t>
            </a:r>
            <a:r>
              <a:rPr lang="en-GB" sz="2000" dirty="0" smtClean="0"/>
              <a:t>If in case, to </a:t>
            </a:r>
            <a:r>
              <a:rPr lang="en-GB" sz="2000" dirty="0"/>
              <a:t>install Windows Server 2019 on a physical server, and then migrate settings and applications from a virtual server to a physical server. </a:t>
            </a:r>
            <a:endParaRPr lang="en-GB" sz="2000" dirty="0" smtClean="0"/>
          </a:p>
          <a:p>
            <a:pPr lvl="2" algn="just">
              <a:buFont typeface="Wingdings" panose="05000000000000000000" pitchFamily="2" charset="2"/>
              <a:buChar char="Ø"/>
            </a:pPr>
            <a:r>
              <a:rPr lang="en-GB" sz="2000" b="1" dirty="0" smtClean="0"/>
              <a:t>Solution: V2P is available. A lot of Tools are available. </a:t>
            </a:r>
          </a:p>
        </p:txBody>
      </p:sp>
      <p:sp>
        <p:nvSpPr>
          <p:cNvPr id="4" name="TextBox 3"/>
          <p:cNvSpPr txBox="1"/>
          <p:nvPr/>
        </p:nvSpPr>
        <p:spPr>
          <a:xfrm>
            <a:off x="0" y="5170868"/>
            <a:ext cx="3856953" cy="584775"/>
          </a:xfrm>
          <a:prstGeom prst="rect">
            <a:avLst/>
          </a:prstGeom>
          <a:noFill/>
        </p:spPr>
        <p:txBody>
          <a:bodyPr wrap="none" rtlCol="0">
            <a:spAutoFit/>
          </a:bodyPr>
          <a:lstStyle/>
          <a:p>
            <a:r>
              <a:rPr lang="en-GB" sz="1600" b="1" dirty="0" smtClean="0"/>
              <a:t>V2P Tool: </a:t>
            </a:r>
          </a:p>
          <a:p>
            <a:r>
              <a:rPr lang="en-GB" sz="1600" dirty="0">
                <a:hlinkClick r:id="rId3"/>
              </a:rPr>
              <a:t>https://</a:t>
            </a:r>
            <a:r>
              <a:rPr lang="en-GB" sz="1600" dirty="0" smtClean="0">
                <a:hlinkClick r:id="rId3"/>
              </a:rPr>
              <a:t>www.apricorn.com/upgrades/ezgig</a:t>
            </a:r>
            <a:endParaRPr lang="en-GB" sz="1600" dirty="0"/>
          </a:p>
        </p:txBody>
      </p:sp>
    </p:spTree>
    <p:extLst>
      <p:ext uri="{BB962C8B-B14F-4D97-AF65-F5344CB8AC3E}">
        <p14:creationId xmlns:p14="http://schemas.microsoft.com/office/powerpoint/2010/main" val="400021727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V – Managing </a:t>
            </a:r>
            <a:r>
              <a:rPr lang="en-US" dirty="0" smtClean="0">
                <a:solidFill>
                  <a:schemeClr val="accent1">
                    <a:lumMod val="50000"/>
                  </a:schemeClr>
                </a:solidFill>
              </a:rPr>
              <a:t>Hyper-V: Manager</a:t>
            </a:r>
            <a:endParaRPr lang="en-GB" dirty="0">
              <a:solidFill>
                <a:schemeClr val="accent1">
                  <a:lumMod val="50000"/>
                </a:schemeClr>
              </a:solidFill>
            </a:endParaRPr>
          </a:p>
        </p:txBody>
      </p:sp>
      <p:sp>
        <p:nvSpPr>
          <p:cNvPr id="3" name="Content Placeholder 2"/>
          <p:cNvSpPr>
            <a:spLocks noGrp="1"/>
          </p:cNvSpPr>
          <p:nvPr>
            <p:ph idx="1"/>
          </p:nvPr>
        </p:nvSpPr>
        <p:spPr>
          <a:xfrm>
            <a:off x="190688" y="1417638"/>
            <a:ext cx="5316239" cy="3917032"/>
          </a:xfrm>
        </p:spPr>
        <p:txBody>
          <a:bodyPr>
            <a:noAutofit/>
          </a:bodyPr>
          <a:lstStyle/>
          <a:p>
            <a:pPr algn="just">
              <a:buFont typeface="Wingdings" panose="05000000000000000000" pitchFamily="2" charset="2"/>
              <a:buChar char="Ø"/>
            </a:pPr>
            <a:r>
              <a:rPr lang="en-GB" sz="2400" dirty="0"/>
              <a:t>Hyper-V Manager is an </a:t>
            </a:r>
            <a:r>
              <a:rPr lang="en-GB" sz="2400" dirty="0" smtClean="0"/>
              <a:t>admin tool</a:t>
            </a:r>
          </a:p>
          <a:p>
            <a:pPr lvl="1" algn="just">
              <a:buFont typeface="Wingdings" panose="05000000000000000000" pitchFamily="2" charset="2"/>
              <a:buChar char="Ø"/>
            </a:pPr>
            <a:r>
              <a:rPr lang="en-GB" sz="2000" dirty="0" smtClean="0"/>
              <a:t>Manage </a:t>
            </a:r>
            <a:r>
              <a:rPr lang="en-GB" sz="2000" dirty="0"/>
              <a:t>Virtual Machines </a:t>
            </a:r>
          </a:p>
          <a:p>
            <a:pPr lvl="2" algn="just">
              <a:buFont typeface="Wingdings" panose="05000000000000000000" pitchFamily="2" charset="2"/>
              <a:buChar char="Ø"/>
            </a:pPr>
            <a:r>
              <a:rPr lang="en-GB" sz="1600" dirty="0"/>
              <a:t>Creating, importing, and deleting VMs </a:t>
            </a:r>
          </a:p>
          <a:p>
            <a:pPr lvl="2" algn="just">
              <a:buFont typeface="Wingdings" panose="05000000000000000000" pitchFamily="2" charset="2"/>
              <a:buChar char="Ø"/>
            </a:pPr>
            <a:r>
              <a:rPr lang="en-GB" sz="1600" dirty="0"/>
              <a:t>Creating a virtual switch </a:t>
            </a:r>
          </a:p>
          <a:p>
            <a:pPr lvl="2" algn="just">
              <a:buFont typeface="Wingdings" panose="05000000000000000000" pitchFamily="2" charset="2"/>
              <a:buChar char="Ø"/>
            </a:pPr>
            <a:r>
              <a:rPr lang="en-GB" sz="1600" dirty="0"/>
              <a:t>Creating the SAN manager </a:t>
            </a:r>
          </a:p>
          <a:p>
            <a:pPr lvl="2" algn="just">
              <a:buFont typeface="Wingdings" panose="05000000000000000000" pitchFamily="2" charset="2"/>
              <a:buChar char="Ø"/>
            </a:pPr>
            <a:r>
              <a:rPr lang="en-GB" sz="1600" dirty="0"/>
              <a:t>Inspecting and editing disks </a:t>
            </a:r>
          </a:p>
          <a:p>
            <a:pPr lvl="2" algn="just">
              <a:buFont typeface="Wingdings" panose="05000000000000000000" pitchFamily="2" charset="2"/>
              <a:buChar char="Ø"/>
            </a:pPr>
            <a:r>
              <a:rPr lang="en-GB" sz="1600" dirty="0"/>
              <a:t>Stopping services </a:t>
            </a:r>
          </a:p>
          <a:p>
            <a:pPr lvl="1" algn="just">
              <a:buFont typeface="Wingdings" panose="05000000000000000000" pitchFamily="2" charset="2"/>
              <a:buChar char="Ø"/>
            </a:pPr>
            <a:r>
              <a:rPr lang="en-GB" sz="2000" dirty="0" smtClean="0"/>
              <a:t>The </a:t>
            </a:r>
            <a:r>
              <a:rPr lang="en-GB" sz="2000" dirty="0"/>
              <a:t>Hyper-V Manager user interface </a:t>
            </a:r>
            <a:r>
              <a:rPr lang="en-GB" sz="2000" dirty="0" smtClean="0"/>
              <a:t>has</a:t>
            </a:r>
          </a:p>
          <a:p>
            <a:pPr lvl="2" algn="just">
              <a:buFont typeface="Wingdings" panose="05000000000000000000" pitchFamily="2" charset="2"/>
              <a:buChar char="Ø"/>
            </a:pPr>
            <a:r>
              <a:rPr lang="en-GB" sz="1600" dirty="0" smtClean="0"/>
              <a:t>a </a:t>
            </a:r>
            <a:r>
              <a:rPr lang="en-GB" sz="1600" dirty="0"/>
              <a:t>server pane, </a:t>
            </a:r>
            <a:endParaRPr lang="en-GB" sz="1600" dirty="0" smtClean="0"/>
          </a:p>
          <a:p>
            <a:pPr lvl="2" algn="just">
              <a:buFont typeface="Wingdings" panose="05000000000000000000" pitchFamily="2" charset="2"/>
              <a:buChar char="Ø"/>
            </a:pPr>
            <a:r>
              <a:rPr lang="en-GB" sz="1600" dirty="0" smtClean="0"/>
              <a:t>a </a:t>
            </a:r>
            <a:r>
              <a:rPr lang="en-GB" sz="1600" dirty="0"/>
              <a:t>VM pane, </a:t>
            </a:r>
            <a:endParaRPr lang="en-GB" sz="1600" dirty="0" smtClean="0"/>
          </a:p>
          <a:p>
            <a:pPr lvl="2" algn="just">
              <a:buFont typeface="Wingdings" panose="05000000000000000000" pitchFamily="2" charset="2"/>
              <a:buChar char="Ø"/>
            </a:pPr>
            <a:r>
              <a:rPr lang="en-GB" sz="1600" dirty="0" smtClean="0"/>
              <a:t>a </a:t>
            </a:r>
            <a:r>
              <a:rPr lang="en-GB" sz="1600" dirty="0"/>
              <a:t>checkpoint pane, </a:t>
            </a:r>
            <a:endParaRPr lang="en-GB" sz="1600" dirty="0" smtClean="0"/>
          </a:p>
          <a:p>
            <a:pPr lvl="2" algn="just">
              <a:buFont typeface="Wingdings" panose="05000000000000000000" pitchFamily="2" charset="2"/>
              <a:buChar char="Ø"/>
            </a:pPr>
            <a:r>
              <a:rPr lang="en-GB" sz="1600" dirty="0" smtClean="0"/>
              <a:t>selected </a:t>
            </a:r>
            <a:r>
              <a:rPr lang="en-GB" sz="1600" dirty="0"/>
              <a:t>VM details, </a:t>
            </a:r>
            <a:endParaRPr lang="en-GB" sz="1600" dirty="0" smtClean="0"/>
          </a:p>
          <a:p>
            <a:pPr lvl="2" algn="just">
              <a:buFont typeface="Wingdings" panose="05000000000000000000" pitchFamily="2" charset="2"/>
              <a:buChar char="Ø"/>
            </a:pPr>
            <a:r>
              <a:rPr lang="en-GB" sz="1600" dirty="0" smtClean="0"/>
              <a:t>an</a:t>
            </a:r>
            <a:r>
              <a:rPr lang="en-GB" sz="1600" dirty="0"/>
              <a:t> Actions pane</a:t>
            </a:r>
          </a:p>
          <a:p>
            <a:pPr algn="just">
              <a:buFont typeface="Wingdings" panose="05000000000000000000" pitchFamily="2" charset="2"/>
              <a:buChar char="Ø"/>
            </a:pPr>
            <a:endParaRPr lang="en-GB" sz="2400" dirty="0" smtClean="0"/>
          </a:p>
        </p:txBody>
      </p:sp>
      <p:pic>
        <p:nvPicPr>
          <p:cNvPr id="7" name="Picture 6"/>
          <p:cNvPicPr>
            <a:picLocks noChangeAspect="1"/>
          </p:cNvPicPr>
          <p:nvPr/>
        </p:nvPicPr>
        <p:blipFill>
          <a:blip r:embed="rId3"/>
          <a:stretch>
            <a:fillRect/>
          </a:stretch>
        </p:blipFill>
        <p:spPr>
          <a:xfrm>
            <a:off x="5506927" y="1290917"/>
            <a:ext cx="6494385" cy="4218921"/>
          </a:xfrm>
          <a:prstGeom prst="rect">
            <a:avLst/>
          </a:prstGeom>
        </p:spPr>
      </p:pic>
    </p:spTree>
    <p:extLst>
      <p:ext uri="{BB962C8B-B14F-4D97-AF65-F5344CB8AC3E}">
        <p14:creationId xmlns:p14="http://schemas.microsoft.com/office/powerpoint/2010/main" val="420524693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VI </a:t>
            </a:r>
            <a:r>
              <a:rPr lang="en-US" dirty="0">
                <a:solidFill>
                  <a:schemeClr val="accent1">
                    <a:lumMod val="50000"/>
                  </a:schemeClr>
                </a:solidFill>
              </a:rPr>
              <a:t>– </a:t>
            </a:r>
            <a:r>
              <a:rPr lang="en-US" dirty="0" smtClean="0">
                <a:solidFill>
                  <a:schemeClr val="accent1">
                    <a:lumMod val="50000"/>
                  </a:schemeClr>
                </a:solidFill>
              </a:rPr>
              <a:t>Virtual Machines: Settings</a:t>
            </a:r>
            <a:endParaRPr lang="en-GB" dirty="0">
              <a:solidFill>
                <a:schemeClr val="accent1">
                  <a:lumMod val="50000"/>
                </a:schemeClr>
              </a:solidFill>
            </a:endParaRPr>
          </a:p>
        </p:txBody>
      </p:sp>
      <p:sp>
        <p:nvSpPr>
          <p:cNvPr id="3" name="Content Placeholder 2"/>
          <p:cNvSpPr>
            <a:spLocks noGrp="1"/>
          </p:cNvSpPr>
          <p:nvPr>
            <p:ph idx="1"/>
          </p:nvPr>
        </p:nvSpPr>
        <p:spPr>
          <a:xfrm>
            <a:off x="133538" y="1271588"/>
            <a:ext cx="11677462" cy="3917032"/>
          </a:xfrm>
        </p:spPr>
        <p:txBody>
          <a:bodyPr>
            <a:noAutofit/>
          </a:bodyPr>
          <a:lstStyle/>
          <a:p>
            <a:pPr algn="just">
              <a:buFont typeface="Wingdings" panose="05000000000000000000" pitchFamily="2" charset="2"/>
              <a:buChar char="Ø"/>
            </a:pPr>
            <a:r>
              <a:rPr lang="en-GB" sz="2400" dirty="0" smtClean="0"/>
              <a:t>After Hyper-V’s before Server configurations it is important to focus on the available VM settings</a:t>
            </a:r>
          </a:p>
          <a:p>
            <a:pPr algn="just">
              <a:buFont typeface="Wingdings" panose="05000000000000000000" pitchFamily="2" charset="2"/>
              <a:buChar char="Ø"/>
            </a:pPr>
            <a:r>
              <a:rPr lang="en-GB" sz="2400" dirty="0" smtClean="0"/>
              <a:t>On the Virtual Machine, go to Settings</a:t>
            </a:r>
          </a:p>
          <a:p>
            <a:pPr lvl="1" algn="just">
              <a:buFont typeface="Wingdings" panose="05000000000000000000" pitchFamily="2" charset="2"/>
              <a:buChar char="Ø"/>
            </a:pPr>
            <a:r>
              <a:rPr lang="en-GB" sz="2000" b="1" dirty="0" smtClean="0"/>
              <a:t>Add Hardware</a:t>
            </a:r>
            <a:r>
              <a:rPr lang="en-GB" sz="2000" dirty="0" smtClean="0"/>
              <a:t> </a:t>
            </a:r>
            <a:r>
              <a:rPr lang="en-GB" sz="2000" i="1" dirty="0" smtClean="0"/>
              <a:t>enables </a:t>
            </a:r>
            <a:r>
              <a:rPr lang="en-GB" sz="2000" i="1" dirty="0"/>
              <a:t>devices to be added to </a:t>
            </a:r>
            <a:r>
              <a:rPr lang="en-GB" sz="2000" i="1" dirty="0" smtClean="0"/>
              <a:t>VM</a:t>
            </a:r>
            <a:r>
              <a:rPr lang="en-GB" sz="2000" dirty="0" smtClean="0"/>
              <a:t> </a:t>
            </a:r>
          </a:p>
          <a:p>
            <a:pPr lvl="1" algn="just">
              <a:buFont typeface="Wingdings" panose="05000000000000000000" pitchFamily="2" charset="2"/>
              <a:buChar char="Ø"/>
            </a:pPr>
            <a:r>
              <a:rPr lang="en-GB" sz="2000" b="1" dirty="0" smtClean="0"/>
              <a:t>BIOS</a:t>
            </a:r>
            <a:r>
              <a:rPr lang="en-GB" sz="2000" dirty="0" smtClean="0"/>
              <a:t> </a:t>
            </a:r>
            <a:r>
              <a:rPr lang="en-GB" sz="2000" i="1" dirty="0" smtClean="0"/>
              <a:t>enables </a:t>
            </a:r>
            <a:r>
              <a:rPr lang="en-GB" sz="2000" i="1" dirty="0"/>
              <a:t>the boot order to be </a:t>
            </a:r>
            <a:r>
              <a:rPr lang="en-GB" sz="2000" i="1" dirty="0" smtClean="0"/>
              <a:t>set</a:t>
            </a:r>
            <a:r>
              <a:rPr lang="en-GB" sz="2000" dirty="0" smtClean="0"/>
              <a:t> </a:t>
            </a:r>
          </a:p>
          <a:p>
            <a:pPr lvl="1" algn="just">
              <a:buFont typeface="Wingdings" panose="05000000000000000000" pitchFamily="2" charset="2"/>
              <a:buChar char="Ø"/>
            </a:pPr>
            <a:r>
              <a:rPr lang="en-GB" sz="2000" b="1" dirty="0" smtClean="0"/>
              <a:t>Security</a:t>
            </a:r>
            <a:r>
              <a:rPr lang="en-GB" sz="2000" dirty="0" smtClean="0"/>
              <a:t> </a:t>
            </a:r>
            <a:r>
              <a:rPr lang="en-GB" sz="2000" i="1" dirty="0" smtClean="0"/>
              <a:t>enables </a:t>
            </a:r>
            <a:r>
              <a:rPr lang="en-GB" sz="2000" i="1" dirty="0"/>
              <a:t>state and VM migration traffic to be </a:t>
            </a:r>
            <a:r>
              <a:rPr lang="en-GB" sz="2000" i="1" dirty="0" smtClean="0"/>
              <a:t>encrypted</a:t>
            </a:r>
            <a:r>
              <a:rPr lang="en-GB" sz="2000" dirty="0" smtClean="0"/>
              <a:t> </a:t>
            </a:r>
          </a:p>
          <a:p>
            <a:pPr lvl="1" algn="just">
              <a:buFont typeface="Wingdings" panose="05000000000000000000" pitchFamily="2" charset="2"/>
              <a:buChar char="Ø"/>
            </a:pPr>
            <a:r>
              <a:rPr lang="en-GB" sz="2000" b="1" dirty="0" smtClean="0"/>
              <a:t>Memory</a:t>
            </a:r>
            <a:r>
              <a:rPr lang="en-GB" sz="2000" dirty="0" smtClean="0"/>
              <a:t> </a:t>
            </a:r>
            <a:r>
              <a:rPr lang="en-GB" sz="2000" i="1" dirty="0" smtClean="0"/>
              <a:t>enables </a:t>
            </a:r>
            <a:r>
              <a:rPr lang="en-GB" sz="2000" i="1" dirty="0"/>
              <a:t>the VM memory to be </a:t>
            </a:r>
            <a:r>
              <a:rPr lang="en-GB" sz="2000" i="1" dirty="0" smtClean="0"/>
              <a:t>specified</a:t>
            </a:r>
            <a:r>
              <a:rPr lang="en-GB" sz="2000" dirty="0" smtClean="0"/>
              <a:t> </a:t>
            </a:r>
          </a:p>
          <a:p>
            <a:pPr lvl="1" algn="just">
              <a:buFont typeface="Wingdings" panose="05000000000000000000" pitchFamily="2" charset="2"/>
              <a:buChar char="Ø"/>
            </a:pPr>
            <a:r>
              <a:rPr lang="en-GB" sz="2000" b="1" dirty="0" smtClean="0"/>
              <a:t>Processor</a:t>
            </a:r>
            <a:r>
              <a:rPr lang="en-GB" sz="2000" dirty="0" smtClean="0"/>
              <a:t> </a:t>
            </a:r>
            <a:r>
              <a:rPr lang="en-GB" sz="2000" i="1" dirty="0" smtClean="0"/>
              <a:t>enables </a:t>
            </a:r>
            <a:r>
              <a:rPr lang="en-GB" sz="2000" i="1" dirty="0"/>
              <a:t>the number of virtual processors to be set </a:t>
            </a:r>
            <a:r>
              <a:rPr lang="en-GB" sz="2000" i="1" dirty="0" smtClean="0"/>
              <a:t>up</a:t>
            </a:r>
            <a:r>
              <a:rPr lang="en-GB" sz="2000" dirty="0" smtClean="0"/>
              <a:t> </a:t>
            </a:r>
          </a:p>
        </p:txBody>
      </p:sp>
      <p:pic>
        <p:nvPicPr>
          <p:cNvPr id="6" name="Picture 5"/>
          <p:cNvPicPr>
            <a:picLocks noChangeAspect="1"/>
          </p:cNvPicPr>
          <p:nvPr/>
        </p:nvPicPr>
        <p:blipFill>
          <a:blip r:embed="rId3"/>
          <a:stretch>
            <a:fillRect/>
          </a:stretch>
        </p:blipFill>
        <p:spPr>
          <a:xfrm>
            <a:off x="7643995" y="1644649"/>
            <a:ext cx="4262255" cy="4040647"/>
          </a:xfrm>
          <a:prstGeom prst="rect">
            <a:avLst/>
          </a:prstGeom>
        </p:spPr>
      </p:pic>
    </p:spTree>
    <p:extLst>
      <p:ext uri="{BB962C8B-B14F-4D97-AF65-F5344CB8AC3E}">
        <p14:creationId xmlns:p14="http://schemas.microsoft.com/office/powerpoint/2010/main" val="235632766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VI </a:t>
            </a:r>
            <a:r>
              <a:rPr lang="en-US" dirty="0">
                <a:solidFill>
                  <a:schemeClr val="accent1">
                    <a:lumMod val="50000"/>
                  </a:schemeClr>
                </a:solidFill>
              </a:rPr>
              <a:t>– </a:t>
            </a:r>
            <a:r>
              <a:rPr lang="en-US" dirty="0" smtClean="0">
                <a:solidFill>
                  <a:schemeClr val="accent1">
                    <a:lumMod val="50000"/>
                  </a:schemeClr>
                </a:solidFill>
              </a:rPr>
              <a:t>Virtual Machines: Settings</a:t>
            </a:r>
            <a:endParaRPr lang="en-GB" dirty="0">
              <a:solidFill>
                <a:schemeClr val="accent1">
                  <a:lumMod val="50000"/>
                </a:schemeClr>
              </a:solidFill>
            </a:endParaRPr>
          </a:p>
        </p:txBody>
      </p:sp>
      <p:sp>
        <p:nvSpPr>
          <p:cNvPr id="3" name="Content Placeholder 2"/>
          <p:cNvSpPr>
            <a:spLocks noGrp="1"/>
          </p:cNvSpPr>
          <p:nvPr>
            <p:ph idx="1"/>
          </p:nvPr>
        </p:nvSpPr>
        <p:spPr>
          <a:xfrm>
            <a:off x="133538" y="1271588"/>
            <a:ext cx="11677462" cy="3917032"/>
          </a:xfrm>
        </p:spPr>
        <p:txBody>
          <a:bodyPr>
            <a:noAutofit/>
          </a:bodyPr>
          <a:lstStyle/>
          <a:p>
            <a:pPr algn="just">
              <a:buFont typeface="Wingdings" panose="05000000000000000000" pitchFamily="2" charset="2"/>
              <a:buChar char="Ø"/>
            </a:pPr>
            <a:r>
              <a:rPr lang="en-GB" sz="2400" dirty="0" smtClean="0"/>
              <a:t>After Hyper-V’s before Server configurations it is important to focus on the available VM settings</a:t>
            </a:r>
          </a:p>
          <a:p>
            <a:pPr algn="just">
              <a:buFont typeface="Wingdings" panose="05000000000000000000" pitchFamily="2" charset="2"/>
              <a:buChar char="Ø"/>
            </a:pPr>
            <a:r>
              <a:rPr lang="en-GB" sz="2400" dirty="0" smtClean="0"/>
              <a:t>On the Virtual Machine, go to Settings</a:t>
            </a:r>
          </a:p>
          <a:p>
            <a:pPr lvl="1" algn="just">
              <a:buFont typeface="Wingdings" panose="05000000000000000000" pitchFamily="2" charset="2"/>
              <a:buChar char="Ø"/>
            </a:pPr>
            <a:r>
              <a:rPr lang="en-GB" sz="2000" b="1" dirty="0" smtClean="0"/>
              <a:t>IDE Controllers 0,1 </a:t>
            </a:r>
            <a:r>
              <a:rPr lang="en-GB" sz="2000" dirty="0" smtClean="0"/>
              <a:t>enables </a:t>
            </a:r>
            <a:r>
              <a:rPr lang="en-GB" sz="2000" dirty="0"/>
              <a:t>hard drives and CD/DVD drives </a:t>
            </a:r>
            <a:r>
              <a:rPr lang="en-GB" sz="2000" dirty="0" smtClean="0"/>
              <a:t>to be </a:t>
            </a:r>
            <a:r>
              <a:rPr lang="en-GB" sz="2000" dirty="0"/>
              <a:t>added to the </a:t>
            </a:r>
            <a:r>
              <a:rPr lang="en-GB" sz="2000" dirty="0" smtClean="0"/>
              <a:t>first, </a:t>
            </a:r>
            <a:r>
              <a:rPr lang="en-GB" sz="2000" dirty="0"/>
              <a:t>second</a:t>
            </a:r>
            <a:r>
              <a:rPr lang="en-GB" sz="2000" dirty="0" smtClean="0"/>
              <a:t> </a:t>
            </a:r>
            <a:r>
              <a:rPr lang="en-GB" sz="2000" dirty="0"/>
              <a:t>IDE </a:t>
            </a:r>
            <a:r>
              <a:rPr lang="en-GB" sz="2000" dirty="0" smtClean="0"/>
              <a:t>controller</a:t>
            </a:r>
          </a:p>
          <a:p>
            <a:pPr lvl="1" algn="just">
              <a:buFont typeface="Wingdings" panose="05000000000000000000" pitchFamily="2" charset="2"/>
              <a:buChar char="Ø"/>
            </a:pPr>
            <a:r>
              <a:rPr lang="en-GB" sz="2000" b="1" dirty="0" smtClean="0"/>
              <a:t>SCSI Controller</a:t>
            </a:r>
            <a:r>
              <a:rPr lang="en-GB" sz="2000" dirty="0" smtClean="0"/>
              <a:t> </a:t>
            </a:r>
            <a:r>
              <a:rPr lang="en-GB" sz="2000" i="1" dirty="0" smtClean="0"/>
              <a:t>enables </a:t>
            </a:r>
            <a:r>
              <a:rPr lang="en-GB" sz="2000" i="1" dirty="0"/>
              <a:t>hard drives to be added to/removed from </a:t>
            </a:r>
            <a:r>
              <a:rPr lang="en-GB" sz="2000" i="1" dirty="0" smtClean="0"/>
              <a:t>an </a:t>
            </a:r>
            <a:r>
              <a:rPr lang="en-GB" sz="2000" i="1" dirty="0"/>
              <a:t>SCSI </a:t>
            </a:r>
            <a:r>
              <a:rPr lang="en-GB" sz="2000" i="1" dirty="0" smtClean="0"/>
              <a:t>controller</a:t>
            </a:r>
          </a:p>
          <a:p>
            <a:pPr lvl="1" algn="just">
              <a:buFont typeface="Wingdings" panose="05000000000000000000" pitchFamily="2" charset="2"/>
              <a:buChar char="Ø"/>
            </a:pPr>
            <a:r>
              <a:rPr lang="en-GB" sz="2000" b="1" dirty="0" smtClean="0"/>
              <a:t>Network Adapter</a:t>
            </a:r>
            <a:r>
              <a:rPr lang="en-GB" sz="2000" dirty="0" smtClean="0"/>
              <a:t> </a:t>
            </a:r>
            <a:r>
              <a:rPr lang="en-GB" sz="2000" i="1" dirty="0" smtClean="0"/>
              <a:t>enables </a:t>
            </a:r>
            <a:r>
              <a:rPr lang="en-GB" sz="2000" i="1" dirty="0"/>
              <a:t>the configuration of the network adapter to be </a:t>
            </a:r>
            <a:r>
              <a:rPr lang="en-GB" sz="2000" i="1" dirty="0" smtClean="0"/>
              <a:t>specified</a:t>
            </a:r>
            <a:r>
              <a:rPr lang="en-GB" sz="2000" dirty="0" smtClean="0"/>
              <a:t> </a:t>
            </a:r>
          </a:p>
          <a:p>
            <a:pPr lvl="1" algn="just">
              <a:buFont typeface="Wingdings" panose="05000000000000000000" pitchFamily="2" charset="2"/>
              <a:buChar char="Ø"/>
            </a:pPr>
            <a:r>
              <a:rPr lang="en-GB" sz="2000" b="1" dirty="0" smtClean="0"/>
              <a:t>COM 1</a:t>
            </a:r>
            <a:r>
              <a:rPr lang="en-GB" sz="2000" dirty="0" smtClean="0"/>
              <a:t> </a:t>
            </a:r>
            <a:r>
              <a:rPr lang="en-GB" sz="2000" i="1" dirty="0" smtClean="0"/>
              <a:t>enables </a:t>
            </a:r>
            <a:r>
              <a:rPr lang="en-GB" sz="2000" i="1" dirty="0"/>
              <a:t>the first virtual COM port to be </a:t>
            </a:r>
            <a:r>
              <a:rPr lang="en-GB" sz="2000" i="1" dirty="0" smtClean="0"/>
              <a:t>configured</a:t>
            </a:r>
            <a:r>
              <a:rPr lang="en-GB" sz="2000" dirty="0" smtClean="0"/>
              <a:t> </a:t>
            </a:r>
          </a:p>
          <a:p>
            <a:pPr lvl="1" algn="just">
              <a:buFont typeface="Wingdings" panose="05000000000000000000" pitchFamily="2" charset="2"/>
              <a:buChar char="Ø"/>
            </a:pPr>
            <a:r>
              <a:rPr lang="en-GB" sz="2000" b="1" dirty="0" smtClean="0"/>
              <a:t>COM 2</a:t>
            </a:r>
            <a:r>
              <a:rPr lang="en-GB" sz="2000" dirty="0" smtClean="0"/>
              <a:t> </a:t>
            </a:r>
            <a:r>
              <a:rPr lang="en-GB" sz="2000" i="1" dirty="0" smtClean="0"/>
              <a:t>enables </a:t>
            </a:r>
            <a:r>
              <a:rPr lang="en-GB" sz="2000" i="1" dirty="0"/>
              <a:t>the second virtual COM port to be </a:t>
            </a:r>
            <a:r>
              <a:rPr lang="en-GB" sz="2000" i="1" dirty="0" smtClean="0"/>
              <a:t>configured</a:t>
            </a:r>
            <a:r>
              <a:rPr lang="en-GB" sz="2000" dirty="0" smtClean="0"/>
              <a:t> </a:t>
            </a:r>
          </a:p>
          <a:p>
            <a:pPr lvl="1" algn="just">
              <a:buFont typeface="Wingdings" panose="05000000000000000000" pitchFamily="2" charset="2"/>
              <a:buChar char="Ø"/>
            </a:pPr>
            <a:r>
              <a:rPr lang="en-GB" sz="2000" b="1" dirty="0" smtClean="0"/>
              <a:t>Diskette Drive</a:t>
            </a:r>
            <a:r>
              <a:rPr lang="en-GB" sz="2000" dirty="0" smtClean="0"/>
              <a:t> enables </a:t>
            </a:r>
            <a:r>
              <a:rPr lang="en-GB" sz="2000" dirty="0"/>
              <a:t>the virtual floppy disk file to be </a:t>
            </a:r>
            <a:r>
              <a:rPr lang="en-GB" sz="2000" dirty="0" smtClean="0"/>
              <a:t>specified</a:t>
            </a:r>
            <a:endParaRPr lang="en-GB" sz="2000" dirty="0"/>
          </a:p>
        </p:txBody>
      </p:sp>
    </p:spTree>
    <p:extLst>
      <p:ext uri="{BB962C8B-B14F-4D97-AF65-F5344CB8AC3E}">
        <p14:creationId xmlns:p14="http://schemas.microsoft.com/office/powerpoint/2010/main" val="180826046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75741" y="1272289"/>
            <a:ext cx="11262070" cy="3432168"/>
          </a:xfrm>
        </p:spPr>
        <p:txBody>
          <a:bodyPr>
            <a:noAutofit/>
          </a:bodyPr>
          <a:lstStyle/>
          <a:p>
            <a:pPr algn="just">
              <a:buFont typeface="Wingdings" panose="05000000000000000000" pitchFamily="2" charset="2"/>
              <a:buChar char="Ø"/>
            </a:pPr>
            <a:r>
              <a:rPr lang="en-GB" sz="2400" dirty="0" smtClean="0"/>
              <a:t>Server </a:t>
            </a:r>
            <a:r>
              <a:rPr lang="en-GB" sz="2400" dirty="0"/>
              <a:t>virtualization </a:t>
            </a:r>
            <a:endParaRPr lang="en-GB" sz="2400" dirty="0" smtClean="0"/>
          </a:p>
          <a:p>
            <a:pPr lvl="1" algn="just">
              <a:buFont typeface="Wingdings" panose="05000000000000000000" pitchFamily="2" charset="2"/>
              <a:buChar char="Ø"/>
            </a:pPr>
            <a:r>
              <a:rPr lang="en-GB" sz="2000" dirty="0" smtClean="0"/>
              <a:t>virtualization </a:t>
            </a:r>
            <a:r>
              <a:rPr lang="en-GB" sz="2000" dirty="0"/>
              <a:t>modes, </a:t>
            </a:r>
            <a:endParaRPr lang="en-GB" sz="2000" dirty="0" smtClean="0"/>
          </a:p>
          <a:p>
            <a:pPr lvl="1" algn="just">
              <a:buFont typeface="Wingdings" panose="05000000000000000000" pitchFamily="2" charset="2"/>
              <a:buChar char="Ø"/>
            </a:pPr>
            <a:r>
              <a:rPr lang="en-GB" sz="2000" dirty="0" smtClean="0"/>
              <a:t>Hyper-V </a:t>
            </a:r>
            <a:r>
              <a:rPr lang="en-GB" sz="2000" dirty="0"/>
              <a:t>architecture, </a:t>
            </a:r>
            <a:endParaRPr lang="en-GB" sz="2000" dirty="0" smtClean="0"/>
          </a:p>
          <a:p>
            <a:pPr lvl="1" algn="just">
              <a:buFont typeface="Wingdings" panose="05000000000000000000" pitchFamily="2" charset="2"/>
              <a:buChar char="Ø"/>
            </a:pPr>
            <a:r>
              <a:rPr lang="en-GB" sz="2000" dirty="0" smtClean="0"/>
              <a:t>Hyper-V </a:t>
            </a:r>
            <a:r>
              <a:rPr lang="en-GB" sz="2000" dirty="0"/>
              <a:t>installation requirements, </a:t>
            </a:r>
            <a:endParaRPr lang="en-GB" sz="2000" dirty="0" smtClean="0"/>
          </a:p>
          <a:p>
            <a:pPr lvl="1" algn="just">
              <a:buFont typeface="Wingdings" panose="05000000000000000000" pitchFamily="2" charset="2"/>
              <a:buChar char="Ø"/>
            </a:pPr>
            <a:r>
              <a:rPr lang="en-GB" sz="2000" dirty="0" smtClean="0"/>
              <a:t>nested virtualization.</a:t>
            </a:r>
            <a:endParaRPr lang="en-GB" sz="2400" dirty="0" smtClean="0"/>
          </a:p>
          <a:p>
            <a:pPr>
              <a:buFont typeface="Wingdings" panose="05000000000000000000" pitchFamily="2" charset="2"/>
              <a:buChar char="Ø"/>
            </a:pPr>
            <a:r>
              <a:rPr lang="en-GB" sz="2400" dirty="0" smtClean="0"/>
              <a:t>Hyper-V Manager</a:t>
            </a:r>
          </a:p>
          <a:p>
            <a:pPr lvl="1">
              <a:buFont typeface="Wingdings" panose="05000000000000000000" pitchFamily="2" charset="2"/>
              <a:buChar char="Ø"/>
            </a:pPr>
            <a:r>
              <a:rPr lang="en-GB" sz="2000" dirty="0" smtClean="0"/>
              <a:t>Switches</a:t>
            </a:r>
          </a:p>
          <a:p>
            <a:pPr lvl="1">
              <a:buFont typeface="Wingdings" panose="05000000000000000000" pitchFamily="2" charset="2"/>
              <a:buChar char="Ø"/>
            </a:pPr>
            <a:r>
              <a:rPr lang="en-GB" sz="2000" dirty="0" smtClean="0"/>
              <a:t>Checkpoints</a:t>
            </a:r>
          </a:p>
          <a:p>
            <a:pPr lvl="1">
              <a:buFont typeface="Wingdings" panose="05000000000000000000" pitchFamily="2" charset="2"/>
              <a:buChar char="Ø"/>
            </a:pPr>
            <a:r>
              <a:rPr lang="en-GB" sz="2000" dirty="0" smtClean="0"/>
              <a:t>Disk Storage</a:t>
            </a:r>
          </a:p>
          <a:p>
            <a:pPr lvl="1">
              <a:buFont typeface="Wingdings" panose="05000000000000000000" pitchFamily="2" charset="2"/>
              <a:buChar char="Ø"/>
            </a:pPr>
            <a:r>
              <a:rPr lang="en-GB" sz="2000" dirty="0" smtClean="0"/>
              <a:t>P2V &amp; V2P</a:t>
            </a:r>
          </a:p>
          <a:p>
            <a:pPr lvl="1">
              <a:buFont typeface="Wingdings" panose="05000000000000000000" pitchFamily="2" charset="2"/>
              <a:buChar char="Ø"/>
            </a:pPr>
            <a:r>
              <a:rPr lang="en-GB" sz="2000" dirty="0" smtClean="0"/>
              <a:t>Manager and VM Settings</a:t>
            </a:r>
          </a:p>
          <a:p>
            <a:pPr lvl="1">
              <a:buFont typeface="Wingdings" panose="05000000000000000000" pitchFamily="2" charset="2"/>
              <a:buChar char="Ø"/>
            </a:pPr>
            <a:endParaRPr lang="en-GB" sz="2000" dirty="0" smtClean="0"/>
          </a:p>
        </p:txBody>
      </p:sp>
    </p:spTree>
    <p:extLst>
      <p:ext uri="{BB962C8B-B14F-4D97-AF65-F5344CB8AC3E}">
        <p14:creationId xmlns:p14="http://schemas.microsoft.com/office/powerpoint/2010/main" val="406537415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Task to Complete</a:t>
            </a:r>
            <a:endParaRPr lang="en-GB" dirty="0">
              <a:solidFill>
                <a:schemeClr val="accent1">
                  <a:lumMod val="50000"/>
                </a:schemeClr>
              </a:solidFill>
            </a:endParaRPr>
          </a:p>
        </p:txBody>
      </p:sp>
      <p:sp>
        <p:nvSpPr>
          <p:cNvPr id="3" name="Content Placeholder 2"/>
          <p:cNvSpPr>
            <a:spLocks noGrp="1"/>
          </p:cNvSpPr>
          <p:nvPr>
            <p:ph idx="1"/>
          </p:nvPr>
        </p:nvSpPr>
        <p:spPr>
          <a:xfrm>
            <a:off x="363041" y="1323836"/>
            <a:ext cx="11262070" cy="3432168"/>
          </a:xfrm>
        </p:spPr>
        <p:txBody>
          <a:bodyPr>
            <a:noAutofit/>
          </a:bodyPr>
          <a:lstStyle/>
          <a:p>
            <a:pPr>
              <a:buFont typeface="Wingdings" panose="05000000000000000000" pitchFamily="2" charset="2"/>
              <a:buChar char="Ø"/>
            </a:pPr>
            <a:r>
              <a:rPr lang="en-US" sz="2400" dirty="0" smtClean="0"/>
              <a:t>Prepare for Worksheet 1 and 2</a:t>
            </a:r>
          </a:p>
          <a:p>
            <a:pPr>
              <a:buFont typeface="Wingdings" panose="05000000000000000000" pitchFamily="2" charset="2"/>
              <a:buChar char="Ø"/>
            </a:pPr>
            <a:r>
              <a:rPr lang="en-GB" sz="2400" dirty="0" smtClean="0"/>
              <a:t>Design, build </a:t>
            </a:r>
            <a:r>
              <a:rPr lang="en-GB" sz="2400" dirty="0"/>
              <a:t>and </a:t>
            </a:r>
            <a:r>
              <a:rPr lang="en-GB" sz="2400" dirty="0" smtClean="0"/>
              <a:t>test successful connectivity</a:t>
            </a:r>
          </a:p>
          <a:p>
            <a:pPr>
              <a:buFont typeface="Wingdings" panose="05000000000000000000" pitchFamily="2" charset="2"/>
              <a:buChar char="Ø"/>
            </a:pPr>
            <a:r>
              <a:rPr lang="en-GB" sz="2400" dirty="0" smtClean="0"/>
              <a:t>Document (as per academic standards) your observations</a:t>
            </a:r>
          </a:p>
          <a:p>
            <a:pPr>
              <a:buFont typeface="Wingdings" panose="05000000000000000000" pitchFamily="2" charset="2"/>
              <a:buChar char="Ø"/>
            </a:pPr>
            <a:endParaRPr lang="en-GB" sz="2400" dirty="0"/>
          </a:p>
          <a:p>
            <a:pPr marL="0" indent="0">
              <a:buNone/>
            </a:pPr>
            <a:r>
              <a:rPr lang="en-GB" sz="2400" dirty="0" smtClean="0"/>
              <a:t>Links: </a:t>
            </a:r>
          </a:p>
          <a:p>
            <a:pPr>
              <a:buFont typeface="Wingdings" panose="05000000000000000000" pitchFamily="2" charset="2"/>
              <a:buChar char="Ø"/>
            </a:pPr>
            <a:r>
              <a:rPr lang="en-GB" sz="2400" dirty="0"/>
              <a:t>Virtual Box: </a:t>
            </a:r>
            <a:r>
              <a:rPr lang="en-GB" sz="1600" dirty="0">
                <a:hlinkClick r:id="rId2"/>
              </a:rPr>
              <a:t>https://www.virtualbox.org/wiki/Downloads</a:t>
            </a:r>
            <a:endParaRPr lang="en-GB" sz="2400" dirty="0"/>
          </a:p>
          <a:p>
            <a:pPr>
              <a:buFont typeface="Wingdings" panose="05000000000000000000" pitchFamily="2" charset="2"/>
              <a:buChar char="Ø"/>
            </a:pPr>
            <a:r>
              <a:rPr lang="en-GB" sz="2400" dirty="0" smtClean="0"/>
              <a:t>Windows </a:t>
            </a:r>
            <a:r>
              <a:rPr lang="en-GB" sz="2400" dirty="0"/>
              <a:t>Server 2019 (64-bit) : </a:t>
            </a:r>
            <a:r>
              <a:rPr lang="en-GB" sz="1600" dirty="0" smtClean="0">
                <a:hlinkClick r:id="rId3"/>
              </a:rPr>
              <a:t>https</a:t>
            </a:r>
            <a:r>
              <a:rPr lang="en-GB" sz="1600" dirty="0">
                <a:hlinkClick r:id="rId3"/>
              </a:rPr>
              <a:t>://www.microsoft.com/en-us/evalcenter</a:t>
            </a:r>
            <a:r>
              <a:rPr lang="en-GB" sz="1600" dirty="0" smtClean="0">
                <a:hlinkClick r:id="rId3"/>
              </a:rPr>
              <a:t>/</a:t>
            </a:r>
            <a:endParaRPr lang="en-GB" sz="1600" dirty="0" smtClean="0"/>
          </a:p>
          <a:p>
            <a:pPr marL="0" indent="0">
              <a:buNone/>
            </a:pPr>
            <a:r>
              <a:rPr lang="en-GB" sz="1800" b="1" i="1" dirty="0" smtClean="0"/>
              <a:t>Use Uni. Login for below links</a:t>
            </a:r>
            <a:endParaRPr lang="en-GB" sz="2400" b="1" i="1" dirty="0" smtClean="0"/>
          </a:p>
          <a:p>
            <a:pPr>
              <a:buFont typeface="Wingdings" panose="05000000000000000000" pitchFamily="2" charset="2"/>
              <a:buChar char="Ø"/>
            </a:pPr>
            <a:r>
              <a:rPr lang="en-GB" sz="2400" dirty="0" smtClean="0"/>
              <a:t>Microsoft Azure : </a:t>
            </a:r>
            <a:r>
              <a:rPr lang="en-GB" sz="1600" dirty="0" smtClean="0">
                <a:hlinkClick r:id="rId4" tooltip="https://portal.azure.com/#blade/microsoft_azure_education/educationmenublade/software"/>
              </a:rPr>
              <a:t>https</a:t>
            </a:r>
            <a:r>
              <a:rPr lang="en-GB" sz="1600" dirty="0">
                <a:hlinkClick r:id="rId4" tooltip="https://portal.azure.com/#blade/microsoft_azure_education/educationmenublade/software"/>
              </a:rPr>
              <a:t>://portal.azure.com/#blade/Microsoft_Azure_Education/EducationMenuBlade/software</a:t>
            </a:r>
            <a:endParaRPr lang="en-GB" sz="1600" dirty="0"/>
          </a:p>
          <a:p>
            <a:pPr>
              <a:buFont typeface="Wingdings" panose="05000000000000000000" pitchFamily="2" charset="2"/>
              <a:buChar char="Ø"/>
            </a:pPr>
            <a:r>
              <a:rPr lang="en-GB" sz="2400" dirty="0" smtClean="0"/>
              <a:t>Access </a:t>
            </a:r>
            <a:r>
              <a:rPr lang="en-GB" sz="2400" dirty="0" err="1" smtClean="0"/>
              <a:t>Labstat</a:t>
            </a:r>
            <a:r>
              <a:rPr lang="en-GB" sz="2400" dirty="0" smtClean="0"/>
              <a:t>: </a:t>
            </a:r>
            <a:r>
              <a:rPr lang="en-GB" sz="1600" dirty="0" smtClean="0"/>
              <a:t>Document available in Moodle</a:t>
            </a:r>
            <a:endParaRPr lang="en-GB" sz="2400" dirty="0"/>
          </a:p>
          <a:p>
            <a:pPr>
              <a:buFont typeface="Wingdings" panose="05000000000000000000" pitchFamily="2" charset="2"/>
              <a:buChar char="Ø"/>
            </a:pPr>
            <a:endParaRPr lang="en-GB" sz="2400" dirty="0"/>
          </a:p>
        </p:txBody>
      </p:sp>
    </p:spTree>
    <p:extLst>
      <p:ext uri="{BB962C8B-B14F-4D97-AF65-F5344CB8AC3E}">
        <p14:creationId xmlns:p14="http://schemas.microsoft.com/office/powerpoint/2010/main" val="142391523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3960" b="28203"/>
          <a:stretch/>
        </p:blipFill>
        <p:spPr>
          <a:xfrm>
            <a:off x="1669484" y="596900"/>
            <a:ext cx="9087982" cy="1943100"/>
          </a:xfrm>
          <a:prstGeom prst="rect">
            <a:avLst/>
          </a:prstGeom>
        </p:spPr>
      </p:pic>
      <p:sp>
        <p:nvSpPr>
          <p:cNvPr id="3" name="TextBox 2"/>
          <p:cNvSpPr txBox="1"/>
          <p:nvPr/>
        </p:nvSpPr>
        <p:spPr>
          <a:xfrm>
            <a:off x="419100" y="3191906"/>
            <a:ext cx="11588750" cy="2462213"/>
          </a:xfrm>
          <a:prstGeom prst="rect">
            <a:avLst/>
          </a:prstGeom>
          <a:noFill/>
        </p:spPr>
        <p:txBody>
          <a:bodyPr wrap="square" rtlCol="0">
            <a:spAutoFit/>
          </a:bodyPr>
          <a:lstStyle/>
          <a:p>
            <a:r>
              <a:rPr lang="en-GB" sz="1400" b="1" dirty="0"/>
              <a:t>Books Referred: </a:t>
            </a:r>
            <a:r>
              <a:rPr lang="en-GB" sz="1400" i="1" dirty="0" err="1"/>
              <a:t>Dauti</a:t>
            </a:r>
            <a:r>
              <a:rPr lang="en-GB" sz="1400" i="1" dirty="0"/>
              <a:t>, </a:t>
            </a:r>
            <a:r>
              <a:rPr lang="en-GB" sz="1400" i="1" dirty="0" err="1"/>
              <a:t>Bekim</a:t>
            </a:r>
            <a:r>
              <a:rPr lang="en-GB" sz="1400" i="1" dirty="0"/>
              <a:t>. Windows Server 2019 Administration Fundamentals: </a:t>
            </a:r>
            <a:r>
              <a:rPr lang="en-GB" sz="1400" i="1" dirty="0" smtClean="0"/>
              <a:t>A </a:t>
            </a:r>
            <a:r>
              <a:rPr lang="en-GB" sz="1400" i="1" dirty="0"/>
              <a:t>beginner's guide to managing and administering Windows Server environments, </a:t>
            </a:r>
            <a:r>
              <a:rPr lang="en-GB" sz="1400" i="1" dirty="0" smtClean="0"/>
              <a:t>2nd </a:t>
            </a:r>
            <a:r>
              <a:rPr lang="en-GB" sz="1400" i="1" dirty="0"/>
              <a:t>Edition . </a:t>
            </a:r>
            <a:r>
              <a:rPr lang="en-GB" sz="1400" i="1" dirty="0" err="1"/>
              <a:t>Packt</a:t>
            </a:r>
            <a:r>
              <a:rPr lang="en-GB" sz="1400" i="1" dirty="0"/>
              <a:t> Publishing</a:t>
            </a:r>
            <a:r>
              <a:rPr lang="en-GB" sz="1400" i="1" dirty="0" smtClean="0"/>
              <a:t>. </a:t>
            </a:r>
          </a:p>
          <a:p>
            <a:endParaRPr lang="en-GB" sz="1400" i="1" dirty="0"/>
          </a:p>
          <a:p>
            <a:r>
              <a:rPr lang="en-GB" sz="1400" b="1" dirty="0" smtClean="0"/>
              <a:t>Links referred </a:t>
            </a:r>
            <a:r>
              <a:rPr lang="en-GB" sz="1400" dirty="0" smtClean="0"/>
              <a:t>in this presentation: </a:t>
            </a:r>
          </a:p>
          <a:p>
            <a:pPr marL="285750" indent="-285750">
              <a:buFont typeface="Arial" panose="020B0604020202020204" pitchFamily="34" charset="0"/>
              <a:buChar char="•"/>
            </a:pPr>
            <a:r>
              <a:rPr lang="en-GB" sz="1400" dirty="0" smtClean="0">
                <a:hlinkClick r:id="rId3"/>
              </a:rPr>
              <a:t>https</a:t>
            </a:r>
            <a:r>
              <a:rPr lang="en-GB" sz="1400" dirty="0">
                <a:hlinkClick r:id="rId3"/>
              </a:rPr>
              <a:t>://www.geeksforgeeks.org/difference-between-full-virtualization-and-paravirtualization</a:t>
            </a:r>
            <a:r>
              <a:rPr lang="en-GB" sz="1400" dirty="0" smtClean="0">
                <a:hlinkClick r:id="rId3"/>
              </a:rPr>
              <a:t>/</a:t>
            </a:r>
            <a:endParaRPr lang="en-GB" sz="1400" dirty="0" smtClean="0"/>
          </a:p>
          <a:p>
            <a:pPr marL="285750" indent="-285750">
              <a:buFont typeface="Arial" panose="020B0604020202020204" pitchFamily="34" charset="0"/>
              <a:buChar char="•"/>
            </a:pPr>
            <a:r>
              <a:rPr lang="en-GB" sz="1400" dirty="0">
                <a:hlinkClick r:id="rId4"/>
              </a:rPr>
              <a:t>https://docs.microsoft.com/en-us/virtualization/hyper-v-on-windows/about</a:t>
            </a:r>
            <a:r>
              <a:rPr lang="en-GB" sz="1400" dirty="0" smtClean="0">
                <a:hlinkClick r:id="rId4"/>
              </a:rPr>
              <a:t>/</a:t>
            </a:r>
            <a:endParaRPr lang="en-GB" sz="1400" dirty="0" smtClean="0"/>
          </a:p>
          <a:p>
            <a:pPr marL="285750" indent="-285750">
              <a:buFont typeface="Arial" panose="020B0604020202020204" pitchFamily="34" charset="0"/>
              <a:buChar char="•"/>
            </a:pPr>
            <a:r>
              <a:rPr lang="en-GB" sz="1400" dirty="0" smtClean="0">
                <a:hlinkClick r:id="rId5"/>
              </a:rPr>
              <a:t>https</a:t>
            </a:r>
            <a:r>
              <a:rPr lang="en-GB" sz="1400" dirty="0">
                <a:hlinkClick r:id="rId5"/>
              </a:rPr>
              <a:t>://</a:t>
            </a:r>
            <a:r>
              <a:rPr lang="en-GB" sz="1400" dirty="0" smtClean="0">
                <a:hlinkClick r:id="rId5"/>
              </a:rPr>
              <a:t>docs.microsoft.com/en-us/virtualization/hyper-v-on-windows/reference/hyper-v-requirements</a:t>
            </a:r>
            <a:endParaRPr lang="en-GB" sz="1400" dirty="0" smtClean="0"/>
          </a:p>
          <a:p>
            <a:pPr marL="285750" indent="-285750">
              <a:buFont typeface="Arial" panose="020B0604020202020204" pitchFamily="34" charset="0"/>
              <a:buChar char="•"/>
            </a:pPr>
            <a:r>
              <a:rPr lang="en-GB" sz="1400" dirty="0" smtClean="0">
                <a:hlinkClick r:id="rId6"/>
              </a:rPr>
              <a:t>https</a:t>
            </a:r>
            <a:r>
              <a:rPr lang="en-GB" sz="1400" dirty="0">
                <a:hlinkClick r:id="rId6"/>
              </a:rPr>
              <a:t>://</a:t>
            </a:r>
            <a:r>
              <a:rPr lang="en-GB" sz="1400" dirty="0" smtClean="0">
                <a:hlinkClick r:id="rId6"/>
              </a:rPr>
              <a:t>docs.microsoft.com/en-us/virtualization/hyper-v-on-windows/quick-start/enable-hyper-v</a:t>
            </a:r>
            <a:endParaRPr lang="en-GB" sz="1400" dirty="0" smtClean="0"/>
          </a:p>
          <a:p>
            <a:pPr marL="285750" indent="-285750">
              <a:buFont typeface="Arial" panose="020B0604020202020204" pitchFamily="34" charset="0"/>
              <a:buChar char="•"/>
            </a:pPr>
            <a:r>
              <a:rPr lang="en-GB" sz="1400" dirty="0" smtClean="0">
                <a:hlinkClick r:id="rId7"/>
              </a:rPr>
              <a:t>https</a:t>
            </a:r>
            <a:r>
              <a:rPr lang="en-GB" sz="1400" dirty="0">
                <a:hlinkClick r:id="rId7"/>
              </a:rPr>
              <a:t>://</a:t>
            </a:r>
            <a:r>
              <a:rPr lang="en-GB" sz="1400" dirty="0" smtClean="0">
                <a:hlinkClick r:id="rId7"/>
              </a:rPr>
              <a:t>docs.microsoft.com/en-us/virtualization/hyper-v-on-windows/quick-start/quick-create-virtual-machine</a:t>
            </a:r>
            <a:endParaRPr lang="en-GB" sz="1400" dirty="0" smtClean="0"/>
          </a:p>
          <a:p>
            <a:pPr marL="285750" indent="-285750">
              <a:buFont typeface="Arial" panose="020B0604020202020204" pitchFamily="34" charset="0"/>
              <a:buChar char="•"/>
            </a:pPr>
            <a:r>
              <a:rPr lang="en-GB" sz="1400" dirty="0" smtClean="0"/>
              <a:t>Disk2Vhd </a:t>
            </a:r>
            <a:r>
              <a:rPr lang="en-GB" sz="1400" dirty="0"/>
              <a:t>app: </a:t>
            </a:r>
            <a:r>
              <a:rPr lang="en-GB" sz="1400" dirty="0" smtClean="0">
                <a:hlinkClick r:id="rId8"/>
              </a:rPr>
              <a:t>https</a:t>
            </a:r>
            <a:r>
              <a:rPr lang="en-GB" sz="1400" dirty="0">
                <a:hlinkClick r:id="rId8"/>
              </a:rPr>
              <a:t>://</a:t>
            </a:r>
            <a:r>
              <a:rPr lang="en-GB" sz="1400" dirty="0" smtClean="0">
                <a:hlinkClick r:id="rId8"/>
              </a:rPr>
              <a:t>docs.microsoft.com/en-us/sysinternals/downloads/disk2vhd</a:t>
            </a:r>
            <a:endParaRPr lang="en-GB" sz="1400" dirty="0" smtClean="0"/>
          </a:p>
          <a:p>
            <a:pPr marL="285750" indent="-285750">
              <a:buFont typeface="Arial" panose="020B0604020202020204" pitchFamily="34" charset="0"/>
              <a:buChar char="•"/>
            </a:pPr>
            <a:r>
              <a:rPr lang="en-GB" sz="1400" dirty="0" smtClean="0"/>
              <a:t>V2P </a:t>
            </a:r>
            <a:r>
              <a:rPr lang="en-GB" sz="1400" dirty="0"/>
              <a:t>Tool: </a:t>
            </a:r>
            <a:r>
              <a:rPr lang="en-GB" sz="1400" dirty="0" smtClean="0">
                <a:hlinkClick r:id="rId9"/>
              </a:rPr>
              <a:t>https</a:t>
            </a:r>
            <a:r>
              <a:rPr lang="en-GB" sz="1400" dirty="0">
                <a:hlinkClick r:id="rId9"/>
              </a:rPr>
              <a:t>://</a:t>
            </a:r>
            <a:r>
              <a:rPr lang="en-GB" sz="1400" dirty="0" smtClean="0">
                <a:hlinkClick r:id="rId9"/>
              </a:rPr>
              <a:t>www.apricorn.com/upgrades/ezgig</a:t>
            </a:r>
            <a:endParaRPr lang="en-GB" sz="1400" dirty="0"/>
          </a:p>
        </p:txBody>
      </p:sp>
    </p:spTree>
    <p:extLst>
      <p:ext uri="{BB962C8B-B14F-4D97-AF65-F5344CB8AC3E}">
        <p14:creationId xmlns:p14="http://schemas.microsoft.com/office/powerpoint/2010/main" val="41722331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A40FAC8-B8BA-482A-9A60-D5DDC882F965}">
  <ds:schemaRefs>
    <ds:schemaRef ds:uri="http://schemas.microsoft.com/office/2006/documentManagement/types"/>
    <ds:schemaRef ds:uri="http://schemas.microsoft.com/office/2006/metadata/properties"/>
    <ds:schemaRef ds:uri="http://purl.org/dc/terms/"/>
    <ds:schemaRef ds:uri="9902240c-f584-4322-946e-7b0be23bca91"/>
    <ds:schemaRef ds:uri="http://purl.org/dc/dcmitype/"/>
    <ds:schemaRef ds:uri="http://schemas.microsoft.com/office/infopath/2007/PartnerControls"/>
    <ds:schemaRef ds:uri="d2ec016d-25cf-4c07-aa6b-c53e267faa6f"/>
    <ds:schemaRef ds:uri="http://schemas.openxmlformats.org/package/2006/metadata/core-properties"/>
    <ds:schemaRef ds:uri="http://www.w3.org/XML/1998/namespace"/>
    <ds:schemaRef ds:uri="http://purl.org/dc/elements/1.1/"/>
  </ds:schemaRefs>
</ds:datastoreItem>
</file>

<file path=customXml/itemProps2.xml><?xml version="1.0" encoding="utf-8"?>
<ds:datastoreItem xmlns:ds="http://schemas.openxmlformats.org/officeDocument/2006/customXml" ds:itemID="{8D784A0D-8321-4F8B-95FC-C0E8611C2B9D}">
  <ds:schemaRefs>
    <ds:schemaRef ds:uri="http://schemas.microsoft.com/sharepoint/v3/contenttype/forms"/>
  </ds:schemaRefs>
</ds:datastoreItem>
</file>

<file path=customXml/itemProps3.xml><?xml version="1.0" encoding="utf-8"?>
<ds:datastoreItem xmlns:ds="http://schemas.openxmlformats.org/officeDocument/2006/customXml" ds:itemID="{F0506BB8-97B4-4019-A3DC-26A9000DDA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1813</TotalTime>
  <Words>3209</Words>
  <Application>Microsoft Office PowerPoint</Application>
  <PresentationFormat>Widescreen</PresentationFormat>
  <Paragraphs>349</Paragraphs>
  <Slides>34</Slides>
  <Notes>17</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34</vt:i4>
      </vt:variant>
    </vt:vector>
  </HeadingPairs>
  <TitlesOfParts>
    <vt:vector size="42" baseType="lpstr">
      <vt:lpstr>Arial</vt:lpstr>
      <vt:lpstr>Calibri</vt:lpstr>
      <vt:lpstr>Calibri Light</vt:lpstr>
      <vt:lpstr>Myriad Pro</vt:lpstr>
      <vt:lpstr>Times New Roman</vt:lpstr>
      <vt:lpstr>Wingdings</vt:lpstr>
      <vt:lpstr>Office Theme</vt:lpstr>
      <vt:lpstr>20140311PresentationUWTSDTemplate</vt:lpstr>
      <vt:lpstr>Server Virtualization Network Operating Systems and Services (ACCA5023)</vt:lpstr>
      <vt:lpstr>So far…</vt:lpstr>
      <vt:lpstr>Did you complete the task?</vt:lpstr>
      <vt:lpstr>Checklist</vt:lpstr>
      <vt:lpstr>What’s your response? Type in Chat…</vt:lpstr>
      <vt:lpstr>Today’s objective….</vt:lpstr>
      <vt:lpstr>Accomplish</vt:lpstr>
      <vt:lpstr>I - Introduction</vt:lpstr>
      <vt:lpstr>II – Virtualization: Modes</vt:lpstr>
      <vt:lpstr>II – Virtualization: Modes</vt:lpstr>
      <vt:lpstr>II – Virtualization: Modes</vt:lpstr>
      <vt:lpstr>II – Virtualization: Reason</vt:lpstr>
      <vt:lpstr>III – Hyper-V: Architecture</vt:lpstr>
      <vt:lpstr>III – Hyper-V: Windows 10</vt:lpstr>
      <vt:lpstr>III – Hyper-V: Windows 10</vt:lpstr>
      <vt:lpstr>Try this Activity!!! – Activity 1</vt:lpstr>
      <vt:lpstr>III – Hyper-V: Windows Client &amp; Server</vt:lpstr>
      <vt:lpstr>III – Hyper-V: Server</vt:lpstr>
      <vt:lpstr>III – Hyper-V: Limitations</vt:lpstr>
      <vt:lpstr>IV – Nested Virtualization</vt:lpstr>
      <vt:lpstr>IV – Nested Virtualization</vt:lpstr>
      <vt:lpstr>Try this Activity!!! – Activity 2</vt:lpstr>
      <vt:lpstr>V – Managing Hyper-V</vt:lpstr>
      <vt:lpstr>V – Managing Hyper-V</vt:lpstr>
      <vt:lpstr>V – Managing Hyper-V</vt:lpstr>
      <vt:lpstr>V – Managing Hyper-V</vt:lpstr>
      <vt:lpstr>V – Managing Hyper-V</vt:lpstr>
      <vt:lpstr>V – Managing Hyper-V</vt:lpstr>
      <vt:lpstr>V – Managing Hyper-V: Manager</vt:lpstr>
      <vt:lpstr>VI – Virtual Machines: Settings</vt:lpstr>
      <vt:lpstr>VI – Virtual Machines: Settings</vt:lpstr>
      <vt:lpstr>Summary </vt:lpstr>
      <vt:lpstr>Task to Complete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OSPF concepts and configurations Enterprise Networking, Security, and Automation  (ACCA6023)</dc:title>
  <dc:creator>Nitheesh Kaliyamurthy</dc:creator>
  <cp:lastModifiedBy>Nitheesh Kaliyamurthy</cp:lastModifiedBy>
  <cp:revision>93</cp:revision>
  <dcterms:created xsi:type="dcterms:W3CDTF">2021-01-24T11:35:55Z</dcterms:created>
  <dcterms:modified xsi:type="dcterms:W3CDTF">2021-02-04T08:10:08Z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