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3" r:id="rId1"/>
  </p:sldMasterIdLst>
  <p:notesMasterIdLst>
    <p:notesMasterId r:id="rId45"/>
  </p:notesMasterIdLst>
  <p:handoutMasterIdLst>
    <p:handoutMasterId r:id="rId46"/>
  </p:handoutMasterIdLst>
  <p:sldIdLst>
    <p:sldId id="256" r:id="rId2"/>
    <p:sldId id="257" r:id="rId3"/>
    <p:sldId id="258" r:id="rId4"/>
    <p:sldId id="260" r:id="rId5"/>
    <p:sldId id="263" r:id="rId6"/>
    <p:sldId id="264" r:id="rId7"/>
    <p:sldId id="265" r:id="rId8"/>
    <p:sldId id="350" r:id="rId9"/>
    <p:sldId id="276" r:id="rId10"/>
    <p:sldId id="266" r:id="rId11"/>
    <p:sldId id="267" r:id="rId12"/>
    <p:sldId id="268" r:id="rId13"/>
    <p:sldId id="289" r:id="rId14"/>
    <p:sldId id="291" r:id="rId15"/>
    <p:sldId id="351" r:id="rId16"/>
    <p:sldId id="294" r:id="rId17"/>
    <p:sldId id="271" r:id="rId18"/>
    <p:sldId id="261" r:id="rId19"/>
    <p:sldId id="272" r:id="rId20"/>
    <p:sldId id="273" r:id="rId21"/>
    <p:sldId id="302" r:id="rId22"/>
    <p:sldId id="303" r:id="rId23"/>
    <p:sldId id="304" r:id="rId24"/>
    <p:sldId id="305" r:id="rId25"/>
    <p:sldId id="306" r:id="rId26"/>
    <p:sldId id="274" r:id="rId27"/>
    <p:sldId id="262" r:id="rId28"/>
    <p:sldId id="259" r:id="rId29"/>
    <p:sldId id="277" r:id="rId30"/>
    <p:sldId id="278" r:id="rId31"/>
    <p:sldId id="279" r:id="rId32"/>
    <p:sldId id="325" r:id="rId33"/>
    <p:sldId id="326" r:id="rId34"/>
    <p:sldId id="327" r:id="rId35"/>
    <p:sldId id="330" r:id="rId36"/>
    <p:sldId id="332" r:id="rId37"/>
    <p:sldId id="333" r:id="rId38"/>
    <p:sldId id="334" r:id="rId39"/>
    <p:sldId id="335" r:id="rId40"/>
    <p:sldId id="352" r:id="rId41"/>
    <p:sldId id="354" r:id="rId42"/>
    <p:sldId id="353" r:id="rId43"/>
    <p:sldId id="275" r:id="rId44"/>
  </p:sldIdLst>
  <p:sldSz cx="12192000" cy="6858000"/>
  <p:notesSz cx="6669088"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B640D2-BDE9-44F5-A31B-F5468C0F58BE}" v="3" dt="2025-11-25T19:26:22.8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3725" autoAdjust="0"/>
  </p:normalViewPr>
  <p:slideViewPr>
    <p:cSldViewPr snapToGrid="0">
      <p:cViewPr varScale="1">
        <p:scale>
          <a:sx n="77" d="100"/>
          <a:sy n="77" d="100"/>
        </p:scale>
        <p:origin x="86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01E390-BFB1-4AB5-8CE2-09F4BB61654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86E7C94-FD8F-4606-86D7-3086C9B392BC}">
      <dgm:prSet/>
      <dgm:spPr/>
      <dgm:t>
        <a:bodyPr/>
        <a:lstStyle/>
        <a:p>
          <a:pPr>
            <a:lnSpc>
              <a:spcPct val="100000"/>
            </a:lnSpc>
          </a:pPr>
          <a:r>
            <a:rPr lang="en-GB"/>
            <a:t>By the end of this session, you should be able to . . . </a:t>
          </a:r>
          <a:endParaRPr lang="en-US"/>
        </a:p>
      </dgm:t>
    </dgm:pt>
    <dgm:pt modelId="{1D81565C-AE65-49BA-B665-910B682BF591}" type="parTrans" cxnId="{022A4F77-7184-4B88-85FF-E70A1F47056A}">
      <dgm:prSet/>
      <dgm:spPr/>
      <dgm:t>
        <a:bodyPr/>
        <a:lstStyle/>
        <a:p>
          <a:endParaRPr lang="en-US"/>
        </a:p>
      </dgm:t>
    </dgm:pt>
    <dgm:pt modelId="{5F6B8311-DBFE-466D-AAC2-3CDADFE6125E}" type="sibTrans" cxnId="{022A4F77-7184-4B88-85FF-E70A1F47056A}">
      <dgm:prSet/>
      <dgm:spPr/>
      <dgm:t>
        <a:bodyPr/>
        <a:lstStyle/>
        <a:p>
          <a:endParaRPr lang="en-US"/>
        </a:p>
      </dgm:t>
    </dgm:pt>
    <dgm:pt modelId="{738538FB-3D4B-495E-A2ED-26F3E39D1970}">
      <dgm:prSet/>
      <dgm:spPr/>
      <dgm:t>
        <a:bodyPr/>
        <a:lstStyle/>
        <a:p>
          <a:pPr>
            <a:lnSpc>
              <a:spcPct val="100000"/>
            </a:lnSpc>
          </a:pPr>
          <a:r>
            <a:rPr lang="en-GB"/>
            <a:t>Explain the remedies that are available where a contract has been breached</a:t>
          </a:r>
          <a:endParaRPr lang="en-US"/>
        </a:p>
      </dgm:t>
    </dgm:pt>
    <dgm:pt modelId="{C71F9C75-76DF-4F4A-A25C-4624B17561AF}" type="parTrans" cxnId="{02FEA97C-1D35-4A90-AD2A-AF08560B10AA}">
      <dgm:prSet/>
      <dgm:spPr/>
      <dgm:t>
        <a:bodyPr/>
        <a:lstStyle/>
        <a:p>
          <a:endParaRPr lang="en-US"/>
        </a:p>
      </dgm:t>
    </dgm:pt>
    <dgm:pt modelId="{0E00CBAF-8198-4357-BEC9-E1BE2942AFBA}" type="sibTrans" cxnId="{02FEA97C-1D35-4A90-AD2A-AF08560B10AA}">
      <dgm:prSet/>
      <dgm:spPr/>
      <dgm:t>
        <a:bodyPr/>
        <a:lstStyle/>
        <a:p>
          <a:endParaRPr lang="en-US"/>
        </a:p>
      </dgm:t>
    </dgm:pt>
    <dgm:pt modelId="{2F0DB3B4-C08F-4BC7-9440-1362153A6807}" type="pres">
      <dgm:prSet presAssocID="{DD01E390-BFB1-4AB5-8CE2-09F4BB616547}" presName="root" presStyleCnt="0">
        <dgm:presLayoutVars>
          <dgm:dir/>
          <dgm:resizeHandles val="exact"/>
        </dgm:presLayoutVars>
      </dgm:prSet>
      <dgm:spPr/>
    </dgm:pt>
    <dgm:pt modelId="{6D14BCE4-34DC-4802-AAD1-9EE8B488340F}" type="pres">
      <dgm:prSet presAssocID="{086E7C94-FD8F-4606-86D7-3086C9B392BC}" presName="compNode" presStyleCnt="0"/>
      <dgm:spPr/>
    </dgm:pt>
    <dgm:pt modelId="{6F7C5EB0-0619-4370-9EEC-F93A348158A7}" type="pres">
      <dgm:prSet presAssocID="{086E7C94-FD8F-4606-86D7-3086C9B392B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lackboard"/>
        </a:ext>
      </dgm:extLst>
    </dgm:pt>
    <dgm:pt modelId="{586126BF-B746-4BF4-ABDE-BC952A3B033D}" type="pres">
      <dgm:prSet presAssocID="{086E7C94-FD8F-4606-86D7-3086C9B392BC}" presName="spaceRect" presStyleCnt="0"/>
      <dgm:spPr/>
    </dgm:pt>
    <dgm:pt modelId="{C490DF9A-4906-49C8-A8EA-8C2BC5C6009A}" type="pres">
      <dgm:prSet presAssocID="{086E7C94-FD8F-4606-86D7-3086C9B392BC}" presName="textRect" presStyleLbl="revTx" presStyleIdx="0" presStyleCnt="2">
        <dgm:presLayoutVars>
          <dgm:chMax val="1"/>
          <dgm:chPref val="1"/>
        </dgm:presLayoutVars>
      </dgm:prSet>
      <dgm:spPr/>
    </dgm:pt>
    <dgm:pt modelId="{E057935B-FB51-4613-8018-FC63748A2D0B}" type="pres">
      <dgm:prSet presAssocID="{5F6B8311-DBFE-466D-AAC2-3CDADFE6125E}" presName="sibTrans" presStyleCnt="0"/>
      <dgm:spPr/>
    </dgm:pt>
    <dgm:pt modelId="{27BE04BD-2A4F-4B72-B7DE-D05DAB360B4B}" type="pres">
      <dgm:prSet presAssocID="{738538FB-3D4B-495E-A2ED-26F3E39D1970}" presName="compNode" presStyleCnt="0"/>
      <dgm:spPr/>
    </dgm:pt>
    <dgm:pt modelId="{B7A4177E-203C-45E5-9C3E-6AD69EE10A6B}" type="pres">
      <dgm:prSet presAssocID="{738538FB-3D4B-495E-A2ED-26F3E39D197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tract"/>
        </a:ext>
      </dgm:extLst>
    </dgm:pt>
    <dgm:pt modelId="{D647BABB-0B46-4915-B9B8-537C5FC06E71}" type="pres">
      <dgm:prSet presAssocID="{738538FB-3D4B-495E-A2ED-26F3E39D1970}" presName="spaceRect" presStyleCnt="0"/>
      <dgm:spPr/>
    </dgm:pt>
    <dgm:pt modelId="{591C86E2-732F-4F3E-941A-CEC7615EBEB2}" type="pres">
      <dgm:prSet presAssocID="{738538FB-3D4B-495E-A2ED-26F3E39D1970}" presName="textRect" presStyleLbl="revTx" presStyleIdx="1" presStyleCnt="2">
        <dgm:presLayoutVars>
          <dgm:chMax val="1"/>
          <dgm:chPref val="1"/>
        </dgm:presLayoutVars>
      </dgm:prSet>
      <dgm:spPr/>
    </dgm:pt>
  </dgm:ptLst>
  <dgm:cxnLst>
    <dgm:cxn modelId="{1FCDB70A-B3E4-4C4E-8187-70306253D7E0}" type="presOf" srcId="{086E7C94-FD8F-4606-86D7-3086C9B392BC}" destId="{C490DF9A-4906-49C8-A8EA-8C2BC5C6009A}" srcOrd="0" destOrd="0" presId="urn:microsoft.com/office/officeart/2018/2/layout/IconLabelList"/>
    <dgm:cxn modelId="{C1E74C0B-8B33-4E86-9C9D-FEB636C1C6A8}" type="presOf" srcId="{738538FB-3D4B-495E-A2ED-26F3E39D1970}" destId="{591C86E2-732F-4F3E-941A-CEC7615EBEB2}" srcOrd="0" destOrd="0" presId="urn:microsoft.com/office/officeart/2018/2/layout/IconLabelList"/>
    <dgm:cxn modelId="{022A4F77-7184-4B88-85FF-E70A1F47056A}" srcId="{DD01E390-BFB1-4AB5-8CE2-09F4BB616547}" destId="{086E7C94-FD8F-4606-86D7-3086C9B392BC}" srcOrd="0" destOrd="0" parTransId="{1D81565C-AE65-49BA-B665-910B682BF591}" sibTransId="{5F6B8311-DBFE-466D-AAC2-3CDADFE6125E}"/>
    <dgm:cxn modelId="{02FEA97C-1D35-4A90-AD2A-AF08560B10AA}" srcId="{DD01E390-BFB1-4AB5-8CE2-09F4BB616547}" destId="{738538FB-3D4B-495E-A2ED-26F3E39D1970}" srcOrd="1" destOrd="0" parTransId="{C71F9C75-76DF-4F4A-A25C-4624B17561AF}" sibTransId="{0E00CBAF-8198-4357-BEC9-E1BE2942AFBA}"/>
    <dgm:cxn modelId="{687448E6-34ED-4D27-9873-D097FCC502EB}" type="presOf" srcId="{DD01E390-BFB1-4AB5-8CE2-09F4BB616547}" destId="{2F0DB3B4-C08F-4BC7-9440-1362153A6807}" srcOrd="0" destOrd="0" presId="urn:microsoft.com/office/officeart/2018/2/layout/IconLabelList"/>
    <dgm:cxn modelId="{1142EDDF-4073-46ED-A8DE-F6373E061EBC}" type="presParOf" srcId="{2F0DB3B4-C08F-4BC7-9440-1362153A6807}" destId="{6D14BCE4-34DC-4802-AAD1-9EE8B488340F}" srcOrd="0" destOrd="0" presId="urn:microsoft.com/office/officeart/2018/2/layout/IconLabelList"/>
    <dgm:cxn modelId="{B0842DDA-50BB-45D1-8D27-7C9A46D5F921}" type="presParOf" srcId="{6D14BCE4-34DC-4802-AAD1-9EE8B488340F}" destId="{6F7C5EB0-0619-4370-9EEC-F93A348158A7}" srcOrd="0" destOrd="0" presId="urn:microsoft.com/office/officeart/2018/2/layout/IconLabelList"/>
    <dgm:cxn modelId="{CE95C275-657E-4DD9-89DB-E2EA3F5F96D9}" type="presParOf" srcId="{6D14BCE4-34DC-4802-AAD1-9EE8B488340F}" destId="{586126BF-B746-4BF4-ABDE-BC952A3B033D}" srcOrd="1" destOrd="0" presId="urn:microsoft.com/office/officeart/2018/2/layout/IconLabelList"/>
    <dgm:cxn modelId="{223E37A8-0E76-485A-A988-A11B4914695F}" type="presParOf" srcId="{6D14BCE4-34DC-4802-AAD1-9EE8B488340F}" destId="{C490DF9A-4906-49C8-A8EA-8C2BC5C6009A}" srcOrd="2" destOrd="0" presId="urn:microsoft.com/office/officeart/2018/2/layout/IconLabelList"/>
    <dgm:cxn modelId="{CDF7E88D-FBE9-4E64-B227-726B85A703DD}" type="presParOf" srcId="{2F0DB3B4-C08F-4BC7-9440-1362153A6807}" destId="{E057935B-FB51-4613-8018-FC63748A2D0B}" srcOrd="1" destOrd="0" presId="urn:microsoft.com/office/officeart/2018/2/layout/IconLabelList"/>
    <dgm:cxn modelId="{CCBF41B4-EBFB-4E20-AA8A-114C790AF78E}" type="presParOf" srcId="{2F0DB3B4-C08F-4BC7-9440-1362153A6807}" destId="{27BE04BD-2A4F-4B72-B7DE-D05DAB360B4B}" srcOrd="2" destOrd="0" presId="urn:microsoft.com/office/officeart/2018/2/layout/IconLabelList"/>
    <dgm:cxn modelId="{CB39C630-723F-451A-B889-CA7D3D98E907}" type="presParOf" srcId="{27BE04BD-2A4F-4B72-B7DE-D05DAB360B4B}" destId="{B7A4177E-203C-45E5-9C3E-6AD69EE10A6B}" srcOrd="0" destOrd="0" presId="urn:microsoft.com/office/officeart/2018/2/layout/IconLabelList"/>
    <dgm:cxn modelId="{FA60F16D-4E6C-4545-BBC1-952CDBB8F54C}" type="presParOf" srcId="{27BE04BD-2A4F-4B72-B7DE-D05DAB360B4B}" destId="{D647BABB-0B46-4915-B9B8-537C5FC06E71}" srcOrd="1" destOrd="0" presId="urn:microsoft.com/office/officeart/2018/2/layout/IconLabelList"/>
    <dgm:cxn modelId="{8F7CC0C5-DB13-423E-B94C-D6BC55F97954}" type="presParOf" srcId="{27BE04BD-2A4F-4B72-B7DE-D05DAB360B4B}" destId="{591C86E2-732F-4F3E-941A-CEC7615EBEB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67CD17-E203-4967-A48A-8B11BF0BF13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7302682-09D5-49AF-B4F7-2EA58B5B224D}">
      <dgm:prSet/>
      <dgm:spPr/>
      <dgm:t>
        <a:bodyPr/>
        <a:lstStyle/>
        <a:p>
          <a:pPr>
            <a:lnSpc>
              <a:spcPct val="100000"/>
            </a:lnSpc>
          </a:pPr>
          <a:r>
            <a:rPr lang="en-GB" u="sng"/>
            <a:t>What are:</a:t>
          </a:r>
          <a:endParaRPr lang="en-US"/>
        </a:p>
      </dgm:t>
    </dgm:pt>
    <dgm:pt modelId="{1BE4E499-1B8A-4D7E-A82C-156E4E292836}" type="parTrans" cxnId="{4F56A94F-F7DE-4A1C-9594-1B61580AC11C}">
      <dgm:prSet/>
      <dgm:spPr/>
      <dgm:t>
        <a:bodyPr/>
        <a:lstStyle/>
        <a:p>
          <a:endParaRPr lang="en-US"/>
        </a:p>
      </dgm:t>
    </dgm:pt>
    <dgm:pt modelId="{508E6D1A-97BE-47E3-9708-DC0AA80E0ABD}" type="sibTrans" cxnId="{4F56A94F-F7DE-4A1C-9594-1B61580AC11C}">
      <dgm:prSet/>
      <dgm:spPr/>
      <dgm:t>
        <a:bodyPr/>
        <a:lstStyle/>
        <a:p>
          <a:endParaRPr lang="en-US"/>
        </a:p>
      </dgm:t>
    </dgm:pt>
    <dgm:pt modelId="{65B4E6B4-5CBE-4977-9E11-D737237B8ACE}">
      <dgm:prSet/>
      <dgm:spPr/>
      <dgm:t>
        <a:bodyPr/>
        <a:lstStyle/>
        <a:p>
          <a:pPr>
            <a:lnSpc>
              <a:spcPct val="100000"/>
            </a:lnSpc>
          </a:pPr>
          <a:r>
            <a:rPr lang="en-GB"/>
            <a:t>Nominal damages?</a:t>
          </a:r>
          <a:endParaRPr lang="en-US"/>
        </a:p>
      </dgm:t>
    </dgm:pt>
    <dgm:pt modelId="{AF743F98-6346-4E13-AEC9-29AF17FF3A57}" type="parTrans" cxnId="{80E7CB53-D777-4E4B-A0C7-C47662E1AAED}">
      <dgm:prSet/>
      <dgm:spPr/>
      <dgm:t>
        <a:bodyPr/>
        <a:lstStyle/>
        <a:p>
          <a:endParaRPr lang="en-US"/>
        </a:p>
      </dgm:t>
    </dgm:pt>
    <dgm:pt modelId="{591183EC-BA4C-40C4-923C-E8A302AE2C7A}" type="sibTrans" cxnId="{80E7CB53-D777-4E4B-A0C7-C47662E1AAED}">
      <dgm:prSet/>
      <dgm:spPr/>
      <dgm:t>
        <a:bodyPr/>
        <a:lstStyle/>
        <a:p>
          <a:endParaRPr lang="en-US"/>
        </a:p>
      </dgm:t>
    </dgm:pt>
    <dgm:pt modelId="{3E6FE86B-53EF-4BE0-B769-155FB62EC656}">
      <dgm:prSet/>
      <dgm:spPr/>
      <dgm:t>
        <a:bodyPr/>
        <a:lstStyle/>
        <a:p>
          <a:pPr>
            <a:lnSpc>
              <a:spcPct val="100000"/>
            </a:lnSpc>
          </a:pPr>
          <a:r>
            <a:rPr lang="en-GB"/>
            <a:t>Contemptuous damages?</a:t>
          </a:r>
          <a:endParaRPr lang="en-US"/>
        </a:p>
      </dgm:t>
    </dgm:pt>
    <dgm:pt modelId="{0DCEED38-9C08-4000-9288-370617F2994B}" type="parTrans" cxnId="{FA3B93EF-4364-48A1-B13C-E5121D1AEB5F}">
      <dgm:prSet/>
      <dgm:spPr/>
      <dgm:t>
        <a:bodyPr/>
        <a:lstStyle/>
        <a:p>
          <a:endParaRPr lang="en-US"/>
        </a:p>
      </dgm:t>
    </dgm:pt>
    <dgm:pt modelId="{7D5FDA67-E785-40FF-844F-E86376371121}" type="sibTrans" cxnId="{FA3B93EF-4364-48A1-B13C-E5121D1AEB5F}">
      <dgm:prSet/>
      <dgm:spPr/>
      <dgm:t>
        <a:bodyPr/>
        <a:lstStyle/>
        <a:p>
          <a:endParaRPr lang="en-US"/>
        </a:p>
      </dgm:t>
    </dgm:pt>
    <dgm:pt modelId="{6FC891A6-3FDB-4751-B1BC-A91F5D9F6BCB}" type="pres">
      <dgm:prSet presAssocID="{1467CD17-E203-4967-A48A-8B11BF0BF132}" presName="root" presStyleCnt="0">
        <dgm:presLayoutVars>
          <dgm:dir/>
          <dgm:resizeHandles val="exact"/>
        </dgm:presLayoutVars>
      </dgm:prSet>
      <dgm:spPr/>
    </dgm:pt>
    <dgm:pt modelId="{C2C06C1B-065F-4456-BF48-AD2247E175DD}" type="pres">
      <dgm:prSet presAssocID="{67302682-09D5-49AF-B4F7-2EA58B5B224D}" presName="compNode" presStyleCnt="0"/>
      <dgm:spPr/>
    </dgm:pt>
    <dgm:pt modelId="{0D62D8BA-B534-4671-8799-A1737418313C}" type="pres">
      <dgm:prSet presAssocID="{67302682-09D5-49AF-B4F7-2EA58B5B224D}" presName="bgRect" presStyleLbl="bgShp" presStyleIdx="0" presStyleCnt="3"/>
      <dgm:spPr/>
    </dgm:pt>
    <dgm:pt modelId="{FFE4018B-2129-4A7C-A6BD-1D6E61A82936}" type="pres">
      <dgm:prSet presAssocID="{67302682-09D5-49AF-B4F7-2EA58B5B224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CF18BDC0-28A9-4C77-B5ED-F6DEDE9C3FE7}" type="pres">
      <dgm:prSet presAssocID="{67302682-09D5-49AF-B4F7-2EA58B5B224D}" presName="spaceRect" presStyleCnt="0"/>
      <dgm:spPr/>
    </dgm:pt>
    <dgm:pt modelId="{EE60ABA2-6BF7-4225-88A6-4B9CA94E61EB}" type="pres">
      <dgm:prSet presAssocID="{67302682-09D5-49AF-B4F7-2EA58B5B224D}" presName="parTx" presStyleLbl="revTx" presStyleIdx="0" presStyleCnt="3">
        <dgm:presLayoutVars>
          <dgm:chMax val="0"/>
          <dgm:chPref val="0"/>
        </dgm:presLayoutVars>
      </dgm:prSet>
      <dgm:spPr/>
    </dgm:pt>
    <dgm:pt modelId="{1D4561A0-787E-485D-A098-AC4CFF3D2A72}" type="pres">
      <dgm:prSet presAssocID="{508E6D1A-97BE-47E3-9708-DC0AA80E0ABD}" presName="sibTrans" presStyleCnt="0"/>
      <dgm:spPr/>
    </dgm:pt>
    <dgm:pt modelId="{D9410917-8666-45A5-8D88-C3698899AEFC}" type="pres">
      <dgm:prSet presAssocID="{65B4E6B4-5CBE-4977-9E11-D737237B8ACE}" presName="compNode" presStyleCnt="0"/>
      <dgm:spPr/>
    </dgm:pt>
    <dgm:pt modelId="{F9F7E76A-EA7D-447B-B4F8-68BFF02F18E8}" type="pres">
      <dgm:prSet presAssocID="{65B4E6B4-5CBE-4977-9E11-D737237B8ACE}" presName="bgRect" presStyleLbl="bgShp" presStyleIdx="1" presStyleCnt="3"/>
      <dgm:spPr/>
    </dgm:pt>
    <dgm:pt modelId="{BD971119-9201-4855-BF1F-6CEF86410DC3}" type="pres">
      <dgm:prSet presAssocID="{65B4E6B4-5CBE-4977-9E11-D737237B8A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Yuan"/>
        </a:ext>
      </dgm:extLst>
    </dgm:pt>
    <dgm:pt modelId="{023FB758-75E3-4563-B0CB-A57F82489810}" type="pres">
      <dgm:prSet presAssocID="{65B4E6B4-5CBE-4977-9E11-D737237B8ACE}" presName="spaceRect" presStyleCnt="0"/>
      <dgm:spPr/>
    </dgm:pt>
    <dgm:pt modelId="{4F39B71F-DAF5-4854-8994-6C4FDCF8BE0C}" type="pres">
      <dgm:prSet presAssocID="{65B4E6B4-5CBE-4977-9E11-D737237B8ACE}" presName="parTx" presStyleLbl="revTx" presStyleIdx="1" presStyleCnt="3">
        <dgm:presLayoutVars>
          <dgm:chMax val="0"/>
          <dgm:chPref val="0"/>
        </dgm:presLayoutVars>
      </dgm:prSet>
      <dgm:spPr/>
    </dgm:pt>
    <dgm:pt modelId="{0FD8B19D-B466-4591-93B0-B4EF11F783BF}" type="pres">
      <dgm:prSet presAssocID="{591183EC-BA4C-40C4-923C-E8A302AE2C7A}" presName="sibTrans" presStyleCnt="0"/>
      <dgm:spPr/>
    </dgm:pt>
    <dgm:pt modelId="{0C757470-E7AD-488C-AC02-60A8B1859DB6}" type="pres">
      <dgm:prSet presAssocID="{3E6FE86B-53EF-4BE0-B769-155FB62EC656}" presName="compNode" presStyleCnt="0"/>
      <dgm:spPr/>
    </dgm:pt>
    <dgm:pt modelId="{FC390413-0753-44C8-AC3E-38B6DCB382D3}" type="pres">
      <dgm:prSet presAssocID="{3E6FE86B-53EF-4BE0-B769-155FB62EC656}" presName="bgRect" presStyleLbl="bgShp" presStyleIdx="2" presStyleCnt="3"/>
      <dgm:spPr/>
    </dgm:pt>
    <dgm:pt modelId="{8EA042FE-EBC0-470D-AA12-2AAFC54BBE51}" type="pres">
      <dgm:prSet presAssocID="{3E6FE86B-53EF-4BE0-B769-155FB62EC65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ngry Face with Solid Fill"/>
        </a:ext>
      </dgm:extLst>
    </dgm:pt>
    <dgm:pt modelId="{CFAC8EC9-94C6-4837-9729-7616ED4FF322}" type="pres">
      <dgm:prSet presAssocID="{3E6FE86B-53EF-4BE0-B769-155FB62EC656}" presName="spaceRect" presStyleCnt="0"/>
      <dgm:spPr/>
    </dgm:pt>
    <dgm:pt modelId="{47A36641-B591-4083-82E0-FFFD559D64A8}" type="pres">
      <dgm:prSet presAssocID="{3E6FE86B-53EF-4BE0-B769-155FB62EC656}" presName="parTx" presStyleLbl="revTx" presStyleIdx="2" presStyleCnt="3">
        <dgm:presLayoutVars>
          <dgm:chMax val="0"/>
          <dgm:chPref val="0"/>
        </dgm:presLayoutVars>
      </dgm:prSet>
      <dgm:spPr/>
    </dgm:pt>
  </dgm:ptLst>
  <dgm:cxnLst>
    <dgm:cxn modelId="{4F56A94F-F7DE-4A1C-9594-1B61580AC11C}" srcId="{1467CD17-E203-4967-A48A-8B11BF0BF132}" destId="{67302682-09D5-49AF-B4F7-2EA58B5B224D}" srcOrd="0" destOrd="0" parTransId="{1BE4E499-1B8A-4D7E-A82C-156E4E292836}" sibTransId="{508E6D1A-97BE-47E3-9708-DC0AA80E0ABD}"/>
    <dgm:cxn modelId="{80E7CB53-D777-4E4B-A0C7-C47662E1AAED}" srcId="{1467CD17-E203-4967-A48A-8B11BF0BF132}" destId="{65B4E6B4-5CBE-4977-9E11-D737237B8ACE}" srcOrd="1" destOrd="0" parTransId="{AF743F98-6346-4E13-AEC9-29AF17FF3A57}" sibTransId="{591183EC-BA4C-40C4-923C-E8A302AE2C7A}"/>
    <dgm:cxn modelId="{8B754B55-DDBE-47C1-A1B8-33B278E889A3}" type="presOf" srcId="{67302682-09D5-49AF-B4F7-2EA58B5B224D}" destId="{EE60ABA2-6BF7-4225-88A6-4B9CA94E61EB}" srcOrd="0" destOrd="0" presId="urn:microsoft.com/office/officeart/2018/2/layout/IconVerticalSolidList"/>
    <dgm:cxn modelId="{3B06437E-63FA-4353-9C4B-770E2F2EDA4E}" type="presOf" srcId="{65B4E6B4-5CBE-4977-9E11-D737237B8ACE}" destId="{4F39B71F-DAF5-4854-8994-6C4FDCF8BE0C}" srcOrd="0" destOrd="0" presId="urn:microsoft.com/office/officeart/2018/2/layout/IconVerticalSolidList"/>
    <dgm:cxn modelId="{3FC4C189-CA63-461A-AD52-4639036332AE}" type="presOf" srcId="{3E6FE86B-53EF-4BE0-B769-155FB62EC656}" destId="{47A36641-B591-4083-82E0-FFFD559D64A8}" srcOrd="0" destOrd="0" presId="urn:microsoft.com/office/officeart/2018/2/layout/IconVerticalSolidList"/>
    <dgm:cxn modelId="{5257B78D-FE8F-44B3-ADF7-7C89A180F077}" type="presOf" srcId="{1467CD17-E203-4967-A48A-8B11BF0BF132}" destId="{6FC891A6-3FDB-4751-B1BC-A91F5D9F6BCB}" srcOrd="0" destOrd="0" presId="urn:microsoft.com/office/officeart/2018/2/layout/IconVerticalSolidList"/>
    <dgm:cxn modelId="{FA3B93EF-4364-48A1-B13C-E5121D1AEB5F}" srcId="{1467CD17-E203-4967-A48A-8B11BF0BF132}" destId="{3E6FE86B-53EF-4BE0-B769-155FB62EC656}" srcOrd="2" destOrd="0" parTransId="{0DCEED38-9C08-4000-9288-370617F2994B}" sibTransId="{7D5FDA67-E785-40FF-844F-E86376371121}"/>
    <dgm:cxn modelId="{A5E46EE9-F51D-47F8-8946-35BF80421F23}" type="presParOf" srcId="{6FC891A6-3FDB-4751-B1BC-A91F5D9F6BCB}" destId="{C2C06C1B-065F-4456-BF48-AD2247E175DD}" srcOrd="0" destOrd="0" presId="urn:microsoft.com/office/officeart/2018/2/layout/IconVerticalSolidList"/>
    <dgm:cxn modelId="{86A2D73B-0838-4BC0-B83F-A86B0F364EDD}" type="presParOf" srcId="{C2C06C1B-065F-4456-BF48-AD2247E175DD}" destId="{0D62D8BA-B534-4671-8799-A1737418313C}" srcOrd="0" destOrd="0" presId="urn:microsoft.com/office/officeart/2018/2/layout/IconVerticalSolidList"/>
    <dgm:cxn modelId="{BD982218-8F34-49A3-98D2-05A688A75B67}" type="presParOf" srcId="{C2C06C1B-065F-4456-BF48-AD2247E175DD}" destId="{FFE4018B-2129-4A7C-A6BD-1D6E61A82936}" srcOrd="1" destOrd="0" presId="urn:microsoft.com/office/officeart/2018/2/layout/IconVerticalSolidList"/>
    <dgm:cxn modelId="{37A93C40-632D-4CE2-8632-33CE9D208F46}" type="presParOf" srcId="{C2C06C1B-065F-4456-BF48-AD2247E175DD}" destId="{CF18BDC0-28A9-4C77-B5ED-F6DEDE9C3FE7}" srcOrd="2" destOrd="0" presId="urn:microsoft.com/office/officeart/2018/2/layout/IconVerticalSolidList"/>
    <dgm:cxn modelId="{B6450809-C195-4DEA-9787-E2A1BFFE3DC2}" type="presParOf" srcId="{C2C06C1B-065F-4456-BF48-AD2247E175DD}" destId="{EE60ABA2-6BF7-4225-88A6-4B9CA94E61EB}" srcOrd="3" destOrd="0" presId="urn:microsoft.com/office/officeart/2018/2/layout/IconVerticalSolidList"/>
    <dgm:cxn modelId="{E29F85DD-12AB-4921-9838-7DB67D73FD0E}" type="presParOf" srcId="{6FC891A6-3FDB-4751-B1BC-A91F5D9F6BCB}" destId="{1D4561A0-787E-485D-A098-AC4CFF3D2A72}" srcOrd="1" destOrd="0" presId="urn:microsoft.com/office/officeart/2018/2/layout/IconVerticalSolidList"/>
    <dgm:cxn modelId="{347EAF3C-B270-4D3D-84AF-AE7195DA8D77}" type="presParOf" srcId="{6FC891A6-3FDB-4751-B1BC-A91F5D9F6BCB}" destId="{D9410917-8666-45A5-8D88-C3698899AEFC}" srcOrd="2" destOrd="0" presId="urn:microsoft.com/office/officeart/2018/2/layout/IconVerticalSolidList"/>
    <dgm:cxn modelId="{61BEB1A4-FF2B-4C40-876A-448CD51D9749}" type="presParOf" srcId="{D9410917-8666-45A5-8D88-C3698899AEFC}" destId="{F9F7E76A-EA7D-447B-B4F8-68BFF02F18E8}" srcOrd="0" destOrd="0" presId="urn:microsoft.com/office/officeart/2018/2/layout/IconVerticalSolidList"/>
    <dgm:cxn modelId="{F97654F1-3B90-44AB-A112-12743B0A9240}" type="presParOf" srcId="{D9410917-8666-45A5-8D88-C3698899AEFC}" destId="{BD971119-9201-4855-BF1F-6CEF86410DC3}" srcOrd="1" destOrd="0" presId="urn:microsoft.com/office/officeart/2018/2/layout/IconVerticalSolidList"/>
    <dgm:cxn modelId="{C033E8E9-BFC0-4D73-A196-E4B7D1AAC0C0}" type="presParOf" srcId="{D9410917-8666-45A5-8D88-C3698899AEFC}" destId="{023FB758-75E3-4563-B0CB-A57F82489810}" srcOrd="2" destOrd="0" presId="urn:microsoft.com/office/officeart/2018/2/layout/IconVerticalSolidList"/>
    <dgm:cxn modelId="{790E8111-B001-4044-9BE1-0331A5ABCD6F}" type="presParOf" srcId="{D9410917-8666-45A5-8D88-C3698899AEFC}" destId="{4F39B71F-DAF5-4854-8994-6C4FDCF8BE0C}" srcOrd="3" destOrd="0" presId="urn:microsoft.com/office/officeart/2018/2/layout/IconVerticalSolidList"/>
    <dgm:cxn modelId="{A8AC0DF2-AB6A-4E6E-B300-5B034F5E5BB5}" type="presParOf" srcId="{6FC891A6-3FDB-4751-B1BC-A91F5D9F6BCB}" destId="{0FD8B19D-B466-4591-93B0-B4EF11F783BF}" srcOrd="3" destOrd="0" presId="urn:microsoft.com/office/officeart/2018/2/layout/IconVerticalSolidList"/>
    <dgm:cxn modelId="{7D233FF6-CD9C-4904-B77B-1083F8BBAE28}" type="presParOf" srcId="{6FC891A6-3FDB-4751-B1BC-A91F5D9F6BCB}" destId="{0C757470-E7AD-488C-AC02-60A8B1859DB6}" srcOrd="4" destOrd="0" presId="urn:microsoft.com/office/officeart/2018/2/layout/IconVerticalSolidList"/>
    <dgm:cxn modelId="{4F1EC08C-3CC1-4437-BAE9-167E03B02A8D}" type="presParOf" srcId="{0C757470-E7AD-488C-AC02-60A8B1859DB6}" destId="{FC390413-0753-44C8-AC3E-38B6DCB382D3}" srcOrd="0" destOrd="0" presId="urn:microsoft.com/office/officeart/2018/2/layout/IconVerticalSolidList"/>
    <dgm:cxn modelId="{94B068F1-851B-43BE-84D1-5877B7BB2FA3}" type="presParOf" srcId="{0C757470-E7AD-488C-AC02-60A8B1859DB6}" destId="{8EA042FE-EBC0-470D-AA12-2AAFC54BBE51}" srcOrd="1" destOrd="0" presId="urn:microsoft.com/office/officeart/2018/2/layout/IconVerticalSolidList"/>
    <dgm:cxn modelId="{E378294E-9610-46A6-95AE-8D4A5FFAF2E8}" type="presParOf" srcId="{0C757470-E7AD-488C-AC02-60A8B1859DB6}" destId="{CFAC8EC9-94C6-4837-9729-7616ED4FF322}" srcOrd="2" destOrd="0" presId="urn:microsoft.com/office/officeart/2018/2/layout/IconVerticalSolidList"/>
    <dgm:cxn modelId="{7DE4F54A-0A96-4413-9F3F-795AB5CC9132}" type="presParOf" srcId="{0C757470-E7AD-488C-AC02-60A8B1859DB6}" destId="{47A36641-B591-4083-82E0-FFFD559D64A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61E94A-5EFF-4628-9554-9703AAA70A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2C29B36-C0BB-4FB6-A1C4-171F997F562D}">
      <dgm:prSet/>
      <dgm:spPr/>
      <dgm:t>
        <a:bodyPr/>
        <a:lstStyle/>
        <a:p>
          <a:r>
            <a:rPr lang="en-GB" b="1" u="sng"/>
            <a:t>SP will not be granted  . . . </a:t>
          </a:r>
          <a:endParaRPr lang="en-US"/>
        </a:p>
      </dgm:t>
    </dgm:pt>
    <dgm:pt modelId="{548EDBC6-19EF-465E-9400-C252F8E52C1F}" type="parTrans" cxnId="{89BE3B90-7451-44FE-9168-E1123773A494}">
      <dgm:prSet/>
      <dgm:spPr/>
      <dgm:t>
        <a:bodyPr/>
        <a:lstStyle/>
        <a:p>
          <a:endParaRPr lang="en-US"/>
        </a:p>
      </dgm:t>
    </dgm:pt>
    <dgm:pt modelId="{17FD62DA-C2AF-48A4-BC4A-C32202A58DDE}" type="sibTrans" cxnId="{89BE3B90-7451-44FE-9168-E1123773A494}">
      <dgm:prSet/>
      <dgm:spPr/>
      <dgm:t>
        <a:bodyPr/>
        <a:lstStyle/>
        <a:p>
          <a:endParaRPr lang="en-US"/>
        </a:p>
      </dgm:t>
    </dgm:pt>
    <dgm:pt modelId="{66B97ABE-E6C6-4FA6-B6ED-C4B46D857301}">
      <dgm:prSet/>
      <dgm:spPr/>
      <dgm:t>
        <a:bodyPr/>
        <a:lstStyle/>
        <a:p>
          <a:r>
            <a:rPr lang="en-GB"/>
            <a:t>Where damages would be an adequate remedy </a:t>
          </a:r>
          <a:endParaRPr lang="en-US"/>
        </a:p>
      </dgm:t>
    </dgm:pt>
    <dgm:pt modelId="{AC038092-6767-4434-B014-8CB20B355276}" type="parTrans" cxnId="{08B82896-191C-40A2-A761-364A856DF0B6}">
      <dgm:prSet/>
      <dgm:spPr/>
      <dgm:t>
        <a:bodyPr/>
        <a:lstStyle/>
        <a:p>
          <a:endParaRPr lang="en-US"/>
        </a:p>
      </dgm:t>
    </dgm:pt>
    <dgm:pt modelId="{9FA32196-A4B0-4ECD-82E6-E5F04A96CA5B}" type="sibTrans" cxnId="{08B82896-191C-40A2-A761-364A856DF0B6}">
      <dgm:prSet/>
      <dgm:spPr/>
      <dgm:t>
        <a:bodyPr/>
        <a:lstStyle/>
        <a:p>
          <a:endParaRPr lang="en-US"/>
        </a:p>
      </dgm:t>
    </dgm:pt>
    <dgm:pt modelId="{27D62D92-E8CB-44A2-831C-553C1862EC17}">
      <dgm:prSet/>
      <dgm:spPr/>
      <dgm:t>
        <a:bodyPr/>
        <a:lstStyle/>
        <a:p>
          <a:r>
            <a:rPr lang="en-GB"/>
            <a:t>If constant supervision by the court would be needed to ensure compliance with the order.</a:t>
          </a:r>
          <a:endParaRPr lang="en-US"/>
        </a:p>
      </dgm:t>
    </dgm:pt>
    <dgm:pt modelId="{372D8FD7-7FD6-42E8-90BB-1E6898B66DFF}" type="parTrans" cxnId="{57D8E0EC-25D3-4207-B6AF-9F642F0945B1}">
      <dgm:prSet/>
      <dgm:spPr/>
      <dgm:t>
        <a:bodyPr/>
        <a:lstStyle/>
        <a:p>
          <a:endParaRPr lang="en-US"/>
        </a:p>
      </dgm:t>
    </dgm:pt>
    <dgm:pt modelId="{75411F28-3379-4F74-9566-71DB90F427DC}" type="sibTrans" cxnId="{57D8E0EC-25D3-4207-B6AF-9F642F0945B1}">
      <dgm:prSet/>
      <dgm:spPr/>
      <dgm:t>
        <a:bodyPr/>
        <a:lstStyle/>
        <a:p>
          <a:endParaRPr lang="en-US"/>
        </a:p>
      </dgm:t>
    </dgm:pt>
    <dgm:pt modelId="{8762EB09-1166-49E6-8F4A-701D9BDF8CC4}">
      <dgm:prSet/>
      <dgm:spPr/>
      <dgm:t>
        <a:bodyPr/>
        <a:lstStyle/>
        <a:p>
          <a:r>
            <a:rPr lang="en-GB"/>
            <a:t>It is generally not available in relation to a contract such as personal services, such as employment.</a:t>
          </a:r>
          <a:endParaRPr lang="en-US"/>
        </a:p>
      </dgm:t>
    </dgm:pt>
    <dgm:pt modelId="{1310BB74-9DE0-441A-9558-AD1A2FC0F33D}" type="parTrans" cxnId="{ED1C4179-5DA1-466E-AA44-941EC5591439}">
      <dgm:prSet/>
      <dgm:spPr/>
      <dgm:t>
        <a:bodyPr/>
        <a:lstStyle/>
        <a:p>
          <a:endParaRPr lang="en-US"/>
        </a:p>
      </dgm:t>
    </dgm:pt>
    <dgm:pt modelId="{910B06D2-DEB2-4CF4-AE0B-CEEECA1C73C8}" type="sibTrans" cxnId="{ED1C4179-5DA1-466E-AA44-941EC5591439}">
      <dgm:prSet/>
      <dgm:spPr/>
      <dgm:t>
        <a:bodyPr/>
        <a:lstStyle/>
        <a:p>
          <a:endParaRPr lang="en-US"/>
        </a:p>
      </dgm:t>
    </dgm:pt>
    <dgm:pt modelId="{909FD255-7C67-4972-A9F4-61B6A7D65CF3}" type="pres">
      <dgm:prSet presAssocID="{1F61E94A-5EFF-4628-9554-9703AAA70AFB}" presName="linear" presStyleCnt="0">
        <dgm:presLayoutVars>
          <dgm:animLvl val="lvl"/>
          <dgm:resizeHandles val="exact"/>
        </dgm:presLayoutVars>
      </dgm:prSet>
      <dgm:spPr/>
    </dgm:pt>
    <dgm:pt modelId="{66EE6815-346F-4D7E-ACCC-937F8B15EA9F}" type="pres">
      <dgm:prSet presAssocID="{A2C29B36-C0BB-4FB6-A1C4-171F997F562D}" presName="parentText" presStyleLbl="node1" presStyleIdx="0" presStyleCnt="4" custLinFactY="165788" custLinFactNeighborX="212" custLinFactNeighborY="200000">
        <dgm:presLayoutVars>
          <dgm:chMax val="0"/>
          <dgm:bulletEnabled val="1"/>
        </dgm:presLayoutVars>
      </dgm:prSet>
      <dgm:spPr/>
    </dgm:pt>
    <dgm:pt modelId="{9400D1DA-D944-4771-A635-9403287DB1B6}" type="pres">
      <dgm:prSet presAssocID="{17FD62DA-C2AF-48A4-BC4A-C32202A58DDE}" presName="spacer" presStyleCnt="0"/>
      <dgm:spPr/>
    </dgm:pt>
    <dgm:pt modelId="{769CB875-290D-4E8A-A167-E0040BE9B9C8}" type="pres">
      <dgm:prSet presAssocID="{66B97ABE-E6C6-4FA6-B6ED-C4B46D857301}" presName="parentText" presStyleLbl="node1" presStyleIdx="1" presStyleCnt="4">
        <dgm:presLayoutVars>
          <dgm:chMax val="0"/>
          <dgm:bulletEnabled val="1"/>
        </dgm:presLayoutVars>
      </dgm:prSet>
      <dgm:spPr/>
    </dgm:pt>
    <dgm:pt modelId="{A1BB889F-A0B0-4DC5-B0A6-84CC3C1FD803}" type="pres">
      <dgm:prSet presAssocID="{9FA32196-A4B0-4ECD-82E6-E5F04A96CA5B}" presName="spacer" presStyleCnt="0"/>
      <dgm:spPr/>
    </dgm:pt>
    <dgm:pt modelId="{C3CE5A1B-2397-4505-BB2D-18EA7E7E8D19}" type="pres">
      <dgm:prSet presAssocID="{27D62D92-E8CB-44A2-831C-553C1862EC17}" presName="parentText" presStyleLbl="node1" presStyleIdx="2" presStyleCnt="4">
        <dgm:presLayoutVars>
          <dgm:chMax val="0"/>
          <dgm:bulletEnabled val="1"/>
        </dgm:presLayoutVars>
      </dgm:prSet>
      <dgm:spPr/>
    </dgm:pt>
    <dgm:pt modelId="{9E0EE4A9-FF13-4814-A910-4BA413BFDECA}" type="pres">
      <dgm:prSet presAssocID="{75411F28-3379-4F74-9566-71DB90F427DC}" presName="spacer" presStyleCnt="0"/>
      <dgm:spPr/>
    </dgm:pt>
    <dgm:pt modelId="{D79A2B2E-2308-46CC-AB2A-FC415103BAEF}" type="pres">
      <dgm:prSet presAssocID="{8762EB09-1166-49E6-8F4A-701D9BDF8CC4}" presName="parentText" presStyleLbl="node1" presStyleIdx="3" presStyleCnt="4">
        <dgm:presLayoutVars>
          <dgm:chMax val="0"/>
          <dgm:bulletEnabled val="1"/>
        </dgm:presLayoutVars>
      </dgm:prSet>
      <dgm:spPr/>
    </dgm:pt>
  </dgm:ptLst>
  <dgm:cxnLst>
    <dgm:cxn modelId="{C925B540-9AD6-4561-A585-4DFE2ECA8ECB}" type="presOf" srcId="{A2C29B36-C0BB-4FB6-A1C4-171F997F562D}" destId="{66EE6815-346F-4D7E-ACCC-937F8B15EA9F}" srcOrd="0" destOrd="0" presId="urn:microsoft.com/office/officeart/2005/8/layout/vList2"/>
    <dgm:cxn modelId="{ED1C4179-5DA1-466E-AA44-941EC5591439}" srcId="{1F61E94A-5EFF-4628-9554-9703AAA70AFB}" destId="{8762EB09-1166-49E6-8F4A-701D9BDF8CC4}" srcOrd="3" destOrd="0" parTransId="{1310BB74-9DE0-441A-9558-AD1A2FC0F33D}" sibTransId="{910B06D2-DEB2-4CF4-AE0B-CEEECA1C73C8}"/>
    <dgm:cxn modelId="{57677D82-4553-4040-8574-2C6BDA930842}" type="presOf" srcId="{27D62D92-E8CB-44A2-831C-553C1862EC17}" destId="{C3CE5A1B-2397-4505-BB2D-18EA7E7E8D19}" srcOrd="0" destOrd="0" presId="urn:microsoft.com/office/officeart/2005/8/layout/vList2"/>
    <dgm:cxn modelId="{89BE3B90-7451-44FE-9168-E1123773A494}" srcId="{1F61E94A-5EFF-4628-9554-9703AAA70AFB}" destId="{A2C29B36-C0BB-4FB6-A1C4-171F997F562D}" srcOrd="0" destOrd="0" parTransId="{548EDBC6-19EF-465E-9400-C252F8E52C1F}" sibTransId="{17FD62DA-C2AF-48A4-BC4A-C32202A58DDE}"/>
    <dgm:cxn modelId="{08B82896-191C-40A2-A761-364A856DF0B6}" srcId="{1F61E94A-5EFF-4628-9554-9703AAA70AFB}" destId="{66B97ABE-E6C6-4FA6-B6ED-C4B46D857301}" srcOrd="1" destOrd="0" parTransId="{AC038092-6767-4434-B014-8CB20B355276}" sibTransId="{9FA32196-A4B0-4ECD-82E6-E5F04A96CA5B}"/>
    <dgm:cxn modelId="{E0002EA4-BF0A-44C8-8056-4248064A84FB}" type="presOf" srcId="{1F61E94A-5EFF-4628-9554-9703AAA70AFB}" destId="{909FD255-7C67-4972-A9F4-61B6A7D65CF3}" srcOrd="0" destOrd="0" presId="urn:microsoft.com/office/officeart/2005/8/layout/vList2"/>
    <dgm:cxn modelId="{CBBB43D3-AF06-4D77-837C-FE7A69526A8C}" type="presOf" srcId="{66B97ABE-E6C6-4FA6-B6ED-C4B46D857301}" destId="{769CB875-290D-4E8A-A167-E0040BE9B9C8}" srcOrd="0" destOrd="0" presId="urn:microsoft.com/office/officeart/2005/8/layout/vList2"/>
    <dgm:cxn modelId="{EEFE6BD5-DD15-4B32-975D-2269E4EDEC7F}" type="presOf" srcId="{8762EB09-1166-49E6-8F4A-701D9BDF8CC4}" destId="{D79A2B2E-2308-46CC-AB2A-FC415103BAEF}" srcOrd="0" destOrd="0" presId="urn:microsoft.com/office/officeart/2005/8/layout/vList2"/>
    <dgm:cxn modelId="{57D8E0EC-25D3-4207-B6AF-9F642F0945B1}" srcId="{1F61E94A-5EFF-4628-9554-9703AAA70AFB}" destId="{27D62D92-E8CB-44A2-831C-553C1862EC17}" srcOrd="2" destOrd="0" parTransId="{372D8FD7-7FD6-42E8-90BB-1E6898B66DFF}" sibTransId="{75411F28-3379-4F74-9566-71DB90F427DC}"/>
    <dgm:cxn modelId="{A63FE5E9-512B-4F6E-8661-AA7F24EA9ED2}" type="presParOf" srcId="{909FD255-7C67-4972-A9F4-61B6A7D65CF3}" destId="{66EE6815-346F-4D7E-ACCC-937F8B15EA9F}" srcOrd="0" destOrd="0" presId="urn:microsoft.com/office/officeart/2005/8/layout/vList2"/>
    <dgm:cxn modelId="{9301B080-2128-4046-BE01-901D8B60474C}" type="presParOf" srcId="{909FD255-7C67-4972-A9F4-61B6A7D65CF3}" destId="{9400D1DA-D944-4771-A635-9403287DB1B6}" srcOrd="1" destOrd="0" presId="urn:microsoft.com/office/officeart/2005/8/layout/vList2"/>
    <dgm:cxn modelId="{5AD6BA10-13DA-458A-92B1-BBD0B0D20BC8}" type="presParOf" srcId="{909FD255-7C67-4972-A9F4-61B6A7D65CF3}" destId="{769CB875-290D-4E8A-A167-E0040BE9B9C8}" srcOrd="2" destOrd="0" presId="urn:microsoft.com/office/officeart/2005/8/layout/vList2"/>
    <dgm:cxn modelId="{9AB8EE9E-C2D9-40E5-9CCB-5AFC9F653988}" type="presParOf" srcId="{909FD255-7C67-4972-A9F4-61B6A7D65CF3}" destId="{A1BB889F-A0B0-4DC5-B0A6-84CC3C1FD803}" srcOrd="3" destOrd="0" presId="urn:microsoft.com/office/officeart/2005/8/layout/vList2"/>
    <dgm:cxn modelId="{82A97B87-5324-4784-AB4A-409D92BA0DBE}" type="presParOf" srcId="{909FD255-7C67-4972-A9F4-61B6A7D65CF3}" destId="{C3CE5A1B-2397-4505-BB2D-18EA7E7E8D19}" srcOrd="4" destOrd="0" presId="urn:microsoft.com/office/officeart/2005/8/layout/vList2"/>
    <dgm:cxn modelId="{20F38C97-3B1A-4BCC-BC64-90E3A868EBAE}" type="presParOf" srcId="{909FD255-7C67-4972-A9F4-61B6A7D65CF3}" destId="{9E0EE4A9-FF13-4814-A910-4BA413BFDECA}" srcOrd="5" destOrd="0" presId="urn:microsoft.com/office/officeart/2005/8/layout/vList2"/>
    <dgm:cxn modelId="{52B0C318-64AC-4048-A4AC-83FEB40652DB}" type="presParOf" srcId="{909FD255-7C67-4972-A9F4-61B6A7D65CF3}" destId="{D79A2B2E-2308-46CC-AB2A-FC415103BAE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90F594-076F-4F26-BDD3-CD4A9FCBD18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985BFE4-7618-4A35-B62A-6A3241572CA9}">
      <dgm:prSet/>
      <dgm:spPr/>
      <dgm:t>
        <a:bodyPr/>
        <a:lstStyle/>
        <a:p>
          <a:r>
            <a:rPr lang="en-GB"/>
            <a:t>In almost every case involving the sale of goods, it is considered sufficient to give the disappointed buyer money to buy replacement goods.  He will not obtain the actual goods that are the subject matter of the contract unless they are unique and could not be acquired elsewhere.</a:t>
          </a:r>
          <a:endParaRPr lang="en-US"/>
        </a:p>
      </dgm:t>
    </dgm:pt>
    <dgm:pt modelId="{674170E1-2D3C-42F1-AF35-44956EB5C66E}" type="parTrans" cxnId="{5543DE7D-3C2C-4EF6-A0CF-837DE172587A}">
      <dgm:prSet/>
      <dgm:spPr/>
      <dgm:t>
        <a:bodyPr/>
        <a:lstStyle/>
        <a:p>
          <a:endParaRPr lang="en-US"/>
        </a:p>
      </dgm:t>
    </dgm:pt>
    <dgm:pt modelId="{0A9D787A-624B-43EA-86E1-2E15AD2E439C}" type="sibTrans" cxnId="{5543DE7D-3C2C-4EF6-A0CF-837DE172587A}">
      <dgm:prSet/>
      <dgm:spPr/>
      <dgm:t>
        <a:bodyPr/>
        <a:lstStyle/>
        <a:p>
          <a:endParaRPr lang="en-US"/>
        </a:p>
      </dgm:t>
    </dgm:pt>
    <dgm:pt modelId="{F6998E0B-A90A-47E4-A89C-CF1495576876}">
      <dgm:prSet/>
      <dgm:spPr/>
      <dgm:t>
        <a:bodyPr/>
        <a:lstStyle/>
        <a:p>
          <a:r>
            <a:rPr lang="en-GB"/>
            <a:t>As real property (a house or land) is generally regarded in law as unique, specific performance could be a suitable remedy for the distressed client that Emma took a message from.</a:t>
          </a:r>
          <a:endParaRPr lang="en-US"/>
        </a:p>
      </dgm:t>
    </dgm:pt>
    <dgm:pt modelId="{74F01D29-0F0E-40E2-AA8C-386882E36A14}" type="parTrans" cxnId="{4A092D93-D547-46F3-B852-93AEEBD0501E}">
      <dgm:prSet/>
      <dgm:spPr/>
      <dgm:t>
        <a:bodyPr/>
        <a:lstStyle/>
        <a:p>
          <a:endParaRPr lang="en-US"/>
        </a:p>
      </dgm:t>
    </dgm:pt>
    <dgm:pt modelId="{E98C354B-60C8-41F7-8C91-D78FCAD37ACF}" type="sibTrans" cxnId="{4A092D93-D547-46F3-B852-93AEEBD0501E}">
      <dgm:prSet/>
      <dgm:spPr/>
      <dgm:t>
        <a:bodyPr/>
        <a:lstStyle/>
        <a:p>
          <a:endParaRPr lang="en-US"/>
        </a:p>
      </dgm:t>
    </dgm:pt>
    <dgm:pt modelId="{026A331C-98D4-4A17-855E-E159D81C815A}" type="pres">
      <dgm:prSet presAssocID="{8A90F594-076F-4F26-BDD3-CD4A9FCBD181}" presName="hierChild1" presStyleCnt="0">
        <dgm:presLayoutVars>
          <dgm:chPref val="1"/>
          <dgm:dir/>
          <dgm:animOne val="branch"/>
          <dgm:animLvl val="lvl"/>
          <dgm:resizeHandles/>
        </dgm:presLayoutVars>
      </dgm:prSet>
      <dgm:spPr/>
    </dgm:pt>
    <dgm:pt modelId="{8D1DBE94-558B-45AE-BB97-1CB2BB927CEF}" type="pres">
      <dgm:prSet presAssocID="{0985BFE4-7618-4A35-B62A-6A3241572CA9}" presName="hierRoot1" presStyleCnt="0"/>
      <dgm:spPr/>
    </dgm:pt>
    <dgm:pt modelId="{DE470C00-AF0A-4A75-A61D-9C4E72E01C88}" type="pres">
      <dgm:prSet presAssocID="{0985BFE4-7618-4A35-B62A-6A3241572CA9}" presName="composite" presStyleCnt="0"/>
      <dgm:spPr/>
    </dgm:pt>
    <dgm:pt modelId="{D40E4A39-82A2-4249-821C-17843D1F47E5}" type="pres">
      <dgm:prSet presAssocID="{0985BFE4-7618-4A35-B62A-6A3241572CA9}" presName="background" presStyleLbl="node0" presStyleIdx="0" presStyleCnt="2"/>
      <dgm:spPr/>
    </dgm:pt>
    <dgm:pt modelId="{2DD715FC-AE21-42DB-949A-82092FF24AC3}" type="pres">
      <dgm:prSet presAssocID="{0985BFE4-7618-4A35-B62A-6A3241572CA9}" presName="text" presStyleLbl="fgAcc0" presStyleIdx="0" presStyleCnt="2">
        <dgm:presLayoutVars>
          <dgm:chPref val="3"/>
        </dgm:presLayoutVars>
      </dgm:prSet>
      <dgm:spPr/>
    </dgm:pt>
    <dgm:pt modelId="{3146432F-8DE9-4754-81E4-86416ACA4537}" type="pres">
      <dgm:prSet presAssocID="{0985BFE4-7618-4A35-B62A-6A3241572CA9}" presName="hierChild2" presStyleCnt="0"/>
      <dgm:spPr/>
    </dgm:pt>
    <dgm:pt modelId="{892BFF60-6900-41E3-A229-FEED8167FCBF}" type="pres">
      <dgm:prSet presAssocID="{F6998E0B-A90A-47E4-A89C-CF1495576876}" presName="hierRoot1" presStyleCnt="0"/>
      <dgm:spPr/>
    </dgm:pt>
    <dgm:pt modelId="{8B5B8F2B-DF5E-49FC-8945-34F808E7D6CC}" type="pres">
      <dgm:prSet presAssocID="{F6998E0B-A90A-47E4-A89C-CF1495576876}" presName="composite" presStyleCnt="0"/>
      <dgm:spPr/>
    </dgm:pt>
    <dgm:pt modelId="{834F46D7-1F33-413E-9457-7E3822C970D3}" type="pres">
      <dgm:prSet presAssocID="{F6998E0B-A90A-47E4-A89C-CF1495576876}" presName="background" presStyleLbl="node0" presStyleIdx="1" presStyleCnt="2"/>
      <dgm:spPr/>
    </dgm:pt>
    <dgm:pt modelId="{4645900A-88B9-40A4-A8E2-196B2BBE9C14}" type="pres">
      <dgm:prSet presAssocID="{F6998E0B-A90A-47E4-A89C-CF1495576876}" presName="text" presStyleLbl="fgAcc0" presStyleIdx="1" presStyleCnt="2">
        <dgm:presLayoutVars>
          <dgm:chPref val="3"/>
        </dgm:presLayoutVars>
      </dgm:prSet>
      <dgm:spPr/>
    </dgm:pt>
    <dgm:pt modelId="{981D342A-C657-408F-8D5E-22EB36370CB0}" type="pres">
      <dgm:prSet presAssocID="{F6998E0B-A90A-47E4-A89C-CF1495576876}" presName="hierChild2" presStyleCnt="0"/>
      <dgm:spPr/>
    </dgm:pt>
  </dgm:ptLst>
  <dgm:cxnLst>
    <dgm:cxn modelId="{5BE58D07-933E-43E1-BCC9-C9C569046E4C}" type="presOf" srcId="{F6998E0B-A90A-47E4-A89C-CF1495576876}" destId="{4645900A-88B9-40A4-A8E2-196B2BBE9C14}" srcOrd="0" destOrd="0" presId="urn:microsoft.com/office/officeart/2005/8/layout/hierarchy1"/>
    <dgm:cxn modelId="{5543DE7D-3C2C-4EF6-A0CF-837DE172587A}" srcId="{8A90F594-076F-4F26-BDD3-CD4A9FCBD181}" destId="{0985BFE4-7618-4A35-B62A-6A3241572CA9}" srcOrd="0" destOrd="0" parTransId="{674170E1-2D3C-42F1-AF35-44956EB5C66E}" sibTransId="{0A9D787A-624B-43EA-86E1-2E15AD2E439C}"/>
    <dgm:cxn modelId="{4A092D93-D547-46F3-B852-93AEEBD0501E}" srcId="{8A90F594-076F-4F26-BDD3-CD4A9FCBD181}" destId="{F6998E0B-A90A-47E4-A89C-CF1495576876}" srcOrd="1" destOrd="0" parTransId="{74F01D29-0F0E-40E2-AA8C-386882E36A14}" sibTransId="{E98C354B-60C8-41F7-8C91-D78FCAD37ACF}"/>
    <dgm:cxn modelId="{A4C823D2-D2CD-41F9-B267-CAC53A6A73B2}" type="presOf" srcId="{8A90F594-076F-4F26-BDD3-CD4A9FCBD181}" destId="{026A331C-98D4-4A17-855E-E159D81C815A}" srcOrd="0" destOrd="0" presId="urn:microsoft.com/office/officeart/2005/8/layout/hierarchy1"/>
    <dgm:cxn modelId="{A4CC79DD-DB32-4A79-837A-4F12A18EEBF2}" type="presOf" srcId="{0985BFE4-7618-4A35-B62A-6A3241572CA9}" destId="{2DD715FC-AE21-42DB-949A-82092FF24AC3}" srcOrd="0" destOrd="0" presId="urn:microsoft.com/office/officeart/2005/8/layout/hierarchy1"/>
    <dgm:cxn modelId="{61F71324-794F-4D31-8E41-3BAB14D20024}" type="presParOf" srcId="{026A331C-98D4-4A17-855E-E159D81C815A}" destId="{8D1DBE94-558B-45AE-BB97-1CB2BB927CEF}" srcOrd="0" destOrd="0" presId="urn:microsoft.com/office/officeart/2005/8/layout/hierarchy1"/>
    <dgm:cxn modelId="{BCBDCF2D-66E3-4DEF-8624-6BC86D525F9F}" type="presParOf" srcId="{8D1DBE94-558B-45AE-BB97-1CB2BB927CEF}" destId="{DE470C00-AF0A-4A75-A61D-9C4E72E01C88}" srcOrd="0" destOrd="0" presId="urn:microsoft.com/office/officeart/2005/8/layout/hierarchy1"/>
    <dgm:cxn modelId="{E42BB20F-E915-42C0-BBD9-C7103822DF6D}" type="presParOf" srcId="{DE470C00-AF0A-4A75-A61D-9C4E72E01C88}" destId="{D40E4A39-82A2-4249-821C-17843D1F47E5}" srcOrd="0" destOrd="0" presId="urn:microsoft.com/office/officeart/2005/8/layout/hierarchy1"/>
    <dgm:cxn modelId="{2CD042BA-42B7-4984-AE2B-808997188FF8}" type="presParOf" srcId="{DE470C00-AF0A-4A75-A61D-9C4E72E01C88}" destId="{2DD715FC-AE21-42DB-949A-82092FF24AC3}" srcOrd="1" destOrd="0" presId="urn:microsoft.com/office/officeart/2005/8/layout/hierarchy1"/>
    <dgm:cxn modelId="{8FE0BCA1-43F6-4525-8342-E14C7A76EA4C}" type="presParOf" srcId="{8D1DBE94-558B-45AE-BB97-1CB2BB927CEF}" destId="{3146432F-8DE9-4754-81E4-86416ACA4537}" srcOrd="1" destOrd="0" presId="urn:microsoft.com/office/officeart/2005/8/layout/hierarchy1"/>
    <dgm:cxn modelId="{9AB1DEAC-EE0D-4D7C-BD08-36ED9F27EFB1}" type="presParOf" srcId="{026A331C-98D4-4A17-855E-E159D81C815A}" destId="{892BFF60-6900-41E3-A229-FEED8167FCBF}" srcOrd="1" destOrd="0" presId="urn:microsoft.com/office/officeart/2005/8/layout/hierarchy1"/>
    <dgm:cxn modelId="{C6FE1E77-5882-4A5D-BB9B-0D019A794A98}" type="presParOf" srcId="{892BFF60-6900-41E3-A229-FEED8167FCBF}" destId="{8B5B8F2B-DF5E-49FC-8945-34F808E7D6CC}" srcOrd="0" destOrd="0" presId="urn:microsoft.com/office/officeart/2005/8/layout/hierarchy1"/>
    <dgm:cxn modelId="{20B217B3-A367-44BB-8514-ED074DA0763A}" type="presParOf" srcId="{8B5B8F2B-DF5E-49FC-8945-34F808E7D6CC}" destId="{834F46D7-1F33-413E-9457-7E3822C970D3}" srcOrd="0" destOrd="0" presId="urn:microsoft.com/office/officeart/2005/8/layout/hierarchy1"/>
    <dgm:cxn modelId="{FC8EBB20-DFE9-4D36-BD23-4DE391476B53}" type="presParOf" srcId="{8B5B8F2B-DF5E-49FC-8945-34F808E7D6CC}" destId="{4645900A-88B9-40A4-A8E2-196B2BBE9C14}" srcOrd="1" destOrd="0" presId="urn:microsoft.com/office/officeart/2005/8/layout/hierarchy1"/>
    <dgm:cxn modelId="{B8C9BCD4-7103-4AEE-A354-F5D65B2FA17C}" type="presParOf" srcId="{892BFF60-6900-41E3-A229-FEED8167FCBF}" destId="{981D342A-C657-408F-8D5E-22EB36370CB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57ED15-8A94-4FCD-9BA7-E830C290C6B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DB0DD89-3833-41BC-ABD4-E93A0E0964D4}">
      <dgm:prSet/>
      <dgm:spPr/>
      <dgm:t>
        <a:bodyPr/>
        <a:lstStyle/>
        <a:p>
          <a:pPr>
            <a:lnSpc>
              <a:spcPct val="100000"/>
            </a:lnSpc>
          </a:pPr>
          <a:r>
            <a:rPr lang="en-GB"/>
            <a:t>In </a:t>
          </a:r>
          <a:r>
            <a:rPr lang="en-GB" b="1" i="1"/>
            <a:t>Ryan v Mutual Tontine Westminster Chambers Association [1893] </a:t>
          </a:r>
          <a:r>
            <a:rPr lang="en-GB"/>
            <a:t>the court refused specific performance to require a porter to be in “permanent attendance” at a block of flats as the court would need to keep checking that the order was being complied with.  </a:t>
          </a:r>
          <a:endParaRPr lang="en-US"/>
        </a:p>
      </dgm:t>
    </dgm:pt>
    <dgm:pt modelId="{17E2DF61-2143-488B-920F-4B75889FE8C7}" type="parTrans" cxnId="{8AC1268C-68FD-455C-9326-3E1E6B67CCBF}">
      <dgm:prSet/>
      <dgm:spPr/>
      <dgm:t>
        <a:bodyPr/>
        <a:lstStyle/>
        <a:p>
          <a:endParaRPr lang="en-US"/>
        </a:p>
      </dgm:t>
    </dgm:pt>
    <dgm:pt modelId="{6A1605F4-0DFE-4C0C-BE84-39DA5865B366}" type="sibTrans" cxnId="{8AC1268C-68FD-455C-9326-3E1E6B67CCBF}">
      <dgm:prSet/>
      <dgm:spPr/>
      <dgm:t>
        <a:bodyPr/>
        <a:lstStyle/>
        <a:p>
          <a:endParaRPr lang="en-US"/>
        </a:p>
      </dgm:t>
    </dgm:pt>
    <dgm:pt modelId="{2515BD1B-6740-44A8-B7A5-818F92796726}">
      <dgm:prSet/>
      <dgm:spPr/>
      <dgm:t>
        <a:bodyPr/>
        <a:lstStyle/>
        <a:p>
          <a:pPr>
            <a:lnSpc>
              <a:spcPct val="100000"/>
            </a:lnSpc>
          </a:pPr>
          <a:r>
            <a:rPr lang="en-GB"/>
            <a:t>On the other hand, in </a:t>
          </a:r>
          <a:r>
            <a:rPr lang="en-GB" b="1" i="1"/>
            <a:t>Posner v Scott-Lewis [1986]</a:t>
          </a:r>
          <a:r>
            <a:rPr lang="en-GB"/>
            <a:t> specific performance was granted to compel the mere appointment of a porter as this did not need constant supervision.</a:t>
          </a:r>
          <a:endParaRPr lang="en-US"/>
        </a:p>
      </dgm:t>
    </dgm:pt>
    <dgm:pt modelId="{432DB4C5-A3B7-4E49-B776-2B819F44EF5D}" type="parTrans" cxnId="{38152C11-C0B7-47E1-81A7-26F113A30D88}">
      <dgm:prSet/>
      <dgm:spPr/>
      <dgm:t>
        <a:bodyPr/>
        <a:lstStyle/>
        <a:p>
          <a:endParaRPr lang="en-US"/>
        </a:p>
      </dgm:t>
    </dgm:pt>
    <dgm:pt modelId="{280966C5-09AA-4F8F-8E24-FB118BA40035}" type="sibTrans" cxnId="{38152C11-C0B7-47E1-81A7-26F113A30D88}">
      <dgm:prSet/>
      <dgm:spPr/>
      <dgm:t>
        <a:bodyPr/>
        <a:lstStyle/>
        <a:p>
          <a:endParaRPr lang="en-US"/>
        </a:p>
      </dgm:t>
    </dgm:pt>
    <dgm:pt modelId="{14BE252E-5D22-4D12-948F-79B09B6CB46B}" type="pres">
      <dgm:prSet presAssocID="{0A57ED15-8A94-4FCD-9BA7-E830C290C6B2}" presName="root" presStyleCnt="0">
        <dgm:presLayoutVars>
          <dgm:dir/>
          <dgm:resizeHandles val="exact"/>
        </dgm:presLayoutVars>
      </dgm:prSet>
      <dgm:spPr/>
    </dgm:pt>
    <dgm:pt modelId="{579451CB-CB98-47E9-A324-1961A06B99FF}" type="pres">
      <dgm:prSet presAssocID="{1DB0DD89-3833-41BC-ABD4-E93A0E0964D4}" presName="compNode" presStyleCnt="0"/>
      <dgm:spPr/>
    </dgm:pt>
    <dgm:pt modelId="{45C08E2F-13AA-48C9-87BF-BA6168E1E40A}" type="pres">
      <dgm:prSet presAssocID="{1DB0DD89-3833-41BC-ABD4-E93A0E0964D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2187F025-2F0E-44DB-B5AA-0158AE1CC5A8}" type="pres">
      <dgm:prSet presAssocID="{1DB0DD89-3833-41BC-ABD4-E93A0E0964D4}" presName="spaceRect" presStyleCnt="0"/>
      <dgm:spPr/>
    </dgm:pt>
    <dgm:pt modelId="{CA9F5813-0F04-4020-A883-B83048EE4F52}" type="pres">
      <dgm:prSet presAssocID="{1DB0DD89-3833-41BC-ABD4-E93A0E0964D4}" presName="textRect" presStyleLbl="revTx" presStyleIdx="0" presStyleCnt="2">
        <dgm:presLayoutVars>
          <dgm:chMax val="1"/>
          <dgm:chPref val="1"/>
        </dgm:presLayoutVars>
      </dgm:prSet>
      <dgm:spPr/>
    </dgm:pt>
    <dgm:pt modelId="{6EA5A8E5-9827-4E71-B1E4-116BC6400848}" type="pres">
      <dgm:prSet presAssocID="{6A1605F4-0DFE-4C0C-BE84-39DA5865B366}" presName="sibTrans" presStyleCnt="0"/>
      <dgm:spPr/>
    </dgm:pt>
    <dgm:pt modelId="{6A813792-2393-4FB5-B1C2-FD4EE0885BA6}" type="pres">
      <dgm:prSet presAssocID="{2515BD1B-6740-44A8-B7A5-818F92796726}" presName="compNode" presStyleCnt="0"/>
      <dgm:spPr/>
    </dgm:pt>
    <dgm:pt modelId="{D3AE42F8-40CB-4AAA-8A3A-47A317E7F106}" type="pres">
      <dgm:prSet presAssocID="{2515BD1B-6740-44A8-B7A5-818F9279672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BA1DD5D0-5AFE-4B70-9522-A0D6D1B4E535}" type="pres">
      <dgm:prSet presAssocID="{2515BD1B-6740-44A8-B7A5-818F92796726}" presName="spaceRect" presStyleCnt="0"/>
      <dgm:spPr/>
    </dgm:pt>
    <dgm:pt modelId="{A4B2D9FA-D457-484E-AA6C-D7B1A195DCB2}" type="pres">
      <dgm:prSet presAssocID="{2515BD1B-6740-44A8-B7A5-818F92796726}" presName="textRect" presStyleLbl="revTx" presStyleIdx="1" presStyleCnt="2">
        <dgm:presLayoutVars>
          <dgm:chMax val="1"/>
          <dgm:chPref val="1"/>
        </dgm:presLayoutVars>
      </dgm:prSet>
      <dgm:spPr/>
    </dgm:pt>
  </dgm:ptLst>
  <dgm:cxnLst>
    <dgm:cxn modelId="{38152C11-C0B7-47E1-81A7-26F113A30D88}" srcId="{0A57ED15-8A94-4FCD-9BA7-E830C290C6B2}" destId="{2515BD1B-6740-44A8-B7A5-818F92796726}" srcOrd="1" destOrd="0" parTransId="{432DB4C5-A3B7-4E49-B776-2B819F44EF5D}" sibTransId="{280966C5-09AA-4F8F-8E24-FB118BA40035}"/>
    <dgm:cxn modelId="{C2C07963-C37C-48FE-8C22-0F34E24FF85F}" type="presOf" srcId="{1DB0DD89-3833-41BC-ABD4-E93A0E0964D4}" destId="{CA9F5813-0F04-4020-A883-B83048EE4F52}" srcOrd="0" destOrd="0" presId="urn:microsoft.com/office/officeart/2018/2/layout/IconLabelList"/>
    <dgm:cxn modelId="{3668CB78-C37F-4376-A33F-96CB2166753C}" type="presOf" srcId="{2515BD1B-6740-44A8-B7A5-818F92796726}" destId="{A4B2D9FA-D457-484E-AA6C-D7B1A195DCB2}" srcOrd="0" destOrd="0" presId="urn:microsoft.com/office/officeart/2018/2/layout/IconLabelList"/>
    <dgm:cxn modelId="{8AC1268C-68FD-455C-9326-3E1E6B67CCBF}" srcId="{0A57ED15-8A94-4FCD-9BA7-E830C290C6B2}" destId="{1DB0DD89-3833-41BC-ABD4-E93A0E0964D4}" srcOrd="0" destOrd="0" parTransId="{17E2DF61-2143-488B-920F-4B75889FE8C7}" sibTransId="{6A1605F4-0DFE-4C0C-BE84-39DA5865B366}"/>
    <dgm:cxn modelId="{5A276B8C-A624-4A45-9A78-C86B2F1EF93C}" type="presOf" srcId="{0A57ED15-8A94-4FCD-9BA7-E830C290C6B2}" destId="{14BE252E-5D22-4D12-948F-79B09B6CB46B}" srcOrd="0" destOrd="0" presId="urn:microsoft.com/office/officeart/2018/2/layout/IconLabelList"/>
    <dgm:cxn modelId="{65CF2990-372E-4D48-8FE3-3C20555B9668}" type="presParOf" srcId="{14BE252E-5D22-4D12-948F-79B09B6CB46B}" destId="{579451CB-CB98-47E9-A324-1961A06B99FF}" srcOrd="0" destOrd="0" presId="urn:microsoft.com/office/officeart/2018/2/layout/IconLabelList"/>
    <dgm:cxn modelId="{181942CC-D6E4-4FA1-B354-BDA8EFE5D161}" type="presParOf" srcId="{579451CB-CB98-47E9-A324-1961A06B99FF}" destId="{45C08E2F-13AA-48C9-87BF-BA6168E1E40A}" srcOrd="0" destOrd="0" presId="urn:microsoft.com/office/officeart/2018/2/layout/IconLabelList"/>
    <dgm:cxn modelId="{5D48FDF2-B57A-4502-8F32-550CD6ED8FA2}" type="presParOf" srcId="{579451CB-CB98-47E9-A324-1961A06B99FF}" destId="{2187F025-2F0E-44DB-B5AA-0158AE1CC5A8}" srcOrd="1" destOrd="0" presId="urn:microsoft.com/office/officeart/2018/2/layout/IconLabelList"/>
    <dgm:cxn modelId="{3A9272E3-1703-4E37-A4F3-E7ED0736925E}" type="presParOf" srcId="{579451CB-CB98-47E9-A324-1961A06B99FF}" destId="{CA9F5813-0F04-4020-A883-B83048EE4F52}" srcOrd="2" destOrd="0" presId="urn:microsoft.com/office/officeart/2018/2/layout/IconLabelList"/>
    <dgm:cxn modelId="{D9F76E62-676E-44EA-BDF8-8DB46A8036BD}" type="presParOf" srcId="{14BE252E-5D22-4D12-948F-79B09B6CB46B}" destId="{6EA5A8E5-9827-4E71-B1E4-116BC6400848}" srcOrd="1" destOrd="0" presId="urn:microsoft.com/office/officeart/2018/2/layout/IconLabelList"/>
    <dgm:cxn modelId="{38A5A204-1B21-4D62-9206-A1ECEF22329A}" type="presParOf" srcId="{14BE252E-5D22-4D12-948F-79B09B6CB46B}" destId="{6A813792-2393-4FB5-B1C2-FD4EE0885BA6}" srcOrd="2" destOrd="0" presId="urn:microsoft.com/office/officeart/2018/2/layout/IconLabelList"/>
    <dgm:cxn modelId="{2E64DC2F-2FA6-48F3-B8CF-2420B92C2A9E}" type="presParOf" srcId="{6A813792-2393-4FB5-B1C2-FD4EE0885BA6}" destId="{D3AE42F8-40CB-4AAA-8A3A-47A317E7F106}" srcOrd="0" destOrd="0" presId="urn:microsoft.com/office/officeart/2018/2/layout/IconLabelList"/>
    <dgm:cxn modelId="{D9884936-0616-465C-9F7D-D0FD476E2A08}" type="presParOf" srcId="{6A813792-2393-4FB5-B1C2-FD4EE0885BA6}" destId="{BA1DD5D0-5AFE-4B70-9522-A0D6D1B4E535}" srcOrd="1" destOrd="0" presId="urn:microsoft.com/office/officeart/2018/2/layout/IconLabelList"/>
    <dgm:cxn modelId="{6DC13845-D10B-417E-BF34-573E31278196}" type="presParOf" srcId="{6A813792-2393-4FB5-B1C2-FD4EE0885BA6}" destId="{A4B2D9FA-D457-484E-AA6C-D7B1A195DCB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D8C8DAC-0D2B-4A7F-8C78-5027C783968C}"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AAEF253-70CA-4D5F-86D0-1D613BF2B79B}">
      <dgm:prSet/>
      <dgm:spPr/>
      <dgm:t>
        <a:bodyPr/>
        <a:lstStyle/>
        <a:p>
          <a:r>
            <a:rPr lang="en-GB"/>
            <a:t>S19 CRA 2015: There are 3 distinct steps in the available remedies:</a:t>
          </a:r>
          <a:endParaRPr lang="en-US"/>
        </a:p>
      </dgm:t>
    </dgm:pt>
    <dgm:pt modelId="{FA1E0A63-63F7-4EC7-BD2E-24DF01A6A3DA}" type="parTrans" cxnId="{08BA0869-D65B-473B-82F9-EA41A3107C56}">
      <dgm:prSet/>
      <dgm:spPr/>
      <dgm:t>
        <a:bodyPr/>
        <a:lstStyle/>
        <a:p>
          <a:endParaRPr lang="en-US"/>
        </a:p>
      </dgm:t>
    </dgm:pt>
    <dgm:pt modelId="{8AF4CAD5-FE2F-4B0E-B923-DF6FA9570047}" type="sibTrans" cxnId="{08BA0869-D65B-473B-82F9-EA41A3107C56}">
      <dgm:prSet/>
      <dgm:spPr/>
      <dgm:t>
        <a:bodyPr/>
        <a:lstStyle/>
        <a:p>
          <a:endParaRPr lang="en-US"/>
        </a:p>
      </dgm:t>
    </dgm:pt>
    <dgm:pt modelId="{57B56ADD-F6F3-4388-B482-17AA1DF23B54}">
      <dgm:prSet/>
      <dgm:spPr/>
      <dgm:t>
        <a:bodyPr/>
        <a:lstStyle/>
        <a:p>
          <a:r>
            <a:rPr lang="en-GB"/>
            <a:t>1. short-term right to reject, within the first 30 days of ownership (ss20-22)</a:t>
          </a:r>
          <a:endParaRPr lang="en-US"/>
        </a:p>
      </dgm:t>
    </dgm:pt>
    <dgm:pt modelId="{5AF8F101-9356-4D02-97B6-A7D5DCC42A4B}" type="parTrans" cxnId="{638DF28F-8ECD-4AE2-8DB5-8100223BC4FE}">
      <dgm:prSet/>
      <dgm:spPr/>
      <dgm:t>
        <a:bodyPr/>
        <a:lstStyle/>
        <a:p>
          <a:endParaRPr lang="en-US"/>
        </a:p>
      </dgm:t>
    </dgm:pt>
    <dgm:pt modelId="{E603D0D9-E22F-4A40-898C-046D09592E5B}" type="sibTrans" cxnId="{638DF28F-8ECD-4AE2-8DB5-8100223BC4FE}">
      <dgm:prSet/>
      <dgm:spPr/>
      <dgm:t>
        <a:bodyPr/>
        <a:lstStyle/>
        <a:p>
          <a:endParaRPr lang="en-US"/>
        </a:p>
      </dgm:t>
    </dgm:pt>
    <dgm:pt modelId="{ADB6E490-C82F-41CD-9979-6A648E42F937}">
      <dgm:prSet/>
      <dgm:spPr/>
      <dgm:t>
        <a:bodyPr/>
        <a:lstStyle/>
        <a:p>
          <a:r>
            <a:rPr lang="en-GB"/>
            <a:t>2. Right to request a replacement or repair (s23)</a:t>
          </a:r>
          <a:endParaRPr lang="en-US"/>
        </a:p>
      </dgm:t>
    </dgm:pt>
    <dgm:pt modelId="{BD7B56B7-DB92-4659-BE3E-22193061002B}" type="parTrans" cxnId="{FFF4A09D-9E98-45D0-BDF7-1FFB281DE63E}">
      <dgm:prSet/>
      <dgm:spPr/>
      <dgm:t>
        <a:bodyPr/>
        <a:lstStyle/>
        <a:p>
          <a:endParaRPr lang="en-US"/>
        </a:p>
      </dgm:t>
    </dgm:pt>
    <dgm:pt modelId="{E811F014-79DB-4FEA-871C-FEE779C37ED8}" type="sibTrans" cxnId="{FFF4A09D-9E98-45D0-BDF7-1FFB281DE63E}">
      <dgm:prSet/>
      <dgm:spPr/>
      <dgm:t>
        <a:bodyPr/>
        <a:lstStyle/>
        <a:p>
          <a:endParaRPr lang="en-US"/>
        </a:p>
      </dgm:t>
    </dgm:pt>
    <dgm:pt modelId="{30570B97-5235-4C8E-9DCE-77FD0A7211CD}">
      <dgm:prSet/>
      <dgm:spPr/>
      <dgm:t>
        <a:bodyPr/>
        <a:lstStyle/>
        <a:p>
          <a:r>
            <a:rPr lang="en-GB"/>
            <a:t>3. Right to a price reductions, or to finally reject the goods (S24)</a:t>
          </a:r>
          <a:endParaRPr lang="en-US"/>
        </a:p>
      </dgm:t>
    </dgm:pt>
    <dgm:pt modelId="{30F4BA0A-86E2-48A8-88B5-EC378CEF15AB}" type="parTrans" cxnId="{133D65B8-B1F9-4B22-9B43-C0B5E1F508CC}">
      <dgm:prSet/>
      <dgm:spPr/>
      <dgm:t>
        <a:bodyPr/>
        <a:lstStyle/>
        <a:p>
          <a:endParaRPr lang="en-US"/>
        </a:p>
      </dgm:t>
    </dgm:pt>
    <dgm:pt modelId="{C1A4606E-5A5B-48CC-A418-F08DA6D17F2A}" type="sibTrans" cxnId="{133D65B8-B1F9-4B22-9B43-C0B5E1F508CC}">
      <dgm:prSet/>
      <dgm:spPr/>
      <dgm:t>
        <a:bodyPr/>
        <a:lstStyle/>
        <a:p>
          <a:endParaRPr lang="en-US"/>
        </a:p>
      </dgm:t>
    </dgm:pt>
    <dgm:pt modelId="{63145367-4351-4B9E-B5CB-13BD9BD00D8D}" type="pres">
      <dgm:prSet presAssocID="{7D8C8DAC-0D2B-4A7F-8C78-5027C783968C}" presName="diagram" presStyleCnt="0">
        <dgm:presLayoutVars>
          <dgm:dir/>
          <dgm:resizeHandles val="exact"/>
        </dgm:presLayoutVars>
      </dgm:prSet>
      <dgm:spPr/>
    </dgm:pt>
    <dgm:pt modelId="{B0F3F4FA-A75F-4D97-8546-36DE515371FF}" type="pres">
      <dgm:prSet presAssocID="{BAAEF253-70CA-4D5F-86D0-1D613BF2B79B}" presName="node" presStyleLbl="node1" presStyleIdx="0" presStyleCnt="4">
        <dgm:presLayoutVars>
          <dgm:bulletEnabled val="1"/>
        </dgm:presLayoutVars>
      </dgm:prSet>
      <dgm:spPr/>
    </dgm:pt>
    <dgm:pt modelId="{18C704C3-535B-40F4-97D7-43328824C6B3}" type="pres">
      <dgm:prSet presAssocID="{8AF4CAD5-FE2F-4B0E-B923-DF6FA9570047}" presName="sibTrans" presStyleCnt="0"/>
      <dgm:spPr/>
    </dgm:pt>
    <dgm:pt modelId="{29FC94DB-FA2A-4A93-B2B8-EEE90C8F06D1}" type="pres">
      <dgm:prSet presAssocID="{57B56ADD-F6F3-4388-B482-17AA1DF23B54}" presName="node" presStyleLbl="node1" presStyleIdx="1" presStyleCnt="4">
        <dgm:presLayoutVars>
          <dgm:bulletEnabled val="1"/>
        </dgm:presLayoutVars>
      </dgm:prSet>
      <dgm:spPr/>
    </dgm:pt>
    <dgm:pt modelId="{E2ABC49F-38D2-49BB-8C06-345E31273E3D}" type="pres">
      <dgm:prSet presAssocID="{E603D0D9-E22F-4A40-898C-046D09592E5B}" presName="sibTrans" presStyleCnt="0"/>
      <dgm:spPr/>
    </dgm:pt>
    <dgm:pt modelId="{2847257A-CE72-42FE-B7F6-8FB2D7F7CB17}" type="pres">
      <dgm:prSet presAssocID="{ADB6E490-C82F-41CD-9979-6A648E42F937}" presName="node" presStyleLbl="node1" presStyleIdx="2" presStyleCnt="4">
        <dgm:presLayoutVars>
          <dgm:bulletEnabled val="1"/>
        </dgm:presLayoutVars>
      </dgm:prSet>
      <dgm:spPr/>
    </dgm:pt>
    <dgm:pt modelId="{C96B3705-CAC6-4A8A-BAAC-E209CEBEB468}" type="pres">
      <dgm:prSet presAssocID="{E811F014-79DB-4FEA-871C-FEE779C37ED8}" presName="sibTrans" presStyleCnt="0"/>
      <dgm:spPr/>
    </dgm:pt>
    <dgm:pt modelId="{BBD17F24-1927-4695-9A4C-36AB7B9604AC}" type="pres">
      <dgm:prSet presAssocID="{30570B97-5235-4C8E-9DCE-77FD0A7211CD}" presName="node" presStyleLbl="node1" presStyleIdx="3" presStyleCnt="4">
        <dgm:presLayoutVars>
          <dgm:bulletEnabled val="1"/>
        </dgm:presLayoutVars>
      </dgm:prSet>
      <dgm:spPr/>
    </dgm:pt>
  </dgm:ptLst>
  <dgm:cxnLst>
    <dgm:cxn modelId="{0434853B-9B4A-4BD8-B65E-97376D7B9E68}" type="presOf" srcId="{ADB6E490-C82F-41CD-9979-6A648E42F937}" destId="{2847257A-CE72-42FE-B7F6-8FB2D7F7CB17}" srcOrd="0" destOrd="0" presId="urn:microsoft.com/office/officeart/2005/8/layout/default"/>
    <dgm:cxn modelId="{08BA0869-D65B-473B-82F9-EA41A3107C56}" srcId="{7D8C8DAC-0D2B-4A7F-8C78-5027C783968C}" destId="{BAAEF253-70CA-4D5F-86D0-1D613BF2B79B}" srcOrd="0" destOrd="0" parTransId="{FA1E0A63-63F7-4EC7-BD2E-24DF01A6A3DA}" sibTransId="{8AF4CAD5-FE2F-4B0E-B923-DF6FA9570047}"/>
    <dgm:cxn modelId="{06B6A06A-2575-43FD-A3BB-884BA3AED098}" type="presOf" srcId="{30570B97-5235-4C8E-9DCE-77FD0A7211CD}" destId="{BBD17F24-1927-4695-9A4C-36AB7B9604AC}" srcOrd="0" destOrd="0" presId="urn:microsoft.com/office/officeart/2005/8/layout/default"/>
    <dgm:cxn modelId="{638DF28F-8ECD-4AE2-8DB5-8100223BC4FE}" srcId="{7D8C8DAC-0D2B-4A7F-8C78-5027C783968C}" destId="{57B56ADD-F6F3-4388-B482-17AA1DF23B54}" srcOrd="1" destOrd="0" parTransId="{5AF8F101-9356-4D02-97B6-A7D5DCC42A4B}" sibTransId="{E603D0D9-E22F-4A40-898C-046D09592E5B}"/>
    <dgm:cxn modelId="{21938B98-95C9-4A29-A977-F67DECE05FC2}" type="presOf" srcId="{BAAEF253-70CA-4D5F-86D0-1D613BF2B79B}" destId="{B0F3F4FA-A75F-4D97-8546-36DE515371FF}" srcOrd="0" destOrd="0" presId="urn:microsoft.com/office/officeart/2005/8/layout/default"/>
    <dgm:cxn modelId="{22F6DB98-18A7-415D-A565-45E0205414BA}" type="presOf" srcId="{57B56ADD-F6F3-4388-B482-17AA1DF23B54}" destId="{29FC94DB-FA2A-4A93-B2B8-EEE90C8F06D1}" srcOrd="0" destOrd="0" presId="urn:microsoft.com/office/officeart/2005/8/layout/default"/>
    <dgm:cxn modelId="{FFF4A09D-9E98-45D0-BDF7-1FFB281DE63E}" srcId="{7D8C8DAC-0D2B-4A7F-8C78-5027C783968C}" destId="{ADB6E490-C82F-41CD-9979-6A648E42F937}" srcOrd="2" destOrd="0" parTransId="{BD7B56B7-DB92-4659-BE3E-22193061002B}" sibTransId="{E811F014-79DB-4FEA-871C-FEE779C37ED8}"/>
    <dgm:cxn modelId="{133D65B8-B1F9-4B22-9B43-C0B5E1F508CC}" srcId="{7D8C8DAC-0D2B-4A7F-8C78-5027C783968C}" destId="{30570B97-5235-4C8E-9DCE-77FD0A7211CD}" srcOrd="3" destOrd="0" parTransId="{30F4BA0A-86E2-48A8-88B5-EC378CEF15AB}" sibTransId="{C1A4606E-5A5B-48CC-A418-F08DA6D17F2A}"/>
    <dgm:cxn modelId="{EE4595DD-3A3C-40F2-9D86-F396EBBC92A3}" type="presOf" srcId="{7D8C8DAC-0D2B-4A7F-8C78-5027C783968C}" destId="{63145367-4351-4B9E-B5CB-13BD9BD00D8D}" srcOrd="0" destOrd="0" presId="urn:microsoft.com/office/officeart/2005/8/layout/default"/>
    <dgm:cxn modelId="{30279F08-5595-4C3E-BFAC-48DCF986090A}" type="presParOf" srcId="{63145367-4351-4B9E-B5CB-13BD9BD00D8D}" destId="{B0F3F4FA-A75F-4D97-8546-36DE515371FF}" srcOrd="0" destOrd="0" presId="urn:microsoft.com/office/officeart/2005/8/layout/default"/>
    <dgm:cxn modelId="{247D155B-8235-40BA-A8A1-A8F88DB2059D}" type="presParOf" srcId="{63145367-4351-4B9E-B5CB-13BD9BD00D8D}" destId="{18C704C3-535B-40F4-97D7-43328824C6B3}" srcOrd="1" destOrd="0" presId="urn:microsoft.com/office/officeart/2005/8/layout/default"/>
    <dgm:cxn modelId="{349CB5FA-9189-4069-BA9F-55AE3DC252ED}" type="presParOf" srcId="{63145367-4351-4B9E-B5CB-13BD9BD00D8D}" destId="{29FC94DB-FA2A-4A93-B2B8-EEE90C8F06D1}" srcOrd="2" destOrd="0" presId="urn:microsoft.com/office/officeart/2005/8/layout/default"/>
    <dgm:cxn modelId="{B02BE760-195B-4450-9D32-35B91984CB10}" type="presParOf" srcId="{63145367-4351-4B9E-B5CB-13BD9BD00D8D}" destId="{E2ABC49F-38D2-49BB-8C06-345E31273E3D}" srcOrd="3" destOrd="0" presId="urn:microsoft.com/office/officeart/2005/8/layout/default"/>
    <dgm:cxn modelId="{9772BA18-0E22-4732-AB4C-28F222EE977F}" type="presParOf" srcId="{63145367-4351-4B9E-B5CB-13BD9BD00D8D}" destId="{2847257A-CE72-42FE-B7F6-8FB2D7F7CB17}" srcOrd="4" destOrd="0" presId="urn:microsoft.com/office/officeart/2005/8/layout/default"/>
    <dgm:cxn modelId="{62989E7D-A8E7-46F2-91B9-AD5C2427B112}" type="presParOf" srcId="{63145367-4351-4B9E-B5CB-13BD9BD00D8D}" destId="{C96B3705-CAC6-4A8A-BAAC-E209CEBEB468}" srcOrd="5" destOrd="0" presId="urn:microsoft.com/office/officeart/2005/8/layout/default"/>
    <dgm:cxn modelId="{40BABD22-DEA4-4BC5-843E-17643F1927D8}" type="presParOf" srcId="{63145367-4351-4B9E-B5CB-13BD9BD00D8D}" destId="{BBD17F24-1927-4695-9A4C-36AB7B9604A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C5EB0-0619-4370-9EEC-F93A348158A7}">
      <dsp:nvSpPr>
        <dsp:cNvPr id="0" name=""/>
        <dsp:cNvSpPr/>
      </dsp:nvSpPr>
      <dsp:spPr>
        <a:xfrm>
          <a:off x="1599860" y="12724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90DF9A-4906-49C8-A8EA-8C2BC5C6009A}">
      <dsp:nvSpPr>
        <dsp:cNvPr id="0" name=""/>
        <dsp:cNvSpPr/>
      </dsp:nvSpPr>
      <dsp:spPr>
        <a:xfrm>
          <a:off x="411860" y="254142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By the end of this session, you should be able to . . . </a:t>
          </a:r>
          <a:endParaRPr lang="en-US" sz="2100" kern="1200"/>
        </a:p>
      </dsp:txBody>
      <dsp:txXfrm>
        <a:off x="411860" y="2541422"/>
        <a:ext cx="4320000" cy="720000"/>
      </dsp:txXfrm>
    </dsp:sp>
    <dsp:sp modelId="{B7A4177E-203C-45E5-9C3E-6AD69EE10A6B}">
      <dsp:nvSpPr>
        <dsp:cNvPr id="0" name=""/>
        <dsp:cNvSpPr/>
      </dsp:nvSpPr>
      <dsp:spPr>
        <a:xfrm>
          <a:off x="6675860" y="127245"/>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1C86E2-732F-4F3E-941A-CEC7615EBEB2}">
      <dsp:nvSpPr>
        <dsp:cNvPr id="0" name=""/>
        <dsp:cNvSpPr/>
      </dsp:nvSpPr>
      <dsp:spPr>
        <a:xfrm>
          <a:off x="5487860" y="254142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Explain the remedies that are available where a contract has been breached</a:t>
          </a:r>
          <a:endParaRPr lang="en-US" sz="2100" kern="1200"/>
        </a:p>
      </dsp:txBody>
      <dsp:txXfrm>
        <a:off x="5487860" y="2541422"/>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62D8BA-B534-4671-8799-A1737418313C}">
      <dsp:nvSpPr>
        <dsp:cNvPr id="0" name=""/>
        <dsp:cNvSpPr/>
      </dsp:nvSpPr>
      <dsp:spPr>
        <a:xfrm>
          <a:off x="0" y="421"/>
          <a:ext cx="6195784" cy="9856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E4018B-2129-4A7C-A6BD-1D6E61A82936}">
      <dsp:nvSpPr>
        <dsp:cNvPr id="0" name=""/>
        <dsp:cNvSpPr/>
      </dsp:nvSpPr>
      <dsp:spPr>
        <a:xfrm>
          <a:off x="298158" y="222192"/>
          <a:ext cx="542106" cy="542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60ABA2-6BF7-4225-88A6-4B9CA94E61EB}">
      <dsp:nvSpPr>
        <dsp:cNvPr id="0" name=""/>
        <dsp:cNvSpPr/>
      </dsp:nvSpPr>
      <dsp:spPr>
        <a:xfrm>
          <a:off x="1138424" y="421"/>
          <a:ext cx="5057359" cy="98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4" tIns="104314" rIns="104314" bIns="104314" numCol="1" spcCol="1270" anchor="ctr" anchorCtr="0">
          <a:noAutofit/>
        </a:bodyPr>
        <a:lstStyle/>
        <a:p>
          <a:pPr marL="0" lvl="0" indent="0" algn="l" defTabSz="1111250">
            <a:lnSpc>
              <a:spcPct val="100000"/>
            </a:lnSpc>
            <a:spcBef>
              <a:spcPct val="0"/>
            </a:spcBef>
            <a:spcAft>
              <a:spcPct val="35000"/>
            </a:spcAft>
            <a:buNone/>
          </a:pPr>
          <a:r>
            <a:rPr lang="en-GB" sz="2500" u="sng" kern="1200"/>
            <a:t>What are:</a:t>
          </a:r>
          <a:endParaRPr lang="en-US" sz="2500" kern="1200"/>
        </a:p>
      </dsp:txBody>
      <dsp:txXfrm>
        <a:off x="1138424" y="421"/>
        <a:ext cx="5057359" cy="985648"/>
      </dsp:txXfrm>
    </dsp:sp>
    <dsp:sp modelId="{F9F7E76A-EA7D-447B-B4F8-68BFF02F18E8}">
      <dsp:nvSpPr>
        <dsp:cNvPr id="0" name=""/>
        <dsp:cNvSpPr/>
      </dsp:nvSpPr>
      <dsp:spPr>
        <a:xfrm>
          <a:off x="0" y="1232482"/>
          <a:ext cx="6195784" cy="9856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971119-9201-4855-BF1F-6CEF86410DC3}">
      <dsp:nvSpPr>
        <dsp:cNvPr id="0" name=""/>
        <dsp:cNvSpPr/>
      </dsp:nvSpPr>
      <dsp:spPr>
        <a:xfrm>
          <a:off x="298158" y="1454253"/>
          <a:ext cx="542106" cy="542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39B71F-DAF5-4854-8994-6C4FDCF8BE0C}">
      <dsp:nvSpPr>
        <dsp:cNvPr id="0" name=""/>
        <dsp:cNvSpPr/>
      </dsp:nvSpPr>
      <dsp:spPr>
        <a:xfrm>
          <a:off x="1138424" y="1232482"/>
          <a:ext cx="5057359" cy="98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4" tIns="104314" rIns="104314" bIns="104314" numCol="1" spcCol="1270" anchor="ctr" anchorCtr="0">
          <a:noAutofit/>
        </a:bodyPr>
        <a:lstStyle/>
        <a:p>
          <a:pPr marL="0" lvl="0" indent="0" algn="l" defTabSz="1111250">
            <a:lnSpc>
              <a:spcPct val="100000"/>
            </a:lnSpc>
            <a:spcBef>
              <a:spcPct val="0"/>
            </a:spcBef>
            <a:spcAft>
              <a:spcPct val="35000"/>
            </a:spcAft>
            <a:buNone/>
          </a:pPr>
          <a:r>
            <a:rPr lang="en-GB" sz="2500" kern="1200"/>
            <a:t>Nominal damages?</a:t>
          </a:r>
          <a:endParaRPr lang="en-US" sz="2500" kern="1200"/>
        </a:p>
      </dsp:txBody>
      <dsp:txXfrm>
        <a:off x="1138424" y="1232482"/>
        <a:ext cx="5057359" cy="985648"/>
      </dsp:txXfrm>
    </dsp:sp>
    <dsp:sp modelId="{FC390413-0753-44C8-AC3E-38B6DCB382D3}">
      <dsp:nvSpPr>
        <dsp:cNvPr id="0" name=""/>
        <dsp:cNvSpPr/>
      </dsp:nvSpPr>
      <dsp:spPr>
        <a:xfrm>
          <a:off x="0" y="2464543"/>
          <a:ext cx="6195784" cy="9856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042FE-EBC0-470D-AA12-2AAFC54BBE51}">
      <dsp:nvSpPr>
        <dsp:cNvPr id="0" name=""/>
        <dsp:cNvSpPr/>
      </dsp:nvSpPr>
      <dsp:spPr>
        <a:xfrm>
          <a:off x="298158" y="2686314"/>
          <a:ext cx="542106" cy="542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A36641-B591-4083-82E0-FFFD559D64A8}">
      <dsp:nvSpPr>
        <dsp:cNvPr id="0" name=""/>
        <dsp:cNvSpPr/>
      </dsp:nvSpPr>
      <dsp:spPr>
        <a:xfrm>
          <a:off x="1138424" y="2464543"/>
          <a:ext cx="5057359" cy="985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14" tIns="104314" rIns="104314" bIns="104314" numCol="1" spcCol="1270" anchor="ctr" anchorCtr="0">
          <a:noAutofit/>
        </a:bodyPr>
        <a:lstStyle/>
        <a:p>
          <a:pPr marL="0" lvl="0" indent="0" algn="l" defTabSz="1111250">
            <a:lnSpc>
              <a:spcPct val="100000"/>
            </a:lnSpc>
            <a:spcBef>
              <a:spcPct val="0"/>
            </a:spcBef>
            <a:spcAft>
              <a:spcPct val="35000"/>
            </a:spcAft>
            <a:buNone/>
          </a:pPr>
          <a:r>
            <a:rPr lang="en-GB" sz="2500" kern="1200"/>
            <a:t>Contemptuous damages?</a:t>
          </a:r>
          <a:endParaRPr lang="en-US" sz="2500" kern="1200"/>
        </a:p>
      </dsp:txBody>
      <dsp:txXfrm>
        <a:off x="1138424" y="2464543"/>
        <a:ext cx="5057359" cy="9856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E6815-346F-4D7E-ACCC-937F8B15EA9F}">
      <dsp:nvSpPr>
        <dsp:cNvPr id="0" name=""/>
        <dsp:cNvSpPr/>
      </dsp:nvSpPr>
      <dsp:spPr>
        <a:xfrm>
          <a:off x="0" y="2014142"/>
          <a:ext cx="10590655" cy="1072579"/>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SP will not be granted  . . . </a:t>
          </a:r>
          <a:endParaRPr lang="en-US" sz="2700" kern="1200"/>
        </a:p>
      </dsp:txBody>
      <dsp:txXfrm>
        <a:off x="52359" y="2066501"/>
        <a:ext cx="10485937" cy="967861"/>
      </dsp:txXfrm>
    </dsp:sp>
    <dsp:sp modelId="{769CB875-290D-4E8A-A167-E0040BE9B9C8}">
      <dsp:nvSpPr>
        <dsp:cNvPr id="0" name=""/>
        <dsp:cNvSpPr/>
      </dsp:nvSpPr>
      <dsp:spPr>
        <a:xfrm>
          <a:off x="0" y="1230753"/>
          <a:ext cx="10590655" cy="1072579"/>
        </a:xfrm>
        <a:prstGeom prst="roundRect">
          <a:avLst/>
        </a:prstGeom>
        <a:gradFill rotWithShape="0">
          <a:gsLst>
            <a:gs pos="0">
              <a:schemeClr val="accent2">
                <a:hueOff val="37813"/>
                <a:satOff val="4346"/>
                <a:lumOff val="-3464"/>
                <a:alphaOff val="0"/>
                <a:shade val="85000"/>
                <a:satMod val="130000"/>
              </a:schemeClr>
            </a:gs>
            <a:gs pos="34000">
              <a:schemeClr val="accent2">
                <a:hueOff val="37813"/>
                <a:satOff val="4346"/>
                <a:lumOff val="-3464"/>
                <a:alphaOff val="0"/>
                <a:shade val="87000"/>
                <a:satMod val="125000"/>
              </a:schemeClr>
            </a:gs>
            <a:gs pos="70000">
              <a:schemeClr val="accent2">
                <a:hueOff val="37813"/>
                <a:satOff val="4346"/>
                <a:lumOff val="-3464"/>
                <a:alphaOff val="0"/>
                <a:tint val="100000"/>
                <a:shade val="90000"/>
                <a:satMod val="130000"/>
              </a:schemeClr>
            </a:gs>
            <a:gs pos="100000">
              <a:schemeClr val="accent2">
                <a:hueOff val="37813"/>
                <a:satOff val="4346"/>
                <a:lumOff val="-3464"/>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Where damages would be an adequate remedy </a:t>
          </a:r>
          <a:endParaRPr lang="en-US" sz="2700" kern="1200"/>
        </a:p>
      </dsp:txBody>
      <dsp:txXfrm>
        <a:off x="52359" y="1283112"/>
        <a:ext cx="10485937" cy="967861"/>
      </dsp:txXfrm>
    </dsp:sp>
    <dsp:sp modelId="{C3CE5A1B-2397-4505-BB2D-18EA7E7E8D19}">
      <dsp:nvSpPr>
        <dsp:cNvPr id="0" name=""/>
        <dsp:cNvSpPr/>
      </dsp:nvSpPr>
      <dsp:spPr>
        <a:xfrm>
          <a:off x="0" y="2381093"/>
          <a:ext cx="10590655" cy="1072579"/>
        </a:xfrm>
        <a:prstGeom prst="roundRect">
          <a:avLst/>
        </a:prstGeom>
        <a:gradFill rotWithShape="0">
          <a:gsLst>
            <a:gs pos="0">
              <a:schemeClr val="accent2">
                <a:hueOff val="75626"/>
                <a:satOff val="8693"/>
                <a:lumOff val="-6929"/>
                <a:alphaOff val="0"/>
                <a:shade val="85000"/>
                <a:satMod val="130000"/>
              </a:schemeClr>
            </a:gs>
            <a:gs pos="34000">
              <a:schemeClr val="accent2">
                <a:hueOff val="75626"/>
                <a:satOff val="8693"/>
                <a:lumOff val="-6929"/>
                <a:alphaOff val="0"/>
                <a:shade val="87000"/>
                <a:satMod val="125000"/>
              </a:schemeClr>
            </a:gs>
            <a:gs pos="70000">
              <a:schemeClr val="accent2">
                <a:hueOff val="75626"/>
                <a:satOff val="8693"/>
                <a:lumOff val="-6929"/>
                <a:alphaOff val="0"/>
                <a:tint val="100000"/>
                <a:shade val="90000"/>
                <a:satMod val="130000"/>
              </a:schemeClr>
            </a:gs>
            <a:gs pos="100000">
              <a:schemeClr val="accent2">
                <a:hueOff val="75626"/>
                <a:satOff val="8693"/>
                <a:lumOff val="-6929"/>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If constant supervision by the court would be needed to ensure compliance with the order.</a:t>
          </a:r>
          <a:endParaRPr lang="en-US" sz="2700" kern="1200"/>
        </a:p>
      </dsp:txBody>
      <dsp:txXfrm>
        <a:off x="52359" y="2433452"/>
        <a:ext cx="10485937" cy="967861"/>
      </dsp:txXfrm>
    </dsp:sp>
    <dsp:sp modelId="{D79A2B2E-2308-46CC-AB2A-FC415103BAEF}">
      <dsp:nvSpPr>
        <dsp:cNvPr id="0" name=""/>
        <dsp:cNvSpPr/>
      </dsp:nvSpPr>
      <dsp:spPr>
        <a:xfrm>
          <a:off x="0" y="3531432"/>
          <a:ext cx="10590655" cy="1072579"/>
        </a:xfrm>
        <a:prstGeom prst="roundRect">
          <a:avLst/>
        </a:prstGeom>
        <a:gradFill rotWithShape="0">
          <a:gsLst>
            <a:gs pos="0">
              <a:schemeClr val="accent2">
                <a:hueOff val="113439"/>
                <a:satOff val="13039"/>
                <a:lumOff val="-10393"/>
                <a:alphaOff val="0"/>
                <a:shade val="85000"/>
                <a:satMod val="130000"/>
              </a:schemeClr>
            </a:gs>
            <a:gs pos="34000">
              <a:schemeClr val="accent2">
                <a:hueOff val="113439"/>
                <a:satOff val="13039"/>
                <a:lumOff val="-10393"/>
                <a:alphaOff val="0"/>
                <a:shade val="87000"/>
                <a:satMod val="125000"/>
              </a:schemeClr>
            </a:gs>
            <a:gs pos="70000">
              <a:schemeClr val="accent2">
                <a:hueOff val="113439"/>
                <a:satOff val="13039"/>
                <a:lumOff val="-10393"/>
                <a:alphaOff val="0"/>
                <a:tint val="100000"/>
                <a:shade val="90000"/>
                <a:satMod val="130000"/>
              </a:schemeClr>
            </a:gs>
            <a:gs pos="100000">
              <a:schemeClr val="accent2">
                <a:hueOff val="113439"/>
                <a:satOff val="13039"/>
                <a:lumOff val="-10393"/>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It is generally not available in relation to a contract such as personal services, such as employment.</a:t>
          </a:r>
          <a:endParaRPr lang="en-US" sz="2700" kern="1200"/>
        </a:p>
      </dsp:txBody>
      <dsp:txXfrm>
        <a:off x="52359" y="3583791"/>
        <a:ext cx="10485937" cy="9678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0E4A39-82A2-4249-821C-17843D1F47E5}">
      <dsp:nvSpPr>
        <dsp:cNvPr id="0" name=""/>
        <dsp:cNvSpPr/>
      </dsp:nvSpPr>
      <dsp:spPr>
        <a:xfrm>
          <a:off x="1227" y="297257"/>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D715FC-AE21-42DB-949A-82092FF24AC3}">
      <dsp:nvSpPr>
        <dsp:cNvPr id="0" name=""/>
        <dsp:cNvSpPr/>
      </dsp:nvSpPr>
      <dsp:spPr>
        <a:xfrm>
          <a:off x="480082"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 almost every case involving the sale of goods, it is considered sufficient to give the disappointed buyer money to buy replacement goods.  He will not obtain the actual goods that are the subject matter of the contract unless they are unique and could not be acquired elsewhere.</a:t>
          </a:r>
          <a:endParaRPr lang="en-US" sz="2000" kern="1200"/>
        </a:p>
      </dsp:txBody>
      <dsp:txXfrm>
        <a:off x="560236" y="832323"/>
        <a:ext cx="4149382" cy="2576345"/>
      </dsp:txXfrm>
    </dsp:sp>
    <dsp:sp modelId="{834F46D7-1F33-413E-9457-7E3822C970D3}">
      <dsp:nvSpPr>
        <dsp:cNvPr id="0" name=""/>
        <dsp:cNvSpPr/>
      </dsp:nvSpPr>
      <dsp:spPr>
        <a:xfrm>
          <a:off x="5268627" y="297257"/>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45900A-88B9-40A4-A8E2-196B2BBE9C14}">
      <dsp:nvSpPr>
        <dsp:cNvPr id="0" name=""/>
        <dsp:cNvSpPr/>
      </dsp:nvSpPr>
      <dsp:spPr>
        <a:xfrm>
          <a:off x="5747481"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As real property (a house or land) is generally regarded in law as unique, specific performance could be a suitable remedy for the distressed client that Emma took a message from.</a:t>
          </a:r>
          <a:endParaRPr lang="en-US" sz="2000" kern="1200"/>
        </a:p>
      </dsp:txBody>
      <dsp:txXfrm>
        <a:off x="5827635" y="832323"/>
        <a:ext cx="4149382" cy="25763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C08E2F-13AA-48C9-87BF-BA6168E1E40A}">
      <dsp:nvSpPr>
        <dsp:cNvPr id="0" name=""/>
        <dsp:cNvSpPr/>
      </dsp:nvSpPr>
      <dsp:spPr>
        <a:xfrm>
          <a:off x="1519199" y="32588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9F5813-0F04-4020-A883-B83048EE4F52}">
      <dsp:nvSpPr>
        <dsp:cNvPr id="0" name=""/>
        <dsp:cNvSpPr/>
      </dsp:nvSpPr>
      <dsp:spPr>
        <a:xfrm>
          <a:off x="331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In </a:t>
          </a:r>
          <a:r>
            <a:rPr lang="en-GB" sz="1100" b="1" i="1" kern="1200"/>
            <a:t>Ryan v Mutual Tontine Westminster Chambers Association [1893] </a:t>
          </a:r>
          <a:r>
            <a:rPr lang="en-GB" sz="1100" kern="1200"/>
            <a:t>the court refused specific performance to require a porter to be in “permanent attendance” at a block of flats as the court would need to keep checking that the order was being complied with.  </a:t>
          </a:r>
          <a:endParaRPr lang="en-US" sz="1100" kern="1200"/>
        </a:p>
      </dsp:txBody>
      <dsp:txXfrm>
        <a:off x="331199" y="2740191"/>
        <a:ext cx="4320000" cy="720000"/>
      </dsp:txXfrm>
    </dsp:sp>
    <dsp:sp modelId="{D3AE42F8-40CB-4AAA-8A3A-47A317E7F106}">
      <dsp:nvSpPr>
        <dsp:cNvPr id="0" name=""/>
        <dsp:cNvSpPr/>
      </dsp:nvSpPr>
      <dsp:spPr>
        <a:xfrm>
          <a:off x="6595199" y="32588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B2D9FA-D457-484E-AA6C-D7B1A195DCB2}">
      <dsp:nvSpPr>
        <dsp:cNvPr id="0" name=""/>
        <dsp:cNvSpPr/>
      </dsp:nvSpPr>
      <dsp:spPr>
        <a:xfrm>
          <a:off x="5407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On the other hand, in </a:t>
          </a:r>
          <a:r>
            <a:rPr lang="en-GB" sz="1100" b="1" i="1" kern="1200"/>
            <a:t>Posner v Scott-Lewis [1986]</a:t>
          </a:r>
          <a:r>
            <a:rPr lang="en-GB" sz="1100" kern="1200"/>
            <a:t> specific performance was granted to compel the mere appointment of a porter as this did not need constant supervision.</a:t>
          </a:r>
          <a:endParaRPr lang="en-US" sz="1100" kern="1200"/>
        </a:p>
      </dsp:txBody>
      <dsp:txXfrm>
        <a:off x="5407199" y="2740191"/>
        <a:ext cx="432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F3F4FA-A75F-4D97-8546-36DE515371FF}">
      <dsp:nvSpPr>
        <dsp:cNvPr id="0" name=""/>
        <dsp:cNvSpPr/>
      </dsp:nvSpPr>
      <dsp:spPr>
        <a:xfrm>
          <a:off x="829" y="721427"/>
          <a:ext cx="3236197" cy="1941718"/>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S19 CRA 2015: There are 3 distinct steps in the available remedies:</a:t>
          </a:r>
          <a:endParaRPr lang="en-US" sz="2800" kern="1200"/>
        </a:p>
      </dsp:txBody>
      <dsp:txXfrm>
        <a:off x="829" y="721427"/>
        <a:ext cx="3236197" cy="1941718"/>
      </dsp:txXfrm>
    </dsp:sp>
    <dsp:sp modelId="{29FC94DB-FA2A-4A93-B2B8-EEE90C8F06D1}">
      <dsp:nvSpPr>
        <dsp:cNvPr id="0" name=""/>
        <dsp:cNvSpPr/>
      </dsp:nvSpPr>
      <dsp:spPr>
        <a:xfrm>
          <a:off x="3560647" y="721427"/>
          <a:ext cx="3236197" cy="1941718"/>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1. short-term right to reject, within the first 30 days of ownership (ss20-22)</a:t>
          </a:r>
          <a:endParaRPr lang="en-US" sz="2800" kern="1200"/>
        </a:p>
      </dsp:txBody>
      <dsp:txXfrm>
        <a:off x="3560647" y="721427"/>
        <a:ext cx="3236197" cy="1941718"/>
      </dsp:txXfrm>
    </dsp:sp>
    <dsp:sp modelId="{2847257A-CE72-42FE-B7F6-8FB2D7F7CB17}">
      <dsp:nvSpPr>
        <dsp:cNvPr id="0" name=""/>
        <dsp:cNvSpPr/>
      </dsp:nvSpPr>
      <dsp:spPr>
        <a:xfrm>
          <a:off x="829" y="2986765"/>
          <a:ext cx="3236197" cy="1941718"/>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2. Right to request a replacement or repair (s23)</a:t>
          </a:r>
          <a:endParaRPr lang="en-US" sz="2800" kern="1200"/>
        </a:p>
      </dsp:txBody>
      <dsp:txXfrm>
        <a:off x="829" y="2986765"/>
        <a:ext cx="3236197" cy="1941718"/>
      </dsp:txXfrm>
    </dsp:sp>
    <dsp:sp modelId="{BBD17F24-1927-4695-9A4C-36AB7B9604AC}">
      <dsp:nvSpPr>
        <dsp:cNvPr id="0" name=""/>
        <dsp:cNvSpPr/>
      </dsp:nvSpPr>
      <dsp:spPr>
        <a:xfrm>
          <a:off x="3560647" y="2986765"/>
          <a:ext cx="3236197" cy="1941718"/>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3. Right to a price reductions, or to finally reject the goods (S24)</a:t>
          </a:r>
          <a:endParaRPr lang="en-US" sz="2800" kern="1200"/>
        </a:p>
      </dsp:txBody>
      <dsp:txXfrm>
        <a:off x="3560647" y="2986765"/>
        <a:ext cx="3236197" cy="194171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762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97624"/>
          </a:xfrm>
          <a:prstGeom prst="rect">
            <a:avLst/>
          </a:prstGeom>
        </p:spPr>
        <p:txBody>
          <a:bodyPr vert="horz" lIns="91440" tIns="45720" rIns="91440" bIns="45720" rtlCol="0"/>
          <a:lstStyle>
            <a:lvl1pPr algn="r">
              <a:defRPr sz="1200"/>
            </a:lvl1pPr>
          </a:lstStyle>
          <a:p>
            <a:fld id="{CF3DAD06-A600-47C7-AD07-8DCFB917E02C}" type="datetimeFigureOut">
              <a:rPr lang="en-GB" smtClean="0"/>
              <a:t>25/11/2025</a:t>
            </a:fld>
            <a:endParaRPr lang="en-GB"/>
          </a:p>
        </p:txBody>
      </p:sp>
      <p:sp>
        <p:nvSpPr>
          <p:cNvPr id="4" name="Footer Placeholder 3"/>
          <p:cNvSpPr>
            <a:spLocks noGrp="1"/>
          </p:cNvSpPr>
          <p:nvPr>
            <p:ph type="ftr" sz="quarter" idx="2"/>
          </p:nvPr>
        </p:nvSpPr>
        <p:spPr>
          <a:xfrm>
            <a:off x="0" y="9429014"/>
            <a:ext cx="2889250" cy="49762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429014"/>
            <a:ext cx="2889250" cy="497624"/>
          </a:xfrm>
          <a:prstGeom prst="rect">
            <a:avLst/>
          </a:prstGeom>
        </p:spPr>
        <p:txBody>
          <a:bodyPr vert="horz" lIns="91440" tIns="45720" rIns="91440" bIns="45720" rtlCol="0" anchor="b"/>
          <a:lstStyle>
            <a:lvl1pPr algn="r">
              <a:defRPr sz="1200"/>
            </a:lvl1pPr>
          </a:lstStyle>
          <a:p>
            <a:fld id="{1DACB985-60B2-4215-AE3B-A67713E6E80A}" type="slidenum">
              <a:rPr lang="en-GB" smtClean="0"/>
              <a:t>‹#›</a:t>
            </a:fld>
            <a:endParaRPr lang="en-GB"/>
          </a:p>
        </p:txBody>
      </p:sp>
    </p:spTree>
    <p:extLst>
      <p:ext uri="{BB962C8B-B14F-4D97-AF65-F5344CB8AC3E}">
        <p14:creationId xmlns:p14="http://schemas.microsoft.com/office/powerpoint/2010/main" val="33258026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98056"/>
          </a:xfrm>
          <a:prstGeom prst="rect">
            <a:avLst/>
          </a:prstGeom>
        </p:spPr>
        <p:txBody>
          <a:bodyPr vert="horz" lIns="91440" tIns="45720" rIns="91440" bIns="45720" rtlCol="0"/>
          <a:lstStyle>
            <a:lvl1pPr algn="r">
              <a:defRPr sz="1200"/>
            </a:lvl1pPr>
          </a:lstStyle>
          <a:p>
            <a:fld id="{B642830E-0B74-4F6E-AE59-F8D3AF12CED1}" type="datetimeFigureOut">
              <a:rPr lang="en-GB" smtClean="0"/>
              <a:t>25/11/2025</a:t>
            </a:fld>
            <a:endParaRPr lang="en-GB"/>
          </a:p>
        </p:txBody>
      </p:sp>
      <p:sp>
        <p:nvSpPr>
          <p:cNvPr id="4" name="Slide Image Placeholder 3"/>
          <p:cNvSpPr>
            <a:spLocks noGrp="1" noRot="1" noChangeAspect="1"/>
          </p:cNvSpPr>
          <p:nvPr>
            <p:ph type="sldImg" idx="2"/>
          </p:nvPr>
        </p:nvSpPr>
        <p:spPr>
          <a:xfrm>
            <a:off x="357188" y="1241425"/>
            <a:ext cx="5954712"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777194"/>
            <a:ext cx="533527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6"/>
            <a:ext cx="2889938"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428586"/>
            <a:ext cx="2889938" cy="498055"/>
          </a:xfrm>
          <a:prstGeom prst="rect">
            <a:avLst/>
          </a:prstGeom>
        </p:spPr>
        <p:txBody>
          <a:bodyPr vert="horz" lIns="91440" tIns="45720" rIns="91440" bIns="45720" rtlCol="0" anchor="b"/>
          <a:lstStyle>
            <a:lvl1pPr algn="r">
              <a:defRPr sz="1200"/>
            </a:lvl1pPr>
          </a:lstStyle>
          <a:p>
            <a:fld id="{50039C00-777E-47EF-84AE-0037AA8DF3E0}" type="slidenum">
              <a:rPr lang="en-GB" smtClean="0"/>
              <a:t>‹#›</a:t>
            </a:fld>
            <a:endParaRPr lang="en-GB"/>
          </a:p>
        </p:txBody>
      </p:sp>
    </p:spTree>
    <p:extLst>
      <p:ext uri="{BB962C8B-B14F-4D97-AF65-F5344CB8AC3E}">
        <p14:creationId xmlns:p14="http://schemas.microsoft.com/office/powerpoint/2010/main" val="3835918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a breach of contract, the key concern of the injured party is that the law will provide a mechanism to rectify the breach. For many, this will be compensation (known as “damages”) for financial losses suffered as a result of the breach but, for others, alternative actions – such as forcing the other party to do what they originally promised – may be preferred.</a:t>
            </a:r>
          </a:p>
          <a:p>
            <a:endParaRPr lang="en-GB" dirty="0"/>
          </a:p>
          <a:p>
            <a:r>
              <a:rPr lang="en-GB" dirty="0"/>
              <a:t>A “remedy” is what the court gives the party who has suffered through non-performance of the contract. The main remedies available for breach of contract are:</a:t>
            </a:r>
          </a:p>
          <a:p>
            <a:endParaRPr lang="en-GB" dirty="0"/>
          </a:p>
          <a:p>
            <a:r>
              <a:rPr lang="en-GB" dirty="0"/>
              <a:t>the common law remedy of damages;</a:t>
            </a:r>
          </a:p>
          <a:p>
            <a:r>
              <a:rPr lang="en-GB" dirty="0"/>
              <a:t>equitable remedies, including specific performance and injunctions; and</a:t>
            </a:r>
          </a:p>
          <a:p>
            <a:r>
              <a:rPr lang="en-GB" dirty="0"/>
              <a:t>statutory remedies (e.g. under the Consumer Rights Act 2015 (CRA 2015)).</a:t>
            </a:r>
          </a:p>
          <a:p>
            <a:r>
              <a:rPr lang="en-GB" dirty="0"/>
              <a:t>In addition, as we have previously noted, in some circumstances the injured party may be able to terminate the contract (repudiation).</a:t>
            </a:r>
          </a:p>
          <a:p>
            <a:endParaRPr lang="en-GB" dirty="0"/>
          </a:p>
          <a:p>
            <a:r>
              <a:rPr lang="en-GB" dirty="0"/>
              <a:t>Specific remedies have been set out in CRA 2015 for use in situations when any of the terms implied by that statute are breached.</a:t>
            </a:r>
          </a:p>
        </p:txBody>
      </p:sp>
      <p:sp>
        <p:nvSpPr>
          <p:cNvPr id="4" name="Slide Number Placeholder 3"/>
          <p:cNvSpPr>
            <a:spLocks noGrp="1"/>
          </p:cNvSpPr>
          <p:nvPr>
            <p:ph type="sldNum" sz="quarter" idx="10"/>
          </p:nvPr>
        </p:nvSpPr>
        <p:spPr/>
        <p:txBody>
          <a:bodyPr/>
          <a:lstStyle/>
          <a:p>
            <a:fld id="{50039C00-777E-47EF-84AE-0037AA8DF3E0}" type="slidenum">
              <a:rPr lang="en-GB" smtClean="0"/>
              <a:t>1</a:t>
            </a:fld>
            <a:endParaRPr lang="en-GB"/>
          </a:p>
        </p:txBody>
      </p:sp>
    </p:spTree>
    <p:extLst>
      <p:ext uri="{BB962C8B-B14F-4D97-AF65-F5344CB8AC3E}">
        <p14:creationId xmlns:p14="http://schemas.microsoft.com/office/powerpoint/2010/main" val="2045279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2</a:t>
            </a:fld>
            <a:endParaRPr lang="en-GB"/>
          </a:p>
        </p:txBody>
      </p:sp>
    </p:spTree>
    <p:extLst>
      <p:ext uri="{BB962C8B-B14F-4D97-AF65-F5344CB8AC3E}">
        <p14:creationId xmlns:p14="http://schemas.microsoft.com/office/powerpoint/2010/main" val="932793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3</a:t>
            </a:fld>
            <a:endParaRPr lang="en-GB"/>
          </a:p>
        </p:txBody>
      </p:sp>
    </p:spTree>
    <p:extLst>
      <p:ext uri="{BB962C8B-B14F-4D97-AF65-F5344CB8AC3E}">
        <p14:creationId xmlns:p14="http://schemas.microsoft.com/office/powerpoint/2010/main" val="1109954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4</a:t>
            </a:fld>
            <a:endParaRPr lang="en-GB"/>
          </a:p>
        </p:txBody>
      </p:sp>
    </p:spTree>
    <p:extLst>
      <p:ext uri="{BB962C8B-B14F-4D97-AF65-F5344CB8AC3E}">
        <p14:creationId xmlns:p14="http://schemas.microsoft.com/office/powerpoint/2010/main" val="265162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a:p>
            <a:pPr marL="0" indent="0">
              <a:buNone/>
            </a:pPr>
            <a:r>
              <a:rPr lang="en-GB" b="1" i="1" dirty="0"/>
              <a:t>Farley v Skinner [2001] – </a:t>
            </a:r>
            <a:r>
              <a:rPr lang="en-GB" dirty="0"/>
              <a:t>where Lord Scott said that the injured party </a:t>
            </a:r>
            <a:r>
              <a:rPr lang="en-GB" i="1" dirty="0"/>
              <a:t>“is entitled…..to the benefit of the bargain” </a:t>
            </a:r>
            <a:r>
              <a:rPr lang="en-GB" dirty="0"/>
              <a:t>and</a:t>
            </a:r>
          </a:p>
          <a:p>
            <a:pPr marL="0" indent="0">
              <a:buNone/>
            </a:pPr>
            <a:endParaRPr lang="en-GB" b="1" i="1" dirty="0"/>
          </a:p>
          <a:p>
            <a:pPr marL="0" indent="0">
              <a:buNone/>
            </a:pPr>
            <a:r>
              <a:rPr lang="en-GB" b="1" i="1" dirty="0"/>
              <a:t>Bunge SA v Nidera SA [2015] – </a:t>
            </a:r>
            <a:r>
              <a:rPr lang="en-GB" dirty="0"/>
              <a:t>where Lord Sumption confirmed that the </a:t>
            </a:r>
            <a:r>
              <a:rPr lang="en-GB" i="1" dirty="0"/>
              <a:t>“fundamental principle of the common law of damages is the compensatory principle”</a:t>
            </a:r>
          </a:p>
          <a:p>
            <a:pPr marL="0" indent="0">
              <a:buNone/>
            </a:pPr>
            <a:r>
              <a:rPr lang="en-GB" dirty="0"/>
              <a:t>In other words the injured party is entitled to be compensated for not getting the “bargain” that he should have gained under the contract.</a:t>
            </a:r>
          </a:p>
          <a:p>
            <a:pPr marL="0" indent="0">
              <a:buNone/>
            </a:pP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5</a:t>
            </a:fld>
            <a:endParaRPr lang="en-GB"/>
          </a:p>
        </p:txBody>
      </p:sp>
    </p:spTree>
    <p:extLst>
      <p:ext uri="{BB962C8B-B14F-4D97-AF65-F5344CB8AC3E}">
        <p14:creationId xmlns:p14="http://schemas.microsoft.com/office/powerpoint/2010/main" val="1429529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6</a:t>
            </a:fld>
            <a:endParaRPr lang="en-GB"/>
          </a:p>
        </p:txBody>
      </p:sp>
    </p:spTree>
    <p:extLst>
      <p:ext uri="{BB962C8B-B14F-4D97-AF65-F5344CB8AC3E}">
        <p14:creationId xmlns:p14="http://schemas.microsoft.com/office/powerpoint/2010/main" val="2690900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0" baseline="0" dirty="0"/>
              <a:t>Sometimes, the court may have to estimate what the claimant might have received if the contract had been honoured- </a:t>
            </a:r>
            <a:r>
              <a:rPr lang="en-GB" b="1" baseline="0" dirty="0"/>
              <a:t>Chaplin v Hicks [1911].</a:t>
            </a:r>
          </a:p>
          <a:p>
            <a:pPr marL="0" indent="0">
              <a:buNone/>
            </a:pPr>
            <a:r>
              <a:rPr lang="en-GB" b="1" baseline="0" dirty="0"/>
              <a:t>Chaplin v Hicks [1911]: </a:t>
            </a:r>
            <a:r>
              <a:rPr lang="en-GB" b="0" baseline="0" dirty="0"/>
              <a:t>the claimant along with 49 other people was offered an interview, which she accepted. </a:t>
            </a:r>
          </a:p>
          <a:p>
            <a:pPr marL="0" indent="0">
              <a:buNone/>
            </a:pPr>
            <a:r>
              <a:rPr lang="en-GB" b="0" baseline="0" dirty="0"/>
              <a:t>The D promised to choose 12 candidates from the 50 at the interview and offer them theatrical engagements for three years.</a:t>
            </a:r>
          </a:p>
          <a:p>
            <a:pPr marL="0" indent="0">
              <a:buNone/>
            </a:pPr>
            <a:r>
              <a:rPr lang="en-GB" b="0" baseline="0" dirty="0"/>
              <a:t>The D did not give her enough notice of the interview and she sued for her lost chance of selection. The court felt it was difficult to assess the damages because she might not have succeeded at interview, but nevertheless was awarded her £100 for her LOST OPPORTUNITY. </a:t>
            </a:r>
          </a:p>
          <a:p>
            <a:pPr marL="0" indent="0">
              <a:buNone/>
            </a:pPr>
            <a:r>
              <a:rPr lang="en-GB" b="1" baseline="0" dirty="0"/>
              <a:t>Damages of this kind are called SPECULATIVE DAMAGES </a:t>
            </a:r>
            <a:r>
              <a:rPr lang="en-GB" b="0" baseline="0" dirty="0"/>
              <a:t>( Because the courts have to speculate).</a:t>
            </a:r>
          </a:p>
          <a:p>
            <a:pPr marL="0" indent="0">
              <a:buNone/>
            </a:pPr>
            <a:endParaRPr lang="en-GB" b="0" baseline="0" dirty="0"/>
          </a:p>
          <a:p>
            <a:pPr marL="0" indent="0">
              <a:buNone/>
            </a:pPr>
            <a:endParaRPr lang="en-GB" b="0" u="none" baseline="0" dirty="0"/>
          </a:p>
          <a:p>
            <a:pPr marL="0" indent="0">
              <a:buNone/>
            </a:pPr>
            <a:r>
              <a:rPr lang="en-GB" b="1" u="none" baseline="0" dirty="0"/>
              <a:t>Anglia Television v Reed [1972] </a:t>
            </a:r>
          </a:p>
          <a:p>
            <a:pPr marL="0" indent="0">
              <a:buNone/>
            </a:pPr>
            <a:r>
              <a:rPr lang="en-GB" b="0" u="none" baseline="0" dirty="0"/>
              <a:t>An actor pulled out of a film contract very late so that no replacement star could be found.</a:t>
            </a:r>
          </a:p>
          <a:p>
            <a:pPr marL="0" indent="0">
              <a:buNone/>
            </a:pPr>
            <a:r>
              <a:rPr lang="en-GB" b="0" u="none" baseline="0" dirty="0"/>
              <a:t>The amount of profit which might have been made by the film was uncertain, so instead of loss of bargain, the claimants were awarded, in reliance loss, all the money that they had spent on preparations for the film which was now wasted as a </a:t>
            </a:r>
            <a:r>
              <a:rPr lang="en-GB" b="0" u="none" baseline="0" dirty="0" err="1"/>
              <a:t>a</a:t>
            </a:r>
            <a:r>
              <a:rPr lang="en-GB" b="0" u="none" baseline="0" dirty="0"/>
              <a:t> result of the defendants breach.</a:t>
            </a:r>
          </a:p>
          <a:p>
            <a:pPr marL="0" indent="0">
              <a:buNone/>
            </a:pPr>
            <a:endParaRPr lang="en-GB" b="1" baseline="0" dirty="0"/>
          </a:p>
          <a:p>
            <a:pPr marL="0" indent="0">
              <a:buNone/>
            </a:pPr>
            <a:endParaRPr lang="en-GB" b="1" baseline="0" dirty="0"/>
          </a:p>
        </p:txBody>
      </p:sp>
      <p:sp>
        <p:nvSpPr>
          <p:cNvPr id="4" name="Slide Number Placeholder 3"/>
          <p:cNvSpPr>
            <a:spLocks noGrp="1"/>
          </p:cNvSpPr>
          <p:nvPr>
            <p:ph type="sldNum" sz="quarter" idx="10"/>
          </p:nvPr>
        </p:nvSpPr>
        <p:spPr/>
        <p:txBody>
          <a:bodyPr/>
          <a:lstStyle/>
          <a:p>
            <a:fld id="{50039C00-777E-47EF-84AE-0037AA8DF3E0}" type="slidenum">
              <a:rPr lang="en-GB" smtClean="0"/>
              <a:t>7</a:t>
            </a:fld>
            <a:endParaRPr lang="en-GB"/>
          </a:p>
        </p:txBody>
      </p:sp>
    </p:spTree>
    <p:extLst>
      <p:ext uri="{BB962C8B-B14F-4D97-AF65-F5344CB8AC3E}">
        <p14:creationId xmlns:p14="http://schemas.microsoft.com/office/powerpoint/2010/main" val="5454140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t>
            </a:r>
            <a:r>
              <a:rPr lang="en-GB" b="1" dirty="0"/>
              <a:t>Ruxley Electronics and Construction Ltd v Forsyth [1996] </a:t>
            </a:r>
            <a:r>
              <a:rPr lang="en-GB" dirty="0"/>
              <a:t>the claimants built the defendant a swimming pool that was not quite as deep as the defendant had specified, but was still suitable for use. He refused to pay for it and then claimed breach of contract and damages of £21,560 to cover the cost of removing the original pool and then building another to the correct depth. The House of Lords held that, because the swimming pool could still be used, albeit with less enjoyment, his damages should be limited to compensation for his loss of enjoyment (sometimes called loss of amenity), which is assessed at £2,500. There was no difference in value between the shallower pool provided and the deeper one requested. Moreover, the court felt that the cost of cure (i.e. rebuilding the pool to the agreed specifications) would have been an excessive award against the defendant.</a:t>
            </a:r>
          </a:p>
          <a:p>
            <a:endParaRPr lang="en-GB" dirty="0"/>
          </a:p>
          <a:p>
            <a:r>
              <a:rPr lang="en-GB" dirty="0"/>
              <a:t>In </a:t>
            </a:r>
            <a:r>
              <a:rPr lang="en-GB" b="1" dirty="0"/>
              <a:t>Chaplin v Hicks [1911] </a:t>
            </a:r>
            <a:r>
              <a:rPr lang="en-GB" dirty="0"/>
              <a:t>the claimant, along with 49 other people, was offered an interview, which she accepted. The defendant promised to choose 12 candidates from the 50 at the interview and offer them theatrical engagements for three years. The defendant did not give her enough notice of the interview and she sued for her lost chance of selection. The court felt that it was difficult to assess damages because she might not have succeeded in the interview but nevertheless awarded her £100 for her lost opportunity. Damages of this kind are called speculative (because the court has to speculate, or guess, what might have happened) and are not always recoverable, due to the uncertainty involved.</a:t>
            </a:r>
          </a:p>
          <a:p>
            <a:endParaRPr lang="en-GB" b="1" dirty="0"/>
          </a:p>
          <a:p>
            <a:r>
              <a:rPr lang="en-GB" b="1" dirty="0"/>
              <a:t>In McGill v The Sports and Entertainment Media Group [2016</a:t>
            </a:r>
            <a:r>
              <a:rPr lang="en-GB" dirty="0"/>
              <a:t>] the Court of Appeal added some clarity to the rules governing the awarding of damages for a lost opportunity. The case involved a football agent – McGill – who was in the middle of arranging the transfer of a professional footballer Gavin McCann from Aston Villa to Bolton Wanderers when the deal was discovered by the Media Group (“SEM”), who induced the player to let them take over the deal. As a result of this, the £300,000 agent’s commission on the deal was paid to SEM rather than to McGill. McGill brought an action against SEM (and other defendants), claiming damages for his loss of chance to earn the agent’s commission.</a:t>
            </a:r>
          </a:p>
          <a:p>
            <a:endParaRPr lang="en-GB" dirty="0"/>
          </a:p>
          <a:p>
            <a:r>
              <a:rPr lang="en-GB" dirty="0"/>
              <a:t>The court commented:</a:t>
            </a:r>
          </a:p>
          <a:p>
            <a:endParaRPr lang="en-GB" dirty="0"/>
          </a:p>
          <a:p>
            <a:r>
              <a:rPr lang="en-GB" dirty="0"/>
              <a:t>“The key principle… is that where the claimant’s loss depends, not on what he would have done, but on the hypothetical acts of a third party, the claimant first needs to prove… that there was a real or substantial, rather than a speculative, chance that the third party would have acted so as to confer the benefit in question, thereby establishing causation …”</a:t>
            </a:r>
          </a:p>
          <a:p>
            <a:endParaRPr lang="en-GB" dirty="0"/>
          </a:p>
          <a:p>
            <a:r>
              <a:rPr lang="en-GB" dirty="0"/>
              <a:t>As the court was then able to find that there was such a “real or substantial… chance” that – but for the intervention by SEM – McGill and the player would have entered into a binding written agreement for McGill to act for the player before the transfer deal was finalised, McGill succeeded in his case.</a:t>
            </a:r>
          </a:p>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8</a:t>
            </a:fld>
            <a:endParaRPr lang="en-GB"/>
          </a:p>
        </p:txBody>
      </p:sp>
    </p:spTree>
    <p:extLst>
      <p:ext uri="{BB962C8B-B14F-4D97-AF65-F5344CB8AC3E}">
        <p14:creationId xmlns:p14="http://schemas.microsoft.com/office/powerpoint/2010/main" val="22392791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Farley v Skinner (No.2)[2001].</a:t>
            </a:r>
          </a:p>
          <a:p>
            <a:endParaRPr lang="en-GB" baseline="0" dirty="0"/>
          </a:p>
          <a:p>
            <a:pPr marL="228600" indent="-228600">
              <a:buAutoNum type="arabicPeriod"/>
            </a:pPr>
            <a:r>
              <a:rPr lang="en-GB" baseline="0" dirty="0"/>
              <a:t>Where the object of the contract is to provide pleasure, relaxation, peace of mind or freedom from distress, damages are recoverable.</a:t>
            </a:r>
          </a:p>
          <a:p>
            <a:pPr marL="171450" indent="-171450">
              <a:buFontTx/>
              <a:buChar char="-"/>
            </a:pPr>
            <a:r>
              <a:rPr lang="en-GB" b="1" baseline="0" dirty="0"/>
              <a:t>Jarvis v Swan Tours [1973</a:t>
            </a:r>
          </a:p>
          <a:p>
            <a:pPr marL="0" indent="0">
              <a:buFontTx/>
              <a:buNone/>
            </a:pPr>
            <a:r>
              <a:rPr lang="en-GB" b="0" baseline="0" dirty="0"/>
              <a:t>The claimant was awarded damages to compensate for his disappointment and distress when the holiday did not meet the advertised promises.</a:t>
            </a:r>
          </a:p>
          <a:p>
            <a:pPr marL="0" indent="0">
              <a:buFontTx/>
              <a:buNone/>
            </a:pPr>
            <a:endParaRPr lang="en-GB" baseline="0" dirty="0"/>
          </a:p>
          <a:p>
            <a:pPr marL="171450" indent="-171450">
              <a:buFontTx/>
              <a:buChar char="-"/>
            </a:pPr>
            <a:endParaRPr lang="en-GB" baseline="0" dirty="0"/>
          </a:p>
          <a:p>
            <a:pPr marL="0" indent="0">
              <a:buFontTx/>
              <a:buNone/>
            </a:pPr>
            <a:r>
              <a:rPr lang="en-GB" baseline="0" dirty="0"/>
              <a:t>2. Where the breach causes physical inconvenience and discomfort which leads to mental suffering, damages are recoverable.</a:t>
            </a:r>
          </a:p>
          <a:p>
            <a:pPr marL="171450" indent="-171450">
              <a:buFontTx/>
              <a:buChar char="-"/>
            </a:pPr>
            <a:r>
              <a:rPr lang="en-GB" b="1" baseline="0" dirty="0"/>
              <a:t>Milner v Carnival plc [2010]</a:t>
            </a:r>
          </a:p>
          <a:p>
            <a:pPr marL="0" indent="0">
              <a:buFontTx/>
              <a:buNone/>
            </a:pPr>
            <a:r>
              <a:rPr lang="en-GB" b="0" baseline="0" dirty="0"/>
              <a:t>Where damages for the distress, discomfort and inconvenience suffered when a supposed luxury holiday turned out to be very problematic were limited to approximately £4,000 for each spouse.</a:t>
            </a:r>
          </a:p>
          <a:p>
            <a:pPr marL="0" indent="0">
              <a:buFontTx/>
              <a:buNone/>
            </a:pPr>
            <a:r>
              <a:rPr lang="en-GB" b="0" baseline="0" dirty="0"/>
              <a:t>The judge said that although their expectations for the trip had been ‘sky high’, their subsequent distress could not be considered to be comparable with those suffering from bereavement.</a:t>
            </a:r>
            <a:endParaRPr lang="en-GB" b="0" dirty="0"/>
          </a:p>
        </p:txBody>
      </p:sp>
      <p:sp>
        <p:nvSpPr>
          <p:cNvPr id="4" name="Slide Number Placeholder 3"/>
          <p:cNvSpPr>
            <a:spLocks noGrp="1"/>
          </p:cNvSpPr>
          <p:nvPr>
            <p:ph type="sldNum" sz="quarter" idx="10"/>
          </p:nvPr>
        </p:nvSpPr>
        <p:spPr/>
        <p:txBody>
          <a:bodyPr/>
          <a:lstStyle/>
          <a:p>
            <a:fld id="{50039C00-777E-47EF-84AE-0037AA8DF3E0}" type="slidenum">
              <a:rPr lang="en-GB" smtClean="0"/>
              <a:t>9</a:t>
            </a:fld>
            <a:endParaRPr lang="en-GB"/>
          </a:p>
        </p:txBody>
      </p:sp>
    </p:spTree>
    <p:extLst>
      <p:ext uri="{BB962C8B-B14F-4D97-AF65-F5344CB8AC3E}">
        <p14:creationId xmlns:p14="http://schemas.microsoft.com/office/powerpoint/2010/main" val="1000577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10</a:t>
            </a:fld>
            <a:endParaRPr lang="en-GB"/>
          </a:p>
        </p:txBody>
      </p:sp>
    </p:spTree>
    <p:extLst>
      <p:ext uri="{BB962C8B-B14F-4D97-AF65-F5344CB8AC3E}">
        <p14:creationId xmlns:p14="http://schemas.microsoft.com/office/powerpoint/2010/main" val="21344794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1" i="1" u="sng" baseline="0" dirty="0"/>
              <a:t>C &amp; P Haulage v Middleton [1983]</a:t>
            </a:r>
          </a:p>
          <a:p>
            <a:r>
              <a:rPr lang="en-GB" baseline="0" dirty="0"/>
              <a:t>Where the claimant tried to recover the costs of equipment that he had installed in a leased garage.</a:t>
            </a:r>
          </a:p>
          <a:p>
            <a:r>
              <a:rPr lang="en-GB" baseline="0" dirty="0"/>
              <a:t>Although there had been a breach of contract, where he was unlawfully ejected from the garage he was not able to recover the equipment costs as the contract had provided that ‘any fixtures that you put in are left’.</a:t>
            </a:r>
          </a:p>
          <a:p>
            <a:r>
              <a:rPr lang="en-GB" baseline="0" dirty="0"/>
              <a:t>His losses resulted from the nature of the contract and not from the breach.</a:t>
            </a:r>
          </a:p>
          <a:p>
            <a:endParaRPr lang="en-GB" baseline="0" dirty="0"/>
          </a:p>
          <a:p>
            <a:pPr marL="0" indent="0">
              <a:buNone/>
            </a:pPr>
            <a:r>
              <a:rPr lang="en-GB" dirty="0"/>
              <a:t>Did the breach of contract actually cause the loss claimed for as damages are not available to compensate for losses not caused by the breach.  </a:t>
            </a:r>
          </a:p>
          <a:p>
            <a:pPr marL="0" indent="0">
              <a:buNone/>
            </a:pPr>
            <a:r>
              <a:rPr lang="en-GB" b="1" i="1" dirty="0"/>
              <a:t>C&amp;P Haulage v Middleton [1983] </a:t>
            </a:r>
            <a:r>
              <a:rPr lang="en-GB" dirty="0"/>
              <a:t>applied this rule. The claimant tried to recover the cost of equipment that he had installed in a rented garage.  Although there had been a breach of contract, where he was unlawfully ejected from the garage, he was not able to recover the equipment costs as the contract had provided that “any fixtures that you put in are left”.  His losses resulted from the nature of the contract and not from its breach.</a:t>
            </a:r>
            <a:endParaRPr lang="en-GB" b="1" i="1" dirty="0"/>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11</a:t>
            </a:fld>
            <a:endParaRPr lang="en-GB"/>
          </a:p>
        </p:txBody>
      </p:sp>
    </p:spTree>
    <p:extLst>
      <p:ext uri="{BB962C8B-B14F-4D97-AF65-F5344CB8AC3E}">
        <p14:creationId xmlns:p14="http://schemas.microsoft.com/office/powerpoint/2010/main" val="19610263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breach of contract may have far-reaching</a:t>
            </a:r>
            <a:r>
              <a:rPr lang="en-GB" baseline="0" dirty="0"/>
              <a:t> consequences, particularly when it causes the injured party to lose profit that he might otherwise have had.</a:t>
            </a:r>
          </a:p>
          <a:p>
            <a:r>
              <a:rPr lang="en-GB" baseline="0" dirty="0"/>
              <a:t>The basic rule established in Hadley v Baxendale, is that the person in breach will only be liable for losses which:</a:t>
            </a:r>
          </a:p>
          <a:p>
            <a:endParaRPr lang="en-GB" baseline="0" dirty="0"/>
          </a:p>
          <a:p>
            <a:pPr marL="171450" indent="-171450">
              <a:buFontTx/>
              <a:buChar char="-"/>
            </a:pPr>
            <a:r>
              <a:rPr lang="en-GB" baseline="0" dirty="0"/>
              <a:t>A reasonable person would have anticipated as being a likely (or reasonably foreseeable) result of the breach; or</a:t>
            </a:r>
          </a:p>
          <a:p>
            <a:pPr marL="171450" indent="-171450">
              <a:buFontTx/>
              <a:buChar char="-"/>
            </a:pPr>
            <a:r>
              <a:rPr lang="en-GB" baseline="0" dirty="0"/>
              <a:t>The defendant had been specifically warned about by the claimant.</a:t>
            </a:r>
          </a:p>
          <a:p>
            <a:pPr marL="171450" indent="-171450">
              <a:buFontTx/>
              <a:buChar char="-"/>
            </a:pPr>
            <a:endParaRPr lang="en-GB" baseline="0" dirty="0"/>
          </a:p>
          <a:p>
            <a:pPr marL="0" indent="0">
              <a:buFontTx/>
              <a:buNone/>
            </a:pPr>
            <a:r>
              <a:rPr lang="en-GB" baseline="0" dirty="0"/>
              <a:t>All other losses will be considered to be too remote from the breach for him to be liable.</a:t>
            </a:r>
          </a:p>
          <a:p>
            <a:pPr marL="0" indent="0">
              <a:buFontTx/>
              <a:buNone/>
            </a:pPr>
            <a:endParaRPr lang="en-GB" baseline="0" dirty="0"/>
          </a:p>
          <a:p>
            <a:pPr marL="0" indent="0">
              <a:buFontTx/>
              <a:buNone/>
            </a:pPr>
            <a:r>
              <a:rPr lang="en-GB" baseline="0" dirty="0"/>
              <a:t>Hadley v Baxendale 1854</a:t>
            </a:r>
          </a:p>
          <a:p>
            <a:pPr marL="0" indent="0">
              <a:buFontTx/>
              <a:buNone/>
            </a:pPr>
            <a:r>
              <a:rPr lang="en-GB" baseline="0" dirty="0"/>
              <a:t>Concerned a miller whose mill had a broken crankshaft.</a:t>
            </a:r>
          </a:p>
          <a:p>
            <a:pPr marL="0" indent="0">
              <a:buFontTx/>
              <a:buNone/>
            </a:pPr>
            <a:r>
              <a:rPr lang="en-GB" baseline="0" dirty="0"/>
              <a:t>He asked the defendant, a carrier, to take the shaft to the makers so that they could use it as a model for a new one and the defendant promised to do this the next day. </a:t>
            </a:r>
          </a:p>
          <a:p>
            <a:pPr marL="0" indent="0">
              <a:buFontTx/>
              <a:buNone/>
            </a:pPr>
            <a:r>
              <a:rPr lang="en-GB" baseline="0" dirty="0"/>
              <a:t>He actually took a week to deliver it, and as a result, the mill was idle and lost profit.</a:t>
            </a:r>
          </a:p>
          <a:p>
            <a:pPr marL="0" indent="0">
              <a:buFontTx/>
              <a:buNone/>
            </a:pPr>
            <a:r>
              <a:rPr lang="en-GB" baseline="0" dirty="0"/>
              <a:t>The claimant sued for loss of profits.</a:t>
            </a:r>
          </a:p>
          <a:p>
            <a:pPr marL="0" indent="0">
              <a:buFontTx/>
              <a:buNone/>
            </a:pPr>
            <a:r>
              <a:rPr lang="en-GB" baseline="0" dirty="0"/>
              <a:t>It was held that the defendant was not liable because the loss was not reasonably foreseeable and he did not know (because the C had not told him) that there was no spare and the mill could not work without the crank shaft.</a:t>
            </a:r>
          </a:p>
          <a:p>
            <a:pPr marL="0" indent="0">
              <a:buFontTx/>
              <a:buNone/>
            </a:pPr>
            <a:endParaRPr lang="en-GB" baseline="0" dirty="0"/>
          </a:p>
          <a:p>
            <a:pPr marL="0" indent="0">
              <a:buNone/>
            </a:pPr>
            <a:r>
              <a:rPr lang="en-GB" dirty="0"/>
              <a:t>A breach of contract may have far reaching consequences, particularly when it causes the injured party to lose profit that he might otherwise have made.  The basic rule established in </a:t>
            </a:r>
            <a:r>
              <a:rPr lang="en-GB" b="1" i="1" dirty="0"/>
              <a:t>Hadley v Baxendale [1854] </a:t>
            </a:r>
            <a:r>
              <a:rPr lang="en-GB" dirty="0"/>
              <a:t>is that the person in breach will be liable only for losses which:</a:t>
            </a:r>
          </a:p>
          <a:p>
            <a:r>
              <a:rPr lang="en-GB" dirty="0"/>
              <a:t>A reasonable person would have anticipated as being a likely (or </a:t>
            </a:r>
            <a:r>
              <a:rPr lang="en-GB" b="1" dirty="0"/>
              <a:t>reasonably foreseeable</a:t>
            </a:r>
            <a:r>
              <a:rPr lang="en-GB" dirty="0"/>
              <a:t>) result of the breach; or </a:t>
            </a:r>
          </a:p>
          <a:p>
            <a:r>
              <a:rPr lang="en-GB" dirty="0"/>
              <a:t>The defendant had been </a:t>
            </a:r>
            <a:r>
              <a:rPr lang="en-GB" b="1" dirty="0"/>
              <a:t>specifically warned </a:t>
            </a:r>
            <a:r>
              <a:rPr lang="en-GB" dirty="0"/>
              <a:t>about by the claimant</a:t>
            </a:r>
          </a:p>
          <a:p>
            <a:pPr marL="0" indent="0">
              <a:buNone/>
            </a:pPr>
            <a:r>
              <a:rPr lang="en-GB" dirty="0"/>
              <a:t>All other losses will be considered </a:t>
            </a:r>
            <a:r>
              <a:rPr lang="en-GB" b="1" dirty="0"/>
              <a:t>too remote </a:t>
            </a:r>
            <a:r>
              <a:rPr lang="en-GB" dirty="0"/>
              <a:t>from the breach for him to be liable</a:t>
            </a:r>
          </a:p>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50039C00-777E-47EF-84AE-0037AA8DF3E0}" type="slidenum">
              <a:rPr lang="en-GB" smtClean="0"/>
              <a:t>12</a:t>
            </a:fld>
            <a:endParaRPr lang="en-GB"/>
          </a:p>
        </p:txBody>
      </p:sp>
    </p:spTree>
    <p:extLst>
      <p:ext uri="{BB962C8B-B14F-4D97-AF65-F5344CB8AC3E}">
        <p14:creationId xmlns:p14="http://schemas.microsoft.com/office/powerpoint/2010/main" val="2209532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In </a:t>
            </a:r>
            <a:r>
              <a:rPr lang="en-GB" b="1" dirty="0"/>
              <a:t>Victoria Laundry v Newman Industries [1949] </a:t>
            </a:r>
            <a:r>
              <a:rPr lang="en-GB" dirty="0"/>
              <a:t>the breach was the late delivery of a boiler for the laundry. The laundry lost:</a:t>
            </a:r>
          </a:p>
          <a:p>
            <a:endParaRPr lang="en-GB" dirty="0"/>
          </a:p>
          <a:p>
            <a:r>
              <a:rPr lang="en-GB" dirty="0"/>
              <a:t>profits on its usual business, which were recoverable as they were reasonably foreseeable; and</a:t>
            </a:r>
          </a:p>
          <a:p>
            <a:endParaRPr lang="en-GB" dirty="0"/>
          </a:p>
          <a:p>
            <a:r>
              <a:rPr lang="en-GB" dirty="0"/>
              <a:t>the chance of a particularly well-paid contract that it had to refuse. The related losses here were not recoverable as they were (1) not reasonably foreseeable and (2) had also not been brought to the attention of the defendant at the time of making the contract.</a:t>
            </a:r>
          </a:p>
          <a:p>
            <a:endParaRPr lang="en-GB" dirty="0"/>
          </a:p>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13</a:t>
            </a:fld>
            <a:endParaRPr lang="en-GB"/>
          </a:p>
        </p:txBody>
      </p:sp>
    </p:spTree>
    <p:extLst>
      <p:ext uri="{BB962C8B-B14F-4D97-AF65-F5344CB8AC3E}">
        <p14:creationId xmlns:p14="http://schemas.microsoft.com/office/powerpoint/2010/main" val="39426696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14</a:t>
            </a:fld>
            <a:endParaRPr lang="en-GB"/>
          </a:p>
        </p:txBody>
      </p:sp>
    </p:spTree>
    <p:extLst>
      <p:ext uri="{BB962C8B-B14F-4D97-AF65-F5344CB8AC3E}">
        <p14:creationId xmlns:p14="http://schemas.microsoft.com/office/powerpoint/2010/main" val="41886767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Transfield Shipping Inc v Mercator Shipping Inc (The “Achilleas”) [2008] required a reconsideration of the traditional rules on remoteness.</a:t>
            </a:r>
          </a:p>
          <a:p>
            <a:endParaRPr lang="en-GB" dirty="0"/>
          </a:p>
          <a:p>
            <a:r>
              <a:rPr lang="en-GB" dirty="0"/>
              <a:t>The “Achilleas” had been chartered (or hired) from one company to another for a seven-month period. The ship was returned nine days late and the owners claimed for a much higher sum in losses than the hirers felt was due. The ways in which each company arrived at their loss figures are rather complex. In simple terms, the hirers based their sum on the difference between the charter rate (i.e. the price agreed under the original agreement) and the market rate (i.e. the sum that the owners could have achieved in hiring out the boat for those additional nine days, under the improved market conditions). This came to a figure of just over $158,000.</a:t>
            </a:r>
          </a:p>
          <a:p>
            <a:endParaRPr lang="en-GB" dirty="0"/>
          </a:p>
          <a:p>
            <a:r>
              <a:rPr lang="en-GB" dirty="0"/>
              <a:t>The owners, on the other hand, wanted to include the loss of a very lucrative contract which they had negotiated when the market rate was at its peak but which they had had to renegotiate when the return of the “Achilleas” was delayed. They worked out that the losses that they had suffered as a result of having to renegotiate this contract amounted to $1.36 m.</a:t>
            </a:r>
          </a:p>
          <a:p>
            <a:endParaRPr lang="en-GB" dirty="0"/>
          </a:p>
          <a:p>
            <a:r>
              <a:rPr lang="en-GB" dirty="0"/>
              <a:t>At all earlier hearings, when applying the Hadley v Baxendale rules, it had been decided that the loss of the lucrative contract was foreseeable. However, the court held that it was the lower figure which was to be paid. This was because it was generally accepted in the shipping industry that damages for late delivery would be assessed on the basis of the difference between the charter rate, the market rate and the hirer would thus not be liable for any other losses; it would be unreasonable to reach a different outcome here.</a:t>
            </a:r>
          </a:p>
          <a:p>
            <a:endParaRPr lang="en-GB" dirty="0"/>
          </a:p>
          <a:p>
            <a:r>
              <a:rPr lang="en-GB" dirty="0"/>
              <a:t>The “Achilleas” was considered in </a:t>
            </a:r>
            <a:r>
              <a:rPr lang="en-GB" dirty="0" err="1"/>
              <a:t>Supershield</a:t>
            </a:r>
            <a:r>
              <a:rPr lang="en-GB" dirty="0"/>
              <a:t> Ltd v Siemens Building Technologies FE Ltd [2010] where it was confirmed that Hadley v Baxendale remains the “standard rule” but The “Achilleas” approach should be used where the Hadley v Baxendale approach “would not reflect the expectation or intention reasonably to be imputed to the parties”.</a:t>
            </a:r>
          </a:p>
        </p:txBody>
      </p:sp>
      <p:sp>
        <p:nvSpPr>
          <p:cNvPr id="4" name="Slide Number Placeholder 3"/>
          <p:cNvSpPr>
            <a:spLocks noGrp="1"/>
          </p:cNvSpPr>
          <p:nvPr>
            <p:ph type="sldNum" sz="quarter" idx="5"/>
          </p:nvPr>
        </p:nvSpPr>
        <p:spPr/>
        <p:txBody>
          <a:bodyPr/>
          <a:lstStyle/>
          <a:p>
            <a:fld id="{50039C00-777E-47EF-84AE-0037AA8DF3E0}" type="slidenum">
              <a:rPr lang="en-GB" smtClean="0"/>
              <a:t>15</a:t>
            </a:fld>
            <a:endParaRPr lang="en-GB"/>
          </a:p>
        </p:txBody>
      </p:sp>
    </p:spTree>
    <p:extLst>
      <p:ext uri="{BB962C8B-B14F-4D97-AF65-F5344CB8AC3E}">
        <p14:creationId xmlns:p14="http://schemas.microsoft.com/office/powerpoint/2010/main" val="3199446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17</a:t>
            </a:fld>
            <a:endParaRPr lang="en-GB"/>
          </a:p>
        </p:txBody>
      </p:sp>
    </p:spTree>
    <p:extLst>
      <p:ext uri="{BB962C8B-B14F-4D97-AF65-F5344CB8AC3E}">
        <p14:creationId xmlns:p14="http://schemas.microsoft.com/office/powerpoint/2010/main" val="37416986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18</a:t>
            </a:fld>
            <a:endParaRPr lang="en-GB"/>
          </a:p>
        </p:txBody>
      </p:sp>
    </p:spTree>
    <p:extLst>
      <p:ext uri="{BB962C8B-B14F-4D97-AF65-F5344CB8AC3E}">
        <p14:creationId xmlns:p14="http://schemas.microsoft.com/office/powerpoint/2010/main" val="37023641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19</a:t>
            </a:fld>
            <a:endParaRPr lang="en-GB"/>
          </a:p>
        </p:txBody>
      </p:sp>
    </p:spTree>
    <p:extLst>
      <p:ext uri="{BB962C8B-B14F-4D97-AF65-F5344CB8AC3E}">
        <p14:creationId xmlns:p14="http://schemas.microsoft.com/office/powerpoint/2010/main" val="474536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sz="1200" b="0" dirty="0">
                <a:latin typeface="Arial" panose="020B0604020202020204" pitchFamily="34" charset="0"/>
                <a:cs typeface="Arial" panose="020B0604020202020204" pitchFamily="34" charset="0"/>
              </a:rPr>
              <a:t>In</a:t>
            </a:r>
            <a:r>
              <a:rPr lang="en-GB" sz="1200" b="0" baseline="0" dirty="0">
                <a:latin typeface="Arial" panose="020B0604020202020204" pitchFamily="34" charset="0"/>
                <a:cs typeface="Arial" panose="020B0604020202020204" pitchFamily="34" charset="0"/>
              </a:rPr>
              <a:t> </a:t>
            </a:r>
            <a:r>
              <a:rPr lang="en-GB" sz="1200" b="1" baseline="0" dirty="0">
                <a:latin typeface="Arial" panose="020B0604020202020204" pitchFamily="34" charset="0"/>
                <a:cs typeface="Arial" panose="020B0604020202020204" pitchFamily="34" charset="0"/>
              </a:rPr>
              <a:t>Ryan v Mutual Tontine Westminster Chambers Association [1893] </a:t>
            </a:r>
            <a:r>
              <a:rPr lang="en-GB" sz="1200" b="0" baseline="0" dirty="0">
                <a:latin typeface="Arial" panose="020B0604020202020204" pitchFamily="34" charset="0"/>
                <a:cs typeface="Arial" panose="020B0604020202020204" pitchFamily="34" charset="0"/>
              </a:rPr>
              <a:t>the court refused the specific performance to require a porter to be in ‘permanent attendance’ at a block of flats as the courts would need to keep checking that the order was being complied with.</a:t>
            </a:r>
            <a:endParaRPr lang="en-GB" sz="1200" b="0" dirty="0">
              <a:latin typeface="Arial" panose="020B0604020202020204" pitchFamily="34" charset="0"/>
              <a:cs typeface="Arial" panose="020B0604020202020204" pitchFamily="34" charset="0"/>
            </a:endParaRP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20</a:t>
            </a:fld>
            <a:endParaRPr lang="en-GB"/>
          </a:p>
        </p:txBody>
      </p:sp>
    </p:spTree>
    <p:extLst>
      <p:ext uri="{BB962C8B-B14F-4D97-AF65-F5344CB8AC3E}">
        <p14:creationId xmlns:p14="http://schemas.microsoft.com/office/powerpoint/2010/main" val="27988385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23</a:t>
            </a:fld>
            <a:endParaRPr lang="en-GB"/>
          </a:p>
        </p:txBody>
      </p:sp>
    </p:spTree>
    <p:extLst>
      <p:ext uri="{BB962C8B-B14F-4D97-AF65-F5344CB8AC3E}">
        <p14:creationId xmlns:p14="http://schemas.microsoft.com/office/powerpoint/2010/main" val="27494937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24</a:t>
            </a:fld>
            <a:endParaRPr lang="en-GB"/>
          </a:p>
        </p:txBody>
      </p:sp>
    </p:spTree>
    <p:extLst>
      <p:ext uri="{BB962C8B-B14F-4D97-AF65-F5344CB8AC3E}">
        <p14:creationId xmlns:p14="http://schemas.microsoft.com/office/powerpoint/2010/main" val="42116170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25</a:t>
            </a:fld>
            <a:endParaRPr lang="en-GB"/>
          </a:p>
        </p:txBody>
      </p:sp>
    </p:spTree>
    <p:extLst>
      <p:ext uri="{BB962C8B-B14F-4D97-AF65-F5344CB8AC3E}">
        <p14:creationId xmlns:p14="http://schemas.microsoft.com/office/powerpoint/2010/main" val="2274302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26</a:t>
            </a:fld>
            <a:endParaRPr lang="en-GB"/>
          </a:p>
        </p:txBody>
      </p:sp>
    </p:spTree>
    <p:extLst>
      <p:ext uri="{BB962C8B-B14F-4D97-AF65-F5344CB8AC3E}">
        <p14:creationId xmlns:p14="http://schemas.microsoft.com/office/powerpoint/2010/main" val="5588553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27</a:t>
            </a:fld>
            <a:endParaRPr lang="en-GB"/>
          </a:p>
        </p:txBody>
      </p:sp>
    </p:spTree>
    <p:extLst>
      <p:ext uri="{BB962C8B-B14F-4D97-AF65-F5344CB8AC3E}">
        <p14:creationId xmlns:p14="http://schemas.microsoft.com/office/powerpoint/2010/main" val="39337893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S19 also confirms</a:t>
            </a:r>
            <a:r>
              <a:rPr lang="en-GB" baseline="0" dirty="0"/>
              <a:t> that these remedy options do not prevent the consumer from seeking other remedies, as appropriate, including damages, specific performance and repudiation.</a:t>
            </a:r>
          </a:p>
          <a:p>
            <a:r>
              <a:rPr lang="en-GB" baseline="0" dirty="0"/>
              <a:t>These remedies can be sought instead of, or as well as, the remedies listed here, but the consumer is not permitted to recover more than once for the same loss.</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28</a:t>
            </a:fld>
            <a:endParaRPr lang="en-GB"/>
          </a:p>
        </p:txBody>
      </p:sp>
    </p:spTree>
    <p:extLst>
      <p:ext uri="{BB962C8B-B14F-4D97-AF65-F5344CB8AC3E}">
        <p14:creationId xmlns:p14="http://schemas.microsoft.com/office/powerpoint/2010/main" val="30727592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50039C00-777E-47EF-84AE-0037AA8DF3E0}" type="slidenum">
              <a:rPr lang="en-GB" smtClean="0"/>
              <a:t>29</a:t>
            </a:fld>
            <a:endParaRPr lang="en-GB"/>
          </a:p>
        </p:txBody>
      </p:sp>
    </p:spTree>
    <p:extLst>
      <p:ext uri="{BB962C8B-B14F-4D97-AF65-F5344CB8AC3E}">
        <p14:creationId xmlns:p14="http://schemas.microsoft.com/office/powerpoint/2010/main" val="19638963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30</a:t>
            </a:fld>
            <a:endParaRPr lang="en-GB"/>
          </a:p>
        </p:txBody>
      </p:sp>
    </p:spTree>
    <p:extLst>
      <p:ext uri="{BB962C8B-B14F-4D97-AF65-F5344CB8AC3E}">
        <p14:creationId xmlns:p14="http://schemas.microsoft.com/office/powerpoint/2010/main" val="37313515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31</a:t>
            </a:fld>
            <a:endParaRPr lang="en-GB"/>
          </a:p>
        </p:txBody>
      </p:sp>
    </p:spTree>
    <p:extLst>
      <p:ext uri="{BB962C8B-B14F-4D97-AF65-F5344CB8AC3E}">
        <p14:creationId xmlns:p14="http://schemas.microsoft.com/office/powerpoint/2010/main" val="40064261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32</a:t>
            </a:fld>
            <a:endParaRPr lang="en-GB"/>
          </a:p>
        </p:txBody>
      </p:sp>
    </p:spTree>
    <p:extLst>
      <p:ext uri="{BB962C8B-B14F-4D97-AF65-F5344CB8AC3E}">
        <p14:creationId xmlns:p14="http://schemas.microsoft.com/office/powerpoint/2010/main" val="16738627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33</a:t>
            </a:fld>
            <a:endParaRPr lang="en-GB"/>
          </a:p>
        </p:txBody>
      </p:sp>
    </p:spTree>
    <p:extLst>
      <p:ext uri="{BB962C8B-B14F-4D97-AF65-F5344CB8AC3E}">
        <p14:creationId xmlns:p14="http://schemas.microsoft.com/office/powerpoint/2010/main" val="13389404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34</a:t>
            </a:fld>
            <a:endParaRPr lang="en-GB"/>
          </a:p>
        </p:txBody>
      </p:sp>
    </p:spTree>
    <p:extLst>
      <p:ext uri="{BB962C8B-B14F-4D97-AF65-F5344CB8AC3E}">
        <p14:creationId xmlns:p14="http://schemas.microsoft.com/office/powerpoint/2010/main" val="4592258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35</a:t>
            </a:fld>
            <a:endParaRPr lang="en-GB"/>
          </a:p>
        </p:txBody>
      </p:sp>
    </p:spTree>
    <p:extLst>
      <p:ext uri="{BB962C8B-B14F-4D97-AF65-F5344CB8AC3E}">
        <p14:creationId xmlns:p14="http://schemas.microsoft.com/office/powerpoint/2010/main" val="15957217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36</a:t>
            </a:fld>
            <a:endParaRPr lang="en-GB"/>
          </a:p>
        </p:txBody>
      </p:sp>
    </p:spTree>
    <p:extLst>
      <p:ext uri="{BB962C8B-B14F-4D97-AF65-F5344CB8AC3E}">
        <p14:creationId xmlns:p14="http://schemas.microsoft.com/office/powerpoint/2010/main" val="21403956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37</a:t>
            </a:fld>
            <a:endParaRPr lang="en-GB"/>
          </a:p>
        </p:txBody>
      </p:sp>
    </p:spTree>
    <p:extLst>
      <p:ext uri="{BB962C8B-B14F-4D97-AF65-F5344CB8AC3E}">
        <p14:creationId xmlns:p14="http://schemas.microsoft.com/office/powerpoint/2010/main" val="1882466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39</a:t>
            </a:fld>
            <a:endParaRPr lang="en-GB"/>
          </a:p>
        </p:txBody>
      </p:sp>
    </p:spTree>
    <p:extLst>
      <p:ext uri="{BB962C8B-B14F-4D97-AF65-F5344CB8AC3E}">
        <p14:creationId xmlns:p14="http://schemas.microsoft.com/office/powerpoint/2010/main" val="35358924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40</a:t>
            </a:fld>
            <a:endParaRPr lang="en-GB"/>
          </a:p>
        </p:txBody>
      </p:sp>
    </p:spTree>
    <p:extLst>
      <p:ext uri="{BB962C8B-B14F-4D97-AF65-F5344CB8AC3E}">
        <p14:creationId xmlns:p14="http://schemas.microsoft.com/office/powerpoint/2010/main" val="31884699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41</a:t>
            </a:fld>
            <a:endParaRPr lang="en-GB"/>
          </a:p>
        </p:txBody>
      </p:sp>
    </p:spTree>
    <p:extLst>
      <p:ext uri="{BB962C8B-B14F-4D97-AF65-F5344CB8AC3E}">
        <p14:creationId xmlns:p14="http://schemas.microsoft.com/office/powerpoint/2010/main" val="134010333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039C00-777E-47EF-84AE-0037AA8DF3E0}" type="slidenum">
              <a:rPr lang="en-GB" smtClean="0"/>
              <a:t>42</a:t>
            </a:fld>
            <a:endParaRPr lang="en-GB"/>
          </a:p>
        </p:txBody>
      </p:sp>
    </p:spTree>
    <p:extLst>
      <p:ext uri="{BB962C8B-B14F-4D97-AF65-F5344CB8AC3E}">
        <p14:creationId xmlns:p14="http://schemas.microsoft.com/office/powerpoint/2010/main" val="206037082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43</a:t>
            </a:fld>
            <a:endParaRPr lang="en-GB"/>
          </a:p>
        </p:txBody>
      </p:sp>
    </p:spTree>
    <p:extLst>
      <p:ext uri="{BB962C8B-B14F-4D97-AF65-F5344CB8AC3E}">
        <p14:creationId xmlns:p14="http://schemas.microsoft.com/office/powerpoint/2010/main" val="3615986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4868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11/25/2025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609626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1947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11/25/2025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890580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11/25/2025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58025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11/25/2025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13892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B61BEF0D-F0BB-DE4B-95CE-6DB70DBA9567}" type="datetimeFigureOut">
              <a:rPr lang="en-US" smtClean="0"/>
              <a:pPr/>
              <a:t>11/25/2025</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22398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2A54C80-263E-416B-A8E0-580EDEADCBDC}" type="datetimeFigureOut">
              <a:rPr lang="en-US" smtClean="0"/>
              <a:t>11/25/2025</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19954A3-9DFD-4C44-94BA-B95130A3BA1C}" type="slidenum">
              <a:rPr lang="en-US" smtClean="0"/>
              <a:t>‹#›</a:t>
            </a:fld>
            <a:endParaRPr lang="en-US" dirty="0"/>
          </a:p>
        </p:txBody>
      </p:sp>
    </p:spTree>
    <p:extLst>
      <p:ext uri="{BB962C8B-B14F-4D97-AF65-F5344CB8AC3E}">
        <p14:creationId xmlns:p14="http://schemas.microsoft.com/office/powerpoint/2010/main" val="1019206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056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149024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1984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11/25/2025</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0990360"/>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391408" y="1590734"/>
            <a:ext cx="7405874" cy="2520012"/>
          </a:xfrm>
          <a:solidFill>
            <a:schemeClr val="bg1"/>
          </a:solidFill>
        </p:spPr>
        <p:txBody>
          <a:bodyPr anchor="ctr">
            <a:normAutofit/>
          </a:bodyPr>
          <a:lstStyle/>
          <a:p>
            <a:pPr algn="ctr"/>
            <a:r>
              <a:rPr lang="en-GB" sz="6000" dirty="0">
                <a:solidFill>
                  <a:schemeClr val="tx2"/>
                </a:solidFill>
              </a:rPr>
              <a:t>Remedies for breach of contract	</a:t>
            </a:r>
          </a:p>
        </p:txBody>
      </p:sp>
    </p:spTree>
    <p:extLst>
      <p:ext uri="{BB962C8B-B14F-4D97-AF65-F5344CB8AC3E}">
        <p14:creationId xmlns:p14="http://schemas.microsoft.com/office/powerpoint/2010/main" val="1037077245"/>
      </p:ext>
    </p:extLst>
  </p:cSld>
  <p:clrMapOvr>
    <a:masterClrMapping/>
  </p:clrMapOvr>
  <mc:AlternateContent xmlns:mc="http://schemas.openxmlformats.org/markup-compatibility/2006" xmlns:p14="http://schemas.microsoft.com/office/powerpoint/2010/main">
    <mc:Choice Requires="p14">
      <p:transition spd="slow" p14:dur="2000" advTm="10983"/>
    </mc:Choice>
    <mc:Fallback xmlns="">
      <p:transition spd="slow" advTm="10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36785" y="582764"/>
            <a:ext cx="9405891" cy="1002990"/>
          </a:xfrm>
        </p:spPr>
        <p:txBody>
          <a:bodyPr anchor="ctr">
            <a:normAutofit/>
          </a:bodyPr>
          <a:lstStyle/>
          <a:p>
            <a:r>
              <a:rPr lang="en-GB" dirty="0"/>
              <a:t>Learning objectives</a:t>
            </a:r>
          </a:p>
        </p:txBody>
      </p:sp>
      <p:graphicFrame>
        <p:nvGraphicFramePr>
          <p:cNvPr id="6" name="Content Placeholder 2">
            <a:extLst>
              <a:ext uri="{FF2B5EF4-FFF2-40B4-BE49-F238E27FC236}">
                <a16:creationId xmlns:a16="http://schemas.microsoft.com/office/drawing/2014/main" id="{4383DE84-0CF0-E58C-1B0C-43EDB2F7CDE0}"/>
              </a:ext>
            </a:extLst>
          </p:cNvPr>
          <p:cNvGraphicFramePr>
            <a:graphicFrameLocks noGrp="1"/>
          </p:cNvGraphicFramePr>
          <p:nvPr>
            <p:ph idx="1"/>
            <p:extLst>
              <p:ext uri="{D42A27DB-BD31-4B8C-83A1-F6EECF244321}">
                <p14:modId xmlns:p14="http://schemas.microsoft.com/office/powerpoint/2010/main" val="4081085936"/>
              </p:ext>
            </p:extLst>
          </p:nvPr>
        </p:nvGraphicFramePr>
        <p:xfrm>
          <a:off x="1451579" y="2464991"/>
          <a:ext cx="10219721" cy="33886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1881477"/>
      </p:ext>
    </p:extLst>
  </p:cSld>
  <p:clrMapOvr>
    <a:masterClrMapping/>
  </p:clrMapOvr>
  <mc:AlternateContent xmlns:mc="http://schemas.openxmlformats.org/markup-compatibility/2006" xmlns:p14="http://schemas.microsoft.com/office/powerpoint/2010/main">
    <mc:Choice Requires="p14">
      <p:transition spd="slow" p14:dur="2000" advTm="10170"/>
    </mc:Choice>
    <mc:Fallback xmlns="">
      <p:transition spd="slow" advTm="1017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16928" r="20982"/>
          <a:stretch/>
        </p:blipFill>
        <p:spPr>
          <a:xfrm>
            <a:off x="1271223" y="1116345"/>
            <a:ext cx="4825148" cy="3866172"/>
          </a:xfrm>
          <a:prstGeom prst="rect">
            <a:avLst/>
          </a:prstGeom>
        </p:spPr>
      </p:pic>
      <p:sp>
        <p:nvSpPr>
          <p:cNvPr id="3" name="Content Placeholder 2"/>
          <p:cNvSpPr>
            <a:spLocks noGrp="1"/>
          </p:cNvSpPr>
          <p:nvPr>
            <p:ph idx="1"/>
          </p:nvPr>
        </p:nvSpPr>
        <p:spPr>
          <a:xfrm>
            <a:off x="6434257" y="1116345"/>
            <a:ext cx="4908657" cy="4000439"/>
          </a:xfrm>
          <a:solidFill>
            <a:schemeClr val="accent2">
              <a:lumMod val="20000"/>
              <a:lumOff val="80000"/>
            </a:schemeClr>
          </a:solidFill>
        </p:spPr>
        <p:txBody>
          <a:bodyPr>
            <a:normAutofit lnSpcReduction="10000"/>
          </a:bodyPr>
          <a:lstStyle/>
          <a:p>
            <a:pPr marL="0" indent="0">
              <a:lnSpc>
                <a:spcPct val="110000"/>
              </a:lnSpc>
              <a:buNone/>
            </a:pPr>
            <a:endParaRPr lang="en-GB" sz="1400" dirty="0"/>
          </a:p>
          <a:p>
            <a:pPr marL="0" indent="0">
              <a:lnSpc>
                <a:spcPct val="110000"/>
              </a:lnSpc>
              <a:buNone/>
            </a:pPr>
            <a:r>
              <a:rPr lang="en-GB" sz="1900" dirty="0">
                <a:latin typeface="Arial" panose="020B0604020202020204" pitchFamily="34" charset="0"/>
                <a:cs typeface="Arial" panose="020B0604020202020204" pitchFamily="34" charset="0"/>
              </a:rPr>
              <a:t>The main remedies available for breach of contract are:</a:t>
            </a:r>
          </a:p>
          <a:p>
            <a:pPr>
              <a:lnSpc>
                <a:spcPct val="110000"/>
              </a:lnSpc>
              <a:buFontTx/>
              <a:buChar char="-"/>
            </a:pPr>
            <a:r>
              <a:rPr lang="en-GB" sz="1900" dirty="0">
                <a:latin typeface="Arial" panose="020B0604020202020204" pitchFamily="34" charset="0"/>
                <a:cs typeface="Arial" panose="020B0604020202020204" pitchFamily="34" charset="0"/>
              </a:rPr>
              <a:t>The common law remedy of </a:t>
            </a:r>
            <a:r>
              <a:rPr lang="en-GB" sz="1900" b="1" dirty="0">
                <a:latin typeface="Arial" panose="020B0604020202020204" pitchFamily="34" charset="0"/>
                <a:cs typeface="Arial" panose="020B0604020202020204" pitchFamily="34" charset="0"/>
              </a:rPr>
              <a:t>DAMAGES</a:t>
            </a:r>
            <a:r>
              <a:rPr lang="en-GB" sz="1900" dirty="0">
                <a:latin typeface="Arial" panose="020B0604020202020204" pitchFamily="34" charset="0"/>
                <a:cs typeface="Arial" panose="020B0604020202020204" pitchFamily="34" charset="0"/>
              </a:rPr>
              <a:t>; and</a:t>
            </a:r>
          </a:p>
          <a:p>
            <a:pPr>
              <a:lnSpc>
                <a:spcPct val="110000"/>
              </a:lnSpc>
              <a:buFontTx/>
              <a:buChar char="-"/>
            </a:pPr>
            <a:r>
              <a:rPr lang="en-GB" sz="1900" b="1" dirty="0">
                <a:latin typeface="Arial" panose="020B0604020202020204" pitchFamily="34" charset="0"/>
                <a:cs typeface="Arial" panose="020B0604020202020204" pitchFamily="34" charset="0"/>
              </a:rPr>
              <a:t>EQUITABLE REMEDIES</a:t>
            </a:r>
            <a:r>
              <a:rPr lang="en-GB" sz="1900" dirty="0">
                <a:latin typeface="Arial" panose="020B0604020202020204" pitchFamily="34" charset="0"/>
                <a:cs typeface="Arial" panose="020B0604020202020204" pitchFamily="34" charset="0"/>
              </a:rPr>
              <a:t>, including specific performance and injunction</a:t>
            </a:r>
          </a:p>
          <a:p>
            <a:pPr>
              <a:lnSpc>
                <a:spcPct val="110000"/>
              </a:lnSpc>
              <a:buFontTx/>
              <a:buChar char="-"/>
            </a:pPr>
            <a:endParaRPr lang="en-GB" sz="1900" dirty="0">
              <a:latin typeface="Arial" panose="020B0604020202020204" pitchFamily="34" charset="0"/>
              <a:cs typeface="Arial" panose="020B0604020202020204" pitchFamily="34" charset="0"/>
            </a:endParaRPr>
          </a:p>
          <a:p>
            <a:pPr marL="0" indent="0">
              <a:lnSpc>
                <a:spcPct val="110000"/>
              </a:lnSpc>
              <a:buNone/>
            </a:pPr>
            <a:r>
              <a:rPr lang="en-GB" sz="1900" dirty="0">
                <a:latin typeface="Arial" panose="020B0604020202020204" pitchFamily="34" charset="0"/>
                <a:cs typeface="Arial" panose="020B0604020202020204" pitchFamily="34" charset="0"/>
              </a:rPr>
              <a:t>In addition, the injured party may be able to terminate the contract (repudiation).</a:t>
            </a:r>
          </a:p>
        </p:txBody>
      </p:sp>
    </p:spTree>
    <p:extLst>
      <p:ext uri="{BB962C8B-B14F-4D97-AF65-F5344CB8AC3E}">
        <p14:creationId xmlns:p14="http://schemas.microsoft.com/office/powerpoint/2010/main" val="3353157173"/>
      </p:ext>
    </p:extLst>
  </p:cSld>
  <p:clrMapOvr>
    <a:masterClrMapping/>
  </p:clrMapOvr>
  <mc:AlternateContent xmlns:mc="http://schemas.openxmlformats.org/markup-compatibility/2006" xmlns:p14="http://schemas.microsoft.com/office/powerpoint/2010/main">
    <mc:Choice Requires="p14">
      <p:transition spd="slow" p14:dur="2000" advTm="68568"/>
    </mc:Choice>
    <mc:Fallback xmlns="">
      <p:transition spd="slow" advTm="6856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extBox 1"/>
          <p:cNvSpPr txBox="1"/>
          <p:nvPr/>
        </p:nvSpPr>
        <p:spPr>
          <a:xfrm>
            <a:off x="1557071" y="1584552"/>
            <a:ext cx="9099255" cy="2537251"/>
          </a:xfrm>
          <a:prstGeom prst="rect">
            <a:avLst/>
          </a:prstGeom>
          <a:solidFill>
            <a:schemeClr val="accent2">
              <a:lumMod val="20000"/>
              <a:lumOff val="80000"/>
            </a:schemeClr>
          </a:solidFill>
        </p:spPr>
        <p:txBody>
          <a:bodyPr vert="horz" lIns="91440" tIns="45720" rIns="91440" bIns="0" rtlCol="0" anchor="ctr">
            <a:normAutofit/>
          </a:bodyPr>
          <a:lstStyle/>
          <a:p>
            <a:pPr algn="ctr" defTabSz="914400">
              <a:lnSpc>
                <a:spcPct val="90000"/>
              </a:lnSpc>
              <a:spcBef>
                <a:spcPct val="0"/>
              </a:spcBef>
              <a:spcAft>
                <a:spcPts val="600"/>
              </a:spcAft>
            </a:pPr>
            <a:r>
              <a:rPr lang="en-US" sz="7200" cap="all" dirty="0">
                <a:solidFill>
                  <a:srgbClr val="454545"/>
                </a:solidFill>
                <a:latin typeface="+mj-lt"/>
                <a:ea typeface="+mj-ea"/>
                <a:cs typeface="+mj-cs"/>
              </a:rPr>
              <a:t>DAMAGES</a:t>
            </a:r>
          </a:p>
        </p:txBody>
      </p:sp>
    </p:spTree>
    <p:extLst>
      <p:ext uri="{BB962C8B-B14F-4D97-AF65-F5344CB8AC3E}">
        <p14:creationId xmlns:p14="http://schemas.microsoft.com/office/powerpoint/2010/main" val="155201916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038"/>
    </mc:Choice>
    <mc:Fallback xmlns="">
      <p:transition spd="slow" advTm="503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8043" y="804520"/>
            <a:ext cx="5550355" cy="1049235"/>
          </a:xfrm>
        </p:spPr>
        <p:txBody>
          <a:bodyPr>
            <a:normAutofit fontScale="90000"/>
          </a:bodyPr>
          <a:lstStyle/>
          <a:p>
            <a:r>
              <a:rPr lang="en-GB" dirty="0"/>
              <a:t>A) The contractual measure of damages</a:t>
            </a:r>
          </a:p>
        </p:txBody>
      </p:sp>
      <p:sp>
        <p:nvSpPr>
          <p:cNvPr id="3" name="Content Placeholder 2"/>
          <p:cNvSpPr>
            <a:spLocks noGrp="1"/>
          </p:cNvSpPr>
          <p:nvPr>
            <p:ph idx="1"/>
          </p:nvPr>
        </p:nvSpPr>
        <p:spPr>
          <a:xfrm>
            <a:off x="4317167" y="2015732"/>
            <a:ext cx="6421231" cy="3515638"/>
          </a:xfrm>
          <a:solidFill>
            <a:schemeClr val="bg1"/>
          </a:solidFill>
        </p:spPr>
        <p:txBody>
          <a:bodyPr>
            <a:normAutofit/>
          </a:bodyPr>
          <a:lstStyle/>
          <a:p>
            <a:pPr marL="0" indent="0">
              <a:buNone/>
            </a:pPr>
            <a:r>
              <a:rPr lang="en-GB" b="1" i="1" u="sng" dirty="0"/>
              <a:t> Robinson v Harman [1848]</a:t>
            </a:r>
          </a:p>
          <a:p>
            <a:pPr marL="0" indent="0">
              <a:buNone/>
            </a:pPr>
            <a:r>
              <a:rPr lang="en-GB" i="1" dirty="0"/>
              <a:t> “The rule of the common law is, that where a party sustains a   loss by reason of a breach of contract, he is, so far as money can do it, to be placed in the same situation, with respect to damages, as if the contract had been performed.”</a:t>
            </a:r>
          </a:p>
          <a:p>
            <a:pPr marL="0" indent="0">
              <a:buNone/>
            </a:pPr>
            <a:r>
              <a:rPr lang="en-GB" b="1" i="1" dirty="0"/>
              <a:t> Farley v Skinner [2001]</a:t>
            </a:r>
          </a:p>
          <a:p>
            <a:pPr marL="0" indent="0">
              <a:buNone/>
            </a:pPr>
            <a:r>
              <a:rPr lang="en-GB" b="1" i="1" dirty="0"/>
              <a:t> Bunge SA V Nidera [2015]</a:t>
            </a:r>
          </a:p>
        </p:txBody>
      </p:sp>
      <p:pic>
        <p:nvPicPr>
          <p:cNvPr id="4" name="Picture 3"/>
          <p:cNvPicPr>
            <a:picLocks noChangeAspect="1"/>
          </p:cNvPicPr>
          <p:nvPr/>
        </p:nvPicPr>
        <p:blipFill rotWithShape="1">
          <a:blip r:embed="rId3"/>
          <a:srcRect l="7844" r="46778"/>
          <a:stretch/>
        </p:blipFill>
        <p:spPr>
          <a:xfrm>
            <a:off x="1285438" y="1116345"/>
            <a:ext cx="2799103" cy="3866172"/>
          </a:xfrm>
          <a:prstGeom prst="rect">
            <a:avLst/>
          </a:prstGeom>
        </p:spPr>
      </p:pic>
      <p:sp>
        <p:nvSpPr>
          <p:cNvPr id="7" name="TextBox 6">
            <a:extLst>
              <a:ext uri="{FF2B5EF4-FFF2-40B4-BE49-F238E27FC236}">
                <a16:creationId xmlns:a16="http://schemas.microsoft.com/office/drawing/2014/main" id="{084F4A7B-726E-4E44-F7B0-1453029C6211}"/>
              </a:ext>
            </a:extLst>
          </p:cNvPr>
          <p:cNvSpPr txBox="1"/>
          <p:nvPr/>
        </p:nvSpPr>
        <p:spPr>
          <a:xfrm>
            <a:off x="1647371" y="5684148"/>
            <a:ext cx="8352971" cy="461665"/>
          </a:xfrm>
          <a:prstGeom prst="rect">
            <a:avLst/>
          </a:prstGeom>
          <a:noFill/>
        </p:spPr>
        <p:txBody>
          <a:bodyPr wrap="square">
            <a:spAutoFit/>
          </a:bodyPr>
          <a:lstStyle/>
          <a:p>
            <a:r>
              <a:rPr lang="en-GB" sz="2400" b="1" i="1" dirty="0"/>
              <a:t>Omak Maritime Ltd v Mamola Challenger Shipping Co [2010]</a:t>
            </a:r>
            <a:endParaRPr lang="en-GB" sz="2400" dirty="0"/>
          </a:p>
        </p:txBody>
      </p:sp>
    </p:spTree>
    <p:extLst>
      <p:ext uri="{BB962C8B-B14F-4D97-AF65-F5344CB8AC3E}">
        <p14:creationId xmlns:p14="http://schemas.microsoft.com/office/powerpoint/2010/main" val="2826237453"/>
      </p:ext>
    </p:extLst>
  </p:cSld>
  <p:clrMapOvr>
    <a:masterClrMapping/>
  </p:clrMapOvr>
  <mc:AlternateContent xmlns:mc="http://schemas.openxmlformats.org/markup-compatibility/2006" xmlns:p14="http://schemas.microsoft.com/office/powerpoint/2010/main">
    <mc:Choice Requires="p14">
      <p:transition spd="slow" p14:dur="2000" advTm="167068"/>
    </mc:Choice>
    <mc:Fallback xmlns="">
      <p:transition spd="slow" advTm="16706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TASK</a:t>
            </a:r>
          </a:p>
        </p:txBody>
      </p:sp>
      <p:graphicFrame>
        <p:nvGraphicFramePr>
          <p:cNvPr id="9" name="Content Placeholder 2">
            <a:extLst>
              <a:ext uri="{FF2B5EF4-FFF2-40B4-BE49-F238E27FC236}">
                <a16:creationId xmlns:a16="http://schemas.microsoft.com/office/drawing/2014/main" id="{E16BDAAD-A023-1089-6CD0-E50B6262B015}"/>
              </a:ext>
            </a:extLst>
          </p:cNvPr>
          <p:cNvGraphicFramePr>
            <a:graphicFrameLocks noGrp="1"/>
          </p:cNvGraphicFramePr>
          <p:nvPr>
            <p:ph idx="1"/>
          </p:nvPr>
        </p:nvGraphicFramePr>
        <p:xfrm>
          <a:off x="4859070" y="2015734"/>
          <a:ext cx="6195784"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1450462" y="2455516"/>
            <a:ext cx="2926098" cy="2571048"/>
          </a:xfrm>
          <a:prstGeom prst="rect">
            <a:avLst/>
          </a:prstGeom>
        </p:spPr>
      </p:pic>
    </p:spTree>
    <p:extLst>
      <p:ext uri="{BB962C8B-B14F-4D97-AF65-F5344CB8AC3E}">
        <p14:creationId xmlns:p14="http://schemas.microsoft.com/office/powerpoint/2010/main" val="1686639361"/>
      </p:ext>
    </p:extLst>
  </p:cSld>
  <p:clrMapOvr>
    <a:masterClrMapping/>
  </p:clrMapOvr>
  <mc:AlternateContent xmlns:mc="http://schemas.openxmlformats.org/markup-compatibility/2006" xmlns:p14="http://schemas.microsoft.com/office/powerpoint/2010/main">
    <mc:Choice Requires="p14">
      <p:transition spd="slow" p14:dur="2000" advTm="34528"/>
    </mc:Choice>
    <mc:Fallback xmlns="">
      <p:transition spd="slow" advTm="3452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Categories of Pecuniary damages</a:t>
            </a:r>
          </a:p>
        </p:txBody>
      </p:sp>
      <p:sp>
        <p:nvSpPr>
          <p:cNvPr id="3" name="Content Placeholder 2"/>
          <p:cNvSpPr>
            <a:spLocks noGrp="1"/>
          </p:cNvSpPr>
          <p:nvPr>
            <p:ph idx="1"/>
          </p:nvPr>
        </p:nvSpPr>
        <p:spPr>
          <a:xfrm>
            <a:off x="239486" y="2015734"/>
            <a:ext cx="7242627" cy="3971409"/>
          </a:xfrm>
          <a:solidFill>
            <a:schemeClr val="bg1"/>
          </a:solidFill>
        </p:spPr>
        <p:txBody>
          <a:bodyPr>
            <a:normAutofit fontScale="92500" lnSpcReduction="10000"/>
          </a:bodyPr>
          <a:lstStyle/>
          <a:p>
            <a:pPr marL="0" indent="0">
              <a:lnSpc>
                <a:spcPct val="110000"/>
              </a:lnSpc>
              <a:buNone/>
            </a:pPr>
            <a:r>
              <a:rPr lang="en-GB" sz="2200" u="sng" dirty="0">
                <a:highlight>
                  <a:srgbClr val="FFFF00"/>
                </a:highlight>
                <a:latin typeface="Arial" panose="020B0604020202020204" pitchFamily="34" charset="0"/>
                <a:cs typeface="Arial" panose="020B0604020202020204" pitchFamily="34" charset="0"/>
              </a:rPr>
              <a:t>Loss of bargain/expectation loss</a:t>
            </a:r>
          </a:p>
          <a:p>
            <a:pPr marL="0" indent="0">
              <a:lnSpc>
                <a:spcPct val="110000"/>
              </a:lnSpc>
              <a:buNone/>
            </a:pPr>
            <a:r>
              <a:rPr lang="en-GB" sz="2200" dirty="0">
                <a:latin typeface="Arial" panose="020B0604020202020204" pitchFamily="34" charset="0"/>
                <a:cs typeface="Arial" panose="020B0604020202020204" pitchFamily="34" charset="0"/>
              </a:rPr>
              <a:t>Aim: to put the claimant in the financial position he would have been in had the contract been performed.</a:t>
            </a:r>
          </a:p>
          <a:p>
            <a:pPr marL="0" indent="0">
              <a:lnSpc>
                <a:spcPct val="110000"/>
              </a:lnSpc>
              <a:buNone/>
            </a:pPr>
            <a:r>
              <a:rPr lang="en-GB" sz="2200" b="1" i="1" dirty="0">
                <a:latin typeface="Arial" panose="020B0604020202020204" pitchFamily="34" charset="0"/>
                <a:cs typeface="Arial" panose="020B0604020202020204" pitchFamily="34" charset="0"/>
              </a:rPr>
              <a:t>Chaplin v Hicks [1911] </a:t>
            </a:r>
          </a:p>
          <a:p>
            <a:pPr marL="0" indent="0">
              <a:lnSpc>
                <a:spcPct val="110000"/>
              </a:lnSpc>
              <a:buNone/>
            </a:pPr>
            <a:endParaRPr lang="en-GB" sz="2200" i="1" dirty="0">
              <a:latin typeface="Arial" panose="020B0604020202020204" pitchFamily="34" charset="0"/>
              <a:cs typeface="Arial" panose="020B0604020202020204" pitchFamily="34" charset="0"/>
            </a:endParaRPr>
          </a:p>
          <a:p>
            <a:pPr marL="0" indent="0">
              <a:lnSpc>
                <a:spcPct val="110000"/>
              </a:lnSpc>
              <a:buNone/>
            </a:pPr>
            <a:r>
              <a:rPr lang="en-GB" sz="2200" u="sng" dirty="0">
                <a:highlight>
                  <a:srgbClr val="FFFF00"/>
                </a:highlight>
                <a:latin typeface="Arial" panose="020B0604020202020204" pitchFamily="34" charset="0"/>
                <a:cs typeface="Arial" panose="020B0604020202020204" pitchFamily="34" charset="0"/>
              </a:rPr>
              <a:t>Reliance loss</a:t>
            </a:r>
          </a:p>
          <a:p>
            <a:pPr marL="0" indent="0">
              <a:lnSpc>
                <a:spcPct val="110000"/>
              </a:lnSpc>
              <a:buNone/>
            </a:pPr>
            <a:r>
              <a:rPr lang="en-GB" sz="2200" b="1" dirty="0">
                <a:latin typeface="Arial" panose="020B0604020202020204" pitchFamily="34" charset="0"/>
                <a:cs typeface="Arial" panose="020B0604020202020204" pitchFamily="34" charset="0"/>
              </a:rPr>
              <a:t>Reliance</a:t>
            </a:r>
            <a:r>
              <a:rPr lang="en-GB" sz="2200" dirty="0">
                <a:latin typeface="Arial" panose="020B0604020202020204" pitchFamily="34" charset="0"/>
                <a:cs typeface="Arial" panose="020B0604020202020204" pitchFamily="34" charset="0"/>
              </a:rPr>
              <a:t>: the sums spent by the injured party in reliance on the other party fulfilling his obligations.</a:t>
            </a:r>
          </a:p>
          <a:p>
            <a:pPr marL="0" indent="0">
              <a:lnSpc>
                <a:spcPct val="110000"/>
              </a:lnSpc>
              <a:buNone/>
            </a:pPr>
            <a:r>
              <a:rPr lang="en-GB" sz="2200" b="1" i="1" u="sng" dirty="0">
                <a:latin typeface="Arial" panose="020B0604020202020204" pitchFamily="34" charset="0"/>
                <a:cs typeface="Arial" panose="020B0604020202020204" pitchFamily="34" charset="0"/>
              </a:rPr>
              <a:t>Anglia Television v Reed [1972]</a:t>
            </a:r>
          </a:p>
          <a:p>
            <a:pPr marL="0" indent="0">
              <a:lnSpc>
                <a:spcPct val="110000"/>
              </a:lnSpc>
              <a:buNone/>
            </a:pPr>
            <a:endParaRPr lang="en-GB" sz="17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554139" y="2690826"/>
            <a:ext cx="3500715" cy="2100429"/>
          </a:xfrm>
          <a:prstGeom prst="rect">
            <a:avLst/>
          </a:prstGeom>
        </p:spPr>
      </p:pic>
    </p:spTree>
    <p:extLst>
      <p:ext uri="{BB962C8B-B14F-4D97-AF65-F5344CB8AC3E}">
        <p14:creationId xmlns:p14="http://schemas.microsoft.com/office/powerpoint/2010/main" val="1948701420"/>
      </p:ext>
    </p:extLst>
  </p:cSld>
  <p:clrMapOvr>
    <a:masterClrMapping/>
  </p:clrMapOvr>
  <mc:AlternateContent xmlns:mc="http://schemas.openxmlformats.org/markup-compatibility/2006" xmlns:p14="http://schemas.microsoft.com/office/powerpoint/2010/main">
    <mc:Choice Requires="p14">
      <p:transition spd="slow" p14:dur="2000" advTm="283331"/>
    </mc:Choice>
    <mc:Fallback xmlns="">
      <p:transition spd="slow" advTm="28333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84518-4909-6815-66C2-BCF7A18202EE}"/>
              </a:ext>
            </a:extLst>
          </p:cNvPr>
          <p:cNvSpPr>
            <a:spLocks noGrp="1"/>
          </p:cNvSpPr>
          <p:nvPr>
            <p:ph type="title"/>
          </p:nvPr>
        </p:nvSpPr>
        <p:spPr/>
        <p:txBody>
          <a:bodyPr/>
          <a:lstStyle/>
          <a:p>
            <a:r>
              <a:rPr lang="en-GB" dirty="0"/>
              <a:t>Categories of Pecuniary damages</a:t>
            </a:r>
          </a:p>
        </p:txBody>
      </p:sp>
      <p:sp>
        <p:nvSpPr>
          <p:cNvPr id="3" name="Content Placeholder 2">
            <a:extLst>
              <a:ext uri="{FF2B5EF4-FFF2-40B4-BE49-F238E27FC236}">
                <a16:creationId xmlns:a16="http://schemas.microsoft.com/office/drawing/2014/main" id="{C588F903-73E4-4E30-9117-0C25D635EFA9}"/>
              </a:ext>
            </a:extLst>
          </p:cNvPr>
          <p:cNvSpPr>
            <a:spLocks noGrp="1"/>
          </p:cNvSpPr>
          <p:nvPr>
            <p:ph idx="1"/>
          </p:nvPr>
        </p:nvSpPr>
        <p:spPr/>
        <p:txBody>
          <a:bodyPr>
            <a:normAutofit lnSpcReduction="10000"/>
          </a:bodyPr>
          <a:lstStyle/>
          <a:p>
            <a:r>
              <a:rPr lang="en-GB" dirty="0">
                <a:highlight>
                  <a:srgbClr val="FFFF00"/>
                </a:highlight>
              </a:rPr>
              <a:t>Loss of amenity</a:t>
            </a:r>
          </a:p>
          <a:p>
            <a:r>
              <a:rPr lang="en-GB" dirty="0"/>
              <a:t>- Applies when it may be difficult for the Court to quantify the loss. </a:t>
            </a:r>
          </a:p>
          <a:p>
            <a:r>
              <a:rPr lang="en-GB" dirty="0"/>
              <a:t>- </a:t>
            </a:r>
            <a:r>
              <a:rPr lang="en-GB" b="1" dirty="0"/>
              <a:t>Ruxley Electronics and Construction Ltd v Forsyth [1996] </a:t>
            </a:r>
            <a:endParaRPr lang="en-GB" dirty="0"/>
          </a:p>
          <a:p>
            <a:endParaRPr lang="en-GB" dirty="0"/>
          </a:p>
          <a:p>
            <a:endParaRPr lang="en-GB" dirty="0"/>
          </a:p>
          <a:p>
            <a:r>
              <a:rPr lang="en-GB" dirty="0">
                <a:highlight>
                  <a:srgbClr val="FFFF00"/>
                </a:highlight>
              </a:rPr>
              <a:t>Speculative losses</a:t>
            </a:r>
          </a:p>
          <a:p>
            <a:r>
              <a:rPr lang="en-GB" dirty="0"/>
              <a:t> - The court may have to estimate what the claimant might have received if the contract had been honoured.</a:t>
            </a:r>
          </a:p>
          <a:p>
            <a:r>
              <a:rPr lang="en-GB" b="1" dirty="0"/>
              <a:t>Chaplin v Hicks [1911]</a:t>
            </a:r>
          </a:p>
          <a:p>
            <a:r>
              <a:rPr lang="en-GB" b="1" dirty="0"/>
              <a:t>McGill v The Sports and Entertainment Media Group [2016]</a:t>
            </a:r>
          </a:p>
        </p:txBody>
      </p:sp>
    </p:spTree>
    <p:extLst>
      <p:ext uri="{BB962C8B-B14F-4D97-AF65-F5344CB8AC3E}">
        <p14:creationId xmlns:p14="http://schemas.microsoft.com/office/powerpoint/2010/main" val="4275993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Non pecuniary damages</a:t>
            </a:r>
          </a:p>
        </p:txBody>
      </p:sp>
      <p:sp>
        <p:nvSpPr>
          <p:cNvPr id="3" name="Content Placeholder 2"/>
          <p:cNvSpPr>
            <a:spLocks noGrp="1"/>
          </p:cNvSpPr>
          <p:nvPr>
            <p:ph idx="1"/>
          </p:nvPr>
        </p:nvSpPr>
        <p:spPr>
          <a:xfrm>
            <a:off x="6892299" y="2015734"/>
            <a:ext cx="4878787" cy="4123809"/>
          </a:xfrm>
        </p:spPr>
        <p:txBody>
          <a:bodyPr>
            <a:normAutofit/>
          </a:bodyPr>
          <a:lstStyle/>
          <a:p>
            <a:pPr marL="0" indent="0">
              <a:lnSpc>
                <a:spcPct val="110000"/>
              </a:lnSpc>
              <a:buNone/>
            </a:pPr>
            <a:r>
              <a:rPr lang="en-GB" sz="1800" b="1" i="1" dirty="0">
                <a:latin typeface="Arial" panose="020B0604020202020204" pitchFamily="34" charset="0"/>
                <a:cs typeface="Arial" panose="020B0604020202020204" pitchFamily="34" charset="0"/>
              </a:rPr>
              <a:t>Farley v Skinner (No.2)[2001] </a:t>
            </a:r>
            <a:r>
              <a:rPr lang="en-GB" sz="1800" dirty="0">
                <a:latin typeface="Arial" panose="020B0604020202020204" pitchFamily="34" charset="0"/>
                <a:cs typeface="Arial" panose="020B0604020202020204" pitchFamily="34" charset="0"/>
              </a:rPr>
              <a:t>clarified that</a:t>
            </a:r>
          </a:p>
          <a:p>
            <a:pPr marL="0" indent="0">
              <a:lnSpc>
                <a:spcPct val="110000"/>
              </a:lnSpc>
              <a:buNone/>
            </a:pPr>
            <a:r>
              <a:rPr lang="en-GB" sz="1800" dirty="0">
                <a:latin typeface="Arial" panose="020B0604020202020204" pitchFamily="34" charset="0"/>
                <a:cs typeface="Arial" panose="020B0604020202020204" pitchFamily="34" charset="0"/>
              </a:rPr>
              <a:t>Damages will be recoverable where . . . .</a:t>
            </a:r>
          </a:p>
          <a:p>
            <a:pPr marL="0" indent="0">
              <a:lnSpc>
                <a:spcPct val="110000"/>
              </a:lnSpc>
              <a:buNone/>
            </a:pPr>
            <a:endParaRPr lang="en-GB" sz="1800" dirty="0"/>
          </a:p>
          <a:p>
            <a:pPr>
              <a:lnSpc>
                <a:spcPct val="110000"/>
              </a:lnSpc>
              <a:buAutoNum type="arabicParenR"/>
            </a:pPr>
            <a:r>
              <a:rPr lang="en-GB" sz="1800" b="1" dirty="0"/>
              <a:t>The object of the contract is to provide pleasure, relaxation, peace of mind or freedom from distress </a:t>
            </a:r>
            <a:r>
              <a:rPr lang="en-GB" sz="1800" b="1" i="1" dirty="0"/>
              <a:t>(Jarvis v Swan Tours 1973). </a:t>
            </a:r>
          </a:p>
          <a:p>
            <a:pPr marL="0" indent="0">
              <a:lnSpc>
                <a:spcPct val="110000"/>
              </a:lnSpc>
              <a:buNone/>
            </a:pPr>
            <a:endParaRPr lang="en-GB" sz="1800" b="1" dirty="0"/>
          </a:p>
          <a:p>
            <a:pPr>
              <a:lnSpc>
                <a:spcPct val="110000"/>
              </a:lnSpc>
              <a:buAutoNum type="arabicParenR"/>
            </a:pPr>
            <a:r>
              <a:rPr lang="en-GB" sz="1800" b="1" dirty="0"/>
              <a:t>The breach causes physical inconvenience and discomfort which leads to mental suffering </a:t>
            </a:r>
            <a:r>
              <a:rPr lang="en-GB" sz="1800" b="1" i="1" dirty="0"/>
              <a:t>(Milner v Carnival plc 2010).</a:t>
            </a:r>
          </a:p>
        </p:txBody>
      </p:sp>
      <p:pic>
        <p:nvPicPr>
          <p:cNvPr id="4" name="Picture 3"/>
          <p:cNvPicPr>
            <a:picLocks noChangeAspect="1"/>
          </p:cNvPicPr>
          <p:nvPr/>
        </p:nvPicPr>
        <p:blipFill>
          <a:blip r:embed="rId3"/>
          <a:stretch>
            <a:fillRect/>
          </a:stretch>
        </p:blipFill>
        <p:spPr>
          <a:xfrm>
            <a:off x="1451579" y="2399281"/>
            <a:ext cx="4960443" cy="2683518"/>
          </a:xfrm>
          <a:prstGeom prst="rect">
            <a:avLst/>
          </a:prstGeom>
        </p:spPr>
      </p:pic>
    </p:spTree>
    <p:extLst>
      <p:ext uri="{BB962C8B-B14F-4D97-AF65-F5344CB8AC3E}">
        <p14:creationId xmlns:p14="http://schemas.microsoft.com/office/powerpoint/2010/main" val="3207152663"/>
      </p:ext>
    </p:extLst>
  </p:cSld>
  <p:clrMapOvr>
    <a:masterClrMapping/>
  </p:clrMapOvr>
  <mc:AlternateContent xmlns:mc="http://schemas.openxmlformats.org/markup-compatibility/2006" xmlns:p14="http://schemas.microsoft.com/office/powerpoint/2010/main">
    <mc:Choice Requires="p14">
      <p:transition spd="slow" p14:dur="2000" advTm="171526"/>
    </mc:Choice>
    <mc:Fallback xmlns="">
      <p:transition spd="slow" advTm="17152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Claiming damages</a:t>
            </a:r>
          </a:p>
        </p:txBody>
      </p:sp>
      <p:sp>
        <p:nvSpPr>
          <p:cNvPr id="3" name="Content Placeholder 2"/>
          <p:cNvSpPr>
            <a:spLocks noGrp="1"/>
          </p:cNvSpPr>
          <p:nvPr>
            <p:ph idx="1"/>
          </p:nvPr>
        </p:nvSpPr>
        <p:spPr>
          <a:xfrm>
            <a:off x="5907315" y="2015734"/>
            <a:ext cx="6068786" cy="4073009"/>
          </a:xfrm>
          <a:solidFill>
            <a:schemeClr val="bg1"/>
          </a:solidFill>
        </p:spPr>
        <p:txBody>
          <a:bodyPr>
            <a:normAutofit/>
          </a:bodyPr>
          <a:lstStyle/>
          <a:p>
            <a:pPr marL="0" indent="0">
              <a:lnSpc>
                <a:spcPct val="110000"/>
              </a:lnSpc>
              <a:buNone/>
            </a:pPr>
            <a:r>
              <a:rPr lang="en-GB" u="sng" dirty="0">
                <a:latin typeface="Arial" panose="020B0604020202020204" pitchFamily="34" charset="0"/>
                <a:cs typeface="Arial" panose="020B0604020202020204" pitchFamily="34" charset="0"/>
              </a:rPr>
              <a:t>If the C is to be awarded damages, he must show:</a:t>
            </a:r>
          </a:p>
          <a:p>
            <a:pPr marL="0" indent="0">
              <a:lnSpc>
                <a:spcPct val="110000"/>
              </a:lnSpc>
              <a:buNone/>
            </a:pPr>
            <a:endParaRPr lang="en-GB" u="sng" dirty="0">
              <a:latin typeface="Arial" panose="020B0604020202020204" pitchFamily="34" charset="0"/>
              <a:cs typeface="Arial" panose="020B0604020202020204" pitchFamily="34" charset="0"/>
            </a:endParaRPr>
          </a:p>
          <a:p>
            <a:pPr>
              <a:lnSpc>
                <a:spcPct val="110000"/>
              </a:lnSpc>
              <a:buFontTx/>
              <a:buChar char="-"/>
            </a:pPr>
            <a:r>
              <a:rPr lang="en-GB" dirty="0">
                <a:latin typeface="Arial" panose="020B0604020202020204" pitchFamily="34" charset="0"/>
                <a:cs typeface="Arial" panose="020B0604020202020204" pitchFamily="34" charset="0"/>
              </a:rPr>
              <a:t>That there was a breach of contract;</a:t>
            </a:r>
          </a:p>
          <a:p>
            <a:pPr>
              <a:lnSpc>
                <a:spcPct val="110000"/>
              </a:lnSpc>
              <a:buFontTx/>
              <a:buChar char="-"/>
            </a:pPr>
            <a:r>
              <a:rPr lang="en-GB" dirty="0">
                <a:latin typeface="Arial" panose="020B0604020202020204" pitchFamily="34" charset="0"/>
                <a:cs typeface="Arial" panose="020B0604020202020204" pitchFamily="34" charset="0"/>
              </a:rPr>
              <a:t>That the breach </a:t>
            </a:r>
            <a:r>
              <a:rPr lang="en-GB" b="1" dirty="0">
                <a:latin typeface="Arial" panose="020B0604020202020204" pitchFamily="34" charset="0"/>
                <a:cs typeface="Arial" panose="020B0604020202020204" pitchFamily="34" charset="0"/>
              </a:rPr>
              <a:t>caused</a:t>
            </a:r>
            <a:r>
              <a:rPr lang="en-GB" dirty="0">
                <a:latin typeface="Arial" panose="020B0604020202020204" pitchFamily="34" charset="0"/>
                <a:cs typeface="Arial" panose="020B0604020202020204" pitchFamily="34" charset="0"/>
              </a:rPr>
              <a:t> the loss complained of;</a:t>
            </a:r>
          </a:p>
          <a:p>
            <a:pPr>
              <a:lnSpc>
                <a:spcPct val="110000"/>
              </a:lnSpc>
              <a:buFontTx/>
              <a:buChar char="-"/>
            </a:pPr>
            <a:r>
              <a:rPr lang="en-GB" dirty="0">
                <a:latin typeface="Arial" panose="020B0604020202020204" pitchFamily="34" charset="0"/>
                <a:cs typeface="Arial" panose="020B0604020202020204" pitchFamily="34" charset="0"/>
              </a:rPr>
              <a:t>That the loss was not too </a:t>
            </a:r>
            <a:r>
              <a:rPr lang="en-GB" b="1" dirty="0">
                <a:latin typeface="Arial" panose="020B0604020202020204" pitchFamily="34" charset="0"/>
                <a:cs typeface="Arial" panose="020B0604020202020204" pitchFamily="34" charset="0"/>
              </a:rPr>
              <a:t>remote</a:t>
            </a:r>
            <a:r>
              <a:rPr lang="en-GB" dirty="0">
                <a:latin typeface="Arial" panose="020B0604020202020204" pitchFamily="34" charset="0"/>
                <a:cs typeface="Arial" panose="020B0604020202020204" pitchFamily="34" charset="0"/>
              </a:rPr>
              <a:t> from the breach of contract; and</a:t>
            </a:r>
          </a:p>
          <a:p>
            <a:pPr>
              <a:lnSpc>
                <a:spcPct val="110000"/>
              </a:lnSpc>
              <a:buFontTx/>
              <a:buChar char="-"/>
            </a:pPr>
            <a:r>
              <a:rPr lang="en-GB" dirty="0">
                <a:latin typeface="Arial" panose="020B0604020202020204" pitchFamily="34" charset="0"/>
                <a:cs typeface="Arial" panose="020B0604020202020204" pitchFamily="34" charset="0"/>
              </a:rPr>
              <a:t>That he has attempted to </a:t>
            </a:r>
            <a:r>
              <a:rPr lang="en-GB" b="1" dirty="0">
                <a:latin typeface="Arial" panose="020B0604020202020204" pitchFamily="34" charset="0"/>
                <a:cs typeface="Arial" panose="020B0604020202020204" pitchFamily="34" charset="0"/>
              </a:rPr>
              <a:t>mitigate</a:t>
            </a:r>
            <a:r>
              <a:rPr lang="en-GB" dirty="0">
                <a:latin typeface="Arial" panose="020B0604020202020204" pitchFamily="34" charset="0"/>
                <a:cs typeface="Arial" panose="020B0604020202020204" pitchFamily="34" charset="0"/>
              </a:rPr>
              <a:t> the losses that he is claiming</a:t>
            </a:r>
            <a:r>
              <a:rPr lang="en-GB" sz="1600" dirty="0">
                <a:latin typeface="Arial" panose="020B0604020202020204" pitchFamily="34" charset="0"/>
                <a:cs typeface="Arial" panose="020B0604020202020204" pitchFamily="34" charset="0"/>
              </a:rPr>
              <a:t>.</a:t>
            </a:r>
          </a:p>
        </p:txBody>
      </p:sp>
      <p:pic>
        <p:nvPicPr>
          <p:cNvPr id="7" name="Graphic 6" descr="Gavel">
            <a:extLst>
              <a:ext uri="{FF2B5EF4-FFF2-40B4-BE49-F238E27FC236}">
                <a16:creationId xmlns:a16="http://schemas.microsoft.com/office/drawing/2014/main" id="{9403E2CB-90E9-4A99-AFA3-5A127D833C8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206494" y="2015734"/>
            <a:ext cx="3450613" cy="3450613"/>
          </a:xfrm>
          <a:prstGeom prst="rect">
            <a:avLst/>
          </a:prstGeom>
        </p:spPr>
      </p:pic>
    </p:spTree>
    <p:extLst>
      <p:ext uri="{BB962C8B-B14F-4D97-AF65-F5344CB8AC3E}">
        <p14:creationId xmlns:p14="http://schemas.microsoft.com/office/powerpoint/2010/main" val="1656595012"/>
      </p:ext>
    </p:extLst>
  </p:cSld>
  <p:clrMapOvr>
    <a:masterClrMapping/>
  </p:clrMapOvr>
  <mc:AlternateContent xmlns:mc="http://schemas.openxmlformats.org/markup-compatibility/2006" xmlns:p14="http://schemas.microsoft.com/office/powerpoint/2010/main">
    <mc:Choice Requires="p14">
      <p:transition spd="slow" p14:dur="2000" advTm="36060"/>
    </mc:Choice>
    <mc:Fallback xmlns="">
      <p:transition spd="slow" advTm="3606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That the breach</a:t>
            </a:r>
            <a:r>
              <a:rPr lang="en-GB" dirty="0">
                <a:solidFill>
                  <a:schemeClr val="accent1">
                    <a:lumMod val="75000"/>
                  </a:schemeClr>
                </a:solidFill>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caused</a:t>
            </a:r>
            <a:r>
              <a:rPr lang="en-GB" dirty="0">
                <a:solidFill>
                  <a:schemeClr val="accent1">
                    <a:lumMod val="75000"/>
                  </a:schemeClr>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loss complained of (causation)</a:t>
            </a:r>
            <a:endParaRPr lang="en-GB" dirty="0"/>
          </a:p>
        </p:txBody>
      </p:sp>
      <p:pic>
        <p:nvPicPr>
          <p:cNvPr id="4" name="Content Placeholder 3"/>
          <p:cNvPicPr>
            <a:picLocks noGrp="1" noChangeAspect="1"/>
          </p:cNvPicPr>
          <p:nvPr>
            <p:ph idx="1"/>
          </p:nvPr>
        </p:nvPicPr>
        <p:blipFill>
          <a:blip r:embed="rId3"/>
          <a:stretch>
            <a:fillRect/>
          </a:stretch>
        </p:blipFill>
        <p:spPr>
          <a:xfrm>
            <a:off x="3108960" y="2197640"/>
            <a:ext cx="4211923" cy="2615826"/>
          </a:xfrm>
          <a:prstGeom prst="rect">
            <a:avLst/>
          </a:prstGeom>
        </p:spPr>
      </p:pic>
      <p:sp>
        <p:nvSpPr>
          <p:cNvPr id="5" name="TextBox 4"/>
          <p:cNvSpPr txBox="1"/>
          <p:nvPr/>
        </p:nvSpPr>
        <p:spPr>
          <a:xfrm>
            <a:off x="743712" y="3864046"/>
            <a:ext cx="3675888" cy="1077218"/>
          </a:xfrm>
          <a:prstGeom prst="rect">
            <a:avLst/>
          </a:prstGeom>
          <a:noFill/>
        </p:spPr>
        <p:txBody>
          <a:bodyPr wrap="square" rtlCol="0">
            <a:spAutoFit/>
          </a:bodyPr>
          <a:lstStyle/>
          <a:p>
            <a:r>
              <a:rPr lang="en-GB" sz="3200" i="1" dirty="0">
                <a:solidFill>
                  <a:schemeClr val="accent1"/>
                </a:solidFill>
              </a:rPr>
              <a:t>C &amp; P Haulage v Middleton [1983]</a:t>
            </a:r>
          </a:p>
        </p:txBody>
      </p:sp>
      <p:sp>
        <p:nvSpPr>
          <p:cNvPr id="7" name="TextBox 6">
            <a:extLst>
              <a:ext uri="{FF2B5EF4-FFF2-40B4-BE49-F238E27FC236}">
                <a16:creationId xmlns:a16="http://schemas.microsoft.com/office/drawing/2014/main" id="{2339B66E-8B46-2872-556F-797965FC99E9}"/>
              </a:ext>
            </a:extLst>
          </p:cNvPr>
          <p:cNvSpPr txBox="1"/>
          <p:nvPr/>
        </p:nvSpPr>
        <p:spPr>
          <a:xfrm>
            <a:off x="7848187" y="2901009"/>
            <a:ext cx="3675888" cy="2585323"/>
          </a:xfrm>
          <a:prstGeom prst="rect">
            <a:avLst/>
          </a:prstGeom>
          <a:noFill/>
        </p:spPr>
        <p:txBody>
          <a:bodyPr wrap="square">
            <a:spAutoFit/>
          </a:bodyPr>
          <a:lstStyle/>
          <a:p>
            <a:r>
              <a:rPr lang="en-GB" dirty="0"/>
              <a:t>The first point to consider when deciding on an award of damages is whether the breach of contract actually caused the loss claimed for, as damages are not available to compensate for losses not caused by the breach.</a:t>
            </a:r>
          </a:p>
          <a:p>
            <a:endParaRPr lang="en-GB" dirty="0"/>
          </a:p>
          <a:p>
            <a:endParaRPr lang="en-GB" dirty="0"/>
          </a:p>
        </p:txBody>
      </p:sp>
    </p:spTree>
    <p:extLst>
      <p:ext uri="{BB962C8B-B14F-4D97-AF65-F5344CB8AC3E}">
        <p14:creationId xmlns:p14="http://schemas.microsoft.com/office/powerpoint/2010/main" val="1126428181"/>
      </p:ext>
    </p:extLst>
  </p:cSld>
  <p:clrMapOvr>
    <a:masterClrMapping/>
  </p:clrMapOvr>
  <mc:AlternateContent xmlns:mc="http://schemas.openxmlformats.org/markup-compatibility/2006" xmlns:p14="http://schemas.microsoft.com/office/powerpoint/2010/main">
    <mc:Choice Requires="p14">
      <p:transition spd="slow" p14:dur="2000" advTm="109111"/>
    </mc:Choice>
    <mc:Fallback xmlns="">
      <p:transition spd="slow" advTm="10911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0214" y="280416"/>
            <a:ext cx="8596668" cy="1320800"/>
          </a:xfrm>
        </p:spPr>
        <p:txBody>
          <a:bodyPr>
            <a:normAutofit fontScale="90000"/>
          </a:bodyPr>
          <a:lstStyle/>
          <a:p>
            <a:pPr algn="ctr"/>
            <a:r>
              <a:rPr lang="en-GB" dirty="0">
                <a:latin typeface="Arial" panose="020B0604020202020204" pitchFamily="34" charset="0"/>
                <a:cs typeface="Arial" panose="020B0604020202020204" pitchFamily="34" charset="0"/>
              </a:rPr>
              <a:t>That the loss was not too </a:t>
            </a:r>
            <a:r>
              <a:rPr lang="en-GB" b="1" dirty="0">
                <a:solidFill>
                  <a:schemeClr val="accent1">
                    <a:lumMod val="75000"/>
                  </a:schemeClr>
                </a:solidFill>
                <a:latin typeface="Arial" panose="020B0604020202020204" pitchFamily="34" charset="0"/>
                <a:cs typeface="Arial" panose="020B0604020202020204" pitchFamily="34" charset="0"/>
              </a:rPr>
              <a:t>remote</a:t>
            </a:r>
            <a:r>
              <a:rPr lang="en-GB" dirty="0">
                <a:latin typeface="Arial" panose="020B0604020202020204" pitchFamily="34" charset="0"/>
                <a:cs typeface="Arial" panose="020B0604020202020204" pitchFamily="34" charset="0"/>
              </a:rPr>
              <a:t> from the breach of contract</a:t>
            </a:r>
            <a:endParaRPr lang="en-GB" dirty="0"/>
          </a:p>
        </p:txBody>
      </p:sp>
      <p:sp>
        <p:nvSpPr>
          <p:cNvPr id="3" name="Content Placeholder 2"/>
          <p:cNvSpPr>
            <a:spLocks noGrp="1"/>
          </p:cNvSpPr>
          <p:nvPr>
            <p:ph idx="1"/>
          </p:nvPr>
        </p:nvSpPr>
        <p:spPr>
          <a:xfrm>
            <a:off x="475488" y="1883665"/>
            <a:ext cx="8798514" cy="4157698"/>
          </a:xfrm>
        </p:spPr>
        <p:txBody>
          <a:bodyPr>
            <a:normAutofit fontScale="92500" lnSpcReduction="10000"/>
          </a:bodyPr>
          <a:lstStyle/>
          <a:p>
            <a:pPr marL="0" indent="0">
              <a:buNone/>
            </a:pPr>
            <a:r>
              <a:rPr lang="en-GB" sz="2400" i="1" u="sng" dirty="0">
                <a:solidFill>
                  <a:schemeClr val="tx2">
                    <a:lumMod val="40000"/>
                    <a:lumOff val="60000"/>
                  </a:schemeClr>
                </a:solidFill>
                <a:latin typeface="Arial" panose="020B0604020202020204" pitchFamily="34" charset="0"/>
                <a:cs typeface="Arial" panose="020B0604020202020204" pitchFamily="34" charset="0"/>
              </a:rPr>
              <a:t>Hadley v Baxendale [1854]</a:t>
            </a:r>
          </a:p>
          <a:p>
            <a:pPr marL="0" indent="0">
              <a:buNone/>
            </a:pPr>
            <a:r>
              <a:rPr lang="en-GB" sz="2400" dirty="0">
                <a:latin typeface="Arial" panose="020B0604020202020204" pitchFamily="34" charset="0"/>
                <a:cs typeface="Arial" panose="020B0604020202020204" pitchFamily="34" charset="0"/>
              </a:rPr>
              <a:t>The person in breach will only be liable for losses which:</a:t>
            </a:r>
          </a:p>
          <a:p>
            <a:pPr marL="0" indent="0">
              <a:buNone/>
            </a:pPr>
            <a:endParaRPr lang="en-GB" sz="2400" dirty="0">
              <a:solidFill>
                <a:srgbClr val="0070C0"/>
              </a:solidFill>
              <a:latin typeface="Arial" panose="020B0604020202020204" pitchFamily="34" charset="0"/>
              <a:cs typeface="Arial" panose="020B0604020202020204" pitchFamily="34" charset="0"/>
            </a:endParaRPr>
          </a:p>
          <a:p>
            <a:pPr marL="171450" indent="-171450">
              <a:buFontTx/>
              <a:buChar char="-"/>
            </a:pPr>
            <a:r>
              <a:rPr lang="en-GB" sz="2400" b="1" dirty="0">
                <a:solidFill>
                  <a:srgbClr val="0070C0"/>
                </a:solidFill>
                <a:latin typeface="Arial" panose="020B0604020202020204" pitchFamily="34" charset="0"/>
                <a:cs typeface="Arial" panose="020B0604020202020204" pitchFamily="34" charset="0"/>
              </a:rPr>
              <a:t>A reasonable person would have anticipated as being a likely (or reasonably foreseeable) result of the breach; or</a:t>
            </a:r>
          </a:p>
          <a:p>
            <a:pPr marL="171450" indent="-171450">
              <a:buFontTx/>
              <a:buChar char="-"/>
            </a:pPr>
            <a:r>
              <a:rPr lang="en-GB" sz="2400" b="1" dirty="0">
                <a:solidFill>
                  <a:srgbClr val="0070C0"/>
                </a:solidFill>
                <a:latin typeface="Arial" panose="020B0604020202020204" pitchFamily="34" charset="0"/>
                <a:cs typeface="Arial" panose="020B0604020202020204" pitchFamily="34" charset="0"/>
              </a:rPr>
              <a:t>The defendant had been specifically warned about by the claimant.</a:t>
            </a:r>
          </a:p>
          <a:p>
            <a:pPr marL="171450" indent="-171450">
              <a:buFontTx/>
              <a:buChar char="-"/>
            </a:pPr>
            <a:endParaRPr lang="en-GB" sz="2400" dirty="0">
              <a:latin typeface="Arial" panose="020B0604020202020204" pitchFamily="34" charset="0"/>
              <a:cs typeface="Arial" panose="020B0604020202020204" pitchFamily="34" charset="0"/>
            </a:endParaRPr>
          </a:p>
          <a:p>
            <a:pPr marL="0" indent="0">
              <a:buFontTx/>
              <a:buNone/>
            </a:pPr>
            <a:r>
              <a:rPr lang="en-GB" sz="2400" dirty="0">
                <a:latin typeface="Arial" panose="020B0604020202020204" pitchFamily="34" charset="0"/>
                <a:cs typeface="Arial" panose="020B0604020202020204" pitchFamily="34" charset="0"/>
              </a:rPr>
              <a:t>All other losses will be considered to be too remote from the breach for him to be liable.</a:t>
            </a:r>
          </a:p>
          <a:p>
            <a:pPr marL="0" indent="0">
              <a:buNone/>
            </a:pPr>
            <a:endParaRPr lang="en-GB" i="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1612928"/>
      </p:ext>
    </p:extLst>
  </p:cSld>
  <p:clrMapOvr>
    <a:masterClrMapping/>
  </p:clrMapOvr>
  <mc:AlternateContent xmlns:mc="http://schemas.openxmlformats.org/markup-compatibility/2006" xmlns:p14="http://schemas.microsoft.com/office/powerpoint/2010/main">
    <mc:Choice Requires="p14">
      <p:transition spd="slow" p14:dur="2000" advTm="145404"/>
    </mc:Choice>
    <mc:Fallback xmlns="">
      <p:transition spd="slow" advTm="145404"/>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D86AE-FD11-4A37-852A-DCC26D4DCED9}"/>
              </a:ext>
            </a:extLst>
          </p:cNvPr>
          <p:cNvSpPr>
            <a:spLocks noGrp="1"/>
          </p:cNvSpPr>
          <p:nvPr>
            <p:ph type="title"/>
          </p:nvPr>
        </p:nvSpPr>
        <p:spPr>
          <a:xfrm>
            <a:off x="919480" y="-602397"/>
            <a:ext cx="10058400" cy="1450757"/>
          </a:xfrm>
        </p:spPr>
        <p:txBody>
          <a:bodyPr>
            <a:normAutofit/>
          </a:bodyPr>
          <a:lstStyle/>
          <a:p>
            <a:r>
              <a:rPr lang="en-GB" sz="3200" dirty="0"/>
              <a:t>Remoteness: Victoria Laundry v Newman Industries [1949]</a:t>
            </a:r>
          </a:p>
        </p:txBody>
      </p:sp>
      <p:sp>
        <p:nvSpPr>
          <p:cNvPr id="3" name="Content Placeholder 2">
            <a:extLst>
              <a:ext uri="{FF2B5EF4-FFF2-40B4-BE49-F238E27FC236}">
                <a16:creationId xmlns:a16="http://schemas.microsoft.com/office/drawing/2014/main" id="{C8BE61A1-E616-412C-B67D-6C5BDAE90543}"/>
              </a:ext>
            </a:extLst>
          </p:cNvPr>
          <p:cNvSpPr>
            <a:spLocks noGrp="1"/>
          </p:cNvSpPr>
          <p:nvPr>
            <p:ph idx="1"/>
          </p:nvPr>
        </p:nvSpPr>
        <p:spPr>
          <a:xfrm>
            <a:off x="533401" y="3636432"/>
            <a:ext cx="11290299" cy="3318936"/>
          </a:xfrm>
        </p:spPr>
        <p:txBody>
          <a:bodyPr>
            <a:normAutofit/>
          </a:bodyPr>
          <a:lstStyle/>
          <a:p>
            <a:pPr marL="0" indent="0">
              <a:buNone/>
            </a:pPr>
            <a:r>
              <a:rPr lang="en-GB" sz="2400" dirty="0"/>
              <a:t>In this case the breach was the late delivery of a boiler for the laundry.  The laundry lost:-</a:t>
            </a:r>
          </a:p>
          <a:p>
            <a:r>
              <a:rPr lang="en-GB" sz="2400" dirty="0"/>
              <a:t>Profits on its usual business, which were recoverable as they were reasonably foreseeable; and</a:t>
            </a:r>
          </a:p>
          <a:p>
            <a:r>
              <a:rPr lang="en-GB" sz="2400" dirty="0"/>
              <a:t>The chance of a particularly well-paid contract that it had to refuse.  The related losses here were not recoverable as they were not reasonably foreseeable and had also not been brought to the attention of the defendant at the time of making the contract.</a:t>
            </a:r>
          </a:p>
        </p:txBody>
      </p:sp>
      <p:pic>
        <p:nvPicPr>
          <p:cNvPr id="6" name="Picture 5">
            <a:extLst>
              <a:ext uri="{FF2B5EF4-FFF2-40B4-BE49-F238E27FC236}">
                <a16:creationId xmlns:a16="http://schemas.microsoft.com/office/drawing/2014/main" id="{9D42CE49-F7E5-6A72-F528-40940F4F7E87}"/>
              </a:ext>
            </a:extLst>
          </p:cNvPr>
          <p:cNvPicPr>
            <a:picLocks noChangeAspect="1"/>
          </p:cNvPicPr>
          <p:nvPr/>
        </p:nvPicPr>
        <p:blipFill>
          <a:blip r:embed="rId3"/>
          <a:srcRect b="10737"/>
          <a:stretch/>
        </p:blipFill>
        <p:spPr>
          <a:xfrm>
            <a:off x="3603564" y="1011981"/>
            <a:ext cx="4984871" cy="2692400"/>
          </a:xfrm>
          <a:prstGeom prst="rect">
            <a:avLst/>
          </a:prstGeom>
        </p:spPr>
      </p:pic>
    </p:spTree>
    <p:extLst>
      <p:ext uri="{BB962C8B-B14F-4D97-AF65-F5344CB8AC3E}">
        <p14:creationId xmlns:p14="http://schemas.microsoft.com/office/powerpoint/2010/main" val="110017875"/>
      </p:ext>
    </p:extLst>
  </p:cSld>
  <p:clrMapOvr>
    <a:masterClrMapping/>
  </p:clrMapOvr>
  <mc:AlternateContent xmlns:mc="http://schemas.openxmlformats.org/markup-compatibility/2006" xmlns:p14="http://schemas.microsoft.com/office/powerpoint/2010/main">
    <mc:Choice Requires="p14">
      <p:transition spd="slow" p14:dur="2000" advTm="63019"/>
    </mc:Choice>
    <mc:Fallback xmlns="">
      <p:transition spd="slow" advTm="6301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i="1" dirty="0"/>
              <a:t>Remoteness: Jackson v Royal Bank of Scotland [2005]</a:t>
            </a:r>
          </a:p>
        </p:txBody>
      </p:sp>
      <p:sp>
        <p:nvSpPr>
          <p:cNvPr id="3" name="Content Placeholder 2"/>
          <p:cNvSpPr>
            <a:spLocks noGrp="1"/>
          </p:cNvSpPr>
          <p:nvPr>
            <p:ph idx="1"/>
          </p:nvPr>
        </p:nvSpPr>
        <p:spPr/>
        <p:txBody>
          <a:bodyPr>
            <a:normAutofit/>
          </a:bodyPr>
          <a:lstStyle/>
          <a:p>
            <a:pPr marL="0" indent="0">
              <a:buNone/>
            </a:pPr>
            <a:r>
              <a:rPr lang="en-GB" dirty="0"/>
              <a:t>It was suggested in this case that there is only one rule: the defendant will be liable for those results that he should </a:t>
            </a:r>
            <a:r>
              <a:rPr lang="en-GB" b="1" dirty="0"/>
              <a:t>reasonably have contemplated </a:t>
            </a:r>
            <a:r>
              <a:rPr lang="en-GB" dirty="0"/>
              <a:t>as a likely result of his breach </a:t>
            </a:r>
            <a:r>
              <a:rPr lang="en-GB" b="1" dirty="0"/>
              <a:t>at the time the contract was made</a:t>
            </a:r>
            <a:r>
              <a:rPr lang="en-GB" dirty="0"/>
              <a:t>.  However, the </a:t>
            </a:r>
            <a:r>
              <a:rPr lang="en-GB" b="1" i="1" dirty="0"/>
              <a:t>Hadley v Baxendale </a:t>
            </a:r>
            <a:r>
              <a:rPr lang="en-GB" dirty="0"/>
              <a:t>principles still enable us to identify the situations where the parties had the results in their reasonable contemplation at the time of making the contract because:</a:t>
            </a:r>
          </a:p>
          <a:p>
            <a:pPr>
              <a:buFont typeface="Wingdings" panose="05000000000000000000" pitchFamily="2" charset="2"/>
              <a:buChar char="q"/>
            </a:pPr>
            <a:r>
              <a:rPr lang="en-GB" sz="2800" b="1" dirty="0">
                <a:solidFill>
                  <a:schemeClr val="accent3">
                    <a:lumMod val="75000"/>
                  </a:schemeClr>
                </a:solidFill>
              </a:rPr>
              <a:t>They are a natural result of the breach; or</a:t>
            </a:r>
          </a:p>
          <a:p>
            <a:pPr>
              <a:buFont typeface="Wingdings" panose="05000000000000000000" pitchFamily="2" charset="2"/>
              <a:buChar char="q"/>
            </a:pPr>
            <a:r>
              <a:rPr lang="en-GB" sz="2800" b="1" dirty="0">
                <a:solidFill>
                  <a:schemeClr val="accent3">
                    <a:lumMod val="75000"/>
                  </a:schemeClr>
                </a:solidFill>
              </a:rPr>
              <a:t>The defendant has been made aware of special circumstances which made the result likely.</a:t>
            </a:r>
          </a:p>
        </p:txBody>
      </p:sp>
    </p:spTree>
    <p:extLst>
      <p:ext uri="{BB962C8B-B14F-4D97-AF65-F5344CB8AC3E}">
        <p14:creationId xmlns:p14="http://schemas.microsoft.com/office/powerpoint/2010/main" val="3576646442"/>
      </p:ext>
    </p:extLst>
  </p:cSld>
  <p:clrMapOvr>
    <a:masterClrMapping/>
  </p:clrMapOvr>
  <mc:AlternateContent xmlns:mc="http://schemas.openxmlformats.org/markup-compatibility/2006" xmlns:p14="http://schemas.microsoft.com/office/powerpoint/2010/main">
    <mc:Choice Requires="p14">
      <p:transition spd="slow" p14:dur="2000" advTm="58328"/>
    </mc:Choice>
    <mc:Fallback xmlns="">
      <p:transition spd="slow" advTm="5832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7D26B-40AD-15EE-A400-03C53D2CB794}"/>
              </a:ext>
            </a:extLst>
          </p:cNvPr>
          <p:cNvSpPr>
            <a:spLocks noGrp="1"/>
          </p:cNvSpPr>
          <p:nvPr>
            <p:ph type="title"/>
          </p:nvPr>
        </p:nvSpPr>
        <p:spPr/>
        <p:txBody>
          <a:bodyPr>
            <a:normAutofit fontScale="90000"/>
          </a:bodyPr>
          <a:lstStyle/>
          <a:p>
            <a:r>
              <a:rPr lang="en-GB" dirty="0"/>
              <a:t>Remoteness: </a:t>
            </a:r>
            <a:r>
              <a:rPr lang="en-GB" b="1" dirty="0"/>
              <a:t>Transfield Shipping Inc v Mercator Shipping Inc (The “Achilleas”) [2008] </a:t>
            </a:r>
          </a:p>
        </p:txBody>
      </p:sp>
      <p:sp>
        <p:nvSpPr>
          <p:cNvPr id="3" name="Content Placeholder 2">
            <a:extLst>
              <a:ext uri="{FF2B5EF4-FFF2-40B4-BE49-F238E27FC236}">
                <a16:creationId xmlns:a16="http://schemas.microsoft.com/office/drawing/2014/main" id="{E86213B4-2C11-E04B-AB7A-727CBB0ABBC5}"/>
              </a:ext>
            </a:extLst>
          </p:cNvPr>
          <p:cNvSpPr>
            <a:spLocks noGrp="1"/>
          </p:cNvSpPr>
          <p:nvPr>
            <p:ph idx="1"/>
          </p:nvPr>
        </p:nvSpPr>
        <p:spPr>
          <a:xfrm>
            <a:off x="1097280" y="1845734"/>
            <a:ext cx="10193020" cy="4593166"/>
          </a:xfrm>
        </p:spPr>
        <p:txBody>
          <a:bodyPr>
            <a:normAutofit lnSpcReduction="10000"/>
          </a:bodyPr>
          <a:lstStyle/>
          <a:p>
            <a:r>
              <a:rPr lang="en-GB" sz="1600" dirty="0"/>
              <a:t>The “Achilleas” had been chartered (or hired) from one company to another for a seven-month period. The ship was returned nine days late and the owners claimed for a much higher sum in losses than the hirers felt was due. The ways in which each company arrived at their loss figures are rather complex. In simple terms, the hirers based their sum on the difference between the charter rate (i.e. the price agreed under the original agreement) and the market rate (i.e. the sum that the owners could have achieved in hiring out the boat for those additional nine days, under the improved market conditions). This came to a figure of just over $158,000.</a:t>
            </a:r>
          </a:p>
          <a:p>
            <a:r>
              <a:rPr lang="en-GB" sz="1600" dirty="0"/>
              <a:t>The owners, on the other hand, wanted to include the loss of a very lucrative contract which they had negotiated when the market rate was at its peak but which they had had to renegotiate when the return of the “Achilleas” was delayed. They worked out that the losses that they had suffered as a result of having to renegotiate this contract amounted to $1.36 m.</a:t>
            </a:r>
          </a:p>
          <a:p>
            <a:r>
              <a:rPr lang="en-GB" sz="1600" dirty="0"/>
              <a:t>At all earlier hearings, when applying the Hadley v Baxendale rules, it had been decided that the loss of the lucrative contract was foreseeable. However, the court held that it was the lower figure which was to be paid. This was because it was generally accepted in the shipping industry that damages for late delivery would be assessed on the basis of the difference between the charter rate, the market rate and the hirer would thus not be liable for any other losses; it would be unreasonable to reach a different outcome here.</a:t>
            </a:r>
          </a:p>
          <a:p>
            <a:endParaRPr lang="en-GB" sz="1600" dirty="0"/>
          </a:p>
          <a:p>
            <a:r>
              <a:rPr lang="en-GB" sz="1600" dirty="0"/>
              <a:t>The “Achilleas” was considered in </a:t>
            </a:r>
            <a:r>
              <a:rPr lang="en-GB" sz="1600" b="1" dirty="0" err="1"/>
              <a:t>Supershield</a:t>
            </a:r>
            <a:r>
              <a:rPr lang="en-GB" sz="1600" b="1" dirty="0"/>
              <a:t> Ltd v Siemens Building Technologies FE Ltd [2010</a:t>
            </a:r>
            <a:r>
              <a:rPr lang="en-GB" sz="1600" dirty="0"/>
              <a:t>] where it was confirmed that Hadley v Baxendale remains the “standard rule” but The “Achilleas” approach should be used where the Hadley v Baxendale approach “would not reflect the expectation or intention reasonably to be imputed to the parties”.</a:t>
            </a:r>
            <a:endParaRPr lang="en-GB" sz="600" dirty="0"/>
          </a:p>
        </p:txBody>
      </p:sp>
    </p:spTree>
    <p:extLst>
      <p:ext uri="{BB962C8B-B14F-4D97-AF65-F5344CB8AC3E}">
        <p14:creationId xmlns:p14="http://schemas.microsoft.com/office/powerpoint/2010/main" val="805397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Summary of the remoteness of damages rules:-</a:t>
            </a:r>
          </a:p>
        </p:txBody>
      </p:sp>
      <p:pic>
        <p:nvPicPr>
          <p:cNvPr id="12" name="Content Placeholder 11">
            <a:extLst>
              <a:ext uri="{FF2B5EF4-FFF2-40B4-BE49-F238E27FC236}">
                <a16:creationId xmlns:a16="http://schemas.microsoft.com/office/drawing/2014/main" id="{F14BFD16-8BE2-B6FC-AB6A-F156A22CEB4E}"/>
              </a:ext>
            </a:extLst>
          </p:cNvPr>
          <p:cNvPicPr>
            <a:picLocks noGrp="1" noChangeAspect="1"/>
          </p:cNvPicPr>
          <p:nvPr>
            <p:ph idx="1"/>
          </p:nvPr>
        </p:nvPicPr>
        <p:blipFill>
          <a:blip r:embed="rId2"/>
          <a:srcRect b="16915"/>
          <a:stretch/>
        </p:blipFill>
        <p:spPr>
          <a:xfrm>
            <a:off x="317534" y="2259845"/>
            <a:ext cx="11838572" cy="3124955"/>
          </a:xfrm>
        </p:spPr>
      </p:pic>
    </p:spTree>
    <p:extLst>
      <p:ext uri="{BB962C8B-B14F-4D97-AF65-F5344CB8AC3E}">
        <p14:creationId xmlns:p14="http://schemas.microsoft.com/office/powerpoint/2010/main" val="746788030"/>
      </p:ext>
    </p:extLst>
  </p:cSld>
  <p:clrMapOvr>
    <a:masterClrMapping/>
  </p:clrMapOvr>
  <mc:AlternateContent xmlns:mc="http://schemas.openxmlformats.org/markup-compatibility/2006" xmlns:p14="http://schemas.microsoft.com/office/powerpoint/2010/main">
    <mc:Choice Requires="p14">
      <p:transition spd="slow" p14:dur="2000" advTm="24102"/>
    </mc:Choice>
    <mc:Fallback xmlns="">
      <p:transition spd="slow" advTm="2410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66800" y="2249658"/>
            <a:ext cx="9710928" cy="215798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14494" y="306833"/>
            <a:ext cx="10628206" cy="1320800"/>
          </a:xfrm>
        </p:spPr>
        <p:txBody>
          <a:bodyPr>
            <a:normAutofit fontScale="90000"/>
          </a:bodyPr>
          <a:lstStyle/>
          <a:p>
            <a:pPr algn="ctr"/>
            <a:r>
              <a:rPr lang="en-GB" dirty="0">
                <a:latin typeface="Arial" panose="020B0604020202020204" pitchFamily="34" charset="0"/>
                <a:cs typeface="Arial" panose="020B0604020202020204" pitchFamily="34" charset="0"/>
              </a:rPr>
              <a:t>Mitigation of loss: That he has attempted to </a:t>
            </a:r>
            <a:r>
              <a:rPr lang="en-GB" b="1" dirty="0">
                <a:solidFill>
                  <a:schemeClr val="accent1">
                    <a:lumMod val="75000"/>
                  </a:schemeClr>
                </a:solidFill>
                <a:latin typeface="Arial" panose="020B0604020202020204" pitchFamily="34" charset="0"/>
                <a:cs typeface="Arial" panose="020B0604020202020204" pitchFamily="34" charset="0"/>
              </a:rPr>
              <a:t>mitigate</a:t>
            </a:r>
            <a:r>
              <a:rPr lang="en-GB" dirty="0">
                <a:latin typeface="Arial" panose="020B0604020202020204" pitchFamily="34" charset="0"/>
                <a:cs typeface="Arial" panose="020B0604020202020204" pitchFamily="34" charset="0"/>
              </a:rPr>
              <a:t> the losses that he is claiming</a:t>
            </a:r>
            <a:endParaRPr lang="en-GB" dirty="0"/>
          </a:p>
        </p:txBody>
      </p:sp>
      <p:sp>
        <p:nvSpPr>
          <p:cNvPr id="3" name="Content Placeholder 2"/>
          <p:cNvSpPr>
            <a:spLocks noGrp="1"/>
          </p:cNvSpPr>
          <p:nvPr>
            <p:ph idx="1"/>
          </p:nvPr>
        </p:nvSpPr>
        <p:spPr>
          <a:xfrm>
            <a:off x="1414272" y="2514050"/>
            <a:ext cx="8870988" cy="3532746"/>
          </a:xfrm>
        </p:spPr>
        <p:txBody>
          <a:bodyPr>
            <a:normAutofit lnSpcReduction="10000"/>
          </a:bodyPr>
          <a:lstStyle/>
          <a:p>
            <a:pPr marL="0" indent="0" algn="ctr">
              <a:buNone/>
            </a:pPr>
            <a:r>
              <a:rPr lang="en-GB" sz="3800" b="1" dirty="0">
                <a:solidFill>
                  <a:srgbClr val="00B050"/>
                </a:solidFill>
                <a:latin typeface="Arial" panose="020B0604020202020204" pitchFamily="34" charset="0"/>
                <a:cs typeface="Arial" panose="020B0604020202020204" pitchFamily="34" charset="0"/>
              </a:rPr>
              <a:t>The C must limit his losses to a minimum and cannot claim for any loss that could be reasonably avoided</a:t>
            </a:r>
            <a:r>
              <a:rPr lang="en-GB" sz="2800" b="1" dirty="0">
                <a:solidFill>
                  <a:srgbClr val="00B050"/>
                </a:solidFill>
                <a:latin typeface="Arial" panose="020B0604020202020204" pitchFamily="34" charset="0"/>
                <a:cs typeface="Arial" panose="020B0604020202020204" pitchFamily="34" charset="0"/>
              </a:rPr>
              <a:t>.</a:t>
            </a: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E.g. where the buyer has refused to accept the sellers goods, the seller must try to find another buyer as quickly as possible</a:t>
            </a:r>
          </a:p>
        </p:txBody>
      </p:sp>
      <p:sp>
        <p:nvSpPr>
          <p:cNvPr id="5" name="TextBox 4"/>
          <p:cNvSpPr txBox="1"/>
          <p:nvPr/>
        </p:nvSpPr>
        <p:spPr>
          <a:xfrm>
            <a:off x="6338778" y="5782170"/>
            <a:ext cx="5846064" cy="646331"/>
          </a:xfrm>
          <a:prstGeom prst="rect">
            <a:avLst/>
          </a:prstGeom>
          <a:solidFill>
            <a:schemeClr val="bg1"/>
          </a:solidFill>
        </p:spPr>
        <p:txBody>
          <a:bodyPr wrap="square" rtlCol="0">
            <a:spAutoFit/>
          </a:bodyPr>
          <a:lstStyle/>
          <a:p>
            <a:r>
              <a:rPr lang="en-GB" dirty="0"/>
              <a:t>KEY QUESTION: HAS THE INNOCENT PARTY ACTED 					REASONABLY?</a:t>
            </a:r>
          </a:p>
        </p:txBody>
      </p:sp>
    </p:spTree>
    <p:extLst>
      <p:ext uri="{BB962C8B-B14F-4D97-AF65-F5344CB8AC3E}">
        <p14:creationId xmlns:p14="http://schemas.microsoft.com/office/powerpoint/2010/main" val="1444949048"/>
      </p:ext>
    </p:extLst>
  </p:cSld>
  <p:clrMapOvr>
    <a:masterClrMapping/>
  </p:clrMapOvr>
  <mc:AlternateContent xmlns:mc="http://schemas.openxmlformats.org/markup-compatibility/2006" xmlns:p14="http://schemas.microsoft.com/office/powerpoint/2010/main">
    <mc:Choice Requires="p14">
      <p:transition spd="slow" p14:dur="2000" advTm="106951"/>
    </mc:Choice>
    <mc:Fallback xmlns="">
      <p:transition spd="slow" advTm="106951"/>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61953" y="1947553"/>
            <a:ext cx="5296395" cy="2308324"/>
          </a:xfrm>
          <a:prstGeom prst="rect">
            <a:avLst/>
          </a:prstGeom>
          <a:noFill/>
        </p:spPr>
        <p:txBody>
          <a:bodyPr wrap="square" rtlCol="0">
            <a:spAutoFit/>
          </a:bodyPr>
          <a:lstStyle/>
          <a:p>
            <a:pPr algn="ctr"/>
            <a:r>
              <a:rPr lang="en-GB" sz="7200" dirty="0"/>
              <a:t>EQUITABLE REMEDIES</a:t>
            </a:r>
          </a:p>
        </p:txBody>
      </p:sp>
    </p:spTree>
    <p:extLst>
      <p:ext uri="{BB962C8B-B14F-4D97-AF65-F5344CB8AC3E}">
        <p14:creationId xmlns:p14="http://schemas.microsoft.com/office/powerpoint/2010/main" val="2124064262"/>
      </p:ext>
    </p:extLst>
  </p:cSld>
  <p:clrMapOvr>
    <a:masterClrMapping/>
  </p:clrMapOvr>
  <mc:AlternateContent xmlns:mc="http://schemas.openxmlformats.org/markup-compatibility/2006" xmlns:p14="http://schemas.microsoft.com/office/powerpoint/2010/main">
    <mc:Choice Requires="p14">
      <p:transition spd="slow" p14:dur="2000" advTm="44443"/>
    </mc:Choice>
    <mc:Fallback xmlns="">
      <p:transition spd="slow" advTm="4444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44" y="-590322"/>
            <a:ext cx="10058400" cy="1450757"/>
          </a:xfrm>
        </p:spPr>
        <p:txBody>
          <a:bodyPr/>
          <a:lstStyle/>
          <a:p>
            <a:r>
              <a:rPr lang="en-GB" dirty="0"/>
              <a:t>Equitable remedies</a:t>
            </a:r>
          </a:p>
        </p:txBody>
      </p:sp>
      <p:sp>
        <p:nvSpPr>
          <p:cNvPr id="4" name="Rounded Rectangle 3"/>
          <p:cNvSpPr/>
          <p:nvPr/>
        </p:nvSpPr>
        <p:spPr>
          <a:xfrm>
            <a:off x="822960" y="1353312"/>
            <a:ext cx="9948672" cy="488289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554480" y="1378714"/>
            <a:ext cx="9015984" cy="483209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t>
            </a:r>
            <a:r>
              <a:rPr lang="en-GB" sz="2800" b="1" dirty="0" err="1">
                <a:latin typeface="Arial" panose="020B0604020202020204" pitchFamily="34" charset="0"/>
                <a:cs typeface="Arial" panose="020B0604020202020204" pitchFamily="34" charset="0"/>
              </a:rPr>
              <a:t>Kieren</a:t>
            </a:r>
            <a:r>
              <a:rPr lang="en-GB" sz="2800" b="1" dirty="0">
                <a:latin typeface="Arial" panose="020B0604020202020204" pitchFamily="34" charset="0"/>
                <a:cs typeface="Arial" panose="020B0604020202020204" pitchFamily="34" charset="0"/>
              </a:rPr>
              <a:t> Fallon banned from riding Recital in the Derby”</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There was much legal drama prior to the famous Derby horse race at Epsom in 2011. Fallon had apparently entered into a contract to ride the horse called </a:t>
            </a:r>
            <a:r>
              <a:rPr lang="en-GB" sz="2800" i="1" dirty="0">
                <a:latin typeface="Arial" panose="020B0604020202020204" pitchFamily="34" charset="0"/>
                <a:cs typeface="Arial" panose="020B0604020202020204" pitchFamily="34" charset="0"/>
              </a:rPr>
              <a:t>Native Khan</a:t>
            </a:r>
            <a:r>
              <a:rPr lang="en-GB" sz="2800" dirty="0">
                <a:latin typeface="Arial" panose="020B0604020202020204" pitchFamily="34" charset="0"/>
                <a:cs typeface="Arial" panose="020B0604020202020204" pitchFamily="34" charset="0"/>
              </a:rPr>
              <a:t> in the big race, but the jockey announced that he would instead be riding Recital. Native Khan’s owner succeeded in gaining an interim injunction from the Court of Appeal which prevented Fallon from riding in the Derby.</a:t>
            </a:r>
          </a:p>
        </p:txBody>
      </p:sp>
    </p:spTree>
    <p:extLst>
      <p:ext uri="{BB962C8B-B14F-4D97-AF65-F5344CB8AC3E}">
        <p14:creationId xmlns:p14="http://schemas.microsoft.com/office/powerpoint/2010/main" val="1586717984"/>
      </p:ext>
    </p:extLst>
  </p:cSld>
  <p:clrMapOvr>
    <a:masterClrMapping/>
  </p:clrMapOvr>
  <mc:AlternateContent xmlns:mc="http://schemas.openxmlformats.org/markup-compatibility/2006" xmlns:p14="http://schemas.microsoft.com/office/powerpoint/2010/main">
    <mc:Choice Requires="p14">
      <p:transition spd="slow" p14:dur="2000" advTm="60604"/>
    </mc:Choice>
    <mc:Fallback xmlns="">
      <p:transition spd="slow" advTm="60604"/>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4556" y="342573"/>
            <a:ext cx="10542144" cy="2674198"/>
          </a:xfrm>
        </p:spPr>
        <p:txBody>
          <a:bodyPr anchor="t">
            <a:normAutofit/>
          </a:bodyPr>
          <a:lstStyle/>
          <a:p>
            <a:r>
              <a:rPr lang="en-GB" dirty="0"/>
              <a:t>Specific performance will not be granted . .   </a:t>
            </a:r>
            <a:br>
              <a:rPr lang="en-GB" dirty="0"/>
            </a:br>
            <a:br>
              <a:rPr lang="en-GB" dirty="0"/>
            </a:br>
            <a:endParaRPr lang="en-GB" dirty="0"/>
          </a:p>
        </p:txBody>
      </p:sp>
      <p:graphicFrame>
        <p:nvGraphicFramePr>
          <p:cNvPr id="5" name="Content Placeholder 2">
            <a:extLst>
              <a:ext uri="{FF2B5EF4-FFF2-40B4-BE49-F238E27FC236}">
                <a16:creationId xmlns:a16="http://schemas.microsoft.com/office/drawing/2014/main" id="{E2F24388-D68D-435F-83FC-CF71BAD8F8A0}"/>
              </a:ext>
            </a:extLst>
          </p:cNvPr>
          <p:cNvGraphicFramePr>
            <a:graphicFrameLocks noGrp="1"/>
          </p:cNvGraphicFramePr>
          <p:nvPr>
            <p:ph idx="1"/>
            <p:extLst>
              <p:ext uri="{D42A27DB-BD31-4B8C-83A1-F6EECF244321}">
                <p14:modId xmlns:p14="http://schemas.microsoft.com/office/powerpoint/2010/main" val="1294361326"/>
              </p:ext>
            </p:extLst>
          </p:nvPr>
        </p:nvGraphicFramePr>
        <p:xfrm>
          <a:off x="674556" y="1086787"/>
          <a:ext cx="10590655" cy="4684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7656869"/>
      </p:ext>
    </p:extLst>
  </p:cSld>
  <p:clrMapOvr>
    <a:masterClrMapping/>
  </p:clrMapOvr>
  <mc:AlternateContent xmlns:mc="http://schemas.openxmlformats.org/markup-compatibility/2006" xmlns:p14="http://schemas.microsoft.com/office/powerpoint/2010/main">
    <mc:Choice Requires="p14">
      <p:transition spd="slow" p14:dur="2000" advTm="136557"/>
    </mc:Choice>
    <mc:Fallback xmlns="">
      <p:transition spd="slow" advTm="136557"/>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sz="4100" b="1"/>
              <a:t>1. Specific performance will not be ordered where damages would be an adequate remedy</a:t>
            </a:r>
          </a:p>
        </p:txBody>
      </p:sp>
      <p:graphicFrame>
        <p:nvGraphicFramePr>
          <p:cNvPr id="5" name="Content Placeholder 2">
            <a:extLst>
              <a:ext uri="{FF2B5EF4-FFF2-40B4-BE49-F238E27FC236}">
                <a16:creationId xmlns:a16="http://schemas.microsoft.com/office/drawing/2014/main" id="{92FC463E-626C-AC70-372D-CBF72BF944D4}"/>
              </a:ext>
            </a:extLst>
          </p:cNvPr>
          <p:cNvGraphicFramePr>
            <a:graphicFrameLocks noGrp="1"/>
          </p:cNvGraphicFramePr>
          <p:nvPr>
            <p:ph idx="1"/>
            <p:extLst>
              <p:ext uri="{D42A27DB-BD31-4B8C-83A1-F6EECF244321}">
                <p14:modId xmlns:p14="http://schemas.microsoft.com/office/powerpoint/2010/main" val="103643641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2585023"/>
      </p:ext>
    </p:extLst>
  </p:cSld>
  <p:clrMapOvr>
    <a:masterClrMapping/>
  </p:clrMapOvr>
  <mc:AlternateContent xmlns:mc="http://schemas.openxmlformats.org/markup-compatibility/2006" xmlns:p14="http://schemas.microsoft.com/office/powerpoint/2010/main">
    <mc:Choice Requires="p14">
      <p:transition spd="slow" p14:dur="2000" advTm="41563"/>
    </mc:Choice>
    <mc:Fallback xmlns="">
      <p:transition spd="slow" advTm="41563"/>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sz="3400" b="1"/>
              <a:t>2. Specific performance will not be granted if constant supervision by the court would be needed to ensure compliance with the order</a:t>
            </a:r>
          </a:p>
        </p:txBody>
      </p:sp>
      <p:graphicFrame>
        <p:nvGraphicFramePr>
          <p:cNvPr id="8" name="Content Placeholder 2">
            <a:extLst>
              <a:ext uri="{FF2B5EF4-FFF2-40B4-BE49-F238E27FC236}">
                <a16:creationId xmlns:a16="http://schemas.microsoft.com/office/drawing/2014/main" id="{6D9BB5F2-5624-8393-7F53-97C0099B5A9A}"/>
              </a:ext>
            </a:extLst>
          </p:cNvPr>
          <p:cNvGraphicFramePr>
            <a:graphicFrameLocks noGrp="1"/>
          </p:cNvGraphicFramePr>
          <p:nvPr>
            <p:ph idx="1"/>
            <p:extLst>
              <p:ext uri="{D42A27DB-BD31-4B8C-83A1-F6EECF244321}">
                <p14:modId xmlns:p14="http://schemas.microsoft.com/office/powerpoint/2010/main" val="210866443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1591334"/>
      </p:ext>
    </p:extLst>
  </p:cSld>
  <p:clrMapOvr>
    <a:masterClrMapping/>
  </p:clrMapOvr>
  <mc:AlternateContent xmlns:mc="http://schemas.openxmlformats.org/markup-compatibility/2006" xmlns:p14="http://schemas.microsoft.com/office/powerpoint/2010/main">
    <mc:Choice Requires="p14">
      <p:transition spd="slow" p14:dur="2000" advTm="43560"/>
    </mc:Choice>
    <mc:Fallback xmlns="">
      <p:transition spd="slow" advTm="4356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3BAE65-D215-4292-9498-D9610AC2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59485" y="634946"/>
            <a:ext cx="3690257" cy="1450757"/>
          </a:xfrm>
        </p:spPr>
        <p:txBody>
          <a:bodyPr>
            <a:normAutofit/>
          </a:bodyPr>
          <a:lstStyle/>
          <a:p>
            <a:r>
              <a:rPr lang="en-GB" sz="4100" b="1"/>
              <a:t>3. A contract of personal services</a:t>
            </a:r>
          </a:p>
        </p:txBody>
      </p:sp>
      <p:pic>
        <p:nvPicPr>
          <p:cNvPr id="5" name="Picture 4">
            <a:extLst>
              <a:ext uri="{FF2B5EF4-FFF2-40B4-BE49-F238E27FC236}">
                <a16:creationId xmlns:a16="http://schemas.microsoft.com/office/drawing/2014/main" id="{A82F99C4-89D0-ABA6-72C6-235E7BDA9A5A}"/>
              </a:ext>
            </a:extLst>
          </p:cNvPr>
          <p:cNvPicPr>
            <a:picLocks noChangeAspect="1"/>
          </p:cNvPicPr>
          <p:nvPr/>
        </p:nvPicPr>
        <p:blipFill>
          <a:blip r:embed="rId3"/>
          <a:stretch>
            <a:fillRect/>
          </a:stretch>
        </p:blipFill>
        <p:spPr>
          <a:xfrm>
            <a:off x="633999" y="1144054"/>
            <a:ext cx="6909801" cy="4306460"/>
          </a:xfrm>
          <a:prstGeom prst="rect">
            <a:avLst/>
          </a:prstGeom>
        </p:spPr>
      </p:pic>
      <p:cxnSp>
        <p:nvCxnSpPr>
          <p:cNvPr id="12" name="Straight Connector 11">
            <a:extLst>
              <a:ext uri="{FF2B5EF4-FFF2-40B4-BE49-F238E27FC236}">
                <a16:creationId xmlns:a16="http://schemas.microsoft.com/office/drawing/2014/main" id="{5C99ACED-3F9B-471D-97BC-E5D2D2319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859485" y="2198914"/>
            <a:ext cx="3690257" cy="3670180"/>
          </a:xfrm>
        </p:spPr>
        <p:txBody>
          <a:bodyPr>
            <a:normAutofit/>
          </a:bodyPr>
          <a:lstStyle/>
          <a:p>
            <a:pPr marL="0" indent="0">
              <a:buNone/>
            </a:pPr>
            <a:r>
              <a:rPr lang="en-GB"/>
              <a:t>Specific performance is generally not available in relation to a contract of personal services, such as employment.</a:t>
            </a:r>
          </a:p>
        </p:txBody>
      </p:sp>
      <p:sp>
        <p:nvSpPr>
          <p:cNvPr id="14" name="Rectangle 13">
            <a:extLst>
              <a:ext uri="{FF2B5EF4-FFF2-40B4-BE49-F238E27FC236}">
                <a16:creationId xmlns:a16="http://schemas.microsoft.com/office/drawing/2014/main" id="{86C05757-249C-4F2B-B326-B940FDD9C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EE922679-5189-4C5C-9FBB-6839F89C6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61406383"/>
      </p:ext>
    </p:extLst>
  </p:cSld>
  <p:clrMapOvr>
    <a:masterClrMapping/>
  </p:clrMapOvr>
  <mc:AlternateContent xmlns:mc="http://schemas.openxmlformats.org/markup-compatibility/2006" xmlns:p14="http://schemas.microsoft.com/office/powerpoint/2010/main">
    <mc:Choice Requires="p14">
      <p:transition spd="slow" p14:dur="2000" advTm="16602"/>
    </mc:Choice>
    <mc:Fallback xmlns="">
      <p:transition spd="slow" advTm="16602"/>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70" y="605896"/>
            <a:ext cx="3084844" cy="5646208"/>
          </a:xfrm>
        </p:spPr>
        <p:txBody>
          <a:bodyPr anchor="ctr">
            <a:normAutofit/>
          </a:bodyPr>
          <a:lstStyle/>
          <a:p>
            <a:r>
              <a:rPr lang="en-GB" sz="3600" b="1" dirty="0">
                <a:solidFill>
                  <a:srgbClr val="FFFFFF"/>
                </a:solidFill>
              </a:rPr>
              <a:t>4. Specific performance is subject to the principle of mutuality</a:t>
            </a:r>
          </a:p>
        </p:txBody>
      </p:sp>
      <p:sp>
        <p:nvSpPr>
          <p:cNvPr id="19" name="Rectangle 18">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4742016" y="605896"/>
            <a:ext cx="6413663" cy="5646208"/>
          </a:xfrm>
        </p:spPr>
        <p:txBody>
          <a:bodyPr anchor="ctr">
            <a:normAutofit/>
          </a:bodyPr>
          <a:lstStyle/>
          <a:p>
            <a:pPr marL="0" indent="0">
              <a:buNone/>
            </a:pPr>
            <a:r>
              <a:rPr lang="en-GB"/>
              <a:t>This means that if the order is available to one party, it must also be available to the other. </a:t>
            </a:r>
          </a:p>
          <a:p>
            <a:pPr marL="0" indent="0">
              <a:buNone/>
            </a:pPr>
            <a:endParaRPr lang="en-GB"/>
          </a:p>
          <a:p>
            <a:pPr marL="0" indent="0">
              <a:buNone/>
            </a:pPr>
            <a:endParaRPr lang="en-GB"/>
          </a:p>
          <a:p>
            <a:pPr marL="0" indent="0">
              <a:buNone/>
            </a:pPr>
            <a:r>
              <a:rPr lang="en-GB"/>
              <a:t> Eg, in a house purchase contract , the purchaser would potentially be able to gain an order for specific performance if the seller refused to move out and complete the sale, due to the unique nature of real property. This means that the seller would also potentially be able to claim specific performance if the roles were reversed, even though damages would be an adequate remedy in that situation.  The principle of mutuality also works in reverse – if there is a reason why one party could not have the remedy made available to them, it will not be available to the other party, either.</a:t>
            </a:r>
            <a:endParaRPr lang="en-GB" dirty="0"/>
          </a:p>
        </p:txBody>
      </p:sp>
    </p:spTree>
    <p:extLst>
      <p:ext uri="{BB962C8B-B14F-4D97-AF65-F5344CB8AC3E}">
        <p14:creationId xmlns:p14="http://schemas.microsoft.com/office/powerpoint/2010/main" val="1359898953"/>
      </p:ext>
    </p:extLst>
  </p:cSld>
  <p:clrMapOvr>
    <a:masterClrMapping/>
  </p:clrMapOvr>
  <mc:AlternateContent xmlns:mc="http://schemas.openxmlformats.org/markup-compatibility/2006" xmlns:p14="http://schemas.microsoft.com/office/powerpoint/2010/main">
    <mc:Choice Requires="p14">
      <p:transition spd="slow" p14:dur="2000" advTm="73050"/>
    </mc:Choice>
    <mc:Fallback xmlns="">
      <p:transition spd="slow" advTm="7305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70" y="605896"/>
            <a:ext cx="3084844" cy="5646208"/>
          </a:xfrm>
        </p:spPr>
        <p:txBody>
          <a:bodyPr anchor="ctr">
            <a:normAutofit/>
          </a:bodyPr>
          <a:lstStyle/>
          <a:p>
            <a:r>
              <a:rPr lang="en-GB" sz="3600" b="1">
                <a:solidFill>
                  <a:srgbClr val="FFFFFF"/>
                </a:solidFill>
              </a:rPr>
              <a:t>5. The party seeking the remedy must have conducted himself properly</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4411500" y="-499573"/>
            <a:ext cx="6413663" cy="5646208"/>
          </a:xfrm>
        </p:spPr>
        <p:txBody>
          <a:bodyPr anchor="ctr">
            <a:normAutofit/>
          </a:bodyPr>
          <a:lstStyle/>
          <a:p>
            <a:pPr marL="0" indent="0">
              <a:buNone/>
            </a:pPr>
            <a:r>
              <a:rPr lang="en-GB" sz="3600" dirty="0"/>
              <a:t>Since the remedy is discretionary under equity, it will not be awarded where the claimant’s actions in seeking the order are unconscionable, as would be the case with all equitable remedies.</a:t>
            </a:r>
          </a:p>
        </p:txBody>
      </p:sp>
      <p:sp>
        <p:nvSpPr>
          <p:cNvPr id="6" name="TextBox 5">
            <a:extLst>
              <a:ext uri="{FF2B5EF4-FFF2-40B4-BE49-F238E27FC236}">
                <a16:creationId xmlns:a16="http://schemas.microsoft.com/office/drawing/2014/main" id="{2CEBAD5E-A5AC-18BB-2800-434F3DEE2EF1}"/>
              </a:ext>
            </a:extLst>
          </p:cNvPr>
          <p:cNvSpPr txBox="1"/>
          <p:nvPr/>
        </p:nvSpPr>
        <p:spPr>
          <a:xfrm>
            <a:off x="5045063" y="4722878"/>
            <a:ext cx="6093724" cy="923330"/>
          </a:xfrm>
          <a:prstGeom prst="rect">
            <a:avLst/>
          </a:prstGeom>
          <a:noFill/>
        </p:spPr>
        <p:txBody>
          <a:bodyPr wrap="square">
            <a:spAutoFit/>
          </a:bodyPr>
          <a:lstStyle/>
          <a:p>
            <a:r>
              <a:rPr lang="en-GB" b="1" dirty="0">
                <a:solidFill>
                  <a:schemeClr val="accent3">
                    <a:lumMod val="75000"/>
                  </a:schemeClr>
                </a:solidFill>
              </a:rPr>
              <a:t>Unconscionability:</a:t>
            </a:r>
          </a:p>
          <a:p>
            <a:r>
              <a:rPr lang="en-GB" b="1" dirty="0">
                <a:solidFill>
                  <a:schemeClr val="accent3">
                    <a:lumMod val="75000"/>
                  </a:schemeClr>
                </a:solidFill>
              </a:rPr>
              <a:t>A contract is considered unconscionable when it is so one-sided and unfair that it "shocks the conscience" of the court.</a:t>
            </a:r>
          </a:p>
        </p:txBody>
      </p:sp>
    </p:spTree>
    <p:extLst>
      <p:ext uri="{BB962C8B-B14F-4D97-AF65-F5344CB8AC3E}">
        <p14:creationId xmlns:p14="http://schemas.microsoft.com/office/powerpoint/2010/main" val="507037561"/>
      </p:ext>
    </p:extLst>
  </p:cSld>
  <p:clrMapOvr>
    <a:masterClrMapping/>
  </p:clrMapOvr>
  <mc:AlternateContent xmlns:mc="http://schemas.openxmlformats.org/markup-compatibility/2006" xmlns:p14="http://schemas.microsoft.com/office/powerpoint/2010/main">
    <mc:Choice Requires="p14">
      <p:transition spd="slow" p14:dur="2000" advTm="36873"/>
    </mc:Choice>
    <mc:Fallback xmlns="">
      <p:transition spd="slow" advTm="36873"/>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93458" y="964769"/>
            <a:ext cx="5525305" cy="2376915"/>
          </a:xfrm>
        </p:spPr>
        <p:txBody>
          <a:bodyPr vert="horz" lIns="91440" tIns="45720" rIns="91440" bIns="0" rtlCol="0" anchor="b">
            <a:normAutofit/>
          </a:bodyPr>
          <a:lstStyle/>
          <a:p>
            <a:r>
              <a:rPr lang="en-US" sz="5400"/>
              <a:t>Injunction</a:t>
            </a:r>
          </a:p>
        </p:txBody>
      </p:sp>
      <p:sp>
        <p:nvSpPr>
          <p:cNvPr id="3" name="Content Placeholder 2"/>
          <p:cNvSpPr>
            <a:spLocks noGrp="1"/>
          </p:cNvSpPr>
          <p:nvPr>
            <p:ph idx="1"/>
          </p:nvPr>
        </p:nvSpPr>
        <p:spPr>
          <a:xfrm>
            <a:off x="5193458" y="3529159"/>
            <a:ext cx="5530919" cy="1612688"/>
          </a:xfrm>
        </p:spPr>
        <p:txBody>
          <a:bodyPr vert="horz" lIns="91440" tIns="91440" rIns="91440" bIns="91440" rtlCol="0">
            <a:normAutofit/>
          </a:bodyPr>
          <a:lstStyle/>
          <a:p>
            <a:pPr marL="0" indent="0">
              <a:buNone/>
            </a:pPr>
            <a:r>
              <a:rPr lang="en-US" sz="1800" cap="all"/>
              <a:t>WHAT IS AN INJUNCTION?</a:t>
            </a:r>
          </a:p>
        </p:txBody>
      </p:sp>
      <p:pic>
        <p:nvPicPr>
          <p:cNvPr id="4" name="Picture 3"/>
          <p:cNvPicPr>
            <a:picLocks noChangeAspect="1"/>
          </p:cNvPicPr>
          <p:nvPr/>
        </p:nvPicPr>
        <p:blipFill>
          <a:blip r:embed="rId3"/>
          <a:stretch>
            <a:fillRect/>
          </a:stretch>
        </p:blipFill>
        <p:spPr>
          <a:xfrm>
            <a:off x="1271223" y="1649879"/>
            <a:ext cx="2799103" cy="2799103"/>
          </a:xfrm>
          <a:prstGeom prst="rect">
            <a:avLst/>
          </a:prstGeom>
        </p:spPr>
      </p:pic>
    </p:spTree>
    <p:extLst>
      <p:ext uri="{BB962C8B-B14F-4D97-AF65-F5344CB8AC3E}">
        <p14:creationId xmlns:p14="http://schemas.microsoft.com/office/powerpoint/2010/main" val="3170105483"/>
      </p:ext>
    </p:extLst>
  </p:cSld>
  <p:clrMapOvr>
    <a:masterClrMapping/>
  </p:clrMapOvr>
  <mc:AlternateContent xmlns:mc="http://schemas.openxmlformats.org/markup-compatibility/2006" xmlns:p14="http://schemas.microsoft.com/office/powerpoint/2010/main">
    <mc:Choice Requires="p14">
      <p:transition spd="slow" p14:dur="2000" advTm="83081"/>
    </mc:Choice>
    <mc:Fallback xmlns="">
      <p:transition spd="slow" advTm="83081"/>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extBox 1"/>
          <p:cNvSpPr txBox="1"/>
          <p:nvPr/>
        </p:nvSpPr>
        <p:spPr>
          <a:xfrm>
            <a:off x="1557071" y="1584552"/>
            <a:ext cx="9099255" cy="2537251"/>
          </a:xfrm>
          <a:prstGeom prst="rect">
            <a:avLst/>
          </a:prstGeom>
          <a:solidFill>
            <a:schemeClr val="tx1"/>
          </a:solidFill>
        </p:spPr>
        <p:txBody>
          <a:bodyPr vert="horz" lIns="91440" tIns="45720" rIns="91440" bIns="0" rtlCol="0" anchor="ctr">
            <a:normAutofit/>
          </a:bodyPr>
          <a:lstStyle/>
          <a:p>
            <a:pPr algn="ctr" defTabSz="914400">
              <a:lnSpc>
                <a:spcPct val="90000"/>
              </a:lnSpc>
              <a:spcBef>
                <a:spcPct val="0"/>
              </a:spcBef>
              <a:spcAft>
                <a:spcPts val="600"/>
              </a:spcAft>
            </a:pPr>
            <a:r>
              <a:rPr lang="en-US" sz="7200" cap="all" dirty="0">
                <a:solidFill>
                  <a:srgbClr val="454545"/>
                </a:solidFill>
                <a:latin typeface="+mj-lt"/>
                <a:ea typeface="+mj-ea"/>
                <a:cs typeface="+mj-cs"/>
              </a:rPr>
              <a:t>CONSUMER RIGHTS REMEDIES</a:t>
            </a:r>
          </a:p>
        </p:txBody>
      </p:sp>
    </p:spTree>
    <p:extLst>
      <p:ext uri="{BB962C8B-B14F-4D97-AF65-F5344CB8AC3E}">
        <p14:creationId xmlns:p14="http://schemas.microsoft.com/office/powerpoint/2010/main" val="5369738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1873"/>
    </mc:Choice>
    <mc:Fallback xmlns="">
      <p:transition spd="slow" advTm="21873"/>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70" y="516835"/>
            <a:ext cx="3084844" cy="5772840"/>
          </a:xfrm>
        </p:spPr>
        <p:txBody>
          <a:bodyPr anchor="ctr">
            <a:normAutofit/>
          </a:bodyPr>
          <a:lstStyle/>
          <a:p>
            <a:r>
              <a:rPr lang="en-GB" sz="3600">
                <a:solidFill>
                  <a:srgbClr val="FFFFFF"/>
                </a:solidFill>
              </a:rPr>
              <a:t>Goods contracts remedies</a:t>
            </a:r>
          </a:p>
        </p:txBody>
      </p:sp>
      <p:sp>
        <p:nvSpPr>
          <p:cNvPr id="13" name="Rectangle 12">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9676470-6947-47CA-4801-53782E4A8007}"/>
              </a:ext>
            </a:extLst>
          </p:cNvPr>
          <p:cNvGraphicFramePr>
            <a:graphicFrameLocks noGrp="1"/>
          </p:cNvGraphicFramePr>
          <p:nvPr>
            <p:ph idx="1"/>
            <p:extLst>
              <p:ext uri="{D42A27DB-BD31-4B8C-83A1-F6EECF244321}">
                <p14:modId xmlns:p14="http://schemas.microsoft.com/office/powerpoint/2010/main" val="311333065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0941363"/>
      </p:ext>
    </p:extLst>
  </p:cSld>
  <p:clrMapOvr>
    <a:masterClrMapping/>
  </p:clrMapOvr>
  <mc:AlternateContent xmlns:mc="http://schemas.openxmlformats.org/markup-compatibility/2006" xmlns:p14="http://schemas.microsoft.com/office/powerpoint/2010/main">
    <mc:Choice Requires="p14">
      <p:transition spd="slow" p14:dur="2000" advTm="67640"/>
    </mc:Choice>
    <mc:Fallback xmlns="">
      <p:transition spd="slow" advTm="6764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Short term right to reject ss20-22</a:t>
            </a:r>
          </a:p>
        </p:txBody>
      </p:sp>
      <p:sp>
        <p:nvSpPr>
          <p:cNvPr id="3" name="Content Placeholder 2"/>
          <p:cNvSpPr>
            <a:spLocks noGrp="1"/>
          </p:cNvSpPr>
          <p:nvPr>
            <p:ph idx="1"/>
          </p:nvPr>
        </p:nvSpPr>
        <p:spPr/>
        <p:txBody>
          <a:bodyPr>
            <a:normAutofit fontScale="85000" lnSpcReduction="20000"/>
          </a:bodyPr>
          <a:lstStyle/>
          <a:p>
            <a:r>
              <a:rPr lang="en-GB" sz="4000" dirty="0"/>
              <a:t>30 days to claim</a:t>
            </a:r>
          </a:p>
          <a:p>
            <a:r>
              <a:rPr lang="en-GB" sz="4000" dirty="0"/>
              <a:t>Also entitled to a refund</a:t>
            </a:r>
          </a:p>
          <a:p>
            <a:r>
              <a:rPr lang="en-GB" sz="4000" dirty="0"/>
              <a:t>Can reject some or all of the faulty goods</a:t>
            </a:r>
          </a:p>
          <a:p>
            <a:endParaRPr lang="en-GB" sz="4000" dirty="0"/>
          </a:p>
          <a:p>
            <a:r>
              <a:rPr lang="en-GB" sz="2400" baseline="0" dirty="0"/>
              <a:t>In terms off what can be rejected, s21 identifies the following options for a consumer:</a:t>
            </a:r>
          </a:p>
          <a:p>
            <a:pPr marL="171450" indent="-171450">
              <a:buFontTx/>
              <a:buChar char="-"/>
            </a:pPr>
            <a:r>
              <a:rPr lang="en-GB" sz="2400" baseline="0" dirty="0"/>
              <a:t>Rejecting all the goods that have been supplied (including non-faulty ones)</a:t>
            </a:r>
          </a:p>
          <a:p>
            <a:pPr marL="171450" indent="-171450">
              <a:buFontTx/>
              <a:buChar char="-"/>
            </a:pPr>
            <a:r>
              <a:rPr lang="en-GB" sz="2400" baseline="0" dirty="0"/>
              <a:t>Rejecting all of the goods which are faulty and keeping the non-faulty ones</a:t>
            </a:r>
          </a:p>
          <a:p>
            <a:pPr marL="171450" indent="-171450">
              <a:buFontTx/>
              <a:buChar char="-"/>
            </a:pPr>
            <a:r>
              <a:rPr lang="en-GB" sz="2400" baseline="0" dirty="0"/>
              <a:t>Rejecting some of the faulty goods and keeping some of those which are faulty and some which are not faulty.</a:t>
            </a:r>
            <a:endParaRPr lang="en-GB" sz="2400" dirty="0"/>
          </a:p>
          <a:p>
            <a:endParaRPr lang="en-GB" sz="4000" dirty="0"/>
          </a:p>
        </p:txBody>
      </p:sp>
      <p:pic>
        <p:nvPicPr>
          <p:cNvPr id="4" name="Picture 3"/>
          <p:cNvPicPr>
            <a:picLocks noChangeAspect="1"/>
          </p:cNvPicPr>
          <p:nvPr/>
        </p:nvPicPr>
        <p:blipFill>
          <a:blip r:embed="rId3"/>
          <a:stretch>
            <a:fillRect/>
          </a:stretch>
        </p:blipFill>
        <p:spPr>
          <a:xfrm>
            <a:off x="8778240" y="1162980"/>
            <a:ext cx="2998279" cy="1995218"/>
          </a:xfrm>
          <a:prstGeom prst="rect">
            <a:avLst/>
          </a:prstGeom>
        </p:spPr>
      </p:pic>
    </p:spTree>
    <p:extLst>
      <p:ext uri="{BB962C8B-B14F-4D97-AF65-F5344CB8AC3E}">
        <p14:creationId xmlns:p14="http://schemas.microsoft.com/office/powerpoint/2010/main" val="276773155"/>
      </p:ext>
    </p:extLst>
  </p:cSld>
  <p:clrMapOvr>
    <a:masterClrMapping/>
  </p:clrMapOvr>
  <mc:AlternateContent xmlns:mc="http://schemas.openxmlformats.org/markup-compatibility/2006" xmlns:p14="http://schemas.microsoft.com/office/powerpoint/2010/main">
    <mc:Choice Requires="p14">
      <p:transition spd="slow" p14:dur="2000" advTm="130682"/>
    </mc:Choice>
    <mc:Fallback xmlns="">
      <p:transition spd="slow" advTm="130682"/>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Right to repair or replacement </a:t>
            </a:r>
            <a:r>
              <a:rPr lang="en-GB" b="1" dirty="0">
                <a:solidFill>
                  <a:schemeClr val="accent3">
                    <a:lumMod val="75000"/>
                  </a:schemeClr>
                </a:solidFill>
              </a:rPr>
              <a:t>s23</a:t>
            </a:r>
          </a:p>
        </p:txBody>
      </p:sp>
      <p:sp>
        <p:nvSpPr>
          <p:cNvPr id="3" name="Content Placeholder 2"/>
          <p:cNvSpPr>
            <a:spLocks noGrp="1"/>
          </p:cNvSpPr>
          <p:nvPr>
            <p:ph idx="1"/>
          </p:nvPr>
        </p:nvSpPr>
        <p:spPr/>
        <p:txBody>
          <a:bodyPr>
            <a:normAutofit/>
          </a:bodyPr>
          <a:lstStyle/>
          <a:p>
            <a:r>
              <a:rPr lang="en-GB" sz="3200" dirty="0"/>
              <a:t>Repair/replacement to be completed within a reasonable period of time</a:t>
            </a:r>
          </a:p>
          <a:p>
            <a:r>
              <a:rPr lang="en-GB" sz="3200" dirty="0"/>
              <a:t>All associated costs to be borne by the trader</a:t>
            </a:r>
          </a:p>
          <a:p>
            <a:r>
              <a:rPr lang="en-GB" sz="3200" dirty="0"/>
              <a:t>Customer must not be significantly inconvenienced</a:t>
            </a:r>
          </a:p>
        </p:txBody>
      </p:sp>
      <p:pic>
        <p:nvPicPr>
          <p:cNvPr id="4" name="Picture 3"/>
          <p:cNvPicPr>
            <a:picLocks noChangeAspect="1"/>
          </p:cNvPicPr>
          <p:nvPr/>
        </p:nvPicPr>
        <p:blipFill>
          <a:blip r:embed="rId3"/>
          <a:stretch>
            <a:fillRect/>
          </a:stretch>
        </p:blipFill>
        <p:spPr>
          <a:xfrm>
            <a:off x="9683432" y="4498975"/>
            <a:ext cx="2143125" cy="2143125"/>
          </a:xfrm>
          <a:prstGeom prst="rect">
            <a:avLst/>
          </a:prstGeom>
        </p:spPr>
      </p:pic>
      <p:sp>
        <p:nvSpPr>
          <p:cNvPr id="7" name="TextBox 6">
            <a:extLst>
              <a:ext uri="{FF2B5EF4-FFF2-40B4-BE49-F238E27FC236}">
                <a16:creationId xmlns:a16="http://schemas.microsoft.com/office/drawing/2014/main" id="{AB0A1636-1622-8526-2C85-53F96320893F}"/>
              </a:ext>
            </a:extLst>
          </p:cNvPr>
          <p:cNvSpPr txBox="1"/>
          <p:nvPr/>
        </p:nvSpPr>
        <p:spPr>
          <a:xfrm>
            <a:off x="723900" y="4635838"/>
            <a:ext cx="7823200" cy="1477328"/>
          </a:xfrm>
          <a:prstGeom prst="rect">
            <a:avLst/>
          </a:prstGeom>
          <a:noFill/>
        </p:spPr>
        <p:txBody>
          <a:bodyPr wrap="square">
            <a:spAutoFit/>
          </a:bodyPr>
          <a:lstStyle/>
          <a:p>
            <a:r>
              <a:rPr lang="en-GB" dirty="0"/>
              <a:t>As noted above, if this remedy is chosen during the initial 30 days of ownership, the “stopwatch” on the short-term right to reject will be paused whilst the repair or replacement takes place. When the item has been repaired or replaced, the consumer then has the remainder of the 30-day period, or a further seven days (whichever period is longer), to consider whether or not to reject the goods (s22).</a:t>
            </a:r>
          </a:p>
        </p:txBody>
      </p:sp>
    </p:spTree>
    <p:extLst>
      <p:ext uri="{BB962C8B-B14F-4D97-AF65-F5344CB8AC3E}">
        <p14:creationId xmlns:p14="http://schemas.microsoft.com/office/powerpoint/2010/main" val="3101021827"/>
      </p:ext>
    </p:extLst>
  </p:cSld>
  <p:clrMapOvr>
    <a:masterClrMapping/>
  </p:clrMapOvr>
  <mc:AlternateContent xmlns:mc="http://schemas.openxmlformats.org/markup-compatibility/2006" xmlns:p14="http://schemas.microsoft.com/office/powerpoint/2010/main">
    <mc:Choice Requires="p14">
      <p:transition spd="slow" p14:dur="2000" advTm="80503"/>
    </mc:Choice>
    <mc:Fallback xmlns="">
      <p:transition spd="slow" advTm="80503"/>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8043" y="804520"/>
            <a:ext cx="5550355" cy="1049235"/>
          </a:xfrm>
        </p:spPr>
        <p:txBody>
          <a:bodyPr>
            <a:normAutofit fontScale="90000"/>
          </a:bodyPr>
          <a:lstStyle/>
          <a:p>
            <a:pPr algn="ctr"/>
            <a:r>
              <a:rPr lang="en-GB" sz="5300" b="1" u="sng" dirty="0">
                <a:solidFill>
                  <a:schemeClr val="accent3">
                    <a:lumMod val="75000"/>
                  </a:schemeClr>
                </a:solidFill>
              </a:rPr>
              <a:t>S24</a:t>
            </a:r>
            <a:r>
              <a:rPr lang="en-GB" sz="3600" b="1" u="sng" dirty="0"/>
              <a:t> RIGHT TO PRICE REDUCTION OR FINAL RIGHT TO REJECT</a:t>
            </a:r>
          </a:p>
        </p:txBody>
      </p:sp>
      <p:sp>
        <p:nvSpPr>
          <p:cNvPr id="3" name="Content Placeholder 2"/>
          <p:cNvSpPr>
            <a:spLocks noGrp="1"/>
          </p:cNvSpPr>
          <p:nvPr>
            <p:ph idx="1"/>
          </p:nvPr>
        </p:nvSpPr>
        <p:spPr>
          <a:xfrm>
            <a:off x="5188043" y="2015732"/>
            <a:ext cx="5550355" cy="3450613"/>
          </a:xfrm>
        </p:spPr>
        <p:txBody>
          <a:bodyPr>
            <a:normAutofit lnSpcReduction="10000"/>
          </a:bodyPr>
          <a:lstStyle/>
          <a:p>
            <a:pPr>
              <a:lnSpc>
                <a:spcPct val="110000"/>
              </a:lnSpc>
            </a:pPr>
            <a:r>
              <a:rPr lang="en-GB" sz="1600">
                <a:latin typeface="Arial" panose="020B0604020202020204" pitchFamily="34" charset="0"/>
                <a:cs typeface="Arial" panose="020B0604020202020204" pitchFamily="34" charset="0"/>
              </a:rPr>
              <a:t>Price reduction can be up to 100 per cent of the price of the goods</a:t>
            </a:r>
          </a:p>
          <a:p>
            <a:pPr>
              <a:lnSpc>
                <a:spcPct val="110000"/>
              </a:lnSpc>
            </a:pPr>
            <a:r>
              <a:rPr lang="en-GB" sz="1600">
                <a:latin typeface="Arial" panose="020B0604020202020204" pitchFamily="34" charset="0"/>
                <a:cs typeface="Arial" panose="020B0604020202020204" pitchFamily="34" charset="0"/>
              </a:rPr>
              <a:t>Consumer keeps the goods when the price is reduced</a:t>
            </a:r>
          </a:p>
          <a:p>
            <a:pPr>
              <a:lnSpc>
                <a:spcPct val="110000"/>
              </a:lnSpc>
            </a:pPr>
            <a:r>
              <a:rPr lang="en-GB" sz="1600">
                <a:latin typeface="Arial" panose="020B0604020202020204" pitchFamily="34" charset="0"/>
                <a:cs typeface="Arial" panose="020B0604020202020204" pitchFamily="34" charset="0"/>
              </a:rPr>
              <a:t>Right to reject requires full refund (unless consumer has had significant use of them) and return of goods</a:t>
            </a:r>
          </a:p>
          <a:p>
            <a:pPr>
              <a:lnSpc>
                <a:spcPct val="110000"/>
              </a:lnSpc>
            </a:pPr>
            <a:endParaRPr lang="en-GB" sz="1600">
              <a:latin typeface="Arial" panose="020B0604020202020204" pitchFamily="34" charset="0"/>
              <a:cs typeface="Arial" panose="020B0604020202020204" pitchFamily="34" charset="0"/>
            </a:endParaRPr>
          </a:p>
          <a:p>
            <a:pPr marL="0" indent="0">
              <a:lnSpc>
                <a:spcPct val="110000"/>
              </a:lnSpc>
              <a:buNone/>
            </a:pPr>
            <a:r>
              <a:rPr lang="en-GB" sz="1600" b="1">
                <a:latin typeface="Arial" panose="020B0604020202020204" pitchFamily="34" charset="0"/>
                <a:cs typeface="Arial" panose="020B0604020202020204" pitchFamily="34" charset="0"/>
              </a:rPr>
              <a:t>Alternatively:</a:t>
            </a:r>
          </a:p>
          <a:p>
            <a:pPr marL="0" indent="0">
              <a:lnSpc>
                <a:spcPct val="110000"/>
              </a:lnSpc>
              <a:buNone/>
            </a:pPr>
            <a:r>
              <a:rPr lang="en-GB" sz="1600">
                <a:latin typeface="Arial" panose="020B0604020202020204" pitchFamily="34" charset="0"/>
                <a:cs typeface="Arial" panose="020B0604020202020204" pitchFamily="34" charset="0"/>
              </a:rPr>
              <a:t>Consumer can seek other remedies – such as damages, specific performance or repudiation – instead of or as well as the CRA 2015 options.</a:t>
            </a:r>
          </a:p>
        </p:txBody>
      </p:sp>
      <p:pic>
        <p:nvPicPr>
          <p:cNvPr id="4" name="Picture 3"/>
          <p:cNvPicPr>
            <a:picLocks noChangeAspect="1"/>
          </p:cNvPicPr>
          <p:nvPr/>
        </p:nvPicPr>
        <p:blipFill>
          <a:blip r:embed="rId3"/>
          <a:stretch>
            <a:fillRect/>
          </a:stretch>
        </p:blipFill>
        <p:spPr>
          <a:xfrm>
            <a:off x="1285438" y="2001118"/>
            <a:ext cx="2799103" cy="2096625"/>
          </a:xfrm>
          <a:prstGeom prst="rect">
            <a:avLst/>
          </a:prstGeom>
        </p:spPr>
      </p:pic>
      <p:sp>
        <p:nvSpPr>
          <p:cNvPr id="7" name="TextBox 6">
            <a:extLst>
              <a:ext uri="{FF2B5EF4-FFF2-40B4-BE49-F238E27FC236}">
                <a16:creationId xmlns:a16="http://schemas.microsoft.com/office/drawing/2014/main" id="{E6EE4CA9-52F3-6246-B264-D1E0089A006A}"/>
              </a:ext>
            </a:extLst>
          </p:cNvPr>
          <p:cNvSpPr txBox="1"/>
          <p:nvPr/>
        </p:nvSpPr>
        <p:spPr>
          <a:xfrm>
            <a:off x="711200" y="4097743"/>
            <a:ext cx="3721100" cy="2308324"/>
          </a:xfrm>
          <a:prstGeom prst="rect">
            <a:avLst/>
          </a:prstGeom>
          <a:noFill/>
        </p:spPr>
        <p:txBody>
          <a:bodyPr wrap="square">
            <a:spAutoFit/>
          </a:bodyPr>
          <a:lstStyle/>
          <a:p>
            <a:r>
              <a:rPr lang="en-GB" sz="2400" dirty="0">
                <a:solidFill>
                  <a:schemeClr val="accent3">
                    <a:lumMod val="75000"/>
                  </a:schemeClr>
                </a:solidFill>
              </a:rPr>
              <a:t>The final remedy</a:t>
            </a:r>
            <a:r>
              <a:rPr lang="en-GB" sz="2400" baseline="0" dirty="0">
                <a:solidFill>
                  <a:schemeClr val="accent3">
                    <a:lumMod val="75000"/>
                  </a:schemeClr>
                </a:solidFill>
              </a:rPr>
              <a:t> option set out in ss24, is the right to either:</a:t>
            </a:r>
          </a:p>
          <a:p>
            <a:pPr marL="171450" indent="-171450">
              <a:buFontTx/>
              <a:buChar char="-"/>
            </a:pPr>
            <a:r>
              <a:rPr lang="en-GB" sz="2400" baseline="0" dirty="0">
                <a:solidFill>
                  <a:schemeClr val="accent3">
                    <a:lumMod val="75000"/>
                  </a:schemeClr>
                </a:solidFill>
              </a:rPr>
              <a:t>Keep the goods but insist on a price reduction</a:t>
            </a:r>
          </a:p>
          <a:p>
            <a:pPr marL="171450" indent="-171450">
              <a:buFontTx/>
              <a:buChar char="-"/>
            </a:pPr>
            <a:r>
              <a:rPr lang="en-GB" sz="2400" baseline="0" dirty="0">
                <a:solidFill>
                  <a:schemeClr val="accent3">
                    <a:lumMod val="75000"/>
                  </a:schemeClr>
                </a:solidFill>
              </a:rPr>
              <a:t>To finally reject them</a:t>
            </a:r>
          </a:p>
        </p:txBody>
      </p:sp>
    </p:spTree>
    <p:extLst>
      <p:ext uri="{BB962C8B-B14F-4D97-AF65-F5344CB8AC3E}">
        <p14:creationId xmlns:p14="http://schemas.microsoft.com/office/powerpoint/2010/main" val="1954894411"/>
      </p:ext>
    </p:extLst>
  </p:cSld>
  <p:clrMapOvr>
    <a:masterClrMapping/>
  </p:clrMapOvr>
  <mc:AlternateContent xmlns:mc="http://schemas.openxmlformats.org/markup-compatibility/2006" xmlns:p14="http://schemas.microsoft.com/office/powerpoint/2010/main">
    <mc:Choice Requires="p14">
      <p:transition spd="slow" p14:dur="2000" advTm="123600"/>
    </mc:Choice>
    <mc:Fallback xmlns="">
      <p:transition spd="slow" advTm="12360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A4EF8-90BC-496F-904D-962D536168A0}"/>
              </a:ext>
            </a:extLst>
          </p:cNvPr>
          <p:cNvSpPr>
            <a:spLocks noGrp="1"/>
          </p:cNvSpPr>
          <p:nvPr>
            <p:ph type="title"/>
          </p:nvPr>
        </p:nvSpPr>
        <p:spPr>
          <a:xfrm>
            <a:off x="1065328" y="-813402"/>
            <a:ext cx="10221371" cy="3858767"/>
          </a:xfrm>
        </p:spPr>
        <p:txBody>
          <a:bodyPr anchor="ctr">
            <a:normAutofit/>
          </a:bodyPr>
          <a:lstStyle/>
          <a:p>
            <a:r>
              <a:rPr lang="en-GB" sz="3600" b="1" dirty="0"/>
              <a:t>Services contracts remedies</a:t>
            </a:r>
          </a:p>
        </p:txBody>
      </p:sp>
      <p:sp>
        <p:nvSpPr>
          <p:cNvPr id="3" name="Content Placeholder 2">
            <a:extLst>
              <a:ext uri="{FF2B5EF4-FFF2-40B4-BE49-F238E27FC236}">
                <a16:creationId xmlns:a16="http://schemas.microsoft.com/office/drawing/2014/main" id="{D1E2B9C2-1B3D-458C-BC92-5A0CD14BDDE1}"/>
              </a:ext>
            </a:extLst>
          </p:cNvPr>
          <p:cNvSpPr>
            <a:spLocks noGrp="1"/>
          </p:cNvSpPr>
          <p:nvPr>
            <p:ph idx="1"/>
          </p:nvPr>
        </p:nvSpPr>
        <p:spPr>
          <a:xfrm>
            <a:off x="2998990" y="2012009"/>
            <a:ext cx="5440680" cy="3858768"/>
          </a:xfrm>
        </p:spPr>
        <p:txBody>
          <a:bodyPr anchor="ctr">
            <a:normAutofit fontScale="92500"/>
          </a:bodyPr>
          <a:lstStyle/>
          <a:p>
            <a:pPr marL="0" indent="0">
              <a:buNone/>
            </a:pPr>
            <a:r>
              <a:rPr lang="en-GB" sz="2800" dirty="0">
                <a:solidFill>
                  <a:srgbClr val="000000"/>
                </a:solidFill>
              </a:rPr>
              <a:t>Slightly different remedies are available where the implied terms relating to services have been breached, and these are outlined in </a:t>
            </a:r>
            <a:r>
              <a:rPr lang="en-GB" sz="2800" b="1" dirty="0">
                <a:solidFill>
                  <a:srgbClr val="000000"/>
                </a:solidFill>
              </a:rPr>
              <a:t>s54 CRA 2015. </a:t>
            </a:r>
          </a:p>
          <a:p>
            <a:pPr marL="0" indent="0">
              <a:buNone/>
            </a:pPr>
            <a:r>
              <a:rPr lang="en-GB" sz="2800" dirty="0">
                <a:solidFill>
                  <a:srgbClr val="000000"/>
                </a:solidFill>
              </a:rPr>
              <a:t>Again, as with the remedies for goods contracts, the injured consumer is still free to seek alternative remedies – such as damages, specific performance and repudiation –instead or as well as any of these listed options</a:t>
            </a:r>
          </a:p>
        </p:txBody>
      </p:sp>
    </p:spTree>
    <p:extLst>
      <p:ext uri="{BB962C8B-B14F-4D97-AF65-F5344CB8AC3E}">
        <p14:creationId xmlns:p14="http://schemas.microsoft.com/office/powerpoint/2010/main" val="3535091213"/>
      </p:ext>
    </p:extLst>
  </p:cSld>
  <p:clrMapOvr>
    <a:masterClrMapping/>
  </p:clrMapOvr>
  <mc:AlternateContent xmlns:mc="http://schemas.openxmlformats.org/markup-compatibility/2006" xmlns:p14="http://schemas.microsoft.com/office/powerpoint/2010/main">
    <mc:Choice Requires="p14">
      <p:transition spd="slow" p14:dur="2000" advTm="41656"/>
    </mc:Choice>
    <mc:Fallback xmlns="">
      <p:transition spd="slow" advTm="41656"/>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7F1C4-B4FE-4E22-B173-EA753905A6D5}"/>
              </a:ext>
            </a:extLst>
          </p:cNvPr>
          <p:cNvSpPr>
            <a:spLocks noGrp="1"/>
          </p:cNvSpPr>
          <p:nvPr>
            <p:ph type="title"/>
          </p:nvPr>
        </p:nvSpPr>
        <p:spPr>
          <a:xfrm>
            <a:off x="860612" y="1138228"/>
            <a:ext cx="3793685" cy="3858767"/>
          </a:xfrm>
        </p:spPr>
        <p:txBody>
          <a:bodyPr anchor="ctr">
            <a:normAutofit/>
          </a:bodyPr>
          <a:lstStyle/>
          <a:p>
            <a:r>
              <a:rPr lang="en-GB" sz="3600" b="1" dirty="0"/>
              <a:t>(1) s55 – Right to repeat performance</a:t>
            </a:r>
          </a:p>
        </p:txBody>
      </p:sp>
      <p:sp>
        <p:nvSpPr>
          <p:cNvPr id="3" name="Content Placeholder 2">
            <a:extLst>
              <a:ext uri="{FF2B5EF4-FFF2-40B4-BE49-F238E27FC236}">
                <a16:creationId xmlns:a16="http://schemas.microsoft.com/office/drawing/2014/main" id="{DB9D03A5-21C6-441C-A7F6-BBEE9EA61AA9}"/>
              </a:ext>
            </a:extLst>
          </p:cNvPr>
          <p:cNvSpPr>
            <a:spLocks noGrp="1"/>
          </p:cNvSpPr>
          <p:nvPr>
            <p:ph idx="1"/>
          </p:nvPr>
        </p:nvSpPr>
        <p:spPr>
          <a:xfrm>
            <a:off x="5577225" y="2045371"/>
            <a:ext cx="5440680" cy="3858768"/>
          </a:xfrm>
        </p:spPr>
        <p:txBody>
          <a:bodyPr anchor="ctr">
            <a:normAutofit/>
          </a:bodyPr>
          <a:lstStyle/>
          <a:p>
            <a:pPr marL="0" indent="0">
              <a:buNone/>
            </a:pPr>
            <a:r>
              <a:rPr lang="en-GB" dirty="0">
                <a:solidFill>
                  <a:srgbClr val="000000"/>
                </a:solidFill>
              </a:rPr>
              <a:t>This will apply to situations where the initial service was not performed with the use of reasonable care and skill (</a:t>
            </a:r>
            <a:r>
              <a:rPr lang="en-GB" b="1" dirty="0">
                <a:solidFill>
                  <a:srgbClr val="000000"/>
                </a:solidFill>
              </a:rPr>
              <a:t>s49</a:t>
            </a:r>
            <a:r>
              <a:rPr lang="en-GB" dirty="0">
                <a:solidFill>
                  <a:srgbClr val="000000"/>
                </a:solidFill>
              </a:rPr>
              <a:t>), in order to ensure that the contract has been performed correctly.  </a:t>
            </a:r>
          </a:p>
          <a:p>
            <a:pPr marL="0" indent="0">
              <a:buNone/>
            </a:pPr>
            <a:endParaRPr lang="en-GB" dirty="0">
              <a:solidFill>
                <a:srgbClr val="000000"/>
              </a:solidFill>
            </a:endParaRPr>
          </a:p>
          <a:p>
            <a:pPr marL="0" indent="0">
              <a:buNone/>
            </a:pPr>
            <a:r>
              <a:rPr lang="en-GB" dirty="0">
                <a:solidFill>
                  <a:srgbClr val="000000"/>
                </a:solidFill>
              </a:rPr>
              <a:t>Here, the trader is required to perform the service again, at his own cost, within a reasonable period of time, and without significantly inconveniencing the consumer.</a:t>
            </a:r>
          </a:p>
        </p:txBody>
      </p:sp>
    </p:spTree>
    <p:extLst>
      <p:ext uri="{BB962C8B-B14F-4D97-AF65-F5344CB8AC3E}">
        <p14:creationId xmlns:p14="http://schemas.microsoft.com/office/powerpoint/2010/main" val="224105702"/>
      </p:ext>
    </p:extLst>
  </p:cSld>
  <p:clrMapOvr>
    <a:masterClrMapping/>
  </p:clrMapOvr>
  <mc:AlternateContent xmlns:mc="http://schemas.openxmlformats.org/markup-compatibility/2006" xmlns:p14="http://schemas.microsoft.com/office/powerpoint/2010/main">
    <mc:Choice Requires="p14">
      <p:transition spd="slow" p14:dur="2000" advTm="43769"/>
    </mc:Choice>
    <mc:Fallback xmlns="">
      <p:transition spd="slow" advTm="43769"/>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657AA-2489-4C82-BEBB-79CACA2A5228}"/>
              </a:ext>
            </a:extLst>
          </p:cNvPr>
          <p:cNvSpPr>
            <a:spLocks noGrp="1"/>
          </p:cNvSpPr>
          <p:nvPr>
            <p:ph type="title"/>
          </p:nvPr>
        </p:nvSpPr>
        <p:spPr>
          <a:xfrm>
            <a:off x="860612" y="1138228"/>
            <a:ext cx="3793685" cy="3858767"/>
          </a:xfrm>
        </p:spPr>
        <p:txBody>
          <a:bodyPr anchor="ctr">
            <a:normAutofit/>
          </a:bodyPr>
          <a:lstStyle/>
          <a:p>
            <a:r>
              <a:rPr lang="en-GB" sz="3600" b="1" dirty="0"/>
              <a:t>S56 – Right to price reduction</a:t>
            </a:r>
          </a:p>
        </p:txBody>
      </p:sp>
      <p:sp>
        <p:nvSpPr>
          <p:cNvPr id="3" name="Content Placeholder 2">
            <a:extLst>
              <a:ext uri="{FF2B5EF4-FFF2-40B4-BE49-F238E27FC236}">
                <a16:creationId xmlns:a16="http://schemas.microsoft.com/office/drawing/2014/main" id="{E166A756-A9B7-4A62-A655-94D8353AE8D8}"/>
              </a:ext>
            </a:extLst>
          </p:cNvPr>
          <p:cNvSpPr>
            <a:spLocks noGrp="1"/>
          </p:cNvSpPr>
          <p:nvPr>
            <p:ph idx="1"/>
          </p:nvPr>
        </p:nvSpPr>
        <p:spPr>
          <a:xfrm>
            <a:off x="5439340" y="2219543"/>
            <a:ext cx="5440680" cy="3858768"/>
          </a:xfrm>
        </p:spPr>
        <p:txBody>
          <a:bodyPr anchor="ctr">
            <a:normAutofit fontScale="85000" lnSpcReduction="10000"/>
          </a:bodyPr>
          <a:lstStyle/>
          <a:p>
            <a:pPr marL="0" indent="0">
              <a:buNone/>
            </a:pPr>
            <a:r>
              <a:rPr lang="en-GB" sz="2800" b="1" dirty="0">
                <a:solidFill>
                  <a:srgbClr val="000000"/>
                </a:solidFill>
              </a:rPr>
              <a:t>Where the repeat performance remedy is not possible, or where the initial service was not performed within a reasonable time (s52), the consumer has the right to require the trader to reduce the price by an amount appropriate to the severity of the breach, and this can be up to 100% of the amount paid.  </a:t>
            </a:r>
          </a:p>
          <a:p>
            <a:pPr marL="0" indent="0">
              <a:buNone/>
            </a:pPr>
            <a:r>
              <a:rPr lang="en-GB" sz="2800" b="1" dirty="0">
                <a:solidFill>
                  <a:srgbClr val="000000"/>
                </a:solidFill>
              </a:rPr>
              <a:t>Any refund, whether full or partial, must be paid to the customer asap, and no more than 14 days from the date the agreement to refund is made.</a:t>
            </a:r>
          </a:p>
        </p:txBody>
      </p:sp>
    </p:spTree>
    <p:extLst>
      <p:ext uri="{BB962C8B-B14F-4D97-AF65-F5344CB8AC3E}">
        <p14:creationId xmlns:p14="http://schemas.microsoft.com/office/powerpoint/2010/main" val="121694733"/>
      </p:ext>
    </p:extLst>
  </p:cSld>
  <p:clrMapOvr>
    <a:masterClrMapping/>
  </p:clrMapOvr>
  <mc:AlternateContent xmlns:mc="http://schemas.openxmlformats.org/markup-compatibility/2006" xmlns:p14="http://schemas.microsoft.com/office/powerpoint/2010/main">
    <mc:Choice Requires="p14">
      <p:transition spd="slow" p14:dur="2000" advTm="53382"/>
    </mc:Choice>
    <mc:Fallback xmlns="">
      <p:transition spd="slow" advTm="53382"/>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E8ECE-032C-447B-8280-03DF40BCF322}"/>
              </a:ext>
            </a:extLst>
          </p:cNvPr>
          <p:cNvSpPr>
            <a:spLocks noGrp="1"/>
          </p:cNvSpPr>
          <p:nvPr>
            <p:ph type="title"/>
          </p:nvPr>
        </p:nvSpPr>
        <p:spPr/>
        <p:txBody>
          <a:bodyPr/>
          <a:lstStyle/>
          <a:p>
            <a:r>
              <a:rPr lang="en-GB" b="1" dirty="0"/>
              <a:t>Digital content </a:t>
            </a:r>
            <a:r>
              <a:rPr lang="en-GB" b="1"/>
              <a:t>contracts remedies</a:t>
            </a:r>
          </a:p>
        </p:txBody>
      </p:sp>
      <p:sp>
        <p:nvSpPr>
          <p:cNvPr id="3" name="Content Placeholder 2">
            <a:extLst>
              <a:ext uri="{FF2B5EF4-FFF2-40B4-BE49-F238E27FC236}">
                <a16:creationId xmlns:a16="http://schemas.microsoft.com/office/drawing/2014/main" id="{CEC59459-E407-4E86-BCD9-CAF7A642E2E8}"/>
              </a:ext>
            </a:extLst>
          </p:cNvPr>
          <p:cNvSpPr>
            <a:spLocks noGrp="1"/>
          </p:cNvSpPr>
          <p:nvPr>
            <p:ph idx="1"/>
          </p:nvPr>
        </p:nvSpPr>
        <p:spPr/>
        <p:txBody>
          <a:bodyPr>
            <a:normAutofit/>
          </a:bodyPr>
          <a:lstStyle/>
          <a:p>
            <a:pPr marL="0" indent="0">
              <a:buNone/>
            </a:pPr>
            <a:r>
              <a:rPr lang="en-GB" sz="3200" dirty="0"/>
              <a:t>Finally, specific remedies are also outlined in CRA 2015 where any of the implied terms relating to digital content have been breached, and these are identified in s42. As with the CRA 2015 remedies outlined above, the consumer is again still free to seek alternative remedies – such as damages or specific performance.</a:t>
            </a:r>
          </a:p>
        </p:txBody>
      </p:sp>
    </p:spTree>
    <p:extLst>
      <p:ext uri="{BB962C8B-B14F-4D97-AF65-F5344CB8AC3E}">
        <p14:creationId xmlns:p14="http://schemas.microsoft.com/office/powerpoint/2010/main" val="3919632843"/>
      </p:ext>
    </p:extLst>
  </p:cSld>
  <p:clrMapOvr>
    <a:masterClrMapping/>
  </p:clrMapOvr>
  <mc:AlternateContent xmlns:mc="http://schemas.openxmlformats.org/markup-compatibility/2006" xmlns:p14="http://schemas.microsoft.com/office/powerpoint/2010/main">
    <mc:Choice Requires="p14">
      <p:transition spd="slow" p14:dur="2000" advTm="56471"/>
    </mc:Choice>
    <mc:Fallback xmlns="">
      <p:transition spd="slow" advTm="56471"/>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FDDFD-53C6-407B-BB66-313BFE3D98B6}"/>
              </a:ext>
            </a:extLst>
          </p:cNvPr>
          <p:cNvSpPr>
            <a:spLocks noGrp="1"/>
          </p:cNvSpPr>
          <p:nvPr>
            <p:ph type="title"/>
          </p:nvPr>
        </p:nvSpPr>
        <p:spPr/>
        <p:txBody>
          <a:bodyPr/>
          <a:lstStyle/>
          <a:p>
            <a:r>
              <a:rPr lang="en-GB" dirty="0"/>
              <a:t>(1) s43 – Right to repair or replacement</a:t>
            </a:r>
          </a:p>
        </p:txBody>
      </p:sp>
      <p:sp>
        <p:nvSpPr>
          <p:cNvPr id="3" name="Content Placeholder 2">
            <a:extLst>
              <a:ext uri="{FF2B5EF4-FFF2-40B4-BE49-F238E27FC236}">
                <a16:creationId xmlns:a16="http://schemas.microsoft.com/office/drawing/2014/main" id="{D693523B-1A0D-4D1F-B8F1-0EEE2F672259}"/>
              </a:ext>
            </a:extLst>
          </p:cNvPr>
          <p:cNvSpPr>
            <a:spLocks noGrp="1"/>
          </p:cNvSpPr>
          <p:nvPr>
            <p:ph idx="1"/>
          </p:nvPr>
        </p:nvSpPr>
        <p:spPr/>
        <p:txBody>
          <a:bodyPr>
            <a:normAutofit/>
          </a:bodyPr>
          <a:lstStyle/>
          <a:p>
            <a:pPr marL="0" indent="0">
              <a:buNone/>
            </a:pPr>
            <a:r>
              <a:rPr lang="en-GB" sz="3600" dirty="0"/>
              <a:t>To “repair” in this context means to ensure that the digital content conforms with the contract.  This could – for example -  be achieved via a software update.</a:t>
            </a:r>
          </a:p>
        </p:txBody>
      </p:sp>
    </p:spTree>
    <p:extLst>
      <p:ext uri="{BB962C8B-B14F-4D97-AF65-F5344CB8AC3E}">
        <p14:creationId xmlns:p14="http://schemas.microsoft.com/office/powerpoint/2010/main" val="2246821071"/>
      </p:ext>
    </p:extLst>
  </p:cSld>
  <p:clrMapOvr>
    <a:masterClrMapping/>
  </p:clrMapOvr>
  <mc:AlternateContent xmlns:mc="http://schemas.openxmlformats.org/markup-compatibility/2006" xmlns:p14="http://schemas.microsoft.com/office/powerpoint/2010/main">
    <mc:Choice Requires="p14">
      <p:transition spd="slow" p14:dur="2000" advTm="60813"/>
    </mc:Choice>
    <mc:Fallback xmlns="">
      <p:transition spd="slow" advTm="60813"/>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2BFAC-3405-41F7-9FAF-E6C79612B2D2}"/>
              </a:ext>
            </a:extLst>
          </p:cNvPr>
          <p:cNvSpPr>
            <a:spLocks noGrp="1"/>
          </p:cNvSpPr>
          <p:nvPr>
            <p:ph type="title"/>
          </p:nvPr>
        </p:nvSpPr>
        <p:spPr/>
        <p:txBody>
          <a:bodyPr/>
          <a:lstStyle/>
          <a:p>
            <a:r>
              <a:rPr lang="en-GB" dirty="0"/>
              <a:t>(2) s44 – Right to price reduction</a:t>
            </a:r>
          </a:p>
        </p:txBody>
      </p:sp>
      <p:sp>
        <p:nvSpPr>
          <p:cNvPr id="3" name="Content Placeholder 2">
            <a:extLst>
              <a:ext uri="{FF2B5EF4-FFF2-40B4-BE49-F238E27FC236}">
                <a16:creationId xmlns:a16="http://schemas.microsoft.com/office/drawing/2014/main" id="{E8043223-AAA0-4699-A15F-9DC307476039}"/>
              </a:ext>
            </a:extLst>
          </p:cNvPr>
          <p:cNvSpPr>
            <a:spLocks noGrp="1"/>
          </p:cNvSpPr>
          <p:nvPr>
            <p:ph idx="1"/>
          </p:nvPr>
        </p:nvSpPr>
        <p:spPr/>
        <p:txBody>
          <a:bodyPr/>
          <a:lstStyle/>
          <a:p>
            <a:pPr marL="0" indent="0">
              <a:buNone/>
            </a:pPr>
            <a:r>
              <a:rPr lang="en-GB" dirty="0"/>
              <a:t>If the repair or replacement cannot be carried out (at all, or within a reasonable time, or without significantly inconveniencing the consumer,) then a price reduction becomes an alternative option.</a:t>
            </a:r>
          </a:p>
          <a:p>
            <a:pPr marL="0" indent="0">
              <a:buNone/>
            </a:pPr>
            <a:r>
              <a:rPr lang="en-GB" dirty="0"/>
              <a:t>As before, the price reduction could amount to a full refund, if this is deemed appropriate in the circumstances.  Any refund – whether full or partial – must be paid to the consumer asap. And no more than 14 days from the date when the agreement to refund is made.</a:t>
            </a:r>
          </a:p>
          <a:p>
            <a:pPr marL="0" indent="0">
              <a:buNone/>
            </a:pPr>
            <a:r>
              <a:rPr lang="en-GB" dirty="0"/>
              <a:t>The remaining 2 remedies in relation to digital content are more specific.</a:t>
            </a:r>
          </a:p>
        </p:txBody>
      </p:sp>
    </p:spTree>
    <p:extLst>
      <p:ext uri="{BB962C8B-B14F-4D97-AF65-F5344CB8AC3E}">
        <p14:creationId xmlns:p14="http://schemas.microsoft.com/office/powerpoint/2010/main" val="1799562278"/>
      </p:ext>
    </p:extLst>
  </p:cSld>
  <p:clrMapOvr>
    <a:masterClrMapping/>
  </p:clrMapOvr>
  <mc:AlternateContent xmlns:mc="http://schemas.openxmlformats.org/markup-compatibility/2006" xmlns:p14="http://schemas.microsoft.com/office/powerpoint/2010/main">
    <mc:Choice Requires="p14">
      <p:transition spd="slow" p14:dur="2000" advTm="43630"/>
    </mc:Choice>
    <mc:Fallback xmlns="">
      <p:transition spd="slow" advTm="4363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A67C1-71FA-4534-9F94-FC09E5D620B6}"/>
              </a:ext>
            </a:extLst>
          </p:cNvPr>
          <p:cNvSpPr>
            <a:spLocks noGrp="1"/>
          </p:cNvSpPr>
          <p:nvPr>
            <p:ph type="title"/>
          </p:nvPr>
        </p:nvSpPr>
        <p:spPr/>
        <p:txBody>
          <a:bodyPr/>
          <a:lstStyle/>
          <a:p>
            <a:r>
              <a:rPr lang="en-GB" dirty="0"/>
              <a:t>(3) s45 – Right to a refund</a:t>
            </a:r>
          </a:p>
        </p:txBody>
      </p:sp>
      <p:sp>
        <p:nvSpPr>
          <p:cNvPr id="3" name="Content Placeholder 2">
            <a:extLst>
              <a:ext uri="{FF2B5EF4-FFF2-40B4-BE49-F238E27FC236}">
                <a16:creationId xmlns:a16="http://schemas.microsoft.com/office/drawing/2014/main" id="{66014E99-10EB-4C7C-B959-2EFA6579D225}"/>
              </a:ext>
            </a:extLst>
          </p:cNvPr>
          <p:cNvSpPr>
            <a:spLocks noGrp="1"/>
          </p:cNvSpPr>
          <p:nvPr>
            <p:ph idx="1"/>
          </p:nvPr>
        </p:nvSpPr>
        <p:spPr/>
        <p:txBody>
          <a:bodyPr>
            <a:normAutofit/>
          </a:bodyPr>
          <a:lstStyle/>
          <a:p>
            <a:pPr marL="0" indent="0">
              <a:buNone/>
            </a:pPr>
            <a:r>
              <a:rPr lang="en-GB" sz="3200" dirty="0"/>
              <a:t>Unlike the other options, this remedy is only available when the term that has been breached is the trader’s right to supply the digital content (which is set out at </a:t>
            </a:r>
            <a:r>
              <a:rPr lang="en-GB" sz="3200" b="1" dirty="0"/>
              <a:t>s41</a:t>
            </a:r>
            <a:r>
              <a:rPr lang="en-GB" sz="3200" dirty="0"/>
              <a:t> and effectively means that the trader is selling something that he has no right to sell). The terms are the same as under </a:t>
            </a:r>
            <a:r>
              <a:rPr lang="en-GB" sz="3200" b="1" dirty="0"/>
              <a:t>s44</a:t>
            </a:r>
            <a:r>
              <a:rPr lang="en-GB" sz="3200" dirty="0"/>
              <a:t>.</a:t>
            </a:r>
          </a:p>
        </p:txBody>
      </p:sp>
    </p:spTree>
    <p:extLst>
      <p:ext uri="{BB962C8B-B14F-4D97-AF65-F5344CB8AC3E}">
        <p14:creationId xmlns:p14="http://schemas.microsoft.com/office/powerpoint/2010/main" val="1504876155"/>
      </p:ext>
    </p:extLst>
  </p:cSld>
  <p:clrMapOvr>
    <a:masterClrMapping/>
  </p:clrMapOvr>
  <mc:AlternateContent xmlns:mc="http://schemas.openxmlformats.org/markup-compatibility/2006" xmlns:p14="http://schemas.microsoft.com/office/powerpoint/2010/main">
    <mc:Choice Requires="p14">
      <p:transition spd="slow" p14:dur="2000" advTm="26656"/>
    </mc:Choice>
    <mc:Fallback xmlns="">
      <p:transition spd="slow" advTm="26656"/>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570D2-4394-43D5-A26A-17BB7868AB89}"/>
              </a:ext>
            </a:extLst>
          </p:cNvPr>
          <p:cNvSpPr>
            <a:spLocks noGrp="1"/>
          </p:cNvSpPr>
          <p:nvPr>
            <p:ph type="title"/>
          </p:nvPr>
        </p:nvSpPr>
        <p:spPr>
          <a:xfrm>
            <a:off x="943745" y="327040"/>
            <a:ext cx="9601196" cy="1303867"/>
          </a:xfrm>
        </p:spPr>
        <p:txBody>
          <a:bodyPr>
            <a:normAutofit fontScale="90000"/>
          </a:bodyPr>
          <a:lstStyle/>
          <a:p>
            <a:r>
              <a:rPr lang="en-GB" dirty="0"/>
              <a:t>(4) s46 – Remedy for damage to device or to other digital content </a:t>
            </a:r>
          </a:p>
        </p:txBody>
      </p:sp>
      <p:sp>
        <p:nvSpPr>
          <p:cNvPr id="3" name="Content Placeholder 2">
            <a:extLst>
              <a:ext uri="{FF2B5EF4-FFF2-40B4-BE49-F238E27FC236}">
                <a16:creationId xmlns:a16="http://schemas.microsoft.com/office/drawing/2014/main" id="{48ABEBE1-1980-4896-B136-C90A2ABC1EFD}"/>
              </a:ext>
            </a:extLst>
          </p:cNvPr>
          <p:cNvSpPr>
            <a:spLocks noGrp="1"/>
          </p:cNvSpPr>
          <p:nvPr>
            <p:ph idx="1"/>
          </p:nvPr>
        </p:nvSpPr>
        <p:spPr>
          <a:xfrm>
            <a:off x="715143" y="2834640"/>
            <a:ext cx="10058400" cy="4023360"/>
          </a:xfrm>
        </p:spPr>
        <p:txBody>
          <a:bodyPr>
            <a:normAutofit/>
          </a:bodyPr>
          <a:lstStyle/>
          <a:p>
            <a:pPr marL="0" indent="0">
              <a:buNone/>
            </a:pPr>
            <a:r>
              <a:rPr lang="en-GB" sz="2800" dirty="0"/>
              <a:t>If the digital content in question (whether paid for or free) causes damage to the consumer’s device or to any of the consumer’s other digital content, and where the trader has failed to use reasonable care and skill to prevent this happening, the consumer is entitled to receive either an offer from the trader to repair the damage or compensation for the damage caused.  The terms of the payment are the same as under s44.</a:t>
            </a:r>
          </a:p>
        </p:txBody>
      </p:sp>
    </p:spTree>
    <p:extLst>
      <p:ext uri="{BB962C8B-B14F-4D97-AF65-F5344CB8AC3E}">
        <p14:creationId xmlns:p14="http://schemas.microsoft.com/office/powerpoint/2010/main" val="2866928961"/>
      </p:ext>
    </p:extLst>
  </p:cSld>
  <p:clrMapOvr>
    <a:masterClrMapping/>
  </p:clrMapOvr>
  <mc:AlternateContent xmlns:mc="http://schemas.openxmlformats.org/markup-compatibility/2006" xmlns:p14="http://schemas.microsoft.com/office/powerpoint/2010/main">
    <mc:Choice Requires="p14">
      <p:transition spd="slow" p14:dur="2000" advTm="43166"/>
    </mc:Choice>
    <mc:Fallback xmlns="">
      <p:transition spd="slow" advTm="43166"/>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1D53CA0-FDE7-4B62-AE74-A671E6B82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06FA22A8-DAD2-4DBF-BCF6-AA00E9D83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 name="Straight Connector 19">
            <a:extLst>
              <a:ext uri="{FF2B5EF4-FFF2-40B4-BE49-F238E27FC236}">
                <a16:creationId xmlns:a16="http://schemas.microsoft.com/office/drawing/2014/main" id="{38CF2381-9166-48DC-8859-93B6A58939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8B774B55-DEEF-410A-9F9B-E3F6C9F71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5EC5DB06-6645-4545-0265-CA9422938181}"/>
              </a:ext>
            </a:extLst>
          </p:cNvPr>
          <p:cNvSpPr txBox="1"/>
          <p:nvPr/>
        </p:nvSpPr>
        <p:spPr>
          <a:xfrm>
            <a:off x="633999" y="4550229"/>
            <a:ext cx="10909073" cy="1057655"/>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3800" spc="-50">
                <a:solidFill>
                  <a:schemeClr val="tx1">
                    <a:lumMod val="85000"/>
                    <a:lumOff val="15000"/>
                  </a:schemeClr>
                </a:solidFill>
                <a:latin typeface="+mj-lt"/>
                <a:ea typeface="+mj-ea"/>
                <a:cs typeface="+mj-cs"/>
              </a:rPr>
              <a:t>CRA 2015 remedies – digital content contracts Step 1:</a:t>
            </a:r>
          </a:p>
        </p:txBody>
      </p:sp>
      <p:pic>
        <p:nvPicPr>
          <p:cNvPr id="10" name="Picture 9">
            <a:extLst>
              <a:ext uri="{FF2B5EF4-FFF2-40B4-BE49-F238E27FC236}">
                <a16:creationId xmlns:a16="http://schemas.microsoft.com/office/drawing/2014/main" id="{B116361A-D218-6AA6-B1BC-C53FCC59BFDB}"/>
              </a:ext>
            </a:extLst>
          </p:cNvPr>
          <p:cNvPicPr>
            <a:picLocks noChangeAspect="1"/>
          </p:cNvPicPr>
          <p:nvPr/>
        </p:nvPicPr>
        <p:blipFill>
          <a:blip r:embed="rId3"/>
          <a:srcRect t="7116" r="-1" b="10377"/>
          <a:stretch/>
        </p:blipFill>
        <p:spPr>
          <a:xfrm>
            <a:off x="272755" y="711367"/>
            <a:ext cx="11646489" cy="3843665"/>
          </a:xfrm>
          <a:prstGeom prst="rect">
            <a:avLst/>
          </a:prstGeom>
        </p:spPr>
      </p:pic>
      <p:cxnSp>
        <p:nvCxnSpPr>
          <p:cNvPr id="24" name="Straight Connector 23">
            <a:extLst>
              <a:ext uri="{FF2B5EF4-FFF2-40B4-BE49-F238E27FC236}">
                <a16:creationId xmlns:a16="http://schemas.microsoft.com/office/drawing/2014/main" id="{E86F63E5-80CB-48C0-8847-43E22C5378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B7318D88-D9BB-4846-BF7B-49CBE4094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178E6CEE-A5A7-4FF2-A9BA-8E59C72B36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338587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9FAF7-A863-D7D2-F711-D664FBA8893A}"/>
              </a:ext>
            </a:extLst>
          </p:cNvPr>
          <p:cNvSpPr>
            <a:spLocks noGrp="1"/>
          </p:cNvSpPr>
          <p:nvPr>
            <p:ph type="ctrTitle"/>
          </p:nvPr>
        </p:nvSpPr>
        <p:spPr/>
        <p:txBody>
          <a:bodyPr/>
          <a:lstStyle/>
          <a:p>
            <a:pPr algn="ctr"/>
            <a:r>
              <a:rPr lang="en-GB" dirty="0"/>
              <a:t>COMMERCIAL RIGHTS REMEDIES</a:t>
            </a:r>
          </a:p>
        </p:txBody>
      </p:sp>
    </p:spTree>
    <p:extLst>
      <p:ext uri="{BB962C8B-B14F-4D97-AF65-F5344CB8AC3E}">
        <p14:creationId xmlns:p14="http://schemas.microsoft.com/office/powerpoint/2010/main" val="18045146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BEA96-9BB5-7983-C9C1-743AB4BA525A}"/>
              </a:ext>
            </a:extLst>
          </p:cNvPr>
          <p:cNvSpPr>
            <a:spLocks noGrp="1"/>
          </p:cNvSpPr>
          <p:nvPr>
            <p:ph type="title"/>
          </p:nvPr>
        </p:nvSpPr>
        <p:spPr/>
        <p:txBody>
          <a:bodyPr/>
          <a:lstStyle/>
          <a:p>
            <a:r>
              <a:rPr lang="en-GB" dirty="0"/>
              <a:t>Commercial rights remedies – Sale of Goods Act 1979</a:t>
            </a:r>
          </a:p>
        </p:txBody>
      </p:sp>
      <p:sp>
        <p:nvSpPr>
          <p:cNvPr id="4" name="TextBox 3">
            <a:extLst>
              <a:ext uri="{FF2B5EF4-FFF2-40B4-BE49-F238E27FC236}">
                <a16:creationId xmlns:a16="http://schemas.microsoft.com/office/drawing/2014/main" id="{D485409B-AE9B-1A97-433A-9A90434DC9E9}"/>
              </a:ext>
            </a:extLst>
          </p:cNvPr>
          <p:cNvSpPr txBox="1"/>
          <p:nvPr/>
        </p:nvSpPr>
        <p:spPr>
          <a:xfrm>
            <a:off x="708548" y="2773612"/>
            <a:ext cx="6093724" cy="1754326"/>
          </a:xfrm>
          <a:prstGeom prst="rect">
            <a:avLst/>
          </a:prstGeom>
          <a:noFill/>
        </p:spPr>
        <p:txBody>
          <a:bodyPr wrap="square">
            <a:spAutoFit/>
          </a:bodyPr>
          <a:lstStyle/>
          <a:p>
            <a:r>
              <a:rPr lang="en-GB" dirty="0"/>
              <a:t>The two main remedies of a buyer in a business-to-business sale are to:</a:t>
            </a:r>
          </a:p>
          <a:p>
            <a:pPr marL="285750" indent="-285750">
              <a:buFont typeface="Arial" panose="020B0604020202020204" pitchFamily="34" charset="0"/>
              <a:buChar char="•"/>
            </a:pPr>
            <a:endParaRPr lang="en-GB" dirty="0">
              <a:solidFill>
                <a:schemeClr val="accent3">
                  <a:lumMod val="75000"/>
                </a:schemeClr>
              </a:solidFill>
            </a:endParaRPr>
          </a:p>
          <a:p>
            <a:pPr marL="285750" indent="-285750">
              <a:buFont typeface="Arial" panose="020B0604020202020204" pitchFamily="34" charset="0"/>
              <a:buChar char="•"/>
            </a:pPr>
            <a:r>
              <a:rPr lang="en-GB" dirty="0">
                <a:solidFill>
                  <a:schemeClr val="accent3">
                    <a:lumMod val="75000"/>
                  </a:schemeClr>
                </a:solidFill>
              </a:rPr>
              <a:t>reject the goods and get a refund of the price</a:t>
            </a:r>
          </a:p>
          <a:p>
            <a:pPr marL="285750" indent="-285750">
              <a:buFont typeface="Arial" panose="020B0604020202020204" pitchFamily="34" charset="0"/>
              <a:buChar char="•"/>
            </a:pPr>
            <a:endParaRPr lang="en-GB" dirty="0">
              <a:solidFill>
                <a:schemeClr val="accent3">
                  <a:lumMod val="75000"/>
                </a:schemeClr>
              </a:solidFill>
            </a:endParaRPr>
          </a:p>
          <a:p>
            <a:pPr marL="285750" indent="-285750">
              <a:buFont typeface="Arial" panose="020B0604020202020204" pitchFamily="34" charset="0"/>
              <a:buChar char="•"/>
            </a:pPr>
            <a:r>
              <a:rPr lang="en-GB" dirty="0">
                <a:solidFill>
                  <a:schemeClr val="accent3">
                    <a:lumMod val="75000"/>
                  </a:schemeClr>
                </a:solidFill>
              </a:rPr>
              <a:t>claim damages for loss caused by the breach of contract.</a:t>
            </a:r>
          </a:p>
        </p:txBody>
      </p:sp>
      <p:sp>
        <p:nvSpPr>
          <p:cNvPr id="6" name="TextBox 5">
            <a:extLst>
              <a:ext uri="{FF2B5EF4-FFF2-40B4-BE49-F238E27FC236}">
                <a16:creationId xmlns:a16="http://schemas.microsoft.com/office/drawing/2014/main" id="{11BFD799-940C-A7B1-B1F0-7E239D12A40F}"/>
              </a:ext>
            </a:extLst>
          </p:cNvPr>
          <p:cNvSpPr txBox="1"/>
          <p:nvPr/>
        </p:nvSpPr>
        <p:spPr>
          <a:xfrm>
            <a:off x="7325435" y="1737360"/>
            <a:ext cx="4234219" cy="4247317"/>
          </a:xfrm>
          <a:prstGeom prst="rect">
            <a:avLst/>
          </a:prstGeom>
          <a:noFill/>
        </p:spPr>
        <p:txBody>
          <a:bodyPr wrap="square">
            <a:spAutoFit/>
          </a:bodyPr>
          <a:lstStyle/>
          <a:p>
            <a:endParaRPr lang="en-GB" dirty="0"/>
          </a:p>
          <a:p>
            <a:r>
              <a:rPr lang="en-GB" dirty="0"/>
              <a:t>The buyer will lose the right to reject the goods if they’ve accepted them. The buyer might accept the goods by:</a:t>
            </a:r>
          </a:p>
          <a:p>
            <a:endParaRPr lang="en-GB" dirty="0"/>
          </a:p>
          <a:p>
            <a:pPr marL="285750" indent="-285750">
              <a:buFont typeface="Wingdings" panose="05000000000000000000" pitchFamily="2" charset="2"/>
              <a:buChar char="q"/>
            </a:pPr>
            <a:r>
              <a:rPr lang="en-GB" dirty="0"/>
              <a:t>saying they’ve accepted them</a:t>
            </a:r>
          </a:p>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r>
              <a:rPr lang="en-GB" dirty="0"/>
              <a:t>behaviour such as using them, selling them on, or</a:t>
            </a:r>
          </a:p>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r>
              <a:rPr lang="en-GB" dirty="0"/>
              <a:t>keeping them for more than a reasonable time.</a:t>
            </a:r>
          </a:p>
          <a:p>
            <a:endParaRPr lang="en-GB" dirty="0"/>
          </a:p>
          <a:p>
            <a:r>
              <a:rPr lang="en-GB" dirty="0"/>
              <a:t>If the goods have been accepted, the buyer will only be able to claim damages.</a:t>
            </a:r>
          </a:p>
        </p:txBody>
      </p:sp>
    </p:spTree>
    <p:extLst>
      <p:ext uri="{BB962C8B-B14F-4D97-AF65-F5344CB8AC3E}">
        <p14:creationId xmlns:p14="http://schemas.microsoft.com/office/powerpoint/2010/main" val="25543534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171559"/>
            <a:ext cx="6066818" cy="1499616"/>
          </a:xfrm>
        </p:spPr>
        <p:txBody>
          <a:bodyPr>
            <a:normAutofit/>
          </a:bodyPr>
          <a:lstStyle/>
          <a:p>
            <a:r>
              <a:rPr lang="en-GB" dirty="0"/>
              <a:t>SELF ASSESSMENT QUESTIONS</a:t>
            </a:r>
          </a:p>
        </p:txBody>
      </p:sp>
      <p:sp>
        <p:nvSpPr>
          <p:cNvPr id="3" name="Content Placeholder 2"/>
          <p:cNvSpPr>
            <a:spLocks noGrp="1"/>
          </p:cNvSpPr>
          <p:nvPr>
            <p:ph idx="1"/>
          </p:nvPr>
        </p:nvSpPr>
        <p:spPr>
          <a:xfrm>
            <a:off x="1024128" y="2286000"/>
            <a:ext cx="6066818" cy="4023360"/>
          </a:xfrm>
        </p:spPr>
        <p:txBody>
          <a:bodyPr>
            <a:normAutofit fontScale="92500"/>
          </a:bodyPr>
          <a:lstStyle/>
          <a:p>
            <a:pPr>
              <a:buAutoNum type="arabicPeriod"/>
            </a:pPr>
            <a:r>
              <a:rPr lang="en-GB" sz="2800" dirty="0"/>
              <a:t>What is the difference between pecuniary and non-pecuniary losses?</a:t>
            </a:r>
          </a:p>
          <a:p>
            <a:pPr>
              <a:buAutoNum type="arabicPeriod"/>
            </a:pPr>
            <a:r>
              <a:rPr lang="en-GB" sz="2800" dirty="0"/>
              <a:t>What is the difference between the expectation loss and reliance loss approaches to calculating damages?</a:t>
            </a:r>
          </a:p>
          <a:p>
            <a:pPr>
              <a:buAutoNum type="arabicPeriod"/>
            </a:pPr>
            <a:r>
              <a:rPr lang="en-GB" sz="2800" dirty="0"/>
              <a:t>Under the remoteness of damage rule, for what damages will the defendant be liable?</a:t>
            </a:r>
          </a:p>
          <a:p>
            <a:pPr>
              <a:buAutoNum type="arabicPeriod"/>
            </a:pPr>
            <a:r>
              <a:rPr lang="en-GB" sz="2800" dirty="0"/>
              <a:t>In what situations might specific performance </a:t>
            </a:r>
            <a:r>
              <a:rPr lang="en-GB" sz="2800" b="1" u="sng" dirty="0"/>
              <a:t>not</a:t>
            </a:r>
            <a:r>
              <a:rPr lang="en-GB" sz="2800" dirty="0"/>
              <a:t> be awarded?</a:t>
            </a:r>
          </a:p>
          <a:p>
            <a:pPr marL="0" indent="0">
              <a:buNone/>
            </a:pPr>
            <a:endParaRPr lang="en-GB" dirty="0"/>
          </a:p>
        </p:txBody>
      </p:sp>
      <p:pic>
        <p:nvPicPr>
          <p:cNvPr id="5" name="Picture 4" descr="Pen placed on top of a signature line">
            <a:extLst>
              <a:ext uri="{FF2B5EF4-FFF2-40B4-BE49-F238E27FC236}">
                <a16:creationId xmlns:a16="http://schemas.microsoft.com/office/drawing/2014/main" id="{BDAE2063-4B0E-494B-ABB3-15CBE5D0F400}"/>
              </a:ext>
            </a:extLst>
          </p:cNvPr>
          <p:cNvPicPr>
            <a:picLocks noChangeAspect="1"/>
          </p:cNvPicPr>
          <p:nvPr/>
        </p:nvPicPr>
        <p:blipFill rotWithShape="1">
          <a:blip r:embed="rId3"/>
          <a:srcRect l="52299" r="2541" b="-1"/>
          <a:stretch/>
        </p:blipFill>
        <p:spPr>
          <a:xfrm>
            <a:off x="7552266" y="10"/>
            <a:ext cx="4639733" cy="6857990"/>
          </a:xfrm>
          <a:prstGeom prst="rect">
            <a:avLst/>
          </a:prstGeom>
        </p:spPr>
      </p:pic>
    </p:spTree>
    <p:extLst>
      <p:ext uri="{BB962C8B-B14F-4D97-AF65-F5344CB8AC3E}">
        <p14:creationId xmlns:p14="http://schemas.microsoft.com/office/powerpoint/2010/main" val="2315031945"/>
      </p:ext>
    </p:extLst>
  </p:cSld>
  <p:clrMapOvr>
    <a:masterClrMapping/>
  </p:clrMapOvr>
</p:sld>
</file>

<file path=ppt/theme/theme1.xml><?xml version="1.0" encoding="utf-8"?>
<a:theme xmlns:a="http://schemas.openxmlformats.org/drawingml/2006/main" name="Retrospec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5433</Words>
  <Application>Microsoft Office PowerPoint</Application>
  <PresentationFormat>Widescreen</PresentationFormat>
  <Paragraphs>322</Paragraphs>
  <Slides>43</Slides>
  <Notes>39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Calibri</vt:lpstr>
      <vt:lpstr>Calibri Light</vt:lpstr>
      <vt:lpstr>Wingdings</vt:lpstr>
      <vt:lpstr>Retrospect</vt:lpstr>
      <vt:lpstr>Remedies for breach of contract </vt:lpstr>
      <vt:lpstr>Learning objectives</vt:lpstr>
      <vt:lpstr>PowerPoint Presentation</vt:lpstr>
      <vt:lpstr>PowerPoint Presentation</vt:lpstr>
      <vt:lpstr>A) The contractual measure of damages</vt:lpstr>
      <vt:lpstr>TASK</vt:lpstr>
      <vt:lpstr>Categories of Pecuniary damages</vt:lpstr>
      <vt:lpstr>Categories of Pecuniary damages</vt:lpstr>
      <vt:lpstr>Non pecuniary damages</vt:lpstr>
      <vt:lpstr>Claiming damages</vt:lpstr>
      <vt:lpstr>That the breach caused the loss complained of (causation)</vt:lpstr>
      <vt:lpstr>That the loss was not too remote from the breach of contract</vt:lpstr>
      <vt:lpstr>Remoteness: Victoria Laundry v Newman Industries [1949]</vt:lpstr>
      <vt:lpstr>Remoteness: Jackson v Royal Bank of Scotland [2005]</vt:lpstr>
      <vt:lpstr>Remoteness: Transfield Shipping Inc v Mercator Shipping Inc (The “Achilleas”) [2008] </vt:lpstr>
      <vt:lpstr>Summary of the remoteness of damages rules:-</vt:lpstr>
      <vt:lpstr>Mitigation of loss: That he has attempted to mitigate the losses that he is claiming</vt:lpstr>
      <vt:lpstr>PowerPoint Presentation</vt:lpstr>
      <vt:lpstr>Equitable remedies</vt:lpstr>
      <vt:lpstr>Specific performance will not be granted . .     </vt:lpstr>
      <vt:lpstr>1. Specific performance will not be ordered where damages would be an adequate remedy</vt:lpstr>
      <vt:lpstr>2. Specific performance will not be granted if constant supervision by the court would be needed to ensure compliance with the order</vt:lpstr>
      <vt:lpstr>3. A contract of personal services</vt:lpstr>
      <vt:lpstr>4. Specific performance is subject to the principle of mutuality</vt:lpstr>
      <vt:lpstr>5. The party seeking the remedy must have conducted himself properly</vt:lpstr>
      <vt:lpstr>Injunction</vt:lpstr>
      <vt:lpstr>PowerPoint Presentation</vt:lpstr>
      <vt:lpstr>Goods contracts remedies</vt:lpstr>
      <vt:lpstr>Short term right to reject ss20-22</vt:lpstr>
      <vt:lpstr>Right to repair or replacement s23</vt:lpstr>
      <vt:lpstr>S24 RIGHT TO PRICE REDUCTION OR FINAL RIGHT TO REJECT</vt:lpstr>
      <vt:lpstr>Services contracts remedies</vt:lpstr>
      <vt:lpstr>(1) s55 – Right to repeat performance</vt:lpstr>
      <vt:lpstr>S56 – Right to price reduction</vt:lpstr>
      <vt:lpstr>Digital content contracts remedies</vt:lpstr>
      <vt:lpstr>(1) s43 – Right to repair or replacement</vt:lpstr>
      <vt:lpstr>(2) s44 – Right to price reduction</vt:lpstr>
      <vt:lpstr>(3) s45 – Right to a refund</vt:lpstr>
      <vt:lpstr>(4) s46 – Remedy for damage to device or to other digital content </vt:lpstr>
      <vt:lpstr>PowerPoint Presentation</vt:lpstr>
      <vt:lpstr>COMMERCIAL RIGHTS REMEDIES</vt:lpstr>
      <vt:lpstr>Commercial rights remedies – Sale of Goods Act 1979</vt:lpstr>
      <vt:lpstr>SELF ASSESSMENT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Remedies for Breach of contract</dc:title>
  <dc:creator>Laura Knight</dc:creator>
  <cp:lastModifiedBy>Ellie Brown</cp:lastModifiedBy>
  <cp:revision>31</cp:revision>
  <cp:lastPrinted>2018-04-12T13:50:52Z</cp:lastPrinted>
  <dcterms:created xsi:type="dcterms:W3CDTF">2018-03-27T12:46:50Z</dcterms:created>
  <dcterms:modified xsi:type="dcterms:W3CDTF">2025-11-25T19:28:24Z</dcterms:modified>
</cp:coreProperties>
</file>