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4"/>
  </p:notesMasterIdLst>
  <p:handoutMasterIdLst>
    <p:handoutMasterId r:id="rId15"/>
  </p:handoutMasterIdLst>
  <p:sldIdLst>
    <p:sldId id="256" r:id="rId4"/>
    <p:sldId id="257" r:id="rId5"/>
    <p:sldId id="335" r:id="rId6"/>
    <p:sldId id="315" r:id="rId7"/>
    <p:sldId id="340" r:id="rId8"/>
    <p:sldId id="337" r:id="rId9"/>
    <p:sldId id="326" r:id="rId10"/>
    <p:sldId id="327" r:id="rId11"/>
    <p:sldId id="338" r:id="rId12"/>
    <p:sldId id="295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104" d="100"/>
          <a:sy n="104" d="100"/>
        </p:scale>
        <p:origin x="182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b="1" i="1" dirty="0" smtClean="0"/>
              <a:t>width=device-width</a:t>
            </a:r>
            <a:r>
              <a:rPr lang="en-GB" dirty="0" smtClean="0"/>
              <a:t> sets the width of the page to follow the screen width of the device.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="1" i="1" dirty="0" smtClean="0"/>
              <a:t>initial-scale=1.0</a:t>
            </a:r>
            <a:r>
              <a:rPr lang="en-GB" dirty="0" smtClean="0"/>
              <a:t> sets the initial zoom level when page first loads.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="1" i="1" dirty="0" smtClean="0"/>
              <a:t>shrink-to-fit=no</a:t>
            </a:r>
            <a:r>
              <a:rPr lang="en-GB" dirty="0" smtClean="0"/>
              <a:t> stops Safari from resizing page to fit the largest fixed width element found on the page and then shrinking all other content based on this width. 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iOS 9, however, changed how Safari works and introduced a bug</a:t>
            </a:r>
            <a:r>
              <a:rPr lang="en-GB" baseline="0" dirty="0" smtClean="0"/>
              <a:t> of sorts (https://bitsofco.de/ios-safari-and-shrink-to-fit/  or </a:t>
            </a:r>
            <a:r>
              <a:rPr lang="en-GB" dirty="0" smtClean="0"/>
              <a:t>http://kihlstrom.com/2015/shrink-to-fit-no-fixes-zoom-problem-in-ios-9/)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56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837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Responsive Web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8: </a:t>
            </a:r>
            <a:r>
              <a:rPr lang="en-GB" dirty="0"/>
              <a:t>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11-Dec-2017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Responsive Web Design (RWD)</a:t>
            </a:r>
          </a:p>
          <a:p>
            <a:r>
              <a:rPr lang="en-GB" dirty="0" smtClean="0"/>
              <a:t>Bootstrap’s Responsive CSS Classes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Use Google to find out “What is Responsive Web Design”.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26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RWD and Grids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Grids are essential to RWD</a:t>
            </a:r>
          </a:p>
          <a:p>
            <a:r>
              <a:rPr lang="en-GB" dirty="0" smtClean="0"/>
              <a:t>You </a:t>
            </a:r>
            <a:r>
              <a:rPr lang="en-GB" dirty="0"/>
              <a:t>define CSS styles for the elements of the grid, usually as follows: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representing the grid</a:t>
            </a:r>
          </a:p>
          <a:p>
            <a:pPr lvl="1"/>
            <a:r>
              <a:rPr lang="en-GB" b="1" dirty="0"/>
              <a:t>.row</a:t>
            </a:r>
            <a:r>
              <a:rPr lang="en-GB" dirty="0"/>
              <a:t>: representing a row</a:t>
            </a:r>
          </a:p>
          <a:p>
            <a:pPr lvl="1"/>
            <a:r>
              <a:rPr lang="en-GB" dirty="0"/>
              <a:t>For a 12-column </a:t>
            </a:r>
            <a:r>
              <a:rPr lang="en-GB" dirty="0" smtClean="0"/>
              <a:t>grid, </a:t>
            </a:r>
            <a:r>
              <a:rPr lang="en-GB" dirty="0"/>
              <a:t>you </a:t>
            </a:r>
            <a:r>
              <a:rPr lang="en-GB" dirty="0" smtClean="0"/>
              <a:t>need </a:t>
            </a:r>
            <a:r>
              <a:rPr lang="en-GB" dirty="0"/>
              <a:t>12 column span </a:t>
            </a:r>
            <a:r>
              <a:rPr lang="en-GB" dirty="0" smtClean="0"/>
              <a:t>options</a:t>
            </a:r>
            <a:endParaRPr lang="en-GB" dirty="0"/>
          </a:p>
          <a:p>
            <a:pPr lvl="2"/>
            <a:r>
              <a:rPr lang="en-GB" dirty="0"/>
              <a:t>1 column e.g.		</a:t>
            </a:r>
            <a:r>
              <a:rPr lang="en-GB" b="1" dirty="0"/>
              <a:t>.col-span-1</a:t>
            </a:r>
          </a:p>
          <a:p>
            <a:pPr lvl="2"/>
            <a:r>
              <a:rPr lang="en-GB" dirty="0"/>
              <a:t>2 columns e.g.		</a:t>
            </a:r>
            <a:r>
              <a:rPr lang="en-GB" b="1" dirty="0"/>
              <a:t>.col-span-2</a:t>
            </a:r>
          </a:p>
          <a:p>
            <a:pPr lvl="2"/>
            <a:r>
              <a:rPr lang="en-GB" dirty="0"/>
              <a:t>…</a:t>
            </a:r>
          </a:p>
          <a:p>
            <a:pPr lvl="2"/>
            <a:r>
              <a:rPr lang="en-GB" dirty="0"/>
              <a:t>12 columns e.g.	</a:t>
            </a:r>
            <a:r>
              <a:rPr lang="en-GB" dirty="0" smtClean="0"/>
              <a:t>	</a:t>
            </a:r>
            <a:r>
              <a:rPr lang="en-GB" b="1" dirty="0" smtClean="0"/>
              <a:t>.</a:t>
            </a:r>
            <a:r>
              <a:rPr lang="en-GB" b="1" dirty="0"/>
              <a:t>col-span-12</a:t>
            </a:r>
          </a:p>
          <a:p>
            <a:r>
              <a:rPr lang="en-GB" b="1" dirty="0" smtClean="0"/>
              <a:t>But</a:t>
            </a:r>
            <a:r>
              <a:rPr lang="en-GB" dirty="0" smtClean="0"/>
              <a:t>, for RWD to work…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28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RWD and the &lt;meta&gt;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 </a:t>
            </a:r>
            <a:r>
              <a:rPr lang="en-GB" u="sng" dirty="0" smtClean="0"/>
              <a:t>must</a:t>
            </a:r>
            <a:r>
              <a:rPr lang="en-GB" dirty="0" smtClean="0"/>
              <a:t> add the following &lt;meta&gt; element to your head section.</a:t>
            </a:r>
          </a:p>
          <a:p>
            <a:pPr marL="365760" lvl="1" indent="0">
              <a:spcBef>
                <a:spcPts val="1200"/>
              </a:spcBef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initial-scale=1.0, shrink-to-fit=no"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 smtClean="0"/>
          </a:p>
          <a:p>
            <a:r>
              <a:rPr lang="en-GB" dirty="0" smtClean="0"/>
              <a:t>This is because:</a:t>
            </a:r>
          </a:p>
          <a:p>
            <a:pPr lvl="1"/>
            <a:r>
              <a:rPr lang="en-GB" dirty="0"/>
              <a:t>Modern Browsers tend to </a:t>
            </a:r>
            <a:r>
              <a:rPr lang="en-GB" dirty="0" smtClean="0"/>
              <a:t>automatically resize </a:t>
            </a:r>
            <a:r>
              <a:rPr lang="en-GB" dirty="0"/>
              <a:t>the page (shrink/scale content to fit the viewport</a:t>
            </a:r>
            <a:r>
              <a:rPr lang="en-GB" dirty="0" smtClean="0"/>
              <a:t>).</a:t>
            </a:r>
          </a:p>
          <a:p>
            <a:pPr lvl="1"/>
            <a:r>
              <a:rPr lang="en-GB" dirty="0"/>
              <a:t>The scaled down display is often quite small and may be difficult to view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HTML5 introduced the &lt;meta&gt; viewport tag to enable web developers take over the viewport.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99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RWD and Grid Sizes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For RWD, also create </a:t>
            </a:r>
            <a:r>
              <a:rPr lang="en-GB" b="1" i="1" dirty="0" smtClean="0"/>
              <a:t>different size versions</a:t>
            </a:r>
            <a:r>
              <a:rPr lang="en-GB" dirty="0" smtClean="0"/>
              <a:t> for the:</a:t>
            </a:r>
          </a:p>
          <a:p>
            <a:pPr lvl="1"/>
            <a:r>
              <a:rPr lang="en-GB" b="1" dirty="0" smtClean="0"/>
              <a:t>Grid </a:t>
            </a:r>
            <a:r>
              <a:rPr lang="en-GB" dirty="0" smtClean="0"/>
              <a:t>(container): max-width of the grid</a:t>
            </a:r>
          </a:p>
          <a:p>
            <a:pPr lvl="1"/>
            <a:r>
              <a:rPr lang="en-GB" b="1" dirty="0" smtClean="0"/>
              <a:t>Column spans</a:t>
            </a:r>
            <a:r>
              <a:rPr lang="en-GB" dirty="0" smtClean="0"/>
              <a:t> (col-size-n): % width the column spans for the different grid sizes.</a:t>
            </a:r>
          </a:p>
          <a:p>
            <a:r>
              <a:rPr lang="en-GB" dirty="0" smtClean="0"/>
              <a:t>Grid sizes are usually defined with sizes such as:</a:t>
            </a:r>
          </a:p>
          <a:p>
            <a:pPr lvl="1"/>
            <a:r>
              <a:rPr lang="en-GB" i="1" dirty="0"/>
              <a:t>Extra </a:t>
            </a:r>
            <a:r>
              <a:rPr lang="en-GB" i="1" dirty="0" smtClean="0"/>
              <a:t>Small or Default</a:t>
            </a:r>
            <a:r>
              <a:rPr lang="en-GB" dirty="0" smtClean="0"/>
              <a:t>:	</a:t>
            </a:r>
            <a:r>
              <a:rPr lang="en-GB" b="1" dirty="0" err="1" smtClean="0"/>
              <a:t>xs</a:t>
            </a:r>
            <a:r>
              <a:rPr lang="en-GB" b="1" dirty="0" smtClean="0"/>
              <a:t> </a:t>
            </a:r>
            <a:r>
              <a:rPr lang="en-GB" dirty="0" smtClean="0"/>
              <a:t>or</a:t>
            </a:r>
            <a:r>
              <a:rPr lang="en-GB" b="1" dirty="0" smtClean="0"/>
              <a:t> </a:t>
            </a:r>
            <a:r>
              <a:rPr lang="en-GB" b="1" dirty="0"/>
              <a:t>no </a:t>
            </a:r>
            <a:r>
              <a:rPr lang="en-GB" b="1" dirty="0" smtClean="0"/>
              <a:t>size</a:t>
            </a:r>
            <a:endParaRPr lang="en-GB" dirty="0"/>
          </a:p>
          <a:p>
            <a:pPr lvl="2"/>
            <a:r>
              <a:rPr lang="en-GB" dirty="0" smtClean="0"/>
              <a:t>This is the size we have actually been using so far!</a:t>
            </a:r>
          </a:p>
          <a:p>
            <a:pPr lvl="1"/>
            <a:r>
              <a:rPr lang="en-GB" i="1" dirty="0" smtClean="0"/>
              <a:t>Small</a:t>
            </a:r>
            <a:r>
              <a:rPr lang="en-GB" dirty="0" smtClean="0"/>
              <a:t>:		</a:t>
            </a:r>
            <a:r>
              <a:rPr lang="en-GB" b="1" dirty="0" err="1" smtClean="0"/>
              <a:t>sm</a:t>
            </a:r>
            <a:endParaRPr lang="en-GB" b="1" dirty="0" smtClean="0"/>
          </a:p>
          <a:p>
            <a:pPr lvl="1"/>
            <a:r>
              <a:rPr lang="en-GB" i="1" dirty="0" smtClean="0"/>
              <a:t>Medium</a:t>
            </a:r>
            <a:r>
              <a:rPr lang="en-GB" dirty="0" smtClean="0"/>
              <a:t>:		</a:t>
            </a:r>
            <a:r>
              <a:rPr lang="en-GB" b="1" dirty="0" smtClean="0"/>
              <a:t>md</a:t>
            </a:r>
          </a:p>
          <a:p>
            <a:pPr lvl="1"/>
            <a:r>
              <a:rPr lang="en-GB" i="1" dirty="0" smtClean="0"/>
              <a:t>Large</a:t>
            </a:r>
            <a:r>
              <a:rPr lang="en-GB" dirty="0" smtClean="0"/>
              <a:t>:		</a:t>
            </a:r>
            <a:r>
              <a:rPr lang="en-GB" b="1" dirty="0" err="1" smtClean="0"/>
              <a:t>lg</a:t>
            </a:r>
            <a:endParaRPr lang="en-GB" b="1" dirty="0" smtClean="0"/>
          </a:p>
          <a:p>
            <a:pPr lvl="1"/>
            <a:r>
              <a:rPr lang="en-GB" i="1" dirty="0" smtClean="0"/>
              <a:t>Extra Large</a:t>
            </a:r>
            <a:r>
              <a:rPr lang="en-GB" dirty="0" smtClean="0"/>
              <a:t>:	</a:t>
            </a:r>
            <a:r>
              <a:rPr lang="en-GB" b="1" dirty="0" smtClean="0"/>
              <a:t>xl</a:t>
            </a:r>
            <a:endParaRPr lang="en-GB" b="1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65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CSS Grid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Bootstrap is </a:t>
            </a:r>
            <a:r>
              <a:rPr lang="en-GB" dirty="0"/>
              <a:t>a </a:t>
            </a:r>
            <a:r>
              <a:rPr lang="en-GB" b="1" dirty="0"/>
              <a:t>Responsive</a:t>
            </a:r>
            <a:r>
              <a:rPr lang="en-GB" dirty="0"/>
              <a:t> Web CSS </a:t>
            </a:r>
            <a:r>
              <a:rPr lang="en-GB" dirty="0" smtClean="0"/>
              <a:t>Framework, b</a:t>
            </a:r>
            <a:r>
              <a:rPr lang="en-GB" dirty="0" smtClean="0"/>
              <a:t>ased </a:t>
            </a:r>
            <a:r>
              <a:rPr lang="en-GB" dirty="0"/>
              <a:t>on </a:t>
            </a:r>
            <a:r>
              <a:rPr lang="en-GB" dirty="0" smtClean="0"/>
              <a:t>12-Columns.</a:t>
            </a:r>
            <a:endParaRPr lang="en-GB" dirty="0"/>
          </a:p>
          <a:p>
            <a:r>
              <a:rPr lang="en-GB" dirty="0" smtClean="0"/>
              <a:t>It supports </a:t>
            </a:r>
            <a:r>
              <a:rPr lang="en-GB" dirty="0"/>
              <a:t>a number of predefined </a:t>
            </a:r>
            <a:r>
              <a:rPr lang="en-GB" dirty="0" smtClean="0"/>
              <a:t>breakpoints.</a:t>
            </a:r>
          </a:p>
          <a:p>
            <a:pPr lvl="1"/>
            <a:r>
              <a:rPr lang="en-GB" dirty="0"/>
              <a:t>Think of breakpoints as different layout widths to support different device </a:t>
            </a:r>
            <a:r>
              <a:rPr lang="en-GB" dirty="0" smtClean="0"/>
              <a:t>widths.</a:t>
            </a:r>
          </a:p>
          <a:p>
            <a:pPr lvl="1"/>
            <a:r>
              <a:rPr lang="en-GB" dirty="0" smtClean="0"/>
              <a:t>In other words, breakpoints are synonymous with your grid sizes.</a:t>
            </a:r>
            <a:endParaRPr lang="en-GB" dirty="0"/>
          </a:p>
          <a:p>
            <a:r>
              <a:rPr lang="en-GB" dirty="0" smtClean="0"/>
              <a:t>Version </a:t>
            </a:r>
            <a:r>
              <a:rPr lang="en-GB" dirty="0"/>
              <a:t>4 supports 5 </a:t>
            </a:r>
            <a:r>
              <a:rPr lang="en-GB" dirty="0" smtClean="0"/>
              <a:t>breakpoints</a:t>
            </a:r>
          </a:p>
          <a:p>
            <a:pPr lvl="1"/>
            <a:r>
              <a:rPr lang="en-GB" dirty="0" smtClean="0"/>
              <a:t>This is the version we are using.</a:t>
            </a:r>
            <a:endParaRPr lang="en-GB" dirty="0"/>
          </a:p>
          <a:p>
            <a:r>
              <a:rPr lang="en-GB" dirty="0"/>
              <a:t>V</a:t>
            </a:r>
            <a:r>
              <a:rPr lang="en-GB" dirty="0" smtClean="0"/>
              <a:t>ersion </a:t>
            </a:r>
            <a:r>
              <a:rPr lang="en-GB" dirty="0"/>
              <a:t>3 supports 4 breakpoints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1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4567851"/>
              </p:ext>
            </p:extLst>
          </p:nvPr>
        </p:nvGraphicFramePr>
        <p:xfrm>
          <a:off x="612775" y="1600200"/>
          <a:ext cx="8153400" cy="4856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xmlns="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xmlns="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mtClean="0"/>
                        <a:t>Container</a:t>
                      </a:r>
                      <a:r>
                        <a:rPr lang="en-GB" baseline="0" smtClean="0"/>
                        <a:t> </a:t>
                      </a:r>
                      <a:r>
                        <a:rPr lang="en-GB" baseline="0" dirty="0"/>
                        <a:t>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0422873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342609" y="5805264"/>
            <a:ext cx="44364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classes </a:t>
            </a:r>
            <a:r>
              <a:rPr lang="en-GB" b="1" dirty="0" err="1"/>
              <a:t>xs</a:t>
            </a:r>
            <a:r>
              <a:rPr lang="en-GB" dirty="0"/>
              <a:t>, </a:t>
            </a:r>
            <a:r>
              <a:rPr lang="en-GB" b="1" dirty="0" err="1"/>
              <a:t>sm</a:t>
            </a:r>
            <a:r>
              <a:rPr lang="en-GB" dirty="0"/>
              <a:t>, </a:t>
            </a:r>
            <a:r>
              <a:rPr lang="en-GB" b="1" dirty="0"/>
              <a:t>md</a:t>
            </a:r>
            <a:r>
              <a:rPr lang="en-GB" dirty="0"/>
              <a:t> and </a:t>
            </a:r>
            <a:r>
              <a:rPr lang="en-GB" b="1" dirty="0"/>
              <a:t>lg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6767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484784"/>
          <a:ext cx="8153400" cy="5369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943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10740</TotalTime>
  <Words>664</Words>
  <Application>Microsoft Office PowerPoint</Application>
  <PresentationFormat>On-screen Show (4:3)</PresentationFormat>
  <Paragraphs>120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Responsive Web Design</vt:lpstr>
      <vt:lpstr>Today’s Lecture</vt:lpstr>
      <vt:lpstr>Exercise</vt:lpstr>
      <vt:lpstr>RWD and Grids</vt:lpstr>
      <vt:lpstr>RWD and the &lt;meta&gt; tag</vt:lpstr>
      <vt:lpstr>RWD and Grid Sizes</vt:lpstr>
      <vt:lpstr>Bootstrap’s CSS Grid Layout</vt:lpstr>
      <vt:lpstr>Bootstrap 4 Grid System</vt:lpstr>
      <vt:lpstr>Grid Example</vt:lpstr>
      <vt:lpstr>Demo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1339</cp:revision>
  <cp:lastPrinted>2014-09-29T16:21:25Z</cp:lastPrinted>
  <dcterms:created xsi:type="dcterms:W3CDTF">2013-09-18T07:00:31Z</dcterms:created>
  <dcterms:modified xsi:type="dcterms:W3CDTF">2017-12-07T09:21:10Z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