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8" r:id="rId2"/>
    <p:sldId id="267" r:id="rId3"/>
    <p:sldId id="256" r:id="rId4"/>
    <p:sldId id="257" r:id="rId5"/>
    <p:sldId id="258" r:id="rId6"/>
    <p:sldId id="259" r:id="rId7"/>
    <p:sldId id="260" r:id="rId8"/>
    <p:sldId id="261" r:id="rId9"/>
    <p:sldId id="262" r:id="rId10"/>
    <p:sldId id="263" r:id="rId11"/>
    <p:sldId id="264" r:id="rId12"/>
    <p:sldId id="265" r:id="rId13"/>
    <p:sldId id="266"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6679" autoAdjust="0"/>
  </p:normalViewPr>
  <p:slideViewPr>
    <p:cSldViewPr snapToGrid="0">
      <p:cViewPr varScale="1">
        <p:scale>
          <a:sx n="58" d="100"/>
          <a:sy n="58" d="100"/>
        </p:scale>
        <p:origin x="988" y="1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D3484F-9C08-476E-843B-231375D48D50}" type="datetimeFigureOut">
              <a:rPr lang="en-US" smtClean="0"/>
              <a:t>2/25/2024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489E2E-C374-4305-8C2E-4783783954F4}" type="slidenum">
              <a:rPr lang="en-US" smtClean="0"/>
              <a:t>‹#›</a:t>
            </a:fld>
            <a:endParaRPr lang="en-US"/>
          </a:p>
        </p:txBody>
      </p:sp>
    </p:spTree>
    <p:extLst>
      <p:ext uri="{BB962C8B-B14F-4D97-AF65-F5344CB8AC3E}">
        <p14:creationId xmlns:p14="http://schemas.microsoft.com/office/powerpoint/2010/main" val="3485427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2</a:t>
            </a:fld>
            <a:endParaRPr lang="en-US"/>
          </a:p>
        </p:txBody>
      </p:sp>
    </p:spTree>
    <p:extLst>
      <p:ext uri="{BB962C8B-B14F-4D97-AF65-F5344CB8AC3E}">
        <p14:creationId xmlns:p14="http://schemas.microsoft.com/office/powerpoint/2010/main" val="1306221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mn-lt"/>
                <a:ea typeface="+mn-ea"/>
                <a:cs typeface="+mn-cs"/>
              </a:rPr>
              <a:t>The entire presentation is going to describe key information regarding Human Resource Management practices in business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HRM is a crucial concept in business management practices that helps to develop an effective workforce and opportunities to enhance human capital strength (</a:t>
            </a:r>
            <a:r>
              <a:rPr lang="en-US" sz="1200" b="0" i="0" u="none" strike="noStrike" kern="1200" dirty="0" err="1">
                <a:solidFill>
                  <a:schemeClr val="tx1"/>
                </a:solidFill>
                <a:effectLst/>
                <a:latin typeface="+mn-lt"/>
                <a:ea typeface="+mn-ea"/>
                <a:cs typeface="+mn-cs"/>
              </a:rPr>
              <a:t>Agustian</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In this present case, the study will focus on job responsibilities, functional areas and values that need to be adhered to by the HR professional 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Analysis of the current CIPD professional map, types of employee relationships and discussion of appropriate theoretical concepts will help to make effective decisions for further improvements of HR professional practices 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t>
            </a:r>
            <a:endParaRPr lang="en-US" b="0" dirty="0">
              <a:effectLst/>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3</a:t>
            </a:fld>
            <a:endParaRPr lang="en-US"/>
          </a:p>
        </p:txBody>
      </p:sp>
    </p:spTree>
    <p:extLst>
      <p:ext uri="{BB962C8B-B14F-4D97-AF65-F5344CB8AC3E}">
        <p14:creationId xmlns:p14="http://schemas.microsoft.com/office/powerpoint/2010/main" val="2932235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1" i="0" u="none" strike="noStrike" kern="1200" dirty="0">
                <a:solidFill>
                  <a:schemeClr val="tx1"/>
                </a:solidFill>
                <a:effectLst/>
                <a:latin typeface="+mn-lt"/>
                <a:ea typeface="+mn-ea"/>
                <a:cs typeface="+mn-cs"/>
              </a:rPr>
              <a:t>Job responsibilities of HR professionals</a:t>
            </a:r>
            <a:endParaRPr lang="en-US" b="0" dirty="0">
              <a:effectLst/>
            </a:endParaRPr>
          </a:p>
          <a:p>
            <a:pPr algn="just" rtl="0"/>
            <a:r>
              <a:rPr lang="en-US" sz="1200" b="0" i="0" u="none" strike="noStrike" kern="1200" dirty="0">
                <a:solidFill>
                  <a:schemeClr val="tx1"/>
                </a:solidFill>
                <a:effectLst/>
                <a:latin typeface="+mn-lt"/>
                <a:ea typeface="+mn-ea"/>
                <a:cs typeface="+mn-cs"/>
              </a:rPr>
              <a:t>The HR professionals are responsible for improving 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of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which is great for achieving high success and sustainable development. The key responsibilities of HR professionals include training and development, attracting candidates, employee relations, meeting legal compliance and developing a positive work environment (</a:t>
            </a:r>
            <a:r>
              <a:rPr lang="en-US" sz="1200" b="0" i="0" u="none" strike="noStrike" kern="1200" dirty="0" err="1">
                <a:solidFill>
                  <a:schemeClr val="tx1"/>
                </a:solidFill>
                <a:effectLst/>
                <a:latin typeface="+mn-lt"/>
                <a:ea typeface="+mn-ea"/>
                <a:cs typeface="+mn-cs"/>
              </a:rPr>
              <a:t>Mahapatro</a:t>
            </a:r>
            <a:r>
              <a:rPr lang="en-US" sz="1200" b="0" i="0" u="none" strike="noStrike" kern="1200" dirty="0">
                <a:solidFill>
                  <a:schemeClr val="tx1"/>
                </a:solidFill>
                <a:effectLst/>
                <a:latin typeface="+mn-lt"/>
                <a:ea typeface="+mn-ea"/>
                <a:cs typeface="+mn-cs"/>
              </a:rPr>
              <a:t>, 2021). The HR professionals in a business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play a significant role in improving the recruitment and selection process which is one of the primary stages of developing an effective workforce in a firm. In this case, they are responsible for attracting the attention of key candidates, identifying new talents and selecting the right talent for the right job roles. The entire process helps to enhance human capital strength to meet all the strategic goals by developing an effective workforce. Eventually, the HR professionals become successful to make sustainable development in 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operations and make the overall business performance better. </a:t>
            </a:r>
            <a:endParaRPr lang="en-US" b="0" dirty="0">
              <a:effectLst/>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4</a:t>
            </a:fld>
            <a:endParaRPr lang="en-US"/>
          </a:p>
        </p:txBody>
      </p:sp>
    </p:spTree>
    <p:extLst>
      <p:ext uri="{BB962C8B-B14F-4D97-AF65-F5344CB8AC3E}">
        <p14:creationId xmlns:p14="http://schemas.microsoft.com/office/powerpoint/2010/main" val="3133072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1" i="0" u="none" strike="noStrike" kern="1200" dirty="0">
                <a:solidFill>
                  <a:schemeClr val="tx1"/>
                </a:solidFill>
                <a:effectLst/>
                <a:latin typeface="+mn-lt"/>
                <a:ea typeface="+mn-ea"/>
                <a:cs typeface="+mn-cs"/>
              </a:rPr>
              <a:t>Key function areas in HRM</a:t>
            </a:r>
            <a:endParaRPr lang="en-US" b="1" dirty="0">
              <a:effectLst/>
            </a:endParaRPr>
          </a:p>
          <a:p>
            <a:pPr algn="just" rtl="0"/>
            <a:r>
              <a:rPr lang="en-US" sz="1200" b="0" i="0" u="none" strike="noStrike" kern="1200" dirty="0">
                <a:solidFill>
                  <a:schemeClr val="tx1"/>
                </a:solidFill>
                <a:effectLst/>
                <a:latin typeface="+mn-lt"/>
                <a:ea typeface="+mn-ea"/>
                <a:cs typeface="+mn-cs"/>
              </a:rPr>
              <a:t>HR professionals also need to be concerned about maintaining all the key functions in HRM practices to maintain the entire workflow better. Recruiting and staffing employees, HR compliances, Employee and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relations, Employee benefits and compensation,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structure, employee and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relations, and training and development are the key functions in HRM practice. Building a strong relationship between employees and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is the most important aspect of improving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in which communication skill is the key tool (</a:t>
            </a:r>
            <a:r>
              <a:rPr lang="en-US" sz="1200" b="0" i="0" u="none" strike="noStrike" kern="1200" dirty="0" err="1">
                <a:solidFill>
                  <a:schemeClr val="tx1"/>
                </a:solidFill>
                <a:effectLst/>
                <a:latin typeface="+mn-lt"/>
                <a:ea typeface="+mn-ea"/>
                <a:cs typeface="+mn-cs"/>
              </a:rPr>
              <a:t>Musheke</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Phiri</a:t>
            </a:r>
            <a:r>
              <a:rPr lang="en-US" sz="1200" b="0" i="0" u="none" strike="noStrike" kern="1200" dirty="0">
                <a:solidFill>
                  <a:schemeClr val="tx1"/>
                </a:solidFill>
                <a:effectLst/>
                <a:latin typeface="+mn-lt"/>
                <a:ea typeface="+mn-ea"/>
                <a:cs typeface="+mn-cs"/>
              </a:rPr>
              <a:t>, 2021). Further, the HR professionals are also bound to ensure all the employee benefits and compensation and meet HR compliance to meet all the legal aspects appropriately. In this case, building an effective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structure is the great contribution of HR executives that helps to keep 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functioning effectively. </a:t>
            </a:r>
            <a:endParaRPr lang="en-US" b="0" dirty="0">
              <a:effectLst/>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5</a:t>
            </a:fld>
            <a:endParaRPr lang="en-US"/>
          </a:p>
        </p:txBody>
      </p:sp>
    </p:spTree>
    <p:extLst>
      <p:ext uri="{BB962C8B-B14F-4D97-AF65-F5344CB8AC3E}">
        <p14:creationId xmlns:p14="http://schemas.microsoft.com/office/powerpoint/2010/main" val="1119224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Key values that HR professionals need to abide by</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HR Professional needs to focus on severe key values in managerial practice to establish work goals and create business plans effectively.  Confidentiality is one of the key principles of business ethics that helps to maintain the practice of ethical consideration which is truly effective to build trust among employees in the company (Trevino and Nelson, 2021). For example, the HR practices of Tesco Plc meet all the principles of business ethics with its protector line which helps to protect all the data of its employees and clients. Consequently, the firm became successful in maintaining sustainability by gaining the trust of its key stakeholders with effective HR practices. Furthermore, effective communication processes, compliance with the law, professional development, diversity, channelizing ethics training and more are the key values that HR professionals need to abide by (</a:t>
            </a:r>
            <a:r>
              <a:rPr lang="en-US" sz="1200" kern="1200" dirty="0" err="1">
                <a:solidFill>
                  <a:schemeClr val="tx1"/>
                </a:solidFill>
                <a:effectLst/>
                <a:latin typeface="+mn-lt"/>
                <a:ea typeface="+mn-ea"/>
                <a:cs typeface="+mn-cs"/>
              </a:rPr>
              <a:t>Cirulli</a:t>
            </a:r>
            <a:r>
              <a:rPr lang="en-US" sz="1200" kern="1200" dirty="0">
                <a:solidFill>
                  <a:schemeClr val="tx1"/>
                </a:solidFill>
                <a:effectLst/>
                <a:latin typeface="+mn-lt"/>
                <a:ea typeface="+mn-ea"/>
                <a:cs typeface="+mn-cs"/>
              </a:rPr>
              <a:t> and Godoy, 2022</a:t>
            </a:r>
            <a:r>
              <a:rPr lang="en-GB" sz="1200" kern="1200" dirty="0">
                <a:solidFill>
                  <a:schemeClr val="tx1"/>
                </a:solidFill>
                <a:effectLst/>
                <a:latin typeface="+mn-lt"/>
                <a:ea typeface="+mn-ea"/>
                <a:cs typeface="+mn-cs"/>
              </a:rPr>
              <a:t>). Being a good listener helps to maintain an effective communication process that influences employees and makes them feel that they are valued in the workplace. Consequently, the organisation will become successful in developing a better workforce and work culture to achieve high success in the future.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E489E2E-C374-4305-8C2E-4783783954F4}" type="slidenum">
              <a:rPr lang="en-US" smtClean="0"/>
              <a:t>6</a:t>
            </a:fld>
            <a:endParaRPr lang="en-US"/>
          </a:p>
        </p:txBody>
      </p:sp>
    </p:spTree>
    <p:extLst>
      <p:ext uri="{BB962C8B-B14F-4D97-AF65-F5344CB8AC3E}">
        <p14:creationId xmlns:p14="http://schemas.microsoft.com/office/powerpoint/2010/main" val="1532444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1" i="0" u="none" strike="noStrike" kern="1200" dirty="0">
                <a:solidFill>
                  <a:schemeClr val="tx1"/>
                </a:solidFill>
                <a:effectLst/>
                <a:latin typeface="+mn-lt"/>
                <a:ea typeface="+mn-ea"/>
                <a:cs typeface="+mn-cs"/>
              </a:rPr>
              <a:t>Analysis of the current CIPD professional map</a:t>
            </a:r>
            <a:endParaRPr lang="en-US" b="0" dirty="0">
              <a:effectLst/>
            </a:endParaRPr>
          </a:p>
          <a:p>
            <a:pPr algn="just" rtl="0"/>
            <a:r>
              <a:rPr lang="en-US" sz="1200" b="0" i="0" u="none" strike="noStrike" kern="1200" dirty="0">
                <a:solidFill>
                  <a:schemeClr val="tx1"/>
                </a:solidFill>
                <a:effectLst/>
                <a:latin typeface="+mn-lt"/>
                <a:ea typeface="+mn-ea"/>
                <a:cs typeface="+mn-cs"/>
              </a:rPr>
              <a:t>The Profession Map is a crucial factor in HR practices that identifies four different levels of impact and details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knowledge required to excel at each of the employees 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this case, it aims to improve three key areas of HR managerial practices Specialist knowledge, core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core knowledge at the workplace. Appropriate use of Professional Map brings the HR professional opportunities for progress in their career and learning improvement (</a:t>
            </a:r>
            <a:r>
              <a:rPr lang="en-US" sz="1200" b="0" i="0" u="none" strike="noStrike" kern="1200" dirty="0" err="1">
                <a:solidFill>
                  <a:schemeClr val="tx1"/>
                </a:solidFill>
                <a:effectLst/>
                <a:latin typeface="+mn-lt"/>
                <a:ea typeface="+mn-ea"/>
                <a:cs typeface="+mn-cs"/>
              </a:rPr>
              <a:t>Shirmohammadi</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2021). HR professionals of a company use the professional map interns to make better decisions with confidence to drive changes in 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management and progress their careers effectively. Making effective decisions for business growth is one of the key responsibilities of HR professionals who make sustainable developments in the company. Once the HR professionals focus on maintaining all its key areas perfectly it will provide strong support to set international standards for their profession which is great for achieving career development opportunities internationally. </a:t>
            </a:r>
            <a:endParaRPr lang="en-US" b="0" dirty="0">
              <a:effectLst/>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7</a:t>
            </a:fld>
            <a:endParaRPr lang="en-US"/>
          </a:p>
        </p:txBody>
      </p:sp>
    </p:spTree>
    <p:extLst>
      <p:ext uri="{BB962C8B-B14F-4D97-AF65-F5344CB8AC3E}">
        <p14:creationId xmlns:p14="http://schemas.microsoft.com/office/powerpoint/2010/main" val="34984065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Vertical employee relationship </a:t>
            </a:r>
            <a:endParaRPr lang="en-US" sz="1200" b="0" i="0" u="none" strike="noStrike" kern="1200" dirty="0">
              <a:solidFill>
                <a:schemeClr val="tx1"/>
              </a:solidFill>
              <a:effectLst/>
              <a:latin typeface="+mn-lt"/>
              <a:ea typeface="+mn-ea"/>
              <a:cs typeface="+mn-cs"/>
            </a:endParaRPr>
          </a:p>
          <a:p>
            <a:pPr algn="just" rtl="0"/>
            <a:r>
              <a:rPr lang="en-US" sz="1200" b="0" i="0" u="none" strike="noStrike" kern="1200" dirty="0">
                <a:solidFill>
                  <a:schemeClr val="tx1"/>
                </a:solidFill>
                <a:effectLst/>
                <a:latin typeface="+mn-lt"/>
                <a:ea typeface="+mn-ea"/>
                <a:cs typeface="+mn-cs"/>
              </a:rPr>
              <a:t>Vertical employee relationship in HR managerial practices implies the relationship between the employees and their immediate supervisor. In this case, the professional relationship is maintained from top to bottom, known as the manager-employee relationship and a critical element of the job. A vertical working relationship helps to build an effective team where all the team members respect each other, work together seamlessly, listen to new ideas and maintain appropriate collaboration (</a:t>
            </a:r>
            <a:r>
              <a:rPr lang="en-US" sz="1200" b="0" i="0" u="none" strike="noStrike" kern="1200" dirty="0" err="1">
                <a:solidFill>
                  <a:schemeClr val="tx1"/>
                </a:solidFill>
                <a:effectLst/>
                <a:latin typeface="+mn-lt"/>
                <a:ea typeface="+mn-ea"/>
                <a:cs typeface="+mn-cs"/>
              </a:rPr>
              <a:t>Agustian</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On the contrary, it may lead to poor communication as well as relationships between employees at different departments or stages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They may influence conflict and create a hostile work environment in which collaboration becomes difficult to maintain. Concerning that, HR professionals need to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diversity, ensure career growth opportunities and maintain employee recognition processes more efficiently to mitigate the limitations of vertical employee relationships appropriately. </a:t>
            </a:r>
            <a:endParaRPr lang="en-US" b="0" dirty="0">
              <a:effectLst/>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8</a:t>
            </a:fld>
            <a:endParaRPr lang="en-US"/>
          </a:p>
        </p:txBody>
      </p:sp>
    </p:spTree>
    <p:extLst>
      <p:ext uri="{BB962C8B-B14F-4D97-AF65-F5344CB8AC3E}">
        <p14:creationId xmlns:p14="http://schemas.microsoft.com/office/powerpoint/2010/main" val="49022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1" i="0" u="none" strike="noStrike" kern="1200" dirty="0">
                <a:solidFill>
                  <a:schemeClr val="tx1"/>
                </a:solidFill>
                <a:effectLst/>
                <a:latin typeface="+mn-lt"/>
                <a:ea typeface="+mn-ea"/>
                <a:cs typeface="+mn-cs"/>
              </a:rPr>
              <a:t>Horizontal employee relation </a:t>
            </a:r>
            <a:endParaRPr lang="en-US" b="0" dirty="0">
              <a:effectLst/>
            </a:endParaRPr>
          </a:p>
          <a:p>
            <a:pPr algn="just" rtl="0"/>
            <a:r>
              <a:rPr lang="en-US" sz="1200" b="0" i="0" u="none" strike="noStrike" kern="1200" dirty="0">
                <a:solidFill>
                  <a:schemeClr val="tx1"/>
                </a:solidFill>
                <a:effectLst/>
                <a:latin typeface="+mn-lt"/>
                <a:ea typeface="+mn-ea"/>
                <a:cs typeface="+mn-cs"/>
              </a:rPr>
              <a:t>Horizontal employee relationship makes the entire process easier to implement all the business policies and strategic plans appropriately and guarantee an improved decision-making process. Allows the horizontal employee relations presence of greater freedom and autonomy can be found among the team in HRM practices (</a:t>
            </a:r>
            <a:r>
              <a:rPr lang="en-US" sz="1200" b="0" i="0" u="none" strike="noStrike" kern="1200" dirty="0" err="1">
                <a:solidFill>
                  <a:schemeClr val="tx1"/>
                </a:solidFill>
                <a:effectLst/>
                <a:latin typeface="+mn-lt"/>
                <a:ea typeface="+mn-ea"/>
                <a:cs typeface="+mn-cs"/>
              </a:rPr>
              <a:t>Mahapatro</a:t>
            </a:r>
            <a:r>
              <a:rPr lang="en-US" sz="1200" b="0" i="0" u="none" strike="noStrike" kern="1200" dirty="0">
                <a:solidFill>
                  <a:schemeClr val="tx1"/>
                </a:solidFill>
                <a:effectLst/>
                <a:latin typeface="+mn-lt"/>
                <a:ea typeface="+mn-ea"/>
                <a:cs typeface="+mn-cs"/>
              </a:rPr>
              <a:t>, 2021). In this case, use of a cross-functional team may lead to high cooperation levels throughout the business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which is great to maintain market competition effectively. On the other hand, a lack of clear decision-making authority often creates problems in getting an effective or desired outcome at the end of the period. Along with this, the </a:t>
            </a:r>
            <a:r>
              <a:rPr lang="en-US" sz="1200" b="0" i="0" u="none" strike="noStrike" kern="1200" dirty="0" err="1">
                <a:solidFill>
                  <a:schemeClr val="tx1"/>
                </a:solidFill>
                <a:effectLst/>
                <a:latin typeface="+mn-lt"/>
                <a:ea typeface="+mn-ea"/>
                <a:cs typeface="+mn-cs"/>
              </a:rPr>
              <a:t>decentralised</a:t>
            </a:r>
            <a:r>
              <a:rPr lang="en-US" sz="1200" b="0" i="0" u="none" strike="noStrike" kern="1200" dirty="0">
                <a:solidFill>
                  <a:schemeClr val="tx1"/>
                </a:solidFill>
                <a:effectLst/>
                <a:latin typeface="+mn-lt"/>
                <a:ea typeface="+mn-ea"/>
                <a:cs typeface="+mn-cs"/>
              </a:rPr>
              <a:t> structure may make it difficult to build a clear line of the decision making which leads the employee confused and delays the entire workflow. Concerning that the HR professionals need to be focused on providing appropriate feedback, improving conflict resolution and developing a strong mission to avoid these issues regarding Horizontal employee relationships effectively. </a:t>
            </a:r>
            <a:endParaRPr lang="en-US" b="0" dirty="0">
              <a:effectLst/>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9</a:t>
            </a:fld>
            <a:endParaRPr lang="en-US"/>
          </a:p>
        </p:txBody>
      </p:sp>
    </p:spTree>
    <p:extLst>
      <p:ext uri="{BB962C8B-B14F-4D97-AF65-F5344CB8AC3E}">
        <p14:creationId xmlns:p14="http://schemas.microsoft.com/office/powerpoint/2010/main" val="8607589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Key factors that influence the relationship</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HR professionals also need to be concerned about the influencing factors of employee relationships in an organisation to develop a better workforce and improve conflict resolution effectively (</a:t>
            </a:r>
            <a:r>
              <a:rPr lang="en-US" sz="1200" kern="1200" dirty="0" err="1">
                <a:solidFill>
                  <a:schemeClr val="tx1"/>
                </a:solidFill>
                <a:effectLst/>
                <a:latin typeface="+mn-lt"/>
                <a:ea typeface="+mn-ea"/>
                <a:cs typeface="+mn-cs"/>
              </a:rPr>
              <a:t>Yoopetch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Communication, company culture, job satisfaction, leadership, employee feedback, boosting morale, technology, and employee engagement are the key factors that greatly influence employee relationships effectively. Employee communication is a crucial part of HR practices that enable each employee to stay connected with the workplace, identify with its value and understand the purpose of the organisation efficiently (</a:t>
            </a:r>
            <a:r>
              <a:rPr lang="en-GB" sz="1200" kern="1200" dirty="0" err="1">
                <a:solidFill>
                  <a:schemeClr val="tx1"/>
                </a:solidFill>
                <a:effectLst/>
                <a:latin typeface="+mn-lt"/>
                <a:ea typeface="+mn-ea"/>
                <a:cs typeface="+mn-cs"/>
              </a:rPr>
              <a:t>Musheke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Phiri</a:t>
            </a:r>
            <a:r>
              <a:rPr lang="en-GB" sz="1200" kern="1200" dirty="0">
                <a:solidFill>
                  <a:schemeClr val="tx1"/>
                </a:solidFill>
                <a:effectLst/>
                <a:latin typeface="+mn-lt"/>
                <a:ea typeface="+mn-ea"/>
                <a:cs typeface="+mn-cs"/>
              </a:rPr>
              <a:t>, 2021). For example, Unilever achieves high success in improving employee engagement by building an effective communication system by maintaining a hybrid workforce which allows great flexibility in the workplace. Improving job satisfaction is also an important factor that influences employee relationships appropriately. The HR professionals need to promote work-life balance among employees, build trust and support employee-led initiatives that influence employee engagement and bring business expansion opportunities with better human capital strength. For example, 77% of employees of Vodafone are satisfied with their jobs at the organisation as the company achieved high success in expanding its business internationally.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E489E2E-C374-4305-8C2E-4783783954F4}" type="slidenum">
              <a:rPr lang="en-US" smtClean="0"/>
              <a:t>10</a:t>
            </a:fld>
            <a:endParaRPr lang="en-US"/>
          </a:p>
        </p:txBody>
      </p:sp>
    </p:spTree>
    <p:extLst>
      <p:ext uri="{BB962C8B-B14F-4D97-AF65-F5344CB8AC3E}">
        <p14:creationId xmlns:p14="http://schemas.microsoft.com/office/powerpoint/2010/main" val="17620259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Personal experience to outline some positive practices</a:t>
            </a:r>
            <a:endParaRPr lang="en-IN"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Being an HR professional in a multinational organisation I have recognised that upskilling problem-solving, active listening, technology, critical thinking, team management, communication and more are essential to building a better workforce in an organisation.  On the other hand, I also experience that HR professionals often face severe issues in change management, staff development, product development and crisis management. In this concern, Situational leadership theory can be favourable for the organisation to understand changing circumstances and maintain sustainability effectively (Trevino and Nelson, 2021). The theoretical concept helps to adapt appropriate leadership styles for managing each unique situation in business management. Further, once the HR professionals enhance their technological skills they will help to avoid the threat of cybercrime in remote work and maintain sustainability in the highly competitive business environment in the long run (</a:t>
            </a:r>
            <a:r>
              <a:rPr lang="en-US" sz="1200" kern="1200" dirty="0" err="1">
                <a:solidFill>
                  <a:schemeClr val="tx1"/>
                </a:solidFill>
                <a:effectLst/>
                <a:latin typeface="+mn-lt"/>
                <a:ea typeface="+mn-ea"/>
                <a:cs typeface="+mn-cs"/>
              </a:rPr>
              <a:t>Benmira</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Agboola</a:t>
            </a:r>
            <a:r>
              <a:rPr lang="en-US" sz="1200" kern="1200" dirty="0">
                <a:solidFill>
                  <a:schemeClr val="tx1"/>
                </a:solidFill>
                <a:effectLst/>
                <a:latin typeface="+mn-lt"/>
                <a:ea typeface="+mn-ea"/>
                <a:cs typeface="+mn-cs"/>
              </a:rPr>
              <a:t>, 2021</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E489E2E-C374-4305-8C2E-4783783954F4}" type="slidenum">
              <a:rPr lang="en-US" smtClean="0"/>
              <a:t>11</a:t>
            </a:fld>
            <a:endParaRPr lang="en-US"/>
          </a:p>
        </p:txBody>
      </p:sp>
    </p:spTree>
    <p:extLst>
      <p:ext uri="{BB962C8B-B14F-4D97-AF65-F5344CB8AC3E}">
        <p14:creationId xmlns:p14="http://schemas.microsoft.com/office/powerpoint/2010/main" val="1105642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mn-lt"/>
                <a:ea typeface="+mn-ea"/>
                <a:cs typeface="+mn-cs"/>
              </a:rPr>
              <a:t>The entire study concluded that HR professionals play a significant role in business management hence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ability in achieving high success. In this case, it is </a:t>
            </a:r>
            <a:r>
              <a:rPr lang="en-US" sz="1200" b="0" i="0" u="none" strike="noStrike" kern="1200" dirty="0" err="1">
                <a:solidFill>
                  <a:schemeClr val="tx1"/>
                </a:solidFill>
                <a:effectLst/>
                <a:latin typeface="+mn-lt"/>
                <a:ea typeface="+mn-ea"/>
                <a:cs typeface="+mn-cs"/>
              </a:rPr>
              <a:t>recognised</a:t>
            </a:r>
            <a:r>
              <a:rPr lang="en-US" sz="1200" b="0" i="0" u="none" strike="noStrike" kern="1200" dirty="0">
                <a:solidFill>
                  <a:schemeClr val="tx1"/>
                </a:solidFill>
                <a:effectLst/>
                <a:latin typeface="+mn-lt"/>
                <a:ea typeface="+mn-ea"/>
                <a:cs typeface="+mn-cs"/>
              </a:rPr>
              <a:t> that recruitment and selection, training and development, meeting legal compliance and more are the key responsibilities of HR professionals that help to maintain continued business development. Along with this, meeting all the business functions and </a:t>
            </a:r>
            <a:r>
              <a:rPr lang="en-US" sz="1200" b="0" i="0" u="none" strike="noStrike" kern="1200" dirty="0" err="1">
                <a:solidFill>
                  <a:schemeClr val="tx1"/>
                </a:solidFill>
                <a:effectLst/>
                <a:latin typeface="+mn-lt"/>
                <a:ea typeface="+mn-ea"/>
                <a:cs typeface="+mn-cs"/>
              </a:rPr>
              <a:t>analysing</a:t>
            </a:r>
            <a:r>
              <a:rPr lang="en-US" sz="1200" b="0" i="0" u="none" strike="noStrike" kern="1200" dirty="0">
                <a:solidFill>
                  <a:schemeClr val="tx1"/>
                </a:solidFill>
                <a:effectLst/>
                <a:latin typeface="+mn-lt"/>
                <a:ea typeface="+mn-ea"/>
                <a:cs typeface="+mn-cs"/>
              </a:rPr>
              <a:t> the CIPD professional map helps to bring career development opportunities with better knowledge. Appropriate employee relationship type and maintaining all the employee relationship influencing factors will help to develop a better workforce. Eventually, once the HR professionals gather effective knowledge on governance compliance, use situational leadership theory and enhance technology skills it will help to prevent all the threats to sustainability in the highly competitive marketplace successfully. </a:t>
            </a:r>
            <a:endParaRPr lang="en-US" b="0" dirty="0">
              <a:effectLst/>
            </a:endParaRPr>
          </a:p>
          <a:p>
            <a:pPr algn="just"/>
            <a:br>
              <a:rPr lang="en-US" dirty="0"/>
            </a:br>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12</a:t>
            </a:fld>
            <a:endParaRPr lang="en-US"/>
          </a:p>
        </p:txBody>
      </p:sp>
    </p:spTree>
    <p:extLst>
      <p:ext uri="{BB962C8B-B14F-4D97-AF65-F5344CB8AC3E}">
        <p14:creationId xmlns:p14="http://schemas.microsoft.com/office/powerpoint/2010/main" val="2092469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endParaRPr lang="en-US" dirty="0"/>
          </a:p>
        </p:txBody>
      </p:sp>
      <p:sp>
        <p:nvSpPr>
          <p:cNvPr id="4" name="Slide Number Placeholder 3"/>
          <p:cNvSpPr>
            <a:spLocks noGrp="1"/>
          </p:cNvSpPr>
          <p:nvPr>
            <p:ph type="sldNum" sz="quarter" idx="10"/>
          </p:nvPr>
        </p:nvSpPr>
        <p:spPr/>
        <p:txBody>
          <a:bodyPr/>
          <a:lstStyle/>
          <a:p>
            <a:fld id="{CE489E2E-C374-4305-8C2E-4783783954F4}" type="slidenum">
              <a:rPr lang="en-US" smtClean="0"/>
              <a:t>13</a:t>
            </a:fld>
            <a:endParaRPr lang="en-US"/>
          </a:p>
        </p:txBody>
      </p:sp>
    </p:spTree>
    <p:extLst>
      <p:ext uri="{BB962C8B-B14F-4D97-AF65-F5344CB8AC3E}">
        <p14:creationId xmlns:p14="http://schemas.microsoft.com/office/powerpoint/2010/main" val="25475214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3326120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195326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209682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3D99FA-421B-4B25-B827-B0FB269622D8}" type="datetimeFigureOut">
              <a:rPr lang="en-US" smtClean="0"/>
              <a:t>2/25/2024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2698828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3D99FA-421B-4B25-B827-B0FB269622D8}" type="datetimeFigureOut">
              <a:rPr lang="en-US" smtClean="0"/>
              <a:t>2/25/2024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2854715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3D99FA-421B-4B25-B827-B0FB269622D8}" type="datetimeFigureOut">
              <a:rPr lang="en-US" smtClean="0"/>
              <a:t>2/25/2024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1599400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D99FA-421B-4B25-B827-B0FB269622D8}" type="datetimeFigureOut">
              <a:rPr lang="en-US" smtClean="0"/>
              <a:t>2/25/2024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4055247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3D99FA-421B-4B25-B827-B0FB269622D8}" type="datetimeFigureOut">
              <a:rPr lang="en-US" smtClean="0"/>
              <a:t>2/25/2024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81002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3D99FA-421B-4B25-B827-B0FB269622D8}" type="datetimeFigureOut">
              <a:rPr lang="en-US" smtClean="0"/>
              <a:t>2/25/2024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4129283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3D99FA-421B-4B25-B827-B0FB269622D8}" type="datetimeFigureOut">
              <a:rPr lang="en-US" smtClean="0"/>
              <a:t>2/25/2024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1527071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1386926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4157660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1530708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83D99FA-421B-4B25-B827-B0FB269622D8}" type="datetimeFigureOut">
              <a:rPr lang="en-US" smtClean="0"/>
              <a:t>2/25/2024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1981005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83D99FA-421B-4B25-B827-B0FB269622D8}" type="datetimeFigureOut">
              <a:rPr lang="en-US" smtClean="0"/>
              <a:t>2/25/2024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441930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4189153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83D99FA-421B-4B25-B827-B0FB269622D8}" type="datetimeFigureOut">
              <a:rPr lang="en-US" smtClean="0"/>
              <a:t>2/25/2024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42EA7A8-542F-444C-86DA-09ED1616123F}" type="slidenum">
              <a:rPr lang="en-US" smtClean="0"/>
              <a:t>‹#›</a:t>
            </a:fld>
            <a:endParaRPr lang="en-US"/>
          </a:p>
        </p:txBody>
      </p:sp>
    </p:spTree>
    <p:extLst>
      <p:ext uri="{BB962C8B-B14F-4D97-AF65-F5344CB8AC3E}">
        <p14:creationId xmlns:p14="http://schemas.microsoft.com/office/powerpoint/2010/main" val="3987241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83D99FA-421B-4B25-B827-B0FB269622D8}" type="datetimeFigureOut">
              <a:rPr lang="en-US" smtClean="0"/>
              <a:t>2/25/2024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42EA7A8-542F-444C-86DA-09ED1616123F}" type="slidenum">
              <a:rPr lang="en-US" smtClean="0"/>
              <a:t>‹#›</a:t>
            </a:fld>
            <a:endParaRPr lang="en-US"/>
          </a:p>
        </p:txBody>
      </p:sp>
    </p:spTree>
    <p:extLst>
      <p:ext uri="{BB962C8B-B14F-4D97-AF65-F5344CB8AC3E}">
        <p14:creationId xmlns:p14="http://schemas.microsoft.com/office/powerpoint/2010/main" val="25075806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749315" y="2042160"/>
            <a:ext cx="8825658" cy="3009541"/>
          </a:xfrm>
        </p:spPr>
        <p:txBody>
          <a:bodyPr/>
          <a:lstStyle/>
          <a:p>
            <a:pPr algn="ctr">
              <a:lnSpc>
                <a:spcPct val="150000"/>
              </a:lnSpc>
            </a:pPr>
            <a:r>
              <a:rPr lang="en-US" sz="4000" b="1" dirty="0">
                <a:solidFill>
                  <a:schemeClr val="bg1"/>
                </a:solidFill>
                <a:latin typeface="Times New Roman" panose="02020603050405020304" pitchFamily="18" charset="0"/>
                <a:cs typeface="Times New Roman" panose="02020603050405020304" pitchFamily="18" charset="0"/>
              </a:rPr>
              <a:t>Module Title: Managing People </a:t>
            </a:r>
            <a:br>
              <a:rPr lang="en-US" sz="4000" dirty="0">
                <a:solidFill>
                  <a:schemeClr val="bg1"/>
                </a:solidFill>
                <a:latin typeface="Times New Roman" panose="02020603050405020304" pitchFamily="18" charset="0"/>
                <a:cs typeface="Times New Roman" panose="02020603050405020304" pitchFamily="18" charset="0"/>
              </a:rPr>
            </a:br>
            <a:r>
              <a:rPr lang="en-US" sz="4000" b="1" dirty="0">
                <a:solidFill>
                  <a:schemeClr val="bg1"/>
                </a:solidFill>
                <a:latin typeface="Times New Roman" panose="02020603050405020304" pitchFamily="18" charset="0"/>
                <a:cs typeface="Times New Roman" panose="02020603050405020304" pitchFamily="18" charset="0"/>
              </a:rPr>
              <a:t>Managing People (LCBB5004)</a:t>
            </a:r>
            <a:br>
              <a:rPr lang="en-US" sz="4000" dirty="0">
                <a:solidFill>
                  <a:schemeClr val="bg1"/>
                </a:solidFill>
                <a:latin typeface="Times New Roman" panose="02020603050405020304" pitchFamily="18" charset="0"/>
                <a:cs typeface="Times New Roman" panose="02020603050405020304" pitchFamily="18" charset="0"/>
              </a:rPr>
            </a:br>
            <a:r>
              <a:rPr lang="en-US" sz="4000" b="1" dirty="0">
                <a:solidFill>
                  <a:schemeClr val="bg1"/>
                </a:solidFill>
                <a:latin typeface="Times New Roman" panose="02020603050405020304" pitchFamily="18" charset="0"/>
                <a:cs typeface="Times New Roman" panose="02020603050405020304" pitchFamily="18" charset="0"/>
              </a:rPr>
              <a:t>Student Name: Marian Jianu</a:t>
            </a:r>
            <a:br>
              <a:rPr lang="en-US" sz="4000" dirty="0">
                <a:solidFill>
                  <a:schemeClr val="bg1"/>
                </a:solidFill>
                <a:latin typeface="Times New Roman" panose="02020603050405020304" pitchFamily="18" charset="0"/>
                <a:cs typeface="Times New Roman" panose="02020603050405020304" pitchFamily="18" charset="0"/>
              </a:rPr>
            </a:br>
            <a:r>
              <a:rPr lang="en-US" sz="4000" b="1" dirty="0">
                <a:solidFill>
                  <a:schemeClr val="bg1"/>
                </a:solidFill>
                <a:latin typeface="Times New Roman" panose="02020603050405020304" pitchFamily="18" charset="0"/>
                <a:cs typeface="Times New Roman" panose="02020603050405020304" pitchFamily="18" charset="0"/>
              </a:rPr>
              <a:t>Student ID: 2231436</a:t>
            </a:r>
            <a:br>
              <a:rPr lang="en-US" sz="4000" b="1" dirty="0">
                <a:solidFill>
                  <a:schemeClr val="bg1"/>
                </a:solidFill>
                <a:latin typeface="Times New Roman" panose="02020603050405020304" pitchFamily="18" charset="0"/>
                <a:cs typeface="Times New Roman" panose="02020603050405020304" pitchFamily="18" charset="0"/>
              </a:rPr>
            </a:br>
            <a:r>
              <a:rPr lang="en-US" sz="4000" b="1" dirty="0">
                <a:solidFill>
                  <a:schemeClr val="bg1"/>
                </a:solidFill>
                <a:latin typeface="Times New Roman" panose="02020603050405020304" pitchFamily="18" charset="0"/>
                <a:cs typeface="Times New Roman" panose="02020603050405020304" pitchFamily="18" charset="0"/>
              </a:rPr>
              <a:t>Individual Assignment 1</a:t>
            </a:r>
            <a:br>
              <a:rPr lang="en-US" sz="4000" b="1" dirty="0">
                <a:solidFill>
                  <a:schemeClr val="bg1"/>
                </a:solidFill>
                <a:latin typeface="Times New Roman" panose="02020603050405020304" pitchFamily="18" charset="0"/>
                <a:cs typeface="Times New Roman" panose="02020603050405020304" pitchFamily="18" charset="0"/>
              </a:rPr>
            </a:br>
            <a:r>
              <a:rPr lang="en-US" sz="4000" b="1" dirty="0">
                <a:solidFill>
                  <a:schemeClr val="bg1"/>
                </a:solidFill>
                <a:latin typeface="Times New Roman" panose="02020603050405020304" pitchFamily="18" charset="0"/>
                <a:cs typeface="Times New Roman" panose="02020603050405020304" pitchFamily="18" charset="0"/>
              </a:rPr>
              <a:t>Lecturer : Imo </a:t>
            </a:r>
            <a:r>
              <a:rPr lang="en-US" sz="4000" b="1" dirty="0" err="1">
                <a:solidFill>
                  <a:schemeClr val="bg1"/>
                </a:solidFill>
                <a:latin typeface="Times New Roman" panose="02020603050405020304" pitchFamily="18" charset="0"/>
                <a:cs typeface="Times New Roman" panose="02020603050405020304" pitchFamily="18" charset="0"/>
              </a:rPr>
              <a:t>Enang</a:t>
            </a:r>
            <a:endParaRPr lang="en-US" sz="4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4463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lnSpc>
                <a:spcPct val="150000"/>
              </a:lnSpc>
            </a:pPr>
            <a:r>
              <a:rPr lang="en-US" sz="4400" b="1" dirty="0">
                <a:latin typeface="Times New Roman" panose="02020603050405020304" pitchFamily="18" charset="0"/>
                <a:cs typeface="Times New Roman" panose="02020603050405020304" pitchFamily="18" charset="0"/>
              </a:rPr>
              <a:t>Table of Contents</a:t>
            </a:r>
          </a:p>
        </p:txBody>
      </p:sp>
      <p:sp>
        <p:nvSpPr>
          <p:cNvPr id="5" name="Content Placeholder 4"/>
          <p:cNvSpPr>
            <a:spLocks noGrp="1"/>
          </p:cNvSpPr>
          <p:nvPr>
            <p:ph idx="1"/>
          </p:nvPr>
        </p:nvSpPr>
        <p:spPr>
          <a:xfrm>
            <a:off x="488750" y="2403566"/>
            <a:ext cx="11124130" cy="4258491"/>
          </a:xfrm>
        </p:spPr>
        <p:txBody>
          <a:bodyPr>
            <a:normAutofit/>
          </a:bodyPr>
          <a:lstStyle/>
          <a:p>
            <a:pPr algn="just">
              <a:lnSpc>
                <a:spcPct val="150000"/>
              </a:lnSpc>
            </a:pPr>
            <a:r>
              <a:rPr lang="en-US" sz="2800" dirty="0">
                <a:solidFill>
                  <a:schemeClr val="tx1"/>
                </a:solidFill>
                <a:latin typeface="Times New Roman" panose="02020603050405020304" pitchFamily="18" charset="0"/>
                <a:cs typeface="Times New Roman" panose="02020603050405020304" pitchFamily="18" charset="0"/>
              </a:rPr>
              <a:t>Introduction	</a:t>
            </a:r>
          </a:p>
          <a:p>
            <a:pPr algn="just">
              <a:lnSpc>
                <a:spcPct val="150000"/>
              </a:lnSpc>
            </a:pPr>
            <a:r>
              <a:rPr lang="en-US" sz="2800" dirty="0">
                <a:solidFill>
                  <a:schemeClr val="tx1"/>
                </a:solidFill>
                <a:latin typeface="Times New Roman" panose="02020603050405020304" pitchFamily="18" charset="0"/>
                <a:cs typeface="Times New Roman" panose="02020603050405020304" pitchFamily="18" charset="0"/>
              </a:rPr>
              <a:t>Role of a Human Resources professional	</a:t>
            </a:r>
          </a:p>
          <a:p>
            <a:pPr algn="just">
              <a:lnSpc>
                <a:spcPct val="150000"/>
              </a:lnSpc>
            </a:pPr>
            <a:r>
              <a:rPr lang="en-US" sz="2800" dirty="0">
                <a:solidFill>
                  <a:schemeClr val="tx1"/>
                </a:solidFill>
                <a:latin typeface="Times New Roman" panose="02020603050405020304" pitchFamily="18" charset="0"/>
                <a:cs typeface="Times New Roman" panose="02020603050405020304" pitchFamily="18" charset="0"/>
              </a:rPr>
              <a:t>Key factors to influence a positive relationship between the employer and the employee	</a:t>
            </a:r>
          </a:p>
          <a:p>
            <a:pPr algn="just">
              <a:lnSpc>
                <a:spcPct val="150000"/>
              </a:lnSpc>
            </a:pPr>
            <a:r>
              <a:rPr lang="en-US" sz="2800" dirty="0">
                <a:solidFill>
                  <a:schemeClr val="tx1"/>
                </a:solidFill>
                <a:latin typeface="Times New Roman" panose="02020603050405020304" pitchFamily="18" charset="0"/>
                <a:cs typeface="Times New Roman" panose="02020603050405020304" pitchFamily="18" charset="0"/>
              </a:rPr>
              <a:t>Conclusion	</a:t>
            </a:r>
          </a:p>
        </p:txBody>
      </p:sp>
    </p:spTree>
    <p:extLst>
      <p:ext uri="{BB962C8B-B14F-4D97-AF65-F5344CB8AC3E}">
        <p14:creationId xmlns:p14="http://schemas.microsoft.com/office/powerpoint/2010/main" val="1113425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lnSpc>
                <a:spcPct val="150000"/>
              </a:lnSpc>
            </a:pPr>
            <a:r>
              <a:rPr lang="en-US" b="1" dirty="0">
                <a:latin typeface="Times New Roman" panose="02020603050405020304" pitchFamily="18" charset="0"/>
                <a:cs typeface="Times New Roman" panose="02020603050405020304" pitchFamily="18" charset="0"/>
              </a:rPr>
              <a:t>Introduction</a:t>
            </a:r>
          </a:p>
        </p:txBody>
      </p:sp>
      <p:sp>
        <p:nvSpPr>
          <p:cNvPr id="5" name="Content Placeholder 4"/>
          <p:cNvSpPr>
            <a:spLocks noGrp="1"/>
          </p:cNvSpPr>
          <p:nvPr>
            <p:ph idx="1"/>
          </p:nvPr>
        </p:nvSpPr>
        <p:spPr>
          <a:xfrm>
            <a:off x="488750" y="2403566"/>
            <a:ext cx="6264748" cy="4258491"/>
          </a:xfrm>
        </p:spPr>
        <p:txBody>
          <a:bodyPr>
            <a:normAutofit fontScale="85000" lnSpcReduction="10000"/>
          </a:bodyPr>
          <a:lstStyle/>
          <a:p>
            <a:pPr algn="just">
              <a:lnSpc>
                <a:spcPct val="170000"/>
              </a:lnSpc>
            </a:pPr>
            <a:r>
              <a:rPr lang="en-US" dirty="0">
                <a:solidFill>
                  <a:schemeClr val="tx1"/>
                </a:solidFill>
                <a:latin typeface="Times New Roman" panose="02020603050405020304" pitchFamily="18" charset="0"/>
                <a:cs typeface="Times New Roman" panose="02020603050405020304" pitchFamily="18" charset="0"/>
              </a:rPr>
              <a:t>HRM is a crucial concept in business management practices that helps to develop an effective workforce and opportunities to enhance human capital strength (Agustina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2023). </a:t>
            </a:r>
          </a:p>
          <a:p>
            <a:pPr algn="just">
              <a:lnSpc>
                <a:spcPct val="170000"/>
              </a:lnSpc>
            </a:pPr>
            <a:r>
              <a:rPr lang="en-US" dirty="0">
                <a:solidFill>
                  <a:schemeClr val="tx1"/>
                </a:solidFill>
                <a:latin typeface="Times New Roman" panose="02020603050405020304" pitchFamily="18" charset="0"/>
                <a:cs typeface="Times New Roman" panose="02020603050405020304" pitchFamily="18" charset="0"/>
              </a:rPr>
              <a:t>Analysis of the current CIPD professional map, types of employee relationships and discussion of appropriate theoretical concepts will help to make effective decisions</a:t>
            </a:r>
          </a:p>
          <a:p>
            <a:pPr algn="just">
              <a:lnSpc>
                <a:spcPct val="170000"/>
              </a:lnSpc>
            </a:pPr>
            <a:r>
              <a:rPr lang="en-US" dirty="0">
                <a:solidFill>
                  <a:schemeClr val="tx1"/>
                </a:solidFill>
                <a:latin typeface="Times New Roman" panose="02020603050405020304" pitchFamily="18" charset="0"/>
                <a:cs typeface="Times New Roman" panose="02020603050405020304" pitchFamily="18" charset="0"/>
              </a:rPr>
              <a:t>The entire presentation is going to describe key information regarding Human Resource Management practices</a:t>
            </a:r>
          </a:p>
          <a:p>
            <a:pPr algn="just">
              <a:lnSpc>
                <a:spcPct val="170000"/>
              </a:lnSpc>
            </a:pPr>
            <a:r>
              <a:rPr lang="en-US" dirty="0">
                <a:solidFill>
                  <a:schemeClr val="tx1"/>
                </a:solidFill>
                <a:latin typeface="Times New Roman" panose="02020603050405020304" pitchFamily="18" charset="0"/>
                <a:cs typeface="Times New Roman" panose="02020603050405020304" pitchFamily="18" charset="0"/>
              </a:rPr>
              <a:t>The study will focus on job responsibilities, functional areas and values that need to be adhered to by the HR professional in an organization</a:t>
            </a:r>
          </a:p>
        </p:txBody>
      </p:sp>
      <p:pic>
        <p:nvPicPr>
          <p:cNvPr id="7" name="Picture 6"/>
          <p:cNvPicPr>
            <a:picLocks noChangeAspect="1"/>
          </p:cNvPicPr>
          <p:nvPr/>
        </p:nvPicPr>
        <p:blipFill>
          <a:blip r:embed="rId3"/>
          <a:stretch>
            <a:fillRect/>
          </a:stretch>
        </p:blipFill>
        <p:spPr>
          <a:xfrm>
            <a:off x="6977225" y="2783069"/>
            <a:ext cx="4604968" cy="2886212"/>
          </a:xfrm>
          <a:prstGeom prst="rect">
            <a:avLst/>
          </a:prstGeom>
        </p:spPr>
      </p:pic>
    </p:spTree>
    <p:extLst>
      <p:ext uri="{BB962C8B-B14F-4D97-AF65-F5344CB8AC3E}">
        <p14:creationId xmlns:p14="http://schemas.microsoft.com/office/powerpoint/2010/main" val="1737653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lnSpc>
                <a:spcPct val="150000"/>
              </a:lnSpc>
            </a:pPr>
            <a:r>
              <a:rPr lang="en-US" b="1" dirty="0">
                <a:latin typeface="Times New Roman" panose="02020603050405020304" pitchFamily="18" charset="0"/>
                <a:cs typeface="Times New Roman" panose="02020603050405020304" pitchFamily="18" charset="0"/>
              </a:rPr>
              <a:t>Role of a Human Resources professional</a:t>
            </a:r>
          </a:p>
        </p:txBody>
      </p:sp>
      <p:sp>
        <p:nvSpPr>
          <p:cNvPr id="5" name="Content Placeholder 4"/>
          <p:cNvSpPr>
            <a:spLocks noGrp="1"/>
          </p:cNvSpPr>
          <p:nvPr>
            <p:ph idx="1"/>
          </p:nvPr>
        </p:nvSpPr>
        <p:spPr>
          <a:xfrm>
            <a:off x="488750" y="2403566"/>
            <a:ext cx="6264748" cy="4258491"/>
          </a:xfrm>
        </p:spPr>
        <p:txBody>
          <a:bodyPr>
            <a:normAutofit fontScale="77500" lnSpcReduction="2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Job responsibilities of HR professionals</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key responsibilities of HR professionals include training and development, attracting candidates, employee relations, meeting legal compliance and developing a positive work environment (Mahapatra, 2021).</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HR professionals are responsible for attracting the attention of key candidates, identifying new talents and selecting the right talent for the right job roles</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HR professionals become successful to make sustainable development in the organizational operations and make the overall business performance better</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HR professionals in a business organization play a significant role in improving the recruitment and selection process </a:t>
            </a:r>
          </a:p>
        </p:txBody>
      </p:sp>
      <p:pic>
        <p:nvPicPr>
          <p:cNvPr id="2050" name="Picture 2" descr="The Importance of Training and Development in the Workpl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6378" y="2501537"/>
            <a:ext cx="4485005" cy="3265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531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06414" y="585048"/>
            <a:ext cx="8761413" cy="1612778"/>
          </a:xfrm>
        </p:spPr>
        <p:txBody>
          <a:bodyPr/>
          <a:lstStyle/>
          <a:p>
            <a:pPr algn="ctr">
              <a:lnSpc>
                <a:spcPct val="150000"/>
              </a:lnSpc>
            </a:pPr>
            <a:r>
              <a:rPr lang="en-US" b="1" dirty="0">
                <a:latin typeface="Times New Roman" panose="02020603050405020304" pitchFamily="18" charset="0"/>
                <a:cs typeface="Times New Roman" panose="02020603050405020304" pitchFamily="18" charset="0"/>
              </a:rPr>
              <a:t>Role of a Human Resources professional (Continued…)</a:t>
            </a:r>
          </a:p>
        </p:txBody>
      </p:sp>
      <p:sp>
        <p:nvSpPr>
          <p:cNvPr id="5" name="Content Placeholder 4"/>
          <p:cNvSpPr>
            <a:spLocks noGrp="1"/>
          </p:cNvSpPr>
          <p:nvPr>
            <p:ph idx="1"/>
          </p:nvPr>
        </p:nvSpPr>
        <p:spPr>
          <a:xfrm>
            <a:off x="488750" y="2403566"/>
            <a:ext cx="6264748" cy="4258491"/>
          </a:xfrm>
        </p:spPr>
        <p:txBody>
          <a:bodyPr>
            <a:normAutofit fontScale="85000" lnSpcReduction="1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Key function areas in HRM</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Building a strong relationship between employees and labor is the most important aspect of improving organizational behavior in which communication skill is the key tool (</a:t>
            </a:r>
            <a:r>
              <a:rPr lang="en-US" dirty="0" err="1">
                <a:solidFill>
                  <a:schemeClr val="tx1"/>
                </a:solidFill>
                <a:latin typeface="Times New Roman" panose="02020603050405020304" pitchFamily="18" charset="0"/>
                <a:cs typeface="Times New Roman" panose="02020603050405020304" pitchFamily="18" charset="0"/>
              </a:rPr>
              <a:t>Musheke</a:t>
            </a:r>
            <a:r>
              <a:rPr lang="en-US" dirty="0">
                <a:solidFill>
                  <a:schemeClr val="tx1"/>
                </a:solidFill>
                <a:latin typeface="Times New Roman" panose="02020603050405020304" pitchFamily="18" charset="0"/>
                <a:cs typeface="Times New Roman" panose="02020603050405020304" pitchFamily="18" charset="0"/>
              </a:rPr>
              <a:t> and Phiri, 2021). </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Building an effective organizational structure is the great contribution of HR executives that helps to keep the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functioning</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HR professionals also need to be concerned about maintaining all the key functions in HRM practices to maintain the entire workflow better</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Recruiting and staffing employees,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structure, employee and </a:t>
            </a:r>
            <a:r>
              <a:rPr lang="en-US" dirty="0" err="1">
                <a:solidFill>
                  <a:schemeClr val="tx1"/>
                </a:solidFill>
                <a:latin typeface="Times New Roman" panose="02020603050405020304" pitchFamily="18" charset="0"/>
                <a:cs typeface="Times New Roman" panose="02020603050405020304" pitchFamily="18" charset="0"/>
              </a:rPr>
              <a:t>labour</a:t>
            </a:r>
            <a:r>
              <a:rPr lang="en-US" dirty="0">
                <a:solidFill>
                  <a:schemeClr val="tx1"/>
                </a:solidFill>
                <a:latin typeface="Times New Roman" panose="02020603050405020304" pitchFamily="18" charset="0"/>
                <a:cs typeface="Times New Roman" panose="02020603050405020304" pitchFamily="18" charset="0"/>
              </a:rPr>
              <a:t> relations, and training and development are the key functions in HRM practice</a:t>
            </a:r>
          </a:p>
        </p:txBody>
      </p:sp>
      <p:pic>
        <p:nvPicPr>
          <p:cNvPr id="3074" name="Picture 2" descr="Employee Relations: Examples + 10 Strategy Tips - AIH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2135" y="2998108"/>
            <a:ext cx="4622165" cy="3069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4346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8750" y="2403566"/>
            <a:ext cx="6264748" cy="4258491"/>
          </a:xfrm>
        </p:spPr>
        <p:txBody>
          <a:bodyPr>
            <a:normAutofit fontScale="85000" lnSpcReduction="1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Key values that HR professionals need to abide by</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Effective communication processes, compliance with the law, professional development, diversity, </a:t>
            </a:r>
            <a:r>
              <a:rPr lang="en-US" dirty="0" err="1">
                <a:solidFill>
                  <a:schemeClr val="tx1"/>
                </a:solidFill>
                <a:latin typeface="Times New Roman" panose="02020603050405020304" pitchFamily="18" charset="0"/>
                <a:cs typeface="Times New Roman" panose="02020603050405020304" pitchFamily="18" charset="0"/>
              </a:rPr>
              <a:t>channelising</a:t>
            </a:r>
            <a:r>
              <a:rPr lang="en-US" dirty="0">
                <a:solidFill>
                  <a:schemeClr val="tx1"/>
                </a:solidFill>
                <a:latin typeface="Times New Roman" panose="02020603050405020304" pitchFamily="18" charset="0"/>
                <a:cs typeface="Times New Roman" panose="02020603050405020304" pitchFamily="18" charset="0"/>
              </a:rPr>
              <a:t> ethics training and more are the key values that HR professionals need to abide by</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firm became successful in maintaining sustainability by gaining the trust of its key stakeholders with effective HR practices</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Confidentiality is one of the key principles of business ethics that helps to maintain the practice of ethical consideration (Trevino and Nelson, 2021).</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Being a good listener helps to maintain an effective communication process that influences employees positively </a:t>
            </a:r>
          </a:p>
        </p:txBody>
      </p:sp>
      <p:sp>
        <p:nvSpPr>
          <p:cNvPr id="6" name="Title 3"/>
          <p:cNvSpPr>
            <a:spLocks noGrp="1"/>
          </p:cNvSpPr>
          <p:nvPr>
            <p:ph type="title"/>
          </p:nvPr>
        </p:nvSpPr>
        <p:spPr>
          <a:xfrm>
            <a:off x="1406414" y="585048"/>
            <a:ext cx="8761413" cy="1612778"/>
          </a:xfrm>
        </p:spPr>
        <p:txBody>
          <a:bodyPr/>
          <a:lstStyle/>
          <a:p>
            <a:pPr algn="ctr">
              <a:lnSpc>
                <a:spcPct val="150000"/>
              </a:lnSpc>
            </a:pPr>
            <a:r>
              <a:rPr lang="en-US" b="1" dirty="0">
                <a:latin typeface="Times New Roman" panose="02020603050405020304" pitchFamily="18" charset="0"/>
                <a:cs typeface="Times New Roman" panose="02020603050405020304" pitchFamily="18" charset="0"/>
              </a:rPr>
              <a:t>Role of a Human Resources professional (Continued…)</a:t>
            </a:r>
          </a:p>
        </p:txBody>
      </p:sp>
      <p:pic>
        <p:nvPicPr>
          <p:cNvPr id="4098" name="Picture 2" descr="Steps in Developing Effective Communication | Business Cons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2195" y="2753540"/>
            <a:ext cx="4319931" cy="3235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214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8750" y="2403566"/>
            <a:ext cx="6264748" cy="4258491"/>
          </a:xfrm>
        </p:spPr>
        <p:txBody>
          <a:bodyPr>
            <a:normAutofit fontScale="85000" lnSpcReduction="1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Analysis of the current CIPD professional map</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Professional Map brings the HR professional opportunities for progress in their career and learning improvement (</a:t>
            </a:r>
            <a:r>
              <a:rPr lang="en-US" dirty="0" err="1">
                <a:solidFill>
                  <a:schemeClr val="tx1"/>
                </a:solidFill>
                <a:latin typeface="Times New Roman" panose="02020603050405020304" pitchFamily="18" charset="0"/>
                <a:cs typeface="Times New Roman" panose="02020603050405020304" pitchFamily="18" charset="0"/>
              </a:rPr>
              <a:t>Shirmohammadi</a:t>
            </a:r>
            <a:r>
              <a:rPr lang="en-US" dirty="0">
                <a:solidFill>
                  <a:schemeClr val="tx1"/>
                </a:solidFill>
                <a:latin typeface="Times New Roman" panose="02020603050405020304" pitchFamily="18" charset="0"/>
                <a:cs typeface="Times New Roman" panose="02020603050405020304" pitchFamily="18" charset="0"/>
              </a:rPr>
              <a:t>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2021).</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Making effective decisions for business growth is one of the key responsibilities of HR professionals who make sustainable developments in the company</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Profession Map is a crucial factor in HR practices that identifies four different levels of impact and details the </a:t>
            </a:r>
            <a:r>
              <a:rPr lang="en-US" dirty="0" err="1">
                <a:solidFill>
                  <a:schemeClr val="tx1"/>
                </a:solidFill>
                <a:latin typeface="Times New Roman" panose="02020603050405020304" pitchFamily="18" charset="0"/>
                <a:cs typeface="Times New Roman" panose="02020603050405020304" pitchFamily="18" charset="0"/>
              </a:rPr>
              <a:t>behaviour</a:t>
            </a:r>
            <a:r>
              <a:rPr lang="en-US" dirty="0">
                <a:solidFill>
                  <a:schemeClr val="tx1"/>
                </a:solidFill>
                <a:latin typeface="Times New Roman" panose="02020603050405020304" pitchFamily="18" charset="0"/>
                <a:cs typeface="Times New Roman" panose="02020603050405020304" pitchFamily="18" charset="0"/>
              </a:rPr>
              <a:t> and knowledge</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HR professionals of a company use the professional map interns to make better decisions with confidence to drive changes in the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management</a:t>
            </a:r>
          </a:p>
        </p:txBody>
      </p:sp>
      <p:sp>
        <p:nvSpPr>
          <p:cNvPr id="6" name="Title 3"/>
          <p:cNvSpPr>
            <a:spLocks noGrp="1"/>
          </p:cNvSpPr>
          <p:nvPr>
            <p:ph type="title"/>
          </p:nvPr>
        </p:nvSpPr>
        <p:spPr>
          <a:xfrm>
            <a:off x="1406414" y="585048"/>
            <a:ext cx="8761413" cy="1612778"/>
          </a:xfrm>
        </p:spPr>
        <p:txBody>
          <a:bodyPr/>
          <a:lstStyle/>
          <a:p>
            <a:pPr algn="ctr">
              <a:lnSpc>
                <a:spcPct val="150000"/>
              </a:lnSpc>
            </a:pPr>
            <a:r>
              <a:rPr lang="en-US" b="1" dirty="0">
                <a:latin typeface="Times New Roman" panose="02020603050405020304" pitchFamily="18" charset="0"/>
                <a:cs typeface="Times New Roman" panose="02020603050405020304" pitchFamily="18" charset="0"/>
              </a:rPr>
              <a:t>Role of a Human Resources professional (Continued…)</a:t>
            </a:r>
          </a:p>
        </p:txBody>
      </p:sp>
      <p:pic>
        <p:nvPicPr>
          <p:cNvPr id="5122" name="Picture 2" descr="Explore the Profession Map | CIP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3635" y="2594473"/>
            <a:ext cx="3876675" cy="3876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385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54954" y="480060"/>
            <a:ext cx="10137886" cy="1531620"/>
          </a:xfrm>
        </p:spPr>
        <p:txBody>
          <a:bodyPr/>
          <a:lstStyle/>
          <a:p>
            <a:pPr algn="ctr">
              <a:lnSpc>
                <a:spcPct val="150000"/>
              </a:lnSpc>
            </a:pPr>
            <a:r>
              <a:rPr lang="en-US" b="1" dirty="0">
                <a:latin typeface="Times New Roman" panose="02020603050405020304" pitchFamily="18" charset="0"/>
                <a:cs typeface="Times New Roman" panose="02020603050405020304" pitchFamily="18" charset="0"/>
              </a:rPr>
              <a:t>Key factors to influence a positive relationship between the employer and the employee</a:t>
            </a:r>
          </a:p>
        </p:txBody>
      </p:sp>
      <p:sp>
        <p:nvSpPr>
          <p:cNvPr id="5" name="Content Placeholder 4"/>
          <p:cNvSpPr>
            <a:spLocks noGrp="1"/>
          </p:cNvSpPr>
          <p:nvPr>
            <p:ph idx="1"/>
          </p:nvPr>
        </p:nvSpPr>
        <p:spPr>
          <a:xfrm>
            <a:off x="488750" y="2403566"/>
            <a:ext cx="6264748" cy="4258491"/>
          </a:xfrm>
        </p:spPr>
        <p:txBody>
          <a:bodyPr>
            <a:normAutofit fontScale="85000" lnSpcReduction="1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Vertical employee relationship </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A vertical working relationship helps to build an effective team where all the team members respect each other, work together seamlessly, listen to new ideas and maintain appropriate collaboration (</a:t>
            </a:r>
            <a:r>
              <a:rPr lang="en-US" dirty="0" err="1">
                <a:solidFill>
                  <a:schemeClr val="tx1"/>
                </a:solidFill>
                <a:latin typeface="Times New Roman" panose="02020603050405020304" pitchFamily="18" charset="0"/>
                <a:cs typeface="Times New Roman" panose="02020603050405020304" pitchFamily="18" charset="0"/>
              </a:rPr>
              <a:t>Agustian</a:t>
            </a:r>
            <a:r>
              <a:rPr lang="en-US" dirty="0">
                <a:solidFill>
                  <a:schemeClr val="tx1"/>
                </a:solidFill>
                <a:latin typeface="Times New Roman" panose="02020603050405020304" pitchFamily="18" charset="0"/>
                <a:cs typeface="Times New Roman" panose="02020603050405020304" pitchFamily="18" charset="0"/>
              </a:rPr>
              <a:t>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2023).</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HR professionals need to </a:t>
            </a:r>
            <a:r>
              <a:rPr lang="en-US" dirty="0" err="1">
                <a:solidFill>
                  <a:schemeClr val="tx1"/>
                </a:solidFill>
                <a:latin typeface="Times New Roman" panose="02020603050405020304" pitchFamily="18" charset="0"/>
                <a:cs typeface="Times New Roman" panose="02020603050405020304" pitchFamily="18" charset="0"/>
              </a:rPr>
              <a:t>recognise</a:t>
            </a:r>
            <a:r>
              <a:rPr lang="en-US" dirty="0">
                <a:solidFill>
                  <a:schemeClr val="tx1"/>
                </a:solidFill>
                <a:latin typeface="Times New Roman" panose="02020603050405020304" pitchFamily="18" charset="0"/>
                <a:cs typeface="Times New Roman" panose="02020603050405020304" pitchFamily="18" charset="0"/>
              </a:rPr>
              <a:t> diversity, ensure career growth opportunities and maintain employee recognition processes more efficiently to mitigate the limitations of vertical employee relationships </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Vertical employee relationship in HR managerial practices implies the relationship between the employees and their immediate supervisor</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It may lead to poor communication as well as relationships between employees at different departments or stages of the </a:t>
            </a:r>
            <a:r>
              <a:rPr lang="en-US" dirty="0" err="1">
                <a:solidFill>
                  <a:schemeClr val="tx1"/>
                </a:solidFill>
                <a:latin typeface="Times New Roman" panose="02020603050405020304" pitchFamily="18" charset="0"/>
                <a:cs typeface="Times New Roman" panose="02020603050405020304" pitchFamily="18" charset="0"/>
              </a:rPr>
              <a:t>organisation</a:t>
            </a:r>
            <a:endParaRPr lang="en-US" dirty="0">
              <a:solidFill>
                <a:schemeClr val="tx1"/>
              </a:solidFill>
              <a:latin typeface="Times New Roman" panose="02020603050405020304" pitchFamily="18" charset="0"/>
              <a:cs typeface="Times New Roman" panose="02020603050405020304" pitchFamily="18" charset="0"/>
            </a:endParaRPr>
          </a:p>
          <a:p>
            <a:pPr marL="0" indent="0" algn="just">
              <a:lnSpc>
                <a:spcPct val="150000"/>
              </a:lnSpc>
              <a:buNone/>
            </a:pPr>
            <a:endParaRPr lang="en-US" dirty="0">
              <a:solidFill>
                <a:schemeClr val="tx1"/>
              </a:solidFill>
              <a:latin typeface="Times New Roman" panose="02020603050405020304" pitchFamily="18" charset="0"/>
              <a:cs typeface="Times New Roman" panose="02020603050405020304" pitchFamily="18" charset="0"/>
            </a:endParaRPr>
          </a:p>
        </p:txBody>
      </p:sp>
      <p:pic>
        <p:nvPicPr>
          <p:cNvPr id="6146" name="Picture 2" descr="Building a Vertical Working Relationship Is a Critical Element of Your Job  - Your Attitude Is Showing: A Primer of Human Relations, Tenth Edition  [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7895" y="2869744"/>
            <a:ext cx="4010529" cy="3325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985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3945" y="680937"/>
            <a:ext cx="10640806" cy="1442612"/>
          </a:xfrm>
        </p:spPr>
        <p:txBody>
          <a:bodyPr/>
          <a:lstStyle/>
          <a:p>
            <a:pPr algn="ctr">
              <a:lnSpc>
                <a:spcPct val="150000"/>
              </a:lnSpc>
            </a:pPr>
            <a:r>
              <a:rPr lang="en-US" sz="3200" b="1" dirty="0">
                <a:latin typeface="Times New Roman" panose="02020603050405020304" pitchFamily="18" charset="0"/>
                <a:cs typeface="Times New Roman" panose="02020603050405020304" pitchFamily="18" charset="0"/>
              </a:rPr>
              <a:t>Key factors to influence a positive relationship between the employer and the employee (Continued…)</a:t>
            </a:r>
          </a:p>
        </p:txBody>
      </p:sp>
      <p:sp>
        <p:nvSpPr>
          <p:cNvPr id="5" name="Content Placeholder 4"/>
          <p:cNvSpPr>
            <a:spLocks noGrp="1"/>
          </p:cNvSpPr>
          <p:nvPr>
            <p:ph idx="1"/>
          </p:nvPr>
        </p:nvSpPr>
        <p:spPr>
          <a:xfrm>
            <a:off x="488750" y="2403566"/>
            <a:ext cx="6264748" cy="4258491"/>
          </a:xfrm>
        </p:spPr>
        <p:txBody>
          <a:bodyPr>
            <a:normAutofit fontScale="85000" lnSpcReduction="1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Horizontal employee relation </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Allows the horizontal employee relations presence of greater freedom and autonomy can be found among the team in HRM practices (</a:t>
            </a:r>
            <a:r>
              <a:rPr lang="en-US" dirty="0" err="1">
                <a:solidFill>
                  <a:schemeClr val="tx1"/>
                </a:solidFill>
                <a:latin typeface="Times New Roman" panose="02020603050405020304" pitchFamily="18" charset="0"/>
                <a:cs typeface="Times New Roman" panose="02020603050405020304" pitchFamily="18" charset="0"/>
              </a:rPr>
              <a:t>Mahapatro</a:t>
            </a:r>
            <a:r>
              <a:rPr lang="en-US" dirty="0">
                <a:solidFill>
                  <a:schemeClr val="tx1"/>
                </a:solidFill>
                <a:latin typeface="Times New Roman" panose="02020603050405020304" pitchFamily="18" charset="0"/>
                <a:cs typeface="Times New Roman" panose="02020603050405020304" pitchFamily="18" charset="0"/>
              </a:rPr>
              <a:t>, 2021).</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A lack of clear decision-making authority often creates problems in getting an effective or desired outcome at the end of the period</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Horizontal employee relationship makes the entire process easier to implement all the business policies and strategic plans appropriately</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a:t>
            </a:r>
            <a:r>
              <a:rPr lang="en-US" dirty="0" err="1">
                <a:solidFill>
                  <a:schemeClr val="tx1"/>
                </a:solidFill>
                <a:latin typeface="Times New Roman" panose="02020603050405020304" pitchFamily="18" charset="0"/>
                <a:cs typeface="Times New Roman" panose="02020603050405020304" pitchFamily="18" charset="0"/>
              </a:rPr>
              <a:t>decentralised</a:t>
            </a:r>
            <a:r>
              <a:rPr lang="en-US" dirty="0">
                <a:solidFill>
                  <a:schemeClr val="tx1"/>
                </a:solidFill>
                <a:latin typeface="Times New Roman" panose="02020603050405020304" pitchFamily="18" charset="0"/>
                <a:cs typeface="Times New Roman" panose="02020603050405020304" pitchFamily="18" charset="0"/>
              </a:rPr>
              <a:t> structure may make it difficult to build a clear line of the decision making which leads the employees confused</a:t>
            </a:r>
          </a:p>
        </p:txBody>
      </p:sp>
      <p:pic>
        <p:nvPicPr>
          <p:cNvPr id="7170" name="Picture 2" descr="Employee relations and rewards seminar | PP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3498" y="2563586"/>
            <a:ext cx="4781003" cy="3585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066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8750" y="2403566"/>
            <a:ext cx="6264748" cy="4258491"/>
          </a:xfrm>
        </p:spPr>
        <p:txBody>
          <a:bodyPr>
            <a:normAutofit fontScale="77500" lnSpcReduction="2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Key factors that influence the relationship</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Employee communication is a crucial part of HR practices that enable each employee to stay connected with the workplace (</a:t>
            </a:r>
            <a:r>
              <a:rPr lang="en-US" dirty="0" err="1">
                <a:solidFill>
                  <a:schemeClr val="tx1"/>
                </a:solidFill>
                <a:latin typeface="Times New Roman" panose="02020603050405020304" pitchFamily="18" charset="0"/>
                <a:cs typeface="Times New Roman" panose="02020603050405020304" pitchFamily="18" charset="0"/>
              </a:rPr>
              <a:t>Musheke</a:t>
            </a:r>
            <a:r>
              <a:rPr lang="en-US" dirty="0">
                <a:solidFill>
                  <a:schemeClr val="tx1"/>
                </a:solidFill>
                <a:latin typeface="Times New Roman" panose="02020603050405020304" pitchFamily="18" charset="0"/>
                <a:cs typeface="Times New Roman" panose="02020603050405020304" pitchFamily="18" charset="0"/>
              </a:rPr>
              <a:t> and </a:t>
            </a:r>
            <a:r>
              <a:rPr lang="en-US" dirty="0" err="1">
                <a:solidFill>
                  <a:schemeClr val="tx1"/>
                </a:solidFill>
                <a:latin typeface="Times New Roman" panose="02020603050405020304" pitchFamily="18" charset="0"/>
                <a:cs typeface="Times New Roman" panose="02020603050405020304" pitchFamily="18" charset="0"/>
              </a:rPr>
              <a:t>Phiri</a:t>
            </a:r>
            <a:r>
              <a:rPr lang="en-US" dirty="0">
                <a:solidFill>
                  <a:schemeClr val="tx1"/>
                </a:solidFill>
                <a:latin typeface="Times New Roman" panose="02020603050405020304" pitchFamily="18" charset="0"/>
                <a:cs typeface="Times New Roman" panose="02020603050405020304" pitchFamily="18" charset="0"/>
              </a:rPr>
              <a:t>, 2021).</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Communication, company culture, job satisfaction, leadership, employee feedback, boosting morale, technology, and employee engagement are the key factors that greatly influence employee relationships</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HR professionals need to promote work-life balance among employees, build trust and support employee-led initiatives that influence employee engagement</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Unilever achieves high success in improving employee engagement by building an effective communication system by maintaining a hybrid workforce which allows great flexibility in the workplace</a:t>
            </a:r>
          </a:p>
        </p:txBody>
      </p:sp>
      <p:sp>
        <p:nvSpPr>
          <p:cNvPr id="6" name="Title 3"/>
          <p:cNvSpPr>
            <a:spLocks noGrp="1"/>
          </p:cNvSpPr>
          <p:nvPr>
            <p:ph type="title"/>
          </p:nvPr>
        </p:nvSpPr>
        <p:spPr>
          <a:xfrm>
            <a:off x="713945" y="680937"/>
            <a:ext cx="10640806" cy="1442612"/>
          </a:xfrm>
        </p:spPr>
        <p:txBody>
          <a:bodyPr/>
          <a:lstStyle/>
          <a:p>
            <a:pPr algn="ctr">
              <a:lnSpc>
                <a:spcPct val="150000"/>
              </a:lnSpc>
            </a:pPr>
            <a:r>
              <a:rPr lang="en-US" sz="3200" b="1" dirty="0">
                <a:latin typeface="Times New Roman" panose="02020603050405020304" pitchFamily="18" charset="0"/>
                <a:cs typeface="Times New Roman" panose="02020603050405020304" pitchFamily="18" charset="0"/>
              </a:rPr>
              <a:t>Key factors to influence a positive relationship between the employer and the employee (Continued…)</a:t>
            </a:r>
          </a:p>
        </p:txBody>
      </p:sp>
      <p:pic>
        <p:nvPicPr>
          <p:cNvPr id="8194" name="Picture 2" descr="Job Satisfaction - Definition, Importance, Factors &amp; Example | HRM Overview  | MBA Sk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9315" y="2675435"/>
            <a:ext cx="3705225" cy="3714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471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8750" y="2403566"/>
            <a:ext cx="6264748" cy="4258491"/>
          </a:xfrm>
        </p:spPr>
        <p:txBody>
          <a:bodyPr>
            <a:normAutofit fontScale="85000" lnSpcReduction="10000"/>
          </a:bodyPr>
          <a:lstStyle/>
          <a:p>
            <a:pPr marL="0" indent="0" algn="just">
              <a:lnSpc>
                <a:spcPct val="150000"/>
              </a:lnSpc>
              <a:buNone/>
            </a:pPr>
            <a:r>
              <a:rPr lang="en-US" b="1" dirty="0">
                <a:solidFill>
                  <a:schemeClr val="tx1"/>
                </a:solidFill>
                <a:latin typeface="Times New Roman" panose="02020603050405020304" pitchFamily="18" charset="0"/>
                <a:cs typeface="Times New Roman" panose="02020603050405020304" pitchFamily="18" charset="0"/>
              </a:rPr>
              <a:t>Personal experience to outline some positive practices</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Situational leadership theory can be </a:t>
            </a:r>
            <a:r>
              <a:rPr lang="en-US" dirty="0" err="1">
                <a:solidFill>
                  <a:schemeClr val="tx1"/>
                </a:solidFill>
                <a:latin typeface="Times New Roman" panose="02020603050405020304" pitchFamily="18" charset="0"/>
                <a:cs typeface="Times New Roman" panose="02020603050405020304" pitchFamily="18" charset="0"/>
              </a:rPr>
              <a:t>favourable</a:t>
            </a:r>
            <a:r>
              <a:rPr lang="en-US" dirty="0">
                <a:solidFill>
                  <a:schemeClr val="tx1"/>
                </a:solidFill>
                <a:latin typeface="Times New Roman" panose="02020603050405020304" pitchFamily="18" charset="0"/>
                <a:cs typeface="Times New Roman" panose="02020603050405020304" pitchFamily="18" charset="0"/>
              </a:rPr>
              <a:t> for the </a:t>
            </a:r>
            <a:r>
              <a:rPr lang="en-US" dirty="0" err="1">
                <a:solidFill>
                  <a:schemeClr val="tx1"/>
                </a:solidFill>
                <a:latin typeface="Times New Roman" panose="02020603050405020304" pitchFamily="18" charset="0"/>
                <a:cs typeface="Times New Roman" panose="02020603050405020304" pitchFamily="18" charset="0"/>
              </a:rPr>
              <a:t>organisation</a:t>
            </a:r>
            <a:r>
              <a:rPr lang="en-US" dirty="0">
                <a:solidFill>
                  <a:schemeClr val="tx1"/>
                </a:solidFill>
                <a:latin typeface="Times New Roman" panose="02020603050405020304" pitchFamily="18" charset="0"/>
                <a:cs typeface="Times New Roman" panose="02020603050405020304" pitchFamily="18" charset="0"/>
              </a:rPr>
              <a:t> to understand changing circumstances and maintain sustainability effectively (Trevino and Nelson, 2021).</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Once the HR professionals enhance their technological skills they will help to avoid the threat of cybercrime in remote work</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Being an HR professional in a multinational </a:t>
            </a:r>
            <a:r>
              <a:rPr lang="en-US" dirty="0" err="1">
                <a:solidFill>
                  <a:schemeClr val="tx1"/>
                </a:solidFill>
                <a:latin typeface="Times New Roman" panose="02020603050405020304" pitchFamily="18" charset="0"/>
                <a:cs typeface="Times New Roman" panose="02020603050405020304" pitchFamily="18" charset="0"/>
              </a:rPr>
              <a:t>organisation</a:t>
            </a:r>
            <a:r>
              <a:rPr lang="en-US" dirty="0">
                <a:solidFill>
                  <a:schemeClr val="tx1"/>
                </a:solidFill>
                <a:latin typeface="Times New Roman" panose="02020603050405020304" pitchFamily="18" charset="0"/>
                <a:cs typeface="Times New Roman" panose="02020603050405020304" pitchFamily="18" charset="0"/>
              </a:rPr>
              <a:t> I have </a:t>
            </a:r>
            <a:r>
              <a:rPr lang="en-US" dirty="0" err="1">
                <a:solidFill>
                  <a:schemeClr val="tx1"/>
                </a:solidFill>
                <a:latin typeface="Times New Roman" panose="02020603050405020304" pitchFamily="18" charset="0"/>
                <a:cs typeface="Times New Roman" panose="02020603050405020304" pitchFamily="18" charset="0"/>
              </a:rPr>
              <a:t>recognised</a:t>
            </a:r>
            <a:r>
              <a:rPr lang="en-US" dirty="0">
                <a:solidFill>
                  <a:schemeClr val="tx1"/>
                </a:solidFill>
                <a:latin typeface="Times New Roman" panose="02020603050405020304" pitchFamily="18" charset="0"/>
                <a:cs typeface="Times New Roman" panose="02020603050405020304" pitchFamily="18" charset="0"/>
              </a:rPr>
              <a:t> that upskilling problem-solving, active listening, and more are essential to building a better workforce in an </a:t>
            </a:r>
            <a:r>
              <a:rPr lang="en-US" dirty="0" err="1">
                <a:solidFill>
                  <a:schemeClr val="tx1"/>
                </a:solidFill>
                <a:latin typeface="Times New Roman" panose="02020603050405020304" pitchFamily="18" charset="0"/>
                <a:cs typeface="Times New Roman" panose="02020603050405020304" pitchFamily="18" charset="0"/>
              </a:rPr>
              <a:t>organisation</a:t>
            </a:r>
            <a:endParaRPr lang="en-US"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theoretical concept helps to adapt appropriate leadership styles for managing each unique situation in business management</a:t>
            </a:r>
          </a:p>
        </p:txBody>
      </p:sp>
      <p:sp>
        <p:nvSpPr>
          <p:cNvPr id="6" name="Title 3"/>
          <p:cNvSpPr>
            <a:spLocks noGrp="1"/>
          </p:cNvSpPr>
          <p:nvPr>
            <p:ph type="title"/>
          </p:nvPr>
        </p:nvSpPr>
        <p:spPr>
          <a:xfrm>
            <a:off x="713945" y="680937"/>
            <a:ext cx="10640806" cy="1442612"/>
          </a:xfrm>
        </p:spPr>
        <p:txBody>
          <a:bodyPr/>
          <a:lstStyle/>
          <a:p>
            <a:pPr algn="ctr">
              <a:lnSpc>
                <a:spcPct val="150000"/>
              </a:lnSpc>
            </a:pPr>
            <a:r>
              <a:rPr lang="en-US" sz="3200" b="1" dirty="0">
                <a:latin typeface="Times New Roman" panose="02020603050405020304" pitchFamily="18" charset="0"/>
                <a:cs typeface="Times New Roman" panose="02020603050405020304" pitchFamily="18" charset="0"/>
              </a:rPr>
              <a:t>Key factors to influence a positive relationship between the employer and the employee (Continued…)</a:t>
            </a:r>
          </a:p>
        </p:txBody>
      </p:sp>
      <p:pic>
        <p:nvPicPr>
          <p:cNvPr id="2" name="Picture 1"/>
          <p:cNvPicPr>
            <a:picLocks noChangeAspect="1"/>
          </p:cNvPicPr>
          <p:nvPr/>
        </p:nvPicPr>
        <p:blipFill>
          <a:blip r:embed="rId3"/>
          <a:stretch>
            <a:fillRect/>
          </a:stretch>
        </p:blipFill>
        <p:spPr>
          <a:xfrm>
            <a:off x="7187564" y="2555897"/>
            <a:ext cx="4539616" cy="3953828"/>
          </a:xfrm>
          <a:prstGeom prst="rect">
            <a:avLst/>
          </a:prstGeom>
        </p:spPr>
      </p:pic>
    </p:spTree>
    <p:extLst>
      <p:ext uri="{BB962C8B-B14F-4D97-AF65-F5344CB8AC3E}">
        <p14:creationId xmlns:p14="http://schemas.microsoft.com/office/powerpoint/2010/main" val="38883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lnSpc>
                <a:spcPct val="150000"/>
              </a:lnSpc>
            </a:pPr>
            <a:r>
              <a:rPr lang="en-US" b="1" dirty="0">
                <a:latin typeface="Times New Roman" panose="02020603050405020304" pitchFamily="18" charset="0"/>
                <a:cs typeface="Times New Roman" panose="02020603050405020304" pitchFamily="18" charset="0"/>
              </a:rPr>
              <a:t>Conclusion</a:t>
            </a:r>
          </a:p>
        </p:txBody>
      </p:sp>
      <p:sp>
        <p:nvSpPr>
          <p:cNvPr id="5" name="Content Placeholder 4"/>
          <p:cNvSpPr>
            <a:spLocks noGrp="1"/>
          </p:cNvSpPr>
          <p:nvPr>
            <p:ph idx="1"/>
          </p:nvPr>
        </p:nvSpPr>
        <p:spPr>
          <a:xfrm>
            <a:off x="488750" y="2403566"/>
            <a:ext cx="6264748" cy="4258491"/>
          </a:xfrm>
        </p:spPr>
        <p:txBody>
          <a:bodyPr>
            <a:normAutofit fontScale="85000" lnSpcReduction="10000"/>
          </a:bodyPr>
          <a:lstStyle/>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Meeting all the business functions and </a:t>
            </a:r>
            <a:r>
              <a:rPr lang="en-US" dirty="0" err="1">
                <a:solidFill>
                  <a:schemeClr val="tx1"/>
                </a:solidFill>
                <a:latin typeface="Times New Roman" panose="02020603050405020304" pitchFamily="18" charset="0"/>
                <a:cs typeface="Times New Roman" panose="02020603050405020304" pitchFamily="18" charset="0"/>
              </a:rPr>
              <a:t>analysing</a:t>
            </a:r>
            <a:r>
              <a:rPr lang="en-US" dirty="0">
                <a:solidFill>
                  <a:schemeClr val="tx1"/>
                </a:solidFill>
                <a:latin typeface="Times New Roman" panose="02020603050405020304" pitchFamily="18" charset="0"/>
                <a:cs typeface="Times New Roman" panose="02020603050405020304" pitchFamily="18" charset="0"/>
              </a:rPr>
              <a:t> the CIPD professional map helps to bring career development opportunities with better knowledge</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The entire study concluded that HR professionals play a significant role in business management hence </a:t>
            </a:r>
            <a:r>
              <a:rPr lang="en-US" dirty="0" err="1">
                <a:solidFill>
                  <a:schemeClr val="tx1"/>
                </a:solidFill>
                <a:latin typeface="Times New Roman" panose="02020603050405020304" pitchFamily="18" charset="0"/>
                <a:cs typeface="Times New Roman" panose="02020603050405020304" pitchFamily="18" charset="0"/>
              </a:rPr>
              <a:t>organisational</a:t>
            </a:r>
            <a:r>
              <a:rPr lang="en-US" dirty="0">
                <a:solidFill>
                  <a:schemeClr val="tx1"/>
                </a:solidFill>
                <a:latin typeface="Times New Roman" panose="02020603050405020304" pitchFamily="18" charset="0"/>
                <a:cs typeface="Times New Roman" panose="02020603050405020304" pitchFamily="18" charset="0"/>
              </a:rPr>
              <a:t> ability in achieving high success</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Appropriate employee relationship type and maintaining all the employee relationship influencing factors will help to develop a better workforce</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Recruitment and selection, training and development, meeting legal compliance and more are the key responsibilities of HR professionals that help to maintain continued business development</a:t>
            </a:r>
          </a:p>
        </p:txBody>
      </p:sp>
      <p:pic>
        <p:nvPicPr>
          <p:cNvPr id="9218" name="Picture 2" descr="How to Write a Conclusion that Ties Your Assignment Together -  MakeMyAssignments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6378" y="2957512"/>
            <a:ext cx="4782185" cy="2657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3366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lnSpc>
                <a:spcPct val="150000"/>
              </a:lnSpc>
            </a:pPr>
            <a:r>
              <a:rPr lang="en-US" b="1" dirty="0">
                <a:latin typeface="Times New Roman" panose="02020603050405020304" pitchFamily="18" charset="0"/>
                <a:cs typeface="Times New Roman" panose="02020603050405020304" pitchFamily="18" charset="0"/>
              </a:rPr>
              <a:t>Reference List</a:t>
            </a:r>
          </a:p>
        </p:txBody>
      </p:sp>
      <p:sp>
        <p:nvSpPr>
          <p:cNvPr id="5" name="Content Placeholder 4"/>
          <p:cNvSpPr>
            <a:spLocks noGrp="1"/>
          </p:cNvSpPr>
          <p:nvPr>
            <p:ph idx="1"/>
          </p:nvPr>
        </p:nvSpPr>
        <p:spPr>
          <a:xfrm>
            <a:off x="473510" y="2251166"/>
            <a:ext cx="11200330" cy="4454434"/>
          </a:xfrm>
        </p:spPr>
        <p:txBody>
          <a:bodyPr>
            <a:noAutofit/>
          </a:bodyPr>
          <a:lstStyle/>
          <a:p>
            <a:pPr algn="just">
              <a:lnSpc>
                <a:spcPct val="150000"/>
              </a:lnSpc>
            </a:pPr>
            <a:r>
              <a:rPr lang="en-GB" sz="1200" dirty="0" err="1">
                <a:latin typeface="Times New Roman" panose="02020603050405020304" pitchFamily="18" charset="0"/>
                <a:cs typeface="Times New Roman" panose="02020603050405020304" pitchFamily="18" charset="0"/>
              </a:rPr>
              <a:t>Agustian</a:t>
            </a:r>
            <a:r>
              <a:rPr lang="en-GB" sz="1200" dirty="0">
                <a:latin typeface="Times New Roman" panose="02020603050405020304" pitchFamily="18" charset="0"/>
                <a:cs typeface="Times New Roman" panose="02020603050405020304" pitchFamily="18" charset="0"/>
              </a:rPr>
              <a:t>, K., </a:t>
            </a:r>
            <a:r>
              <a:rPr lang="en-GB" sz="1200" dirty="0" err="1">
                <a:latin typeface="Times New Roman" panose="02020603050405020304" pitchFamily="18" charset="0"/>
                <a:cs typeface="Times New Roman" panose="02020603050405020304" pitchFamily="18" charset="0"/>
              </a:rPr>
              <a:t>Pohan</a:t>
            </a:r>
            <a:r>
              <a:rPr lang="en-GB" sz="1200" dirty="0">
                <a:latin typeface="Times New Roman" panose="02020603050405020304" pitchFamily="18" charset="0"/>
                <a:cs typeface="Times New Roman" panose="02020603050405020304" pitchFamily="18" charset="0"/>
              </a:rPr>
              <a:t>, A., Zen, A., </a:t>
            </a:r>
            <a:r>
              <a:rPr lang="en-GB" sz="1200" dirty="0" err="1">
                <a:latin typeface="Times New Roman" panose="02020603050405020304" pitchFamily="18" charset="0"/>
                <a:cs typeface="Times New Roman" panose="02020603050405020304" pitchFamily="18" charset="0"/>
              </a:rPr>
              <a:t>Wiwin</a:t>
            </a:r>
            <a:r>
              <a:rPr lang="en-GB" sz="1200" dirty="0">
                <a:latin typeface="Times New Roman" panose="02020603050405020304" pitchFamily="18" charset="0"/>
                <a:cs typeface="Times New Roman" panose="02020603050405020304" pitchFamily="18" charset="0"/>
              </a:rPr>
              <a:t>, W. and Malik, A.J., 2023. Human Resource Management Strategies in Achieving Competitive Advantage in Business Administration. </a:t>
            </a:r>
            <a:r>
              <a:rPr lang="en-GB" sz="1200" i="1" dirty="0">
                <a:latin typeface="Times New Roman" panose="02020603050405020304" pitchFamily="18" charset="0"/>
                <a:cs typeface="Times New Roman" panose="02020603050405020304" pitchFamily="18" charset="0"/>
              </a:rPr>
              <a:t>Journal of Contemporary Administration and Management (ADMAN)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a:t>
            </a:r>
            <a:r>
              <a:rPr lang="en-GB" sz="1200" dirty="0">
                <a:latin typeface="Times New Roman" panose="02020603050405020304" pitchFamily="18" charset="0"/>
                <a:cs typeface="Times New Roman" panose="02020603050405020304" pitchFamily="18" charset="0"/>
              </a:rPr>
              <a:t>(2), pp.108-117.</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err="1">
                <a:latin typeface="Times New Roman" panose="02020603050405020304" pitchFamily="18" charset="0"/>
                <a:cs typeface="Times New Roman" panose="02020603050405020304" pitchFamily="18" charset="0"/>
              </a:rPr>
              <a:t>Benmira</a:t>
            </a:r>
            <a:r>
              <a:rPr lang="en-US" sz="1200" dirty="0">
                <a:latin typeface="Times New Roman" panose="02020603050405020304" pitchFamily="18" charset="0"/>
                <a:cs typeface="Times New Roman" panose="02020603050405020304" pitchFamily="18" charset="0"/>
              </a:rPr>
              <a:t>, S. and </a:t>
            </a:r>
            <a:r>
              <a:rPr lang="en-US" sz="1200" dirty="0" err="1">
                <a:latin typeface="Times New Roman" panose="02020603050405020304" pitchFamily="18" charset="0"/>
                <a:cs typeface="Times New Roman" panose="02020603050405020304" pitchFamily="18" charset="0"/>
              </a:rPr>
              <a:t>Agboola</a:t>
            </a:r>
            <a:r>
              <a:rPr lang="en-US" sz="1200" dirty="0">
                <a:latin typeface="Times New Roman" panose="02020603050405020304" pitchFamily="18" charset="0"/>
                <a:cs typeface="Times New Roman" panose="02020603050405020304" pitchFamily="18" charset="0"/>
              </a:rPr>
              <a:t>, M., 2021. Evolution of leadership theory. </a:t>
            </a:r>
            <a:r>
              <a:rPr lang="en-US" sz="1200" i="1" dirty="0">
                <a:latin typeface="Times New Roman" panose="02020603050405020304" pitchFamily="18" charset="0"/>
                <a:cs typeface="Times New Roman" panose="02020603050405020304" pitchFamily="18" charset="0"/>
              </a:rPr>
              <a:t>BMJ Leader</a:t>
            </a:r>
            <a:r>
              <a:rPr lang="en-US" sz="1200" dirty="0">
                <a:latin typeface="Times New Roman" panose="02020603050405020304" pitchFamily="18" charset="0"/>
                <a:cs typeface="Times New Roman" panose="02020603050405020304" pitchFamily="18" charset="0"/>
              </a:rPr>
              <a:t>, pp.leader-2020.</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err="1">
                <a:latin typeface="Times New Roman" panose="02020603050405020304" pitchFamily="18" charset="0"/>
                <a:cs typeface="Times New Roman" panose="02020603050405020304" pitchFamily="18" charset="0"/>
              </a:rPr>
              <a:t>Cirulli</a:t>
            </a:r>
            <a:r>
              <a:rPr lang="en-US" sz="1200" dirty="0">
                <a:latin typeface="Times New Roman" panose="02020603050405020304" pitchFamily="18" charset="0"/>
                <a:cs typeface="Times New Roman" panose="02020603050405020304" pitchFamily="18" charset="0"/>
              </a:rPr>
              <a:t>, A. and Godoy, A., 2022. Inclusive Recruitment: Exploring Theories, Legal Aspects, and Trans Talent in the Corporate World. </a:t>
            </a:r>
            <a:r>
              <a:rPr lang="en-US" sz="1200" i="1" dirty="0">
                <a:latin typeface="Times New Roman" panose="02020603050405020304" pitchFamily="18" charset="0"/>
                <a:cs typeface="Times New Roman" panose="02020603050405020304" pitchFamily="18" charset="0"/>
              </a:rPr>
              <a:t>Community and </a:t>
            </a:r>
            <a:r>
              <a:rPr lang="en-US" sz="1200" i="1" dirty="0" err="1">
                <a:latin typeface="Times New Roman" panose="02020603050405020304" pitchFamily="18" charset="0"/>
                <a:cs typeface="Times New Roman" panose="02020603050405020304" pitchFamily="18" charset="0"/>
              </a:rPr>
              <a:t>Interculturality</a:t>
            </a:r>
            <a:r>
              <a:rPr lang="en-US" sz="1200" i="1" dirty="0">
                <a:latin typeface="Times New Roman" panose="02020603050405020304" pitchFamily="18" charset="0"/>
                <a:cs typeface="Times New Roman" panose="02020603050405020304" pitchFamily="18" charset="0"/>
              </a:rPr>
              <a:t> in Dialogue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a:t>
            </a:r>
            <a:r>
              <a:rPr lang="en-US" sz="1200" dirty="0">
                <a:latin typeface="Times New Roman" panose="02020603050405020304" pitchFamily="18" charset="0"/>
                <a:cs typeface="Times New Roman" panose="02020603050405020304" pitchFamily="18" charset="0"/>
              </a:rPr>
              <a:t>, pp.27-27.</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GB" sz="1200" dirty="0" err="1">
                <a:latin typeface="Times New Roman" panose="02020603050405020304" pitchFamily="18" charset="0"/>
                <a:cs typeface="Times New Roman" panose="02020603050405020304" pitchFamily="18" charset="0"/>
              </a:rPr>
              <a:t>Mahapatro</a:t>
            </a:r>
            <a:r>
              <a:rPr lang="en-GB" sz="1200" dirty="0">
                <a:latin typeface="Times New Roman" panose="02020603050405020304" pitchFamily="18" charset="0"/>
                <a:cs typeface="Times New Roman" panose="02020603050405020304" pitchFamily="18" charset="0"/>
              </a:rPr>
              <a:t>, B., 2021. </a:t>
            </a:r>
            <a:r>
              <a:rPr lang="en-GB" sz="1200" i="1" dirty="0">
                <a:latin typeface="Times New Roman" panose="02020603050405020304" pitchFamily="18" charset="0"/>
                <a:cs typeface="Times New Roman" panose="02020603050405020304" pitchFamily="18" charset="0"/>
              </a:rPr>
              <a:t>Human resource management</a:t>
            </a:r>
            <a:r>
              <a:rPr lang="en-GB" sz="1200" dirty="0">
                <a:latin typeface="Times New Roman" panose="02020603050405020304" pitchFamily="18" charset="0"/>
                <a:cs typeface="Times New Roman" panose="02020603050405020304" pitchFamily="18" charset="0"/>
              </a:rPr>
              <a:t>. New Age International (P) ltd..</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GB" sz="1200" dirty="0" err="1">
                <a:latin typeface="Times New Roman" panose="02020603050405020304" pitchFamily="18" charset="0"/>
                <a:cs typeface="Times New Roman" panose="02020603050405020304" pitchFamily="18" charset="0"/>
              </a:rPr>
              <a:t>Musheke</a:t>
            </a:r>
            <a:r>
              <a:rPr lang="en-GB" sz="1200" dirty="0">
                <a:latin typeface="Times New Roman" panose="02020603050405020304" pitchFamily="18" charset="0"/>
                <a:cs typeface="Times New Roman" panose="02020603050405020304" pitchFamily="18" charset="0"/>
              </a:rPr>
              <a:t>, M.M. and </a:t>
            </a:r>
            <a:r>
              <a:rPr lang="en-GB" sz="1200" dirty="0" err="1">
                <a:latin typeface="Times New Roman" panose="02020603050405020304" pitchFamily="18" charset="0"/>
                <a:cs typeface="Times New Roman" panose="02020603050405020304" pitchFamily="18" charset="0"/>
              </a:rPr>
              <a:t>Phiri</a:t>
            </a:r>
            <a:r>
              <a:rPr lang="en-GB" sz="1200" dirty="0">
                <a:latin typeface="Times New Roman" panose="02020603050405020304" pitchFamily="18" charset="0"/>
                <a:cs typeface="Times New Roman" panose="02020603050405020304" pitchFamily="18" charset="0"/>
              </a:rPr>
              <a:t>, J., 2021. The effects of effective communication on organizational performance based on the systems theory. </a:t>
            </a:r>
            <a:r>
              <a:rPr lang="en-GB" sz="1200" i="1" dirty="0">
                <a:latin typeface="Times New Roman" panose="02020603050405020304" pitchFamily="18" charset="0"/>
                <a:cs typeface="Times New Roman" panose="02020603050405020304" pitchFamily="18" charset="0"/>
              </a:rPr>
              <a:t>Open Journal of Business and Management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9</a:t>
            </a:r>
            <a:r>
              <a:rPr lang="en-GB" sz="1200" dirty="0">
                <a:latin typeface="Times New Roman" panose="02020603050405020304" pitchFamily="18" charset="0"/>
                <a:cs typeface="Times New Roman" panose="02020603050405020304" pitchFamily="18" charset="0"/>
              </a:rPr>
              <a:t>(2), pp.659-671.</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GB" sz="1200" dirty="0" err="1">
                <a:latin typeface="Times New Roman" panose="02020603050405020304" pitchFamily="18" charset="0"/>
                <a:cs typeface="Times New Roman" panose="02020603050405020304" pitchFamily="18" charset="0"/>
              </a:rPr>
              <a:t>Shirmohammadi</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Hedayati</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Mehdiabadi</a:t>
            </a:r>
            <a:r>
              <a:rPr lang="en-GB" sz="1200" dirty="0">
                <a:latin typeface="Times New Roman" panose="02020603050405020304" pitchFamily="18" charset="0"/>
                <a:cs typeface="Times New Roman" panose="02020603050405020304" pitchFamily="18" charset="0"/>
              </a:rPr>
              <a:t>, A., </a:t>
            </a:r>
            <a:r>
              <a:rPr lang="en-GB" sz="1200" dirty="0" err="1">
                <a:latin typeface="Times New Roman" panose="02020603050405020304" pitchFamily="18" charset="0"/>
                <a:cs typeface="Times New Roman" panose="02020603050405020304" pitchFamily="18" charset="0"/>
              </a:rPr>
              <a:t>Beigi</a:t>
            </a:r>
            <a:r>
              <a:rPr lang="en-GB" sz="1200" dirty="0">
                <a:latin typeface="Times New Roman" panose="02020603050405020304" pitchFamily="18" charset="0"/>
                <a:cs typeface="Times New Roman" panose="02020603050405020304" pitchFamily="18" charset="0"/>
              </a:rPr>
              <a:t>, M. and McLean, G.N., 2021. Mapping human resource development: Visualizing the past, bridging the gaps, and moving toward the future. </a:t>
            </a:r>
            <a:r>
              <a:rPr lang="en-GB" sz="1200" i="1" dirty="0">
                <a:latin typeface="Times New Roman" panose="02020603050405020304" pitchFamily="18" charset="0"/>
                <a:cs typeface="Times New Roman" panose="02020603050405020304" pitchFamily="18" charset="0"/>
              </a:rPr>
              <a:t>Human Resource Development Quarterly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32</a:t>
            </a:r>
            <a:r>
              <a:rPr lang="en-GB" sz="1200" dirty="0">
                <a:latin typeface="Times New Roman" panose="02020603050405020304" pitchFamily="18" charset="0"/>
                <a:cs typeface="Times New Roman" panose="02020603050405020304" pitchFamily="18" charset="0"/>
              </a:rPr>
              <a:t>(2), pp.197-224.</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GB" sz="1200" dirty="0">
                <a:latin typeface="Times New Roman" panose="02020603050405020304" pitchFamily="18" charset="0"/>
                <a:cs typeface="Times New Roman" panose="02020603050405020304" pitchFamily="18" charset="0"/>
              </a:rPr>
              <a:t>Trevino, L.K. and Nelson, K.A., 2021. </a:t>
            </a:r>
            <a:r>
              <a:rPr lang="en-GB" sz="1200" i="1" dirty="0">
                <a:latin typeface="Times New Roman" panose="02020603050405020304" pitchFamily="18" charset="0"/>
                <a:cs typeface="Times New Roman" panose="02020603050405020304" pitchFamily="18" charset="0"/>
              </a:rPr>
              <a:t>Managing business ethics: Straight talk about how to do it right</a:t>
            </a:r>
            <a:r>
              <a:rPr lang="en-GB" sz="1200" dirty="0">
                <a:latin typeface="Times New Roman" panose="02020603050405020304" pitchFamily="18" charset="0"/>
                <a:cs typeface="Times New Roman" panose="02020603050405020304" pitchFamily="18" charset="0"/>
              </a:rPr>
              <a:t>. John Wiley &amp; Sons.</a:t>
            </a:r>
            <a:endParaRPr lang="en-IN" sz="1200" dirty="0">
              <a:latin typeface="Times New Roman" panose="02020603050405020304" pitchFamily="18" charset="0"/>
              <a:cs typeface="Times New Roman" panose="02020603050405020304" pitchFamily="18" charset="0"/>
            </a:endParaRPr>
          </a:p>
          <a:p>
            <a:pPr algn="just">
              <a:lnSpc>
                <a:spcPct val="150000"/>
              </a:lnSpc>
            </a:pPr>
            <a:r>
              <a:rPr lang="en-US" sz="1200" dirty="0" err="1">
                <a:latin typeface="Times New Roman" panose="02020603050405020304" pitchFamily="18" charset="0"/>
                <a:cs typeface="Times New Roman" panose="02020603050405020304" pitchFamily="18" charset="0"/>
              </a:rPr>
              <a:t>Yoopetch</a:t>
            </a:r>
            <a:r>
              <a:rPr lang="en-US" sz="1200" dirty="0">
                <a:latin typeface="Times New Roman" panose="02020603050405020304" pitchFamily="18" charset="0"/>
                <a:cs typeface="Times New Roman" panose="02020603050405020304" pitchFamily="18" charset="0"/>
              </a:rPr>
              <a:t>, C., </a:t>
            </a:r>
            <a:r>
              <a:rPr lang="en-US" sz="1200" dirty="0" err="1">
                <a:latin typeface="Times New Roman" panose="02020603050405020304" pitchFamily="18" charset="0"/>
                <a:cs typeface="Times New Roman" panose="02020603050405020304" pitchFamily="18" charset="0"/>
              </a:rPr>
              <a:t>Nimsai</a:t>
            </a:r>
            <a:r>
              <a:rPr lang="en-US" sz="1200" dirty="0">
                <a:latin typeface="Times New Roman" panose="02020603050405020304" pitchFamily="18" charset="0"/>
                <a:cs typeface="Times New Roman" panose="02020603050405020304" pitchFamily="18" charset="0"/>
              </a:rPr>
              <a:t>, S. and </a:t>
            </a:r>
            <a:r>
              <a:rPr lang="en-US" sz="1200" dirty="0" err="1">
                <a:latin typeface="Times New Roman" panose="02020603050405020304" pitchFamily="18" charset="0"/>
                <a:cs typeface="Times New Roman" panose="02020603050405020304" pitchFamily="18" charset="0"/>
              </a:rPr>
              <a:t>Kongarchapatara</a:t>
            </a:r>
            <a:r>
              <a:rPr lang="en-US" sz="1200" dirty="0">
                <a:latin typeface="Times New Roman" panose="02020603050405020304" pitchFamily="18" charset="0"/>
                <a:cs typeface="Times New Roman" panose="02020603050405020304" pitchFamily="18" charset="0"/>
              </a:rPr>
              <a:t>, B., 2021. The effects of employee learning, knowledge, benefits, and satisfaction on employee performance and career growth in the hospitality industry. </a:t>
            </a:r>
            <a:r>
              <a:rPr lang="en-US" sz="1200" i="1" dirty="0">
                <a:latin typeface="Times New Roman" panose="02020603050405020304" pitchFamily="18" charset="0"/>
                <a:cs typeface="Times New Roman" panose="02020603050405020304" pitchFamily="18" charset="0"/>
              </a:rPr>
              <a:t>Sustainability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13</a:t>
            </a:r>
            <a:r>
              <a:rPr lang="en-US" sz="1200" dirty="0">
                <a:latin typeface="Times New Roman" panose="02020603050405020304" pitchFamily="18" charset="0"/>
                <a:cs typeface="Times New Roman" panose="02020603050405020304" pitchFamily="18" charset="0"/>
              </a:rPr>
              <a:t>(8), p.4101.</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23700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ank You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257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64</TotalTime>
  <Words>3138</Words>
  <Application>Microsoft Office PowerPoint</Application>
  <PresentationFormat>Widescreen</PresentationFormat>
  <Paragraphs>110</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Ion Boardroom</vt:lpstr>
      <vt:lpstr>Module Title: Managing People  Managing People (LCBB5004) Student Name: Marian Jianu Student ID: 2231436 Individual Assignment 1 Lecturer : Imo Enang</vt:lpstr>
      <vt:lpstr>Table of Contents</vt:lpstr>
      <vt:lpstr>Introduction</vt:lpstr>
      <vt:lpstr>Role of a Human Resources professional</vt:lpstr>
      <vt:lpstr>Role of a Human Resources professional (Continued…)</vt:lpstr>
      <vt:lpstr>Role of a Human Resources professional (Continued…)</vt:lpstr>
      <vt:lpstr>Role of a Human Resources professional (Continued…)</vt:lpstr>
      <vt:lpstr>Key factors to influence a positive relationship between the employer and the employee</vt:lpstr>
      <vt:lpstr>Key factors to influence a positive relationship between the employer and the employee (Continued…)</vt:lpstr>
      <vt:lpstr>Key factors to influence a positive relationship between the employer and the employee (Continued…)</vt:lpstr>
      <vt:lpstr>Key factors to influence a positive relationship between the employer and the employee (Continued…)</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Managing People  Module Code: LCBB5004 Student Name: Marian Jianu Student ID: 2231436</dc:title>
  <cp:lastModifiedBy>Marian Jianu (2231436)</cp:lastModifiedBy>
  <cp:revision>3</cp:revision>
  <dcterms:created xsi:type="dcterms:W3CDTF">2024-02-22T12:39:56Z</dcterms:created>
  <dcterms:modified xsi:type="dcterms:W3CDTF">2024-02-25T20:44:17Z</dcterms:modified>
</cp:coreProperties>
</file>