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57" r:id="rId3"/>
    <p:sldId id="266" r:id="rId4"/>
    <p:sldId id="268" r:id="rId5"/>
    <p:sldId id="283" r:id="rId6"/>
    <p:sldId id="267" r:id="rId7"/>
    <p:sldId id="258" r:id="rId8"/>
    <p:sldId id="259" r:id="rId9"/>
    <p:sldId id="260" r:id="rId10"/>
    <p:sldId id="261" r:id="rId11"/>
    <p:sldId id="262" r:id="rId12"/>
    <p:sldId id="263" r:id="rId13"/>
    <p:sldId id="264" r:id="rId14"/>
    <p:sldId id="265" r:id="rId15"/>
    <p:sldId id="290" r:id="rId16"/>
    <p:sldId id="287" r:id="rId17"/>
    <p:sldId id="285" r:id="rId18"/>
    <p:sldId id="286" r:id="rId19"/>
    <p:sldId id="295" r:id="rId20"/>
    <p:sldId id="291" r:id="rId21"/>
    <p:sldId id="292" r:id="rId22"/>
    <p:sldId id="293" r:id="rId23"/>
    <p:sldId id="28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p:scale>
          <a:sx n="57" d="100"/>
          <a:sy n="57" d="100"/>
        </p:scale>
        <p:origin x="45" y="3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7/14/2019</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7/14/2019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7/14/2019</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elsheducationmatters.wordpress.com/" TargetMode="External"/><Relationship Id="rId2" Type="http://schemas.openxmlformats.org/officeDocument/2006/relationships/hyperlink" Target="http://athrofa.cymru/blog-2/" TargetMode="External"/><Relationship Id="rId1" Type="http://schemas.openxmlformats.org/officeDocument/2006/relationships/slideLayout" Target="../slideLayouts/slideLayout2.xml"/><Relationship Id="rId5" Type="http://schemas.openxmlformats.org/officeDocument/2006/relationships/hyperlink" Target="https://www.teachertoolkit.co.uk/blog/" TargetMode="External"/><Relationship Id="rId4" Type="http://schemas.openxmlformats.org/officeDocument/2006/relationships/hyperlink" Target="https://www.ewc.wales/site/index.php/en/about/staff-room/son-archive.html"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5366" y="221591"/>
            <a:ext cx="8203324" cy="5232202"/>
          </a:xfrm>
          <a:prstGeom prst="rect">
            <a:avLst/>
          </a:prstGeom>
        </p:spPr>
        <p:txBody>
          <a:bodyPr wrap="square">
            <a:spAutoFit/>
          </a:bodyPr>
          <a:lstStyle/>
          <a:p>
            <a:pPr algn="ctr"/>
            <a:r>
              <a:rPr lang="en-GB" sz="2800" b="1" dirty="0"/>
              <a:t>The </a:t>
            </a:r>
            <a:r>
              <a:rPr lang="en-GB" sz="2800" b="1" dirty="0" smtClean="0"/>
              <a:t>writing process </a:t>
            </a:r>
          </a:p>
          <a:p>
            <a:endParaRPr lang="en-GB" dirty="0"/>
          </a:p>
          <a:p>
            <a:r>
              <a:rPr lang="en-GB" dirty="0" smtClean="0"/>
              <a:t>You’ve </a:t>
            </a:r>
            <a:r>
              <a:rPr lang="en-GB" dirty="0"/>
              <a:t>just received your first academic writing assignment. What do you do? </a:t>
            </a:r>
            <a:endParaRPr lang="en-GB" dirty="0" smtClean="0"/>
          </a:p>
          <a:p>
            <a:endParaRPr lang="en-GB" dirty="0"/>
          </a:p>
          <a:p>
            <a:r>
              <a:rPr lang="en-GB" dirty="0" smtClean="0"/>
              <a:t>If </a:t>
            </a:r>
            <a:r>
              <a:rPr lang="en-GB" dirty="0"/>
              <a:t>you are a beginning writer, take it </a:t>
            </a:r>
            <a:r>
              <a:rPr lang="en-GB" dirty="0" smtClean="0"/>
              <a:t>step-by-step</a:t>
            </a:r>
            <a:r>
              <a:rPr lang="en-GB" dirty="0"/>
              <a:t>. </a:t>
            </a:r>
            <a:r>
              <a:rPr lang="en-GB" dirty="0" smtClean="0"/>
              <a:t>The </a:t>
            </a:r>
            <a:r>
              <a:rPr lang="en-GB" dirty="0"/>
              <a:t>following writing process has worked for millions of university students. </a:t>
            </a:r>
            <a:endParaRPr lang="en-GB" dirty="0" smtClean="0"/>
          </a:p>
          <a:p>
            <a:endParaRPr lang="en-GB" dirty="0"/>
          </a:p>
          <a:p>
            <a:pPr marL="285750" indent="-285750">
              <a:buFont typeface="Arial" panose="020B0604020202020204" pitchFamily="34" charset="0"/>
              <a:buChar char="•"/>
            </a:pPr>
            <a:r>
              <a:rPr lang="en-GB" dirty="0" smtClean="0"/>
              <a:t>Choose </a:t>
            </a:r>
            <a:r>
              <a:rPr lang="en-GB" dirty="0"/>
              <a:t>a topic. </a:t>
            </a:r>
            <a:endParaRPr lang="en-GB" dirty="0" smtClean="0"/>
          </a:p>
          <a:p>
            <a:pPr marL="285750" indent="-285750">
              <a:buFont typeface="Arial" panose="020B0604020202020204" pitchFamily="34" charset="0"/>
              <a:buChar char="•"/>
            </a:pPr>
            <a:r>
              <a:rPr lang="en-GB" dirty="0" smtClean="0"/>
              <a:t>Think </a:t>
            </a:r>
            <a:r>
              <a:rPr lang="en-GB" dirty="0"/>
              <a:t>(brainstorm). </a:t>
            </a:r>
            <a:endParaRPr lang="en-GB" dirty="0" smtClean="0"/>
          </a:p>
          <a:p>
            <a:pPr marL="285750" indent="-285750">
              <a:buFont typeface="Arial" panose="020B0604020202020204" pitchFamily="34" charset="0"/>
              <a:buChar char="•"/>
            </a:pPr>
            <a:r>
              <a:rPr lang="en-GB" dirty="0" smtClean="0"/>
              <a:t>Research</a:t>
            </a:r>
            <a:r>
              <a:rPr lang="en-GB" dirty="0"/>
              <a:t>. </a:t>
            </a:r>
            <a:endParaRPr lang="en-GB" dirty="0" smtClean="0"/>
          </a:p>
          <a:p>
            <a:pPr marL="285750" indent="-285750">
              <a:buFont typeface="Arial" panose="020B0604020202020204" pitchFamily="34" charset="0"/>
              <a:buChar char="•"/>
            </a:pPr>
            <a:r>
              <a:rPr lang="en-GB" dirty="0" smtClean="0"/>
              <a:t>Discover </a:t>
            </a:r>
            <a:r>
              <a:rPr lang="en-GB" dirty="0"/>
              <a:t>your </a:t>
            </a:r>
            <a:r>
              <a:rPr lang="en-GB" dirty="0" smtClean="0"/>
              <a:t>thesis (what is your paper about?). </a:t>
            </a:r>
          </a:p>
          <a:p>
            <a:pPr marL="285750" indent="-285750">
              <a:buFont typeface="Arial" panose="020B0604020202020204" pitchFamily="34" charset="0"/>
              <a:buChar char="•"/>
            </a:pPr>
            <a:r>
              <a:rPr lang="en-GB" dirty="0" smtClean="0"/>
              <a:t>Plan </a:t>
            </a:r>
            <a:r>
              <a:rPr lang="en-GB" dirty="0"/>
              <a:t>(outline). </a:t>
            </a:r>
            <a:endParaRPr lang="en-GB" dirty="0" smtClean="0"/>
          </a:p>
          <a:p>
            <a:pPr marL="285750" indent="-285750">
              <a:buFont typeface="Arial" panose="020B0604020202020204" pitchFamily="34" charset="0"/>
              <a:buChar char="•"/>
            </a:pPr>
            <a:r>
              <a:rPr lang="en-GB" dirty="0" smtClean="0"/>
              <a:t>Write</a:t>
            </a:r>
            <a:r>
              <a:rPr lang="en-GB" dirty="0"/>
              <a:t>. </a:t>
            </a:r>
            <a:endParaRPr lang="en-GB" dirty="0" smtClean="0"/>
          </a:p>
          <a:p>
            <a:pPr marL="285750" indent="-285750">
              <a:buFont typeface="Arial" panose="020B0604020202020204" pitchFamily="34" charset="0"/>
              <a:buChar char="•"/>
            </a:pPr>
            <a:r>
              <a:rPr lang="en-GB" dirty="0" smtClean="0"/>
              <a:t>Revise</a:t>
            </a:r>
            <a:r>
              <a:rPr lang="en-GB" dirty="0"/>
              <a:t>. </a:t>
            </a:r>
            <a:endParaRPr lang="en-GB" dirty="0" smtClean="0"/>
          </a:p>
          <a:p>
            <a:pPr marL="285750" indent="-285750">
              <a:buFont typeface="Arial" panose="020B0604020202020204" pitchFamily="34" charset="0"/>
              <a:buChar char="•"/>
            </a:pPr>
            <a:r>
              <a:rPr lang="en-GB" dirty="0" smtClean="0"/>
              <a:t>Edit</a:t>
            </a:r>
            <a:r>
              <a:rPr lang="en-GB" dirty="0"/>
              <a:t>. </a:t>
            </a:r>
            <a:endParaRPr lang="en-GB" dirty="0" smtClean="0"/>
          </a:p>
          <a:p>
            <a:pPr marL="285750" indent="-285750">
              <a:buFont typeface="Arial" panose="020B0604020202020204" pitchFamily="34" charset="0"/>
              <a:buChar char="•"/>
            </a:pPr>
            <a:r>
              <a:rPr lang="en-GB" dirty="0" smtClean="0"/>
              <a:t>Proofread</a:t>
            </a:r>
            <a:r>
              <a:rPr lang="en-GB" dirty="0"/>
              <a:t>. </a:t>
            </a:r>
            <a:endParaRPr lang="en-GB" dirty="0" smtClean="0"/>
          </a:p>
          <a:p>
            <a:endParaRPr lang="en-GB" dirty="0" smtClean="0"/>
          </a:p>
          <a:p>
            <a:r>
              <a:rPr lang="en-GB" dirty="0"/>
              <a:t>	</a:t>
            </a:r>
            <a:r>
              <a:rPr lang="en-GB" dirty="0" smtClean="0"/>
              <a:t>					(Whitaker, 2009)</a:t>
            </a:r>
            <a:endParaRPr lang="en-GB" dirty="0"/>
          </a:p>
        </p:txBody>
      </p:sp>
    </p:spTree>
    <p:extLst>
      <p:ext uri="{BB962C8B-B14F-4D97-AF65-F5344CB8AC3E}">
        <p14:creationId xmlns:p14="http://schemas.microsoft.com/office/powerpoint/2010/main" val="1743118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859517" y="5161342"/>
            <a:ext cx="3736428" cy="369332"/>
          </a:xfrm>
          <a:prstGeom prst="rect">
            <a:avLst/>
          </a:prstGeom>
        </p:spPr>
        <p:txBody>
          <a:bodyPr wrap="square">
            <a:spAutoFit/>
          </a:bodyPr>
          <a:lstStyle/>
          <a:p>
            <a:r>
              <a:rPr lang="en-GB" dirty="0" smtClean="0"/>
              <a:t>(Bates College, 2011)</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421628481"/>
              </p:ext>
            </p:extLst>
          </p:nvPr>
        </p:nvGraphicFramePr>
        <p:xfrm>
          <a:off x="1308536" y="972207"/>
          <a:ext cx="6484884" cy="3972915"/>
        </p:xfrm>
        <a:graphic>
          <a:graphicData uri="http://schemas.openxmlformats.org/drawingml/2006/table">
            <a:tbl>
              <a:tblPr firstRow="1" bandRow="1">
                <a:tableStyleId>{5C22544A-7EE6-4342-B048-85BDC9FD1C3A}</a:tableStyleId>
              </a:tblPr>
              <a:tblGrid>
                <a:gridCol w="3242442">
                  <a:extLst>
                    <a:ext uri="{9D8B030D-6E8A-4147-A177-3AD203B41FA5}">
                      <a16:colId xmlns:a16="http://schemas.microsoft.com/office/drawing/2014/main" val="699151662"/>
                    </a:ext>
                  </a:extLst>
                </a:gridCol>
                <a:gridCol w="3242442">
                  <a:extLst>
                    <a:ext uri="{9D8B030D-6E8A-4147-A177-3AD203B41FA5}">
                      <a16:colId xmlns:a16="http://schemas.microsoft.com/office/drawing/2014/main" val="1786384615"/>
                    </a:ext>
                  </a:extLst>
                </a:gridCol>
              </a:tblGrid>
              <a:tr h="441435">
                <a:tc>
                  <a:txBody>
                    <a:bodyPr/>
                    <a:lstStyle/>
                    <a:p>
                      <a:r>
                        <a:rPr lang="en-GB" dirty="0" smtClean="0"/>
                        <a:t>Section</a:t>
                      </a:r>
                      <a:r>
                        <a:rPr lang="en-GB" baseline="0" dirty="0" smtClean="0"/>
                        <a:t> of article</a:t>
                      </a:r>
                      <a:endParaRPr lang="en-US" dirty="0"/>
                    </a:p>
                  </a:txBody>
                  <a:tcPr/>
                </a:tc>
                <a:tc>
                  <a:txBody>
                    <a:bodyPr/>
                    <a:lstStyle/>
                    <a:p>
                      <a:r>
                        <a:rPr lang="en-GB" dirty="0" smtClean="0"/>
                        <a:t>Process</a:t>
                      </a:r>
                      <a:endParaRPr lang="en-US" dirty="0"/>
                    </a:p>
                  </a:txBody>
                  <a:tcPr/>
                </a:tc>
                <a:extLst>
                  <a:ext uri="{0D108BD9-81ED-4DB2-BD59-A6C34878D82A}">
                    <a16:rowId xmlns:a16="http://schemas.microsoft.com/office/drawing/2014/main" val="3708095916"/>
                  </a:ext>
                </a:extLst>
              </a:tr>
              <a:tr h="441435">
                <a:tc>
                  <a:txBody>
                    <a:bodyPr/>
                    <a:lstStyle/>
                    <a:p>
                      <a:r>
                        <a:rPr lang="en-GB" dirty="0" smtClean="0"/>
                        <a:t>Abstract</a:t>
                      </a:r>
                      <a:endParaRPr lang="en-US" dirty="0"/>
                    </a:p>
                  </a:txBody>
                  <a:tcPr/>
                </a:tc>
                <a:tc>
                  <a:txBody>
                    <a:bodyPr/>
                    <a:lstStyle/>
                    <a:p>
                      <a:r>
                        <a:rPr lang="en-GB" dirty="0" smtClean="0"/>
                        <a:t>What did I do in a nutshell?</a:t>
                      </a:r>
                      <a:endParaRPr lang="en-US" dirty="0"/>
                    </a:p>
                  </a:txBody>
                  <a:tcPr/>
                </a:tc>
                <a:extLst>
                  <a:ext uri="{0D108BD9-81ED-4DB2-BD59-A6C34878D82A}">
                    <a16:rowId xmlns:a16="http://schemas.microsoft.com/office/drawing/2014/main" val="1770623544"/>
                  </a:ext>
                </a:extLst>
              </a:tr>
              <a:tr h="441435">
                <a:tc>
                  <a:txBody>
                    <a:bodyPr/>
                    <a:lstStyle/>
                    <a:p>
                      <a:r>
                        <a:rPr lang="en-GB" dirty="0" smtClean="0"/>
                        <a:t>Introduction</a:t>
                      </a:r>
                      <a:endParaRPr lang="en-US" dirty="0"/>
                    </a:p>
                  </a:txBody>
                  <a:tcPr/>
                </a:tc>
                <a:tc>
                  <a:txBody>
                    <a:bodyPr/>
                    <a:lstStyle/>
                    <a:p>
                      <a:r>
                        <a:rPr lang="en-GB" dirty="0" smtClean="0"/>
                        <a:t>What is the problem?</a:t>
                      </a:r>
                      <a:endParaRPr lang="en-US" dirty="0"/>
                    </a:p>
                  </a:txBody>
                  <a:tcPr/>
                </a:tc>
                <a:extLst>
                  <a:ext uri="{0D108BD9-81ED-4DB2-BD59-A6C34878D82A}">
                    <a16:rowId xmlns:a16="http://schemas.microsoft.com/office/drawing/2014/main" val="1605917508"/>
                  </a:ext>
                </a:extLst>
              </a:tr>
              <a:tr h="441435">
                <a:tc>
                  <a:txBody>
                    <a:bodyPr/>
                    <a:lstStyle/>
                    <a:p>
                      <a:r>
                        <a:rPr lang="en-GB" dirty="0" smtClean="0"/>
                        <a:t>Methods</a:t>
                      </a:r>
                      <a:endParaRPr lang="en-US" dirty="0"/>
                    </a:p>
                  </a:txBody>
                  <a:tcPr/>
                </a:tc>
                <a:tc>
                  <a:txBody>
                    <a:bodyPr/>
                    <a:lstStyle/>
                    <a:p>
                      <a:r>
                        <a:rPr lang="en-GB" dirty="0" smtClean="0"/>
                        <a:t>How did I solve the problem?</a:t>
                      </a:r>
                      <a:endParaRPr lang="en-US" dirty="0"/>
                    </a:p>
                  </a:txBody>
                  <a:tcPr/>
                </a:tc>
                <a:extLst>
                  <a:ext uri="{0D108BD9-81ED-4DB2-BD59-A6C34878D82A}">
                    <a16:rowId xmlns:a16="http://schemas.microsoft.com/office/drawing/2014/main" val="2846172446"/>
                  </a:ext>
                </a:extLst>
              </a:tr>
              <a:tr h="441435">
                <a:tc>
                  <a:txBody>
                    <a:bodyPr/>
                    <a:lstStyle/>
                    <a:p>
                      <a:r>
                        <a:rPr lang="en-GB" dirty="0" smtClean="0"/>
                        <a:t>Results</a:t>
                      </a:r>
                      <a:endParaRPr lang="en-US" dirty="0"/>
                    </a:p>
                  </a:txBody>
                  <a:tcPr/>
                </a:tc>
                <a:tc>
                  <a:txBody>
                    <a:bodyPr/>
                    <a:lstStyle/>
                    <a:p>
                      <a:r>
                        <a:rPr lang="en-GB" dirty="0" smtClean="0"/>
                        <a:t>What did I find out?</a:t>
                      </a:r>
                      <a:endParaRPr lang="en-US" dirty="0"/>
                    </a:p>
                  </a:txBody>
                  <a:tcPr/>
                </a:tc>
                <a:extLst>
                  <a:ext uri="{0D108BD9-81ED-4DB2-BD59-A6C34878D82A}">
                    <a16:rowId xmlns:a16="http://schemas.microsoft.com/office/drawing/2014/main" val="418726118"/>
                  </a:ext>
                </a:extLst>
              </a:tr>
              <a:tr h="441435">
                <a:tc>
                  <a:txBody>
                    <a:bodyPr/>
                    <a:lstStyle/>
                    <a:p>
                      <a:r>
                        <a:rPr lang="en-GB" dirty="0" smtClean="0"/>
                        <a:t>Discussion</a:t>
                      </a:r>
                    </a:p>
                  </a:txBody>
                  <a:tcPr/>
                </a:tc>
                <a:tc>
                  <a:txBody>
                    <a:bodyPr/>
                    <a:lstStyle/>
                    <a:p>
                      <a:r>
                        <a:rPr lang="en-GB" dirty="0" smtClean="0"/>
                        <a:t>What does it mean?</a:t>
                      </a:r>
                      <a:endParaRPr lang="en-US" dirty="0"/>
                    </a:p>
                  </a:txBody>
                  <a:tcPr/>
                </a:tc>
                <a:extLst>
                  <a:ext uri="{0D108BD9-81ED-4DB2-BD59-A6C34878D82A}">
                    <a16:rowId xmlns:a16="http://schemas.microsoft.com/office/drawing/2014/main" val="33119594"/>
                  </a:ext>
                </a:extLst>
              </a:tr>
              <a:tr h="441435">
                <a:tc>
                  <a:txBody>
                    <a:bodyPr/>
                    <a:lstStyle/>
                    <a:p>
                      <a:r>
                        <a:rPr lang="en-GB" dirty="0" smtClean="0"/>
                        <a:t>Conclusion</a:t>
                      </a:r>
                      <a:endParaRPr lang="en-US" dirty="0"/>
                    </a:p>
                  </a:txBody>
                  <a:tcPr/>
                </a:tc>
                <a:tc>
                  <a:txBody>
                    <a:bodyPr/>
                    <a:lstStyle/>
                    <a:p>
                      <a:r>
                        <a:rPr lang="en-GB" dirty="0" smtClean="0"/>
                        <a:t>Overview</a:t>
                      </a:r>
                      <a:r>
                        <a:rPr lang="en-GB" baseline="0" dirty="0" smtClean="0"/>
                        <a:t> and recommendations</a:t>
                      </a:r>
                      <a:endParaRPr lang="en-US" dirty="0"/>
                    </a:p>
                  </a:txBody>
                  <a:tcPr/>
                </a:tc>
                <a:extLst>
                  <a:ext uri="{0D108BD9-81ED-4DB2-BD59-A6C34878D82A}">
                    <a16:rowId xmlns:a16="http://schemas.microsoft.com/office/drawing/2014/main" val="2263852895"/>
                  </a:ext>
                </a:extLst>
              </a:tr>
              <a:tr h="441435">
                <a:tc>
                  <a:txBody>
                    <a:bodyPr/>
                    <a:lstStyle/>
                    <a:p>
                      <a:r>
                        <a:rPr lang="en-GB" dirty="0" smtClean="0"/>
                        <a:t>References</a:t>
                      </a:r>
                      <a:endParaRPr lang="en-US" dirty="0"/>
                    </a:p>
                  </a:txBody>
                  <a:tcPr/>
                </a:tc>
                <a:tc>
                  <a:txBody>
                    <a:bodyPr/>
                    <a:lstStyle/>
                    <a:p>
                      <a:r>
                        <a:rPr lang="en-GB" dirty="0" smtClean="0"/>
                        <a:t>Whose work did</a:t>
                      </a:r>
                      <a:r>
                        <a:rPr lang="en-GB" baseline="0" dirty="0" smtClean="0"/>
                        <a:t> I refer to?</a:t>
                      </a:r>
                      <a:endParaRPr lang="en-US" dirty="0"/>
                    </a:p>
                  </a:txBody>
                  <a:tcPr/>
                </a:tc>
                <a:extLst>
                  <a:ext uri="{0D108BD9-81ED-4DB2-BD59-A6C34878D82A}">
                    <a16:rowId xmlns:a16="http://schemas.microsoft.com/office/drawing/2014/main" val="3114693718"/>
                  </a:ext>
                </a:extLst>
              </a:tr>
              <a:tr h="441435">
                <a:tc>
                  <a:txBody>
                    <a:bodyPr/>
                    <a:lstStyle/>
                    <a:p>
                      <a:r>
                        <a:rPr lang="en-GB" dirty="0" smtClean="0"/>
                        <a:t>Appendices</a:t>
                      </a:r>
                    </a:p>
                  </a:txBody>
                  <a:tcPr/>
                </a:tc>
                <a:tc>
                  <a:txBody>
                    <a:bodyPr/>
                    <a:lstStyle/>
                    <a:p>
                      <a:r>
                        <a:rPr lang="en-GB" dirty="0" smtClean="0"/>
                        <a:t>Extra information</a:t>
                      </a:r>
                    </a:p>
                  </a:txBody>
                  <a:tcPr/>
                </a:tc>
                <a:extLst>
                  <a:ext uri="{0D108BD9-81ED-4DB2-BD59-A6C34878D82A}">
                    <a16:rowId xmlns:a16="http://schemas.microsoft.com/office/drawing/2014/main" val="3960998485"/>
                  </a:ext>
                </a:extLst>
              </a:tr>
            </a:tbl>
          </a:graphicData>
        </a:graphic>
      </p:graphicFrame>
      <p:sp>
        <p:nvSpPr>
          <p:cNvPr id="7" name="Rectangle 6"/>
          <p:cNvSpPr/>
          <p:nvPr/>
        </p:nvSpPr>
        <p:spPr>
          <a:xfrm>
            <a:off x="2937748" y="175314"/>
            <a:ext cx="3226461" cy="523220"/>
          </a:xfrm>
          <a:prstGeom prst="rect">
            <a:avLst/>
          </a:prstGeom>
        </p:spPr>
        <p:txBody>
          <a:bodyPr wrap="none">
            <a:spAutoFit/>
          </a:bodyPr>
          <a:lstStyle/>
          <a:p>
            <a:pPr algn="ctr"/>
            <a:r>
              <a:rPr lang="en-GB" sz="2800" b="1" dirty="0" smtClean="0"/>
              <a:t>Traditional structure</a:t>
            </a:r>
            <a:endParaRPr lang="en-GB" sz="2800" b="1" dirty="0"/>
          </a:p>
        </p:txBody>
      </p:sp>
    </p:spTree>
    <p:extLst>
      <p:ext uri="{BB962C8B-B14F-4D97-AF65-F5344CB8AC3E}">
        <p14:creationId xmlns:p14="http://schemas.microsoft.com/office/powerpoint/2010/main" val="2148291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495" y="589093"/>
            <a:ext cx="8213833" cy="5078313"/>
          </a:xfrm>
          <a:prstGeom prst="rect">
            <a:avLst/>
          </a:prstGeom>
        </p:spPr>
        <p:txBody>
          <a:bodyPr wrap="square">
            <a:spAutoFit/>
          </a:bodyPr>
          <a:lstStyle/>
          <a:p>
            <a:r>
              <a:rPr lang="en-GB" dirty="0" smtClean="0"/>
              <a:t>Review </a:t>
            </a:r>
            <a:r>
              <a:rPr lang="en-GB" dirty="0"/>
              <a:t>articles usually consist of three sections: Introduction, Discussion, and </a:t>
            </a:r>
            <a:r>
              <a:rPr lang="en-GB" dirty="0" smtClean="0"/>
              <a:t>Conclusion. </a:t>
            </a:r>
          </a:p>
          <a:p>
            <a:endParaRPr lang="en-GB" dirty="0"/>
          </a:p>
          <a:p>
            <a:pPr marL="285750" indent="-285750">
              <a:buFont typeface="Arial" panose="020B0604020202020204" pitchFamily="34" charset="0"/>
              <a:buChar char="•"/>
            </a:pPr>
            <a:r>
              <a:rPr lang="en-GB" dirty="0" smtClean="0"/>
              <a:t>The </a:t>
            </a:r>
            <a:r>
              <a:rPr lang="en-GB" b="1" dirty="0"/>
              <a:t>Introduction</a:t>
            </a:r>
            <a:r>
              <a:rPr lang="en-GB" dirty="0"/>
              <a:t> usually consists of two or three short paragraphs. The opening paragraph should cover </a:t>
            </a:r>
            <a:r>
              <a:rPr lang="en-GB" dirty="0" smtClean="0"/>
              <a:t>the background</a:t>
            </a:r>
            <a:r>
              <a:rPr lang="en-GB" dirty="0"/>
              <a:t>, and the rest of the Introduction section should identify the gaps in current knowledge </a:t>
            </a:r>
            <a:r>
              <a:rPr lang="en-GB" dirty="0" smtClean="0"/>
              <a:t>and indicate </a:t>
            </a:r>
            <a:r>
              <a:rPr lang="en-GB" dirty="0"/>
              <a:t>the significance of the </a:t>
            </a:r>
            <a:r>
              <a:rPr lang="en-GB" dirty="0" smtClean="0"/>
              <a:t>review.</a:t>
            </a:r>
          </a:p>
          <a:p>
            <a:endParaRPr lang="en-GB" dirty="0" smtClean="0"/>
          </a:p>
          <a:p>
            <a:pPr marL="285750" indent="-285750">
              <a:buFont typeface="Arial" panose="020B0604020202020204" pitchFamily="34" charset="0"/>
              <a:buChar char="•"/>
            </a:pPr>
            <a:r>
              <a:rPr lang="en-GB" dirty="0" smtClean="0"/>
              <a:t>The </a:t>
            </a:r>
            <a:r>
              <a:rPr lang="en-GB" b="1" dirty="0"/>
              <a:t>Discussion</a:t>
            </a:r>
            <a:r>
              <a:rPr lang="en-GB" dirty="0"/>
              <a:t> section is the heart of a systematic review. The best approach in writing this section is </a:t>
            </a:r>
            <a:r>
              <a:rPr lang="en-GB" dirty="0" smtClean="0"/>
              <a:t>to divide </a:t>
            </a:r>
            <a:r>
              <a:rPr lang="en-GB" dirty="0"/>
              <a:t>it into separate parts, based on the main variables of interest. In a good Discussion section, it </a:t>
            </a:r>
            <a:r>
              <a:rPr lang="en-GB" dirty="0" smtClean="0"/>
              <a:t>is critically </a:t>
            </a:r>
            <a:r>
              <a:rPr lang="en-GB" dirty="0"/>
              <a:t>important that the main factor, </a:t>
            </a:r>
            <a:r>
              <a:rPr lang="en-GB" dirty="0" smtClean="0"/>
              <a:t>‘Gaps </a:t>
            </a:r>
            <a:r>
              <a:rPr lang="en-GB" dirty="0"/>
              <a:t>in the </a:t>
            </a:r>
            <a:r>
              <a:rPr lang="en-GB" dirty="0" smtClean="0"/>
              <a:t>Knowledge’, </a:t>
            </a:r>
            <a:r>
              <a:rPr lang="en-GB" dirty="0"/>
              <a:t>be addressed </a:t>
            </a:r>
            <a:r>
              <a:rPr lang="en-GB" dirty="0" smtClean="0"/>
              <a:t>thoroughly.</a:t>
            </a:r>
          </a:p>
          <a:p>
            <a:endParaRPr lang="en-GB" dirty="0" smtClean="0"/>
          </a:p>
          <a:p>
            <a:pPr marL="285750" indent="-285750">
              <a:buFont typeface="Arial" panose="020B0604020202020204" pitchFamily="34" charset="0"/>
              <a:buChar char="•"/>
            </a:pPr>
            <a:r>
              <a:rPr lang="en-GB" dirty="0" smtClean="0"/>
              <a:t>The </a:t>
            </a:r>
            <a:r>
              <a:rPr lang="en-GB" b="1" dirty="0" smtClean="0"/>
              <a:t>Conclusion</a:t>
            </a:r>
            <a:r>
              <a:rPr lang="en-GB" dirty="0" smtClean="0"/>
              <a:t> </a:t>
            </a:r>
            <a:r>
              <a:rPr lang="en-GB" dirty="0"/>
              <a:t>section of a good review article must present the author’s conclusions based </a:t>
            </a:r>
            <a:r>
              <a:rPr lang="en-GB" dirty="0" smtClean="0"/>
              <a:t>on </a:t>
            </a:r>
            <a:r>
              <a:rPr lang="en-GB" dirty="0"/>
              <a:t>her or </a:t>
            </a:r>
            <a:r>
              <a:rPr lang="en-GB" dirty="0" smtClean="0"/>
              <a:t>his review </a:t>
            </a:r>
            <a:r>
              <a:rPr lang="en-GB" dirty="0"/>
              <a:t>work, state the author’s hypotheses that were developed as a result of the work, and </a:t>
            </a:r>
            <a:r>
              <a:rPr lang="en-GB" dirty="0" smtClean="0"/>
              <a:t>provide suggestions </a:t>
            </a:r>
            <a:r>
              <a:rPr lang="en-GB" dirty="0"/>
              <a:t>for future research that could address the knowledge </a:t>
            </a:r>
            <a:r>
              <a:rPr lang="en-GB" dirty="0" smtClean="0"/>
              <a:t>gaps</a:t>
            </a:r>
            <a:r>
              <a:rPr lang="en-US" dirty="0" smtClean="0"/>
              <a:t>.</a:t>
            </a:r>
          </a:p>
          <a:p>
            <a:pPr lvl="8"/>
            <a:r>
              <a:rPr lang="en-GB" dirty="0" smtClean="0"/>
              <a:t>			(Jalalian, 2012)</a:t>
            </a:r>
            <a:endParaRPr lang="en-GB" dirty="0"/>
          </a:p>
        </p:txBody>
      </p:sp>
      <p:sp>
        <p:nvSpPr>
          <p:cNvPr id="3" name="Rectangle 2"/>
          <p:cNvSpPr/>
          <p:nvPr/>
        </p:nvSpPr>
        <p:spPr>
          <a:xfrm>
            <a:off x="3418650" y="49190"/>
            <a:ext cx="2385525" cy="523220"/>
          </a:xfrm>
          <a:prstGeom prst="rect">
            <a:avLst/>
          </a:prstGeom>
        </p:spPr>
        <p:txBody>
          <a:bodyPr wrap="none">
            <a:spAutoFit/>
          </a:bodyPr>
          <a:lstStyle/>
          <a:p>
            <a:pPr algn="ctr"/>
            <a:r>
              <a:rPr lang="en-GB" sz="2800" b="1" dirty="0" smtClean="0"/>
              <a:t>Basic structure</a:t>
            </a:r>
            <a:endParaRPr lang="en-GB" sz="2800" b="1" dirty="0"/>
          </a:p>
        </p:txBody>
      </p:sp>
    </p:spTree>
    <p:extLst>
      <p:ext uri="{BB962C8B-B14F-4D97-AF65-F5344CB8AC3E}">
        <p14:creationId xmlns:p14="http://schemas.microsoft.com/office/powerpoint/2010/main" val="248236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A screenshot of a cell phone&#10;&#10;Description generated with very high confidence">
            <a:extLst>
              <a:ext uri="{FF2B5EF4-FFF2-40B4-BE49-F238E27FC236}">
                <a16:creationId xmlns:a16="http://schemas.microsoft.com/office/drawing/2014/main" id="{4E714E8B-D4D5-40D0-A99B-20EDBBEAC98B}"/>
              </a:ext>
            </a:extLst>
          </p:cNvPr>
          <p:cNvPicPr>
            <a:picLocks noChangeAspect="1"/>
          </p:cNvPicPr>
          <p:nvPr/>
        </p:nvPicPr>
        <p:blipFill>
          <a:blip r:embed="rId2"/>
          <a:stretch>
            <a:fillRect/>
          </a:stretch>
        </p:blipFill>
        <p:spPr>
          <a:xfrm>
            <a:off x="690944" y="566170"/>
            <a:ext cx="4149463" cy="4469394"/>
          </a:xfrm>
          <a:prstGeom prst="rect">
            <a:avLst/>
          </a:prstGeom>
        </p:spPr>
      </p:pic>
      <p:pic>
        <p:nvPicPr>
          <p:cNvPr id="1026" name="Picture 2" descr="Image result for house fra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8095" y="1437563"/>
            <a:ext cx="4105126" cy="2958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386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5910" y="163712"/>
            <a:ext cx="8719074" cy="5001369"/>
          </a:xfrm>
          <a:prstGeom prst="rect">
            <a:avLst/>
          </a:prstGeom>
        </p:spPr>
        <p:txBody>
          <a:bodyPr wrap="square">
            <a:spAutoFit/>
          </a:bodyPr>
          <a:lstStyle/>
          <a:p>
            <a:pPr algn="ctr"/>
            <a:r>
              <a:rPr lang="en-GB" sz="2800" b="1" dirty="0" smtClean="0">
                <a:solidFill>
                  <a:srgbClr val="000000"/>
                </a:solidFill>
              </a:rPr>
              <a:t>‘Learning </a:t>
            </a:r>
            <a:r>
              <a:rPr lang="en-GB" sz="2800" b="1" dirty="0">
                <a:solidFill>
                  <a:srgbClr val="000000"/>
                </a:solidFill>
              </a:rPr>
              <a:t>to write is learning to edit </a:t>
            </a:r>
            <a:r>
              <a:rPr lang="en-GB" sz="2800" b="1" dirty="0" smtClean="0">
                <a:solidFill>
                  <a:srgbClr val="000000"/>
                </a:solidFill>
              </a:rPr>
              <a:t>yourself’</a:t>
            </a:r>
          </a:p>
          <a:p>
            <a:endParaRPr lang="en-GB" dirty="0">
              <a:solidFill>
                <a:srgbClr val="000000"/>
              </a:solidFill>
            </a:endParaRPr>
          </a:p>
          <a:p>
            <a:pPr>
              <a:buFont typeface="Arial" panose="020B0604020202020204" pitchFamily="34" charset="0"/>
              <a:buChar char="•"/>
            </a:pPr>
            <a:r>
              <a:rPr lang="en-GB" dirty="0" smtClean="0">
                <a:solidFill>
                  <a:srgbClr val="000000"/>
                </a:solidFill>
              </a:rPr>
              <a:t> </a:t>
            </a:r>
            <a:r>
              <a:rPr lang="en-GB" sz="1700" dirty="0" smtClean="0">
                <a:solidFill>
                  <a:srgbClr val="000000"/>
                </a:solidFill>
              </a:rPr>
              <a:t>Many </a:t>
            </a:r>
            <a:r>
              <a:rPr lang="en-GB" sz="1700" dirty="0">
                <a:solidFill>
                  <a:srgbClr val="000000"/>
                </a:solidFill>
              </a:rPr>
              <a:t>students do a brain dump, edit it once and call it done, expecting the advisor to clean it up. You should be giving your advisor work that you feel you've put your best effort into, not some half-baked writing that you've been too lazy to improve yourself</a:t>
            </a:r>
            <a:r>
              <a:rPr lang="en-GB" sz="1700" dirty="0" smtClean="0">
                <a:solidFill>
                  <a:srgbClr val="000000"/>
                </a:solidFill>
              </a:rPr>
              <a:t>.</a:t>
            </a: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Good </a:t>
            </a:r>
            <a:r>
              <a:rPr lang="en-GB" sz="1700" dirty="0">
                <a:solidFill>
                  <a:srgbClr val="000000"/>
                </a:solidFill>
              </a:rPr>
              <a:t>writing is really good editing.  When starting to write a section, get the ideas down even if the wording isn't perfect.  Then edit.  Then edit again.  And again, and again and...  Keep editing yourself until you can't see any changes, your changes make it worse, or the thing is due</a:t>
            </a:r>
            <a:r>
              <a:rPr lang="en-GB" sz="1700" dirty="0" smtClean="0">
                <a:solidFill>
                  <a:srgbClr val="000000"/>
                </a:solidFill>
              </a:rPr>
              <a:t>.</a:t>
            </a: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Editing </a:t>
            </a:r>
            <a:r>
              <a:rPr lang="en-GB" sz="1700" dirty="0">
                <a:solidFill>
                  <a:srgbClr val="000000"/>
                </a:solidFill>
              </a:rPr>
              <a:t>often works best when done after a hiatus (I often leave the piece overnight and edit it again the next morning. I find I catch more of my mistakes on a paper hardcopy than on the screen</a:t>
            </a:r>
            <a:r>
              <a:rPr lang="en-GB" sz="1700" dirty="0" smtClean="0">
                <a:solidFill>
                  <a:srgbClr val="000000"/>
                </a:solidFill>
              </a:rPr>
              <a:t>).</a:t>
            </a: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Don't </a:t>
            </a:r>
            <a:r>
              <a:rPr lang="en-GB" sz="1700" dirty="0">
                <a:solidFill>
                  <a:srgbClr val="000000"/>
                </a:solidFill>
              </a:rPr>
              <a:t>always start editing at the beginning or you will end up with a brilliant beginning and a lousy ending.  </a:t>
            </a:r>
            <a:endParaRPr lang="en-GB" sz="1700" dirty="0" smtClean="0">
              <a:solidFill>
                <a:srgbClr val="000000"/>
              </a:solidFill>
            </a:endParaRPr>
          </a:p>
          <a:p>
            <a:endParaRPr lang="en-GB" sz="1700" dirty="0">
              <a:solidFill>
                <a:srgbClr val="000000"/>
              </a:solidFill>
            </a:endParaRPr>
          </a:p>
          <a:p>
            <a:pPr>
              <a:buFont typeface="Arial" panose="020B0604020202020204" pitchFamily="34" charset="0"/>
              <a:buChar char="•"/>
            </a:pPr>
            <a:r>
              <a:rPr lang="en-GB" sz="1700" dirty="0" smtClean="0">
                <a:solidFill>
                  <a:srgbClr val="000000"/>
                </a:solidFill>
              </a:rPr>
              <a:t> Sometimes </a:t>
            </a:r>
            <a:r>
              <a:rPr lang="en-GB" sz="1700" dirty="0">
                <a:solidFill>
                  <a:srgbClr val="000000"/>
                </a:solidFill>
              </a:rPr>
              <a:t>reading your writing aloud to yourself can reveal awkward passages.</a:t>
            </a:r>
            <a:endParaRPr lang="en-GB" sz="1700" b="0" i="0" dirty="0">
              <a:solidFill>
                <a:srgbClr val="000000"/>
              </a:solidFill>
              <a:effectLst/>
            </a:endParaRPr>
          </a:p>
        </p:txBody>
      </p:sp>
      <p:sp>
        <p:nvSpPr>
          <p:cNvPr id="3" name="Rectangle 2"/>
          <p:cNvSpPr/>
          <p:nvPr/>
        </p:nvSpPr>
        <p:spPr>
          <a:xfrm>
            <a:off x="7404538" y="5250680"/>
            <a:ext cx="3736428" cy="369332"/>
          </a:xfrm>
          <a:prstGeom prst="rect">
            <a:avLst/>
          </a:prstGeom>
        </p:spPr>
        <p:txBody>
          <a:bodyPr wrap="square">
            <a:spAutoFit/>
          </a:bodyPr>
          <a:lstStyle/>
          <a:p>
            <a:r>
              <a:rPr lang="en-GB" dirty="0" smtClean="0"/>
              <a:t>(Culham, 2018)</a:t>
            </a:r>
            <a:endParaRPr lang="en-US" dirty="0"/>
          </a:p>
        </p:txBody>
      </p:sp>
    </p:spTree>
    <p:extLst>
      <p:ext uri="{BB962C8B-B14F-4D97-AF65-F5344CB8AC3E}">
        <p14:creationId xmlns:p14="http://schemas.microsoft.com/office/powerpoint/2010/main" val="3226823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6483" y="369072"/>
            <a:ext cx="8839200" cy="5139869"/>
          </a:xfrm>
          <a:prstGeom prst="rect">
            <a:avLst/>
          </a:prstGeom>
        </p:spPr>
        <p:txBody>
          <a:bodyPr wrap="square">
            <a:spAutoFit/>
          </a:bodyPr>
          <a:lstStyle/>
          <a:p>
            <a:pPr algn="ctr"/>
            <a:r>
              <a:rPr lang="en-GB" sz="2800" b="1" dirty="0"/>
              <a:t>Referencing and avoiding plagiarism </a:t>
            </a:r>
            <a:endParaRPr lang="en-GB" sz="2800" b="1" dirty="0" smtClean="0"/>
          </a:p>
          <a:p>
            <a:endParaRPr lang="en-GB" sz="2400" b="1" dirty="0"/>
          </a:p>
          <a:p>
            <a:r>
              <a:rPr lang="en-GB" sz="2300" dirty="0" smtClean="0"/>
              <a:t>Coursework</a:t>
            </a:r>
            <a:r>
              <a:rPr lang="en-GB" sz="2300" dirty="0"/>
              <a:t>, dissertations, or creative work are meant to be your own original work. Obviously you will use the work of others. Not only is this inevitable, it is expected. </a:t>
            </a:r>
            <a:endParaRPr lang="en-GB" sz="2300" dirty="0" smtClean="0"/>
          </a:p>
          <a:p>
            <a:endParaRPr lang="en-GB" sz="2300" dirty="0"/>
          </a:p>
          <a:p>
            <a:r>
              <a:rPr lang="en-GB" sz="2300" dirty="0" smtClean="0"/>
              <a:t>All </a:t>
            </a:r>
            <a:r>
              <a:rPr lang="en-GB" sz="2300" dirty="0"/>
              <a:t>scholarship builds on the work of others. However, you must acknowledge all sources of information from which you have drawn in the preparation of your work. Referencing (or citing) such sources is one of the most important skills you need to learn in your academic career. </a:t>
            </a:r>
            <a:endParaRPr lang="en-GB" sz="2300" dirty="0" smtClean="0"/>
          </a:p>
          <a:p>
            <a:endParaRPr lang="en-GB" sz="2300" dirty="0"/>
          </a:p>
          <a:p>
            <a:r>
              <a:rPr lang="en-GB" sz="2300" dirty="0" smtClean="0"/>
              <a:t>Referencing </a:t>
            </a:r>
            <a:r>
              <a:rPr lang="en-GB" sz="2300" dirty="0"/>
              <a:t>means you have acknowledged your sources for the ideas, concepts, and information that you evaluate in your assessed coursework</a:t>
            </a:r>
            <a:r>
              <a:rPr lang="en-GB" sz="2300" dirty="0" smtClean="0"/>
              <a:t>...</a:t>
            </a:r>
            <a:endParaRPr lang="en-US" sz="2300" dirty="0"/>
          </a:p>
        </p:txBody>
      </p:sp>
    </p:spTree>
    <p:extLst>
      <p:ext uri="{BB962C8B-B14F-4D97-AF65-F5344CB8AC3E}">
        <p14:creationId xmlns:p14="http://schemas.microsoft.com/office/powerpoint/2010/main" val="1831658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5366" y="752704"/>
            <a:ext cx="7861738" cy="4524315"/>
          </a:xfrm>
          <a:prstGeom prst="rect">
            <a:avLst/>
          </a:prstGeom>
        </p:spPr>
        <p:txBody>
          <a:bodyPr wrap="square">
            <a:spAutoFit/>
          </a:bodyPr>
          <a:lstStyle/>
          <a:p>
            <a:r>
              <a:rPr lang="en-GB" sz="2400" dirty="0"/>
              <a:t>Referencing provides the evidence that you have undertaken your own research enabling you to find the information necessary for in-depth learning. </a:t>
            </a:r>
            <a:endParaRPr lang="en-GB" sz="2400" dirty="0" smtClean="0"/>
          </a:p>
          <a:p>
            <a:endParaRPr lang="en-GB" sz="2400" dirty="0"/>
          </a:p>
          <a:p>
            <a:r>
              <a:rPr lang="en-GB" sz="2400" dirty="0" smtClean="0"/>
              <a:t>It </a:t>
            </a:r>
            <a:r>
              <a:rPr lang="en-GB" sz="2400" dirty="0"/>
              <a:t>allows you to gain a broad perspective on different issues and to consider different aspects and points of view in the subjects you study. </a:t>
            </a:r>
            <a:endParaRPr lang="en-GB" sz="2400" dirty="0" smtClean="0"/>
          </a:p>
          <a:p>
            <a:endParaRPr lang="en-GB" sz="2400" dirty="0"/>
          </a:p>
          <a:p>
            <a:r>
              <a:rPr lang="en-GB" sz="2400" dirty="0"/>
              <a:t>The golden rule is </a:t>
            </a:r>
            <a:r>
              <a:rPr lang="en-GB" sz="2400" b="1" dirty="0" smtClean="0"/>
              <a:t>‘if </a:t>
            </a:r>
            <a:r>
              <a:rPr lang="en-GB" sz="2400" b="1" dirty="0"/>
              <a:t>in doubt, provide </a:t>
            </a:r>
            <a:r>
              <a:rPr lang="en-GB" sz="2400" b="1" dirty="0" smtClean="0"/>
              <a:t>references’</a:t>
            </a:r>
            <a:r>
              <a:rPr lang="en-GB" sz="2400" dirty="0" smtClean="0"/>
              <a:t>.</a:t>
            </a:r>
          </a:p>
          <a:p>
            <a:endParaRPr lang="en-GB" sz="2400" dirty="0"/>
          </a:p>
          <a:p>
            <a:endParaRPr lang="en-GB" sz="2400" dirty="0"/>
          </a:p>
          <a:p>
            <a:r>
              <a:rPr lang="en-GB" sz="2400" dirty="0" smtClean="0"/>
              <a:t>	    (UWTSD, Postgraduate University Regulations, 2018)</a:t>
            </a:r>
            <a:endParaRPr lang="en-US" sz="2400" dirty="0"/>
          </a:p>
        </p:txBody>
      </p:sp>
    </p:spTree>
    <p:extLst>
      <p:ext uri="{BB962C8B-B14F-4D97-AF65-F5344CB8AC3E}">
        <p14:creationId xmlns:p14="http://schemas.microsoft.com/office/powerpoint/2010/main" val="3787540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72607" y="5240170"/>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
        <p:nvSpPr>
          <p:cNvPr id="3" name="Rectangle 2"/>
          <p:cNvSpPr/>
          <p:nvPr/>
        </p:nvSpPr>
        <p:spPr>
          <a:xfrm>
            <a:off x="2958661" y="33829"/>
            <a:ext cx="4572000" cy="523220"/>
          </a:xfrm>
          <a:prstGeom prst="rect">
            <a:avLst/>
          </a:prstGeom>
        </p:spPr>
        <p:txBody>
          <a:bodyPr>
            <a:spAutoFit/>
          </a:bodyPr>
          <a:lstStyle/>
          <a:p>
            <a:r>
              <a:rPr lang="en-GB" sz="2800" b="1" dirty="0" smtClean="0"/>
              <a:t>Harvard referencing</a:t>
            </a:r>
            <a:endParaRPr lang="en-US" sz="2800" b="1" dirty="0"/>
          </a:p>
        </p:txBody>
      </p:sp>
      <p:pic>
        <p:nvPicPr>
          <p:cNvPr id="4" name="Picture 3"/>
          <p:cNvPicPr>
            <a:picLocks noChangeAspect="1"/>
          </p:cNvPicPr>
          <p:nvPr/>
        </p:nvPicPr>
        <p:blipFill>
          <a:blip r:embed="rId2"/>
          <a:stretch>
            <a:fillRect/>
          </a:stretch>
        </p:blipFill>
        <p:spPr>
          <a:xfrm>
            <a:off x="1119352" y="578084"/>
            <a:ext cx="6723472" cy="4662086"/>
          </a:xfrm>
          <a:prstGeom prst="rect">
            <a:avLst/>
          </a:prstGeom>
        </p:spPr>
      </p:pic>
    </p:spTree>
    <p:extLst>
      <p:ext uri="{BB962C8B-B14F-4D97-AF65-F5344CB8AC3E}">
        <p14:creationId xmlns:p14="http://schemas.microsoft.com/office/powerpoint/2010/main" val="2683100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7394" y="204396"/>
            <a:ext cx="8827593" cy="4998272"/>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Tree>
    <p:extLst>
      <p:ext uri="{BB962C8B-B14F-4D97-AF65-F5344CB8AC3E}">
        <p14:creationId xmlns:p14="http://schemas.microsoft.com/office/powerpoint/2010/main" val="2589981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51490" y="520263"/>
            <a:ext cx="7719849" cy="4384602"/>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Tree>
    <p:extLst>
      <p:ext uri="{BB962C8B-B14F-4D97-AF65-F5344CB8AC3E}">
        <p14:creationId xmlns:p14="http://schemas.microsoft.com/office/powerpoint/2010/main" val="2718125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9600" y="1033848"/>
            <a:ext cx="7914289" cy="3745957"/>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
        <p:nvSpPr>
          <p:cNvPr id="4" name="Rectangle 3"/>
          <p:cNvSpPr/>
          <p:nvPr/>
        </p:nvSpPr>
        <p:spPr>
          <a:xfrm>
            <a:off x="2958661" y="223015"/>
            <a:ext cx="4572000" cy="523220"/>
          </a:xfrm>
          <a:prstGeom prst="rect">
            <a:avLst/>
          </a:prstGeom>
        </p:spPr>
        <p:txBody>
          <a:bodyPr>
            <a:spAutoFit/>
          </a:bodyPr>
          <a:lstStyle/>
          <a:p>
            <a:r>
              <a:rPr lang="en-GB" sz="2800" b="1" dirty="0" smtClean="0"/>
              <a:t>Books and e-books…</a:t>
            </a:r>
            <a:endParaRPr lang="en-US" sz="2800" b="1" dirty="0"/>
          </a:p>
        </p:txBody>
      </p:sp>
    </p:spTree>
    <p:extLst>
      <p:ext uri="{BB962C8B-B14F-4D97-AF65-F5344CB8AC3E}">
        <p14:creationId xmlns:p14="http://schemas.microsoft.com/office/powerpoint/2010/main" val="3631530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41833" y="123167"/>
            <a:ext cx="4572000" cy="523220"/>
          </a:xfrm>
          <a:prstGeom prst="rect">
            <a:avLst/>
          </a:prstGeom>
        </p:spPr>
        <p:txBody>
          <a:bodyPr>
            <a:spAutoFit/>
          </a:bodyPr>
          <a:lstStyle/>
          <a:p>
            <a:r>
              <a:rPr lang="en-GB" sz="2800" b="1" dirty="0" smtClean="0"/>
              <a:t>Internet…</a:t>
            </a:r>
            <a:endParaRPr lang="en-US" sz="2800" b="1" dirty="0"/>
          </a:p>
        </p:txBody>
      </p:sp>
      <p:pic>
        <p:nvPicPr>
          <p:cNvPr id="4" name="Picture 3"/>
          <p:cNvPicPr>
            <a:picLocks noChangeAspect="1"/>
          </p:cNvPicPr>
          <p:nvPr/>
        </p:nvPicPr>
        <p:blipFill>
          <a:blip r:embed="rId2"/>
          <a:stretch>
            <a:fillRect/>
          </a:stretch>
        </p:blipFill>
        <p:spPr>
          <a:xfrm>
            <a:off x="560477" y="953101"/>
            <a:ext cx="8144083" cy="2152706"/>
          </a:xfrm>
          <a:prstGeom prst="rect">
            <a:avLst/>
          </a:prstGeom>
        </p:spPr>
      </p:pic>
      <p:pic>
        <p:nvPicPr>
          <p:cNvPr id="5" name="Picture 4"/>
          <p:cNvPicPr>
            <a:picLocks noChangeAspect="1"/>
          </p:cNvPicPr>
          <p:nvPr/>
        </p:nvPicPr>
        <p:blipFill>
          <a:blip r:embed="rId3"/>
          <a:stretch>
            <a:fillRect/>
          </a:stretch>
        </p:blipFill>
        <p:spPr>
          <a:xfrm>
            <a:off x="560476" y="3392863"/>
            <a:ext cx="8144083" cy="1257966"/>
          </a:xfrm>
          <a:prstGeom prst="rect">
            <a:avLst/>
          </a:prstGeom>
        </p:spPr>
      </p:pic>
      <p:sp>
        <p:nvSpPr>
          <p:cNvPr id="7" name="Rectangle 6"/>
          <p:cNvSpPr/>
          <p:nvPr/>
        </p:nvSpPr>
        <p:spPr>
          <a:xfrm>
            <a:off x="4293476" y="5161342"/>
            <a:ext cx="5302469" cy="369332"/>
          </a:xfrm>
          <a:prstGeom prst="rect">
            <a:avLst/>
          </a:prstGeom>
        </p:spPr>
        <p:txBody>
          <a:bodyPr wrap="square">
            <a:spAutoFit/>
          </a:bodyPr>
          <a:lstStyle/>
          <a:p>
            <a:r>
              <a:rPr lang="en-GB" dirty="0"/>
              <a:t>(UWTSD, </a:t>
            </a:r>
            <a:r>
              <a:rPr lang="en-GB" dirty="0" smtClean="0"/>
              <a:t>Harvard Referencing Handbook, </a:t>
            </a:r>
            <a:r>
              <a:rPr lang="en-GB" dirty="0"/>
              <a:t>2018)</a:t>
            </a:r>
            <a:endParaRPr lang="en-US" dirty="0"/>
          </a:p>
        </p:txBody>
      </p:sp>
    </p:spTree>
    <p:extLst>
      <p:ext uri="{BB962C8B-B14F-4D97-AF65-F5344CB8AC3E}">
        <p14:creationId xmlns:p14="http://schemas.microsoft.com/office/powerpoint/2010/main" val="24947840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2716" y="4682360"/>
            <a:ext cx="7719849" cy="646331"/>
          </a:xfrm>
          <a:prstGeom prst="rect">
            <a:avLst/>
          </a:prstGeom>
        </p:spPr>
        <p:txBody>
          <a:bodyPr wrap="square">
            <a:spAutoFit/>
          </a:bodyPr>
          <a:lstStyle/>
          <a:p>
            <a:r>
              <a:rPr lang="en-US" b="1" u="sng" dirty="0">
                <a:solidFill>
                  <a:schemeClr val="accent5">
                    <a:lumMod val="75000"/>
                  </a:schemeClr>
                </a:solidFill>
              </a:rPr>
              <a:t>https://www.uwtsd.ac.uk/media/uwtsd-website/content-assets/documents/library-and-learning-resources/infoskills/harvard-eng.PDF</a:t>
            </a:r>
          </a:p>
        </p:txBody>
      </p:sp>
      <p:pic>
        <p:nvPicPr>
          <p:cNvPr id="3" name="Picture 2"/>
          <p:cNvPicPr>
            <a:picLocks noChangeAspect="1"/>
          </p:cNvPicPr>
          <p:nvPr/>
        </p:nvPicPr>
        <p:blipFill>
          <a:blip r:embed="rId2"/>
          <a:stretch>
            <a:fillRect/>
          </a:stretch>
        </p:blipFill>
        <p:spPr>
          <a:xfrm>
            <a:off x="415899" y="273037"/>
            <a:ext cx="8376004" cy="4199115"/>
          </a:xfrm>
          <a:prstGeom prst="rect">
            <a:avLst/>
          </a:prstGeom>
        </p:spPr>
      </p:pic>
    </p:spTree>
    <p:extLst>
      <p:ext uri="{BB962C8B-B14F-4D97-AF65-F5344CB8AC3E}">
        <p14:creationId xmlns:p14="http://schemas.microsoft.com/office/powerpoint/2010/main" val="7798613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66344" y="1774071"/>
            <a:ext cx="6500648" cy="2862322"/>
          </a:xfrm>
          <a:prstGeom prst="rect">
            <a:avLst/>
          </a:prstGeom>
        </p:spPr>
        <p:txBody>
          <a:bodyPr wrap="square">
            <a:spAutoFit/>
          </a:bodyPr>
          <a:lstStyle/>
          <a:p>
            <a:r>
              <a:rPr lang="en-GB" sz="3600" dirty="0" smtClean="0"/>
              <a:t>‘No </a:t>
            </a:r>
            <a:r>
              <a:rPr lang="en-GB" sz="3600" dirty="0"/>
              <a:t>educator can be complacent about the public’s opinion of our work.’</a:t>
            </a:r>
          </a:p>
          <a:p>
            <a:r>
              <a:rPr lang="en-GB" sz="3600" b="1" dirty="0"/>
              <a:t>								</a:t>
            </a:r>
            <a:r>
              <a:rPr lang="en-GB" sz="3600" b="1" dirty="0" smtClean="0"/>
              <a:t>		</a:t>
            </a:r>
            <a:r>
              <a:rPr lang="en-GB" sz="3600" dirty="0" smtClean="0"/>
              <a:t>(</a:t>
            </a:r>
            <a:r>
              <a:rPr lang="en-GB" sz="3600" dirty="0"/>
              <a:t>Levin, 2009)</a:t>
            </a:r>
            <a:endParaRPr lang="en-US" sz="3600" dirty="0"/>
          </a:p>
        </p:txBody>
      </p:sp>
    </p:spTree>
    <p:extLst>
      <p:ext uri="{BB962C8B-B14F-4D97-AF65-F5344CB8AC3E}">
        <p14:creationId xmlns:p14="http://schemas.microsoft.com/office/powerpoint/2010/main" val="1707671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29862" y="462455"/>
            <a:ext cx="6858000" cy="5078313"/>
          </a:xfrm>
          <a:prstGeom prst="rect">
            <a:avLst/>
          </a:prstGeom>
          <a:noFill/>
        </p:spPr>
        <p:txBody>
          <a:bodyPr wrap="square" rtlCol="0">
            <a:spAutoFit/>
          </a:bodyPr>
          <a:lstStyle/>
          <a:p>
            <a:pPr algn="ctr"/>
            <a:r>
              <a:rPr lang="en-GB" sz="2400" u="sng" dirty="0" smtClean="0"/>
              <a:t>What is your target audience?</a:t>
            </a:r>
          </a:p>
          <a:p>
            <a:pPr algn="ctr"/>
            <a:endParaRPr lang="en-GB" sz="2400" u="sng" dirty="0"/>
          </a:p>
          <a:p>
            <a:pPr marL="342900" indent="-342900">
              <a:lnSpc>
                <a:spcPct val="150000"/>
              </a:lnSpc>
              <a:buFont typeface="Arial" panose="020B0604020202020204" pitchFamily="34" charset="0"/>
              <a:buChar char="•"/>
            </a:pPr>
            <a:r>
              <a:rPr lang="en-GB" sz="2400" dirty="0" smtClean="0"/>
              <a:t>Teachers</a:t>
            </a:r>
          </a:p>
          <a:p>
            <a:pPr marL="342900" indent="-342900">
              <a:lnSpc>
                <a:spcPct val="150000"/>
              </a:lnSpc>
              <a:buFont typeface="Arial" panose="020B0604020202020204" pitchFamily="34" charset="0"/>
              <a:buChar char="•"/>
            </a:pPr>
            <a:r>
              <a:rPr lang="en-GB" sz="2400" dirty="0" smtClean="0"/>
              <a:t>Academics</a:t>
            </a:r>
          </a:p>
          <a:p>
            <a:pPr marL="342900" indent="-342900">
              <a:lnSpc>
                <a:spcPct val="150000"/>
              </a:lnSpc>
              <a:buFont typeface="Arial" panose="020B0604020202020204" pitchFamily="34" charset="0"/>
              <a:buChar char="•"/>
            </a:pPr>
            <a:r>
              <a:rPr lang="en-GB" sz="2400" dirty="0" smtClean="0"/>
              <a:t>Students</a:t>
            </a:r>
          </a:p>
          <a:p>
            <a:pPr marL="342900" indent="-342900">
              <a:lnSpc>
                <a:spcPct val="150000"/>
              </a:lnSpc>
              <a:buFont typeface="Arial" panose="020B0604020202020204" pitchFamily="34" charset="0"/>
              <a:buChar char="•"/>
            </a:pPr>
            <a:r>
              <a:rPr lang="en-GB" sz="2400" dirty="0" smtClean="0"/>
              <a:t>Parents</a:t>
            </a:r>
          </a:p>
          <a:p>
            <a:pPr marL="342900" indent="-342900">
              <a:lnSpc>
                <a:spcPct val="150000"/>
              </a:lnSpc>
              <a:buFont typeface="Arial" panose="020B0604020202020204" pitchFamily="34" charset="0"/>
              <a:buChar char="•"/>
            </a:pPr>
            <a:r>
              <a:rPr lang="en-GB" sz="2400" dirty="0" smtClean="0"/>
              <a:t>Policymakers</a:t>
            </a:r>
          </a:p>
          <a:p>
            <a:pPr marL="342900" indent="-342900">
              <a:lnSpc>
                <a:spcPct val="150000"/>
              </a:lnSpc>
              <a:buFont typeface="Arial" panose="020B0604020202020204" pitchFamily="34" charset="0"/>
              <a:buChar char="•"/>
            </a:pPr>
            <a:r>
              <a:rPr lang="en-GB" sz="2400" dirty="0" smtClean="0"/>
              <a:t>Politicians</a:t>
            </a:r>
          </a:p>
          <a:p>
            <a:pPr marL="342900" indent="-342900">
              <a:lnSpc>
                <a:spcPct val="150000"/>
              </a:lnSpc>
              <a:buFont typeface="Arial" panose="020B0604020202020204" pitchFamily="34" charset="0"/>
              <a:buChar char="•"/>
            </a:pPr>
            <a:r>
              <a:rPr lang="en-GB" sz="2400" dirty="0" smtClean="0"/>
              <a:t>Governors</a:t>
            </a:r>
          </a:p>
          <a:p>
            <a:pPr marL="342900" indent="-342900">
              <a:buFont typeface="Arial" panose="020B0604020202020204" pitchFamily="34" charset="0"/>
              <a:buChar char="•"/>
            </a:pPr>
            <a:endParaRPr lang="en-US" sz="2400" dirty="0"/>
          </a:p>
        </p:txBody>
      </p:sp>
    </p:spTree>
    <p:extLst>
      <p:ext uri="{BB962C8B-B14F-4D97-AF65-F5344CB8AC3E}">
        <p14:creationId xmlns:p14="http://schemas.microsoft.com/office/powerpoint/2010/main" val="3438474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0207" y="179239"/>
            <a:ext cx="8744607" cy="5291395"/>
          </a:xfrm>
          <a:prstGeom prst="rect">
            <a:avLst/>
          </a:prstGeom>
        </p:spPr>
      </p:pic>
    </p:spTree>
    <p:extLst>
      <p:ext uri="{BB962C8B-B14F-4D97-AF65-F5344CB8AC3E}">
        <p14:creationId xmlns:p14="http://schemas.microsoft.com/office/powerpoint/2010/main" val="3696080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654" y="68492"/>
            <a:ext cx="8807670" cy="5517756"/>
          </a:xfrm>
          <a:prstGeom prst="rect">
            <a:avLst/>
          </a:prstGeom>
        </p:spPr>
      </p:pic>
    </p:spTree>
    <p:extLst>
      <p:ext uri="{BB962C8B-B14F-4D97-AF65-F5344CB8AC3E}">
        <p14:creationId xmlns:p14="http://schemas.microsoft.com/office/powerpoint/2010/main" val="243555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6234" y="478221"/>
            <a:ext cx="7793421" cy="4801314"/>
          </a:xfrm>
          <a:prstGeom prst="rect">
            <a:avLst/>
          </a:prstGeom>
          <a:noFill/>
        </p:spPr>
        <p:txBody>
          <a:bodyPr wrap="square" rtlCol="0">
            <a:spAutoFit/>
          </a:bodyPr>
          <a:lstStyle/>
          <a:p>
            <a:pPr algn="ctr"/>
            <a:r>
              <a:rPr lang="en-US" sz="2400" u="sng" dirty="0"/>
              <a:t>What to </a:t>
            </a:r>
            <a:r>
              <a:rPr lang="en-US" sz="2400" u="sng" dirty="0" smtClean="0"/>
              <a:t>write</a:t>
            </a:r>
          </a:p>
          <a:p>
            <a:pPr algn="ctr"/>
            <a:endParaRPr lang="en-US" dirty="0"/>
          </a:p>
          <a:p>
            <a:pPr marL="285750" lvl="0" indent="-285750">
              <a:buFont typeface="Arial" panose="020B0604020202020204" pitchFamily="34" charset="0"/>
              <a:buChar char="•"/>
            </a:pPr>
            <a:r>
              <a:rPr lang="en-GB" sz="2400" dirty="0" smtClean="0"/>
              <a:t>Current affairs</a:t>
            </a:r>
          </a:p>
          <a:p>
            <a:pPr marL="285750" lvl="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GB" sz="2400" dirty="0" smtClean="0"/>
              <a:t>R</a:t>
            </a:r>
            <a:r>
              <a:rPr lang="en-US" sz="2400" dirty="0" smtClean="0"/>
              <a:t>eflections</a:t>
            </a:r>
            <a:endParaRPr lang="en-US" sz="2400" dirty="0"/>
          </a:p>
          <a:p>
            <a:pPr marL="285750" lvl="0" indent="-285750">
              <a:buFont typeface="Arial" panose="020B0604020202020204" pitchFamily="34" charset="0"/>
              <a:buChar char="•"/>
            </a:pPr>
            <a:endParaRPr lang="en-US" sz="2400" dirty="0"/>
          </a:p>
          <a:p>
            <a:pPr marL="285750" lvl="0" indent="-285750">
              <a:buFont typeface="Arial" panose="020B0604020202020204" pitchFamily="34" charset="0"/>
              <a:buChar char="•"/>
            </a:pPr>
            <a:r>
              <a:rPr lang="en-US" sz="2400" dirty="0"/>
              <a:t>Recommendations for articles, books, </a:t>
            </a:r>
            <a:r>
              <a:rPr lang="en-US" sz="2400" dirty="0" smtClean="0"/>
              <a:t>websites</a:t>
            </a:r>
            <a:endParaRPr lang="en-US" sz="2400" dirty="0"/>
          </a:p>
          <a:p>
            <a:r>
              <a:rPr lang="en-US" sz="2400" dirty="0"/>
              <a:t> </a:t>
            </a:r>
          </a:p>
          <a:p>
            <a:pPr marL="285750" lvl="0" indent="-285750">
              <a:buFont typeface="Arial" panose="020B0604020202020204" pitchFamily="34" charset="0"/>
              <a:buChar char="•"/>
            </a:pPr>
            <a:r>
              <a:rPr lang="en-US" sz="2400" dirty="0" smtClean="0"/>
              <a:t>Projects </a:t>
            </a:r>
            <a:r>
              <a:rPr lang="en-GB" sz="2400" dirty="0"/>
              <a:t>and </a:t>
            </a:r>
            <a:r>
              <a:rPr lang="en-GB" sz="2400" dirty="0" smtClean="0"/>
              <a:t>research findings</a:t>
            </a:r>
          </a:p>
          <a:p>
            <a:pPr lvl="0"/>
            <a:r>
              <a:rPr lang="en-US" sz="2400" dirty="0"/>
              <a:t> </a:t>
            </a:r>
          </a:p>
          <a:p>
            <a:pPr marL="285750" lvl="0" indent="-285750">
              <a:buFont typeface="Arial" panose="020B0604020202020204" pitchFamily="34" charset="0"/>
              <a:buChar char="•"/>
            </a:pPr>
            <a:r>
              <a:rPr lang="en-US" sz="2400" dirty="0"/>
              <a:t>Useful tips or </a:t>
            </a:r>
            <a:r>
              <a:rPr lang="en-US" sz="2400" dirty="0" smtClean="0"/>
              <a:t>activities</a:t>
            </a:r>
          </a:p>
          <a:p>
            <a:pPr lvl="0"/>
            <a:endParaRPr lang="en-US" sz="2400" dirty="0" smtClean="0"/>
          </a:p>
          <a:p>
            <a:pPr marL="285750" lvl="0" indent="-285750">
              <a:buFont typeface="Arial" panose="020B0604020202020204" pitchFamily="34" charset="0"/>
              <a:buChar char="•"/>
            </a:pPr>
            <a:r>
              <a:rPr lang="en-US" sz="2400" dirty="0" smtClean="0"/>
              <a:t>Reports </a:t>
            </a:r>
            <a:r>
              <a:rPr lang="en-US" sz="2400" dirty="0"/>
              <a:t>from </a:t>
            </a:r>
            <a:r>
              <a:rPr lang="en-US" sz="2400" dirty="0" smtClean="0"/>
              <a:t>conferences</a:t>
            </a:r>
          </a:p>
        </p:txBody>
      </p:sp>
    </p:spTree>
    <p:extLst>
      <p:ext uri="{BB962C8B-B14F-4D97-AF65-F5344CB8AC3E}">
        <p14:creationId xmlns:p14="http://schemas.microsoft.com/office/powerpoint/2010/main" val="1559678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51641" y="26276"/>
            <a:ext cx="8066689" cy="5539978"/>
          </a:xfrm>
          <a:prstGeom prst="rect">
            <a:avLst/>
          </a:prstGeom>
          <a:noFill/>
        </p:spPr>
        <p:txBody>
          <a:bodyPr wrap="square" rtlCol="0">
            <a:spAutoFit/>
          </a:bodyPr>
          <a:lstStyle/>
          <a:p>
            <a:pPr algn="ctr">
              <a:lnSpc>
                <a:spcPct val="200000"/>
              </a:lnSpc>
            </a:pPr>
            <a:r>
              <a:rPr lang="en-GB" sz="2400" b="1" dirty="0" smtClean="0"/>
              <a:t>Top tips</a:t>
            </a:r>
          </a:p>
          <a:p>
            <a:pPr marL="285750" indent="-285750">
              <a:lnSpc>
                <a:spcPct val="200000"/>
              </a:lnSpc>
              <a:buFont typeface="Arial" panose="020B0604020202020204" pitchFamily="34" charset="0"/>
              <a:buChar char="•"/>
            </a:pPr>
            <a:r>
              <a:rPr lang="en-GB" sz="2400" dirty="0" smtClean="0"/>
              <a:t>Short story; beginning, middle &amp; end</a:t>
            </a:r>
          </a:p>
          <a:p>
            <a:pPr marL="285750" indent="-285750">
              <a:lnSpc>
                <a:spcPct val="200000"/>
              </a:lnSpc>
              <a:buFont typeface="Arial" panose="020B0604020202020204" pitchFamily="34" charset="0"/>
              <a:buChar char="•"/>
            </a:pPr>
            <a:r>
              <a:rPr lang="en-GB" sz="2400" dirty="0" smtClean="0"/>
              <a:t>Key messages</a:t>
            </a:r>
          </a:p>
          <a:p>
            <a:pPr marL="285750" indent="-285750">
              <a:lnSpc>
                <a:spcPct val="200000"/>
              </a:lnSpc>
              <a:buFont typeface="Arial" panose="020B0604020202020204" pitchFamily="34" charset="0"/>
              <a:buChar char="•"/>
            </a:pPr>
            <a:r>
              <a:rPr lang="en-GB" sz="2400" dirty="0" smtClean="0"/>
              <a:t>Find your voice; don’t try to be something you’re not</a:t>
            </a:r>
          </a:p>
          <a:p>
            <a:pPr marL="285750" indent="-285750">
              <a:lnSpc>
                <a:spcPct val="200000"/>
              </a:lnSpc>
              <a:buFont typeface="Arial" panose="020B0604020202020204" pitchFamily="34" charset="0"/>
              <a:buChar char="•"/>
            </a:pPr>
            <a:r>
              <a:rPr lang="en-GB" sz="2400" dirty="0" smtClean="0"/>
              <a:t>Take a stance – don’t sit on the fence</a:t>
            </a:r>
          </a:p>
          <a:p>
            <a:pPr marL="285750" indent="-285750">
              <a:lnSpc>
                <a:spcPct val="200000"/>
              </a:lnSpc>
              <a:buFont typeface="Arial" panose="020B0604020202020204" pitchFamily="34" charset="0"/>
              <a:buChar char="•"/>
            </a:pPr>
            <a:r>
              <a:rPr lang="en-GB" sz="2400" dirty="0" smtClean="0"/>
              <a:t>Jargon-free; spell it out</a:t>
            </a:r>
          </a:p>
          <a:p>
            <a:pPr marL="285750" indent="-285750">
              <a:lnSpc>
                <a:spcPct val="200000"/>
              </a:lnSpc>
              <a:buFont typeface="Arial" panose="020B0604020202020204" pitchFamily="34" charset="0"/>
              <a:buChar char="•"/>
            </a:pPr>
            <a:r>
              <a:rPr lang="en-GB" sz="2400" dirty="0" smtClean="0"/>
              <a:t>Play nice!</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3676846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529959" y="63114"/>
            <a:ext cx="4540469" cy="5502114"/>
          </a:xfrm>
          <a:prstGeom prst="rect">
            <a:avLst/>
          </a:prstGeom>
          <a:ln>
            <a:solidFill>
              <a:schemeClr val="accent1"/>
            </a:solidFill>
          </a:ln>
        </p:spPr>
      </p:pic>
      <p:pic>
        <p:nvPicPr>
          <p:cNvPr id="2" name="Picture 1"/>
          <p:cNvPicPr>
            <a:picLocks noChangeAspect="1"/>
          </p:cNvPicPr>
          <p:nvPr/>
        </p:nvPicPr>
        <p:blipFill>
          <a:blip r:embed="rId3"/>
          <a:stretch>
            <a:fillRect/>
          </a:stretch>
        </p:blipFill>
        <p:spPr>
          <a:xfrm>
            <a:off x="68318" y="890760"/>
            <a:ext cx="5349767" cy="4091142"/>
          </a:xfrm>
          <a:prstGeom prst="rect">
            <a:avLst/>
          </a:prstGeom>
          <a:ln>
            <a:solidFill>
              <a:schemeClr val="accent1"/>
            </a:solidFill>
          </a:ln>
          <a:effectLst>
            <a:softEdge rad="0"/>
          </a:effectLst>
        </p:spPr>
      </p:pic>
      <p:sp>
        <p:nvSpPr>
          <p:cNvPr id="4" name="Rectangle 3"/>
          <p:cNvSpPr/>
          <p:nvPr/>
        </p:nvSpPr>
        <p:spPr>
          <a:xfrm>
            <a:off x="728800" y="5141451"/>
            <a:ext cx="3030317" cy="369332"/>
          </a:xfrm>
          <a:prstGeom prst="rect">
            <a:avLst/>
          </a:prstGeom>
        </p:spPr>
        <p:txBody>
          <a:bodyPr wrap="none">
            <a:spAutoFit/>
          </a:bodyPr>
          <a:lstStyle/>
          <a:p>
            <a:r>
              <a:rPr lang="en-GB" b="1" i="1" dirty="0"/>
              <a:t>@athrofa – Twitter/Facebook</a:t>
            </a:r>
          </a:p>
        </p:txBody>
      </p:sp>
    </p:spTree>
    <p:extLst>
      <p:ext uri="{BB962C8B-B14F-4D97-AF65-F5344CB8AC3E}">
        <p14:creationId xmlns:p14="http://schemas.microsoft.com/office/powerpoint/2010/main" val="310445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1448" y="536894"/>
            <a:ext cx="6143297" cy="5016758"/>
          </a:xfrm>
          <a:prstGeom prst="rect">
            <a:avLst/>
          </a:prstGeom>
        </p:spPr>
        <p:txBody>
          <a:bodyPr wrap="square">
            <a:spAutoFit/>
          </a:bodyPr>
          <a:lstStyle/>
          <a:p>
            <a:pPr algn="ctr">
              <a:defRPr/>
            </a:pPr>
            <a:r>
              <a:rPr lang="en-GB" sz="3200" b="1" dirty="0" smtClean="0"/>
              <a:t>Blog ideas…</a:t>
            </a:r>
          </a:p>
          <a:p>
            <a:pPr>
              <a:defRPr/>
            </a:pPr>
            <a:endParaRPr lang="en-GB" u="sng" dirty="0"/>
          </a:p>
          <a:p>
            <a:pPr>
              <a:defRPr/>
            </a:pPr>
            <a:endParaRPr lang="en-US" altLang="en-US" sz="1400" dirty="0">
              <a:solidFill>
                <a:schemeClr val="accent1">
                  <a:lumMod val="75000"/>
                </a:schemeClr>
              </a:solidFill>
            </a:endParaRPr>
          </a:p>
          <a:p>
            <a:pPr>
              <a:defRPr/>
            </a:pPr>
            <a:r>
              <a:rPr lang="en-GB" altLang="en-US" sz="1400" u="sng" dirty="0" smtClean="0"/>
              <a:t>Yr Athrofa</a:t>
            </a:r>
            <a:endParaRPr lang="en-GB" altLang="en-US" sz="1400" u="sng" dirty="0"/>
          </a:p>
          <a:p>
            <a:pPr>
              <a:defRPr/>
            </a:pPr>
            <a:r>
              <a:rPr lang="en-US" altLang="en-US" sz="1400" u="sng" dirty="0">
                <a:solidFill>
                  <a:srgbClr val="00B0F0"/>
                </a:solidFill>
                <a:hlinkClick r:id="rId2"/>
              </a:rPr>
              <a:t>http://athrofa.cymru/blog-2</a:t>
            </a:r>
            <a:r>
              <a:rPr lang="en-US" altLang="en-US" sz="1400" u="sng" dirty="0" smtClean="0">
                <a:solidFill>
                  <a:srgbClr val="00B0F0"/>
                </a:solidFill>
                <a:hlinkClick r:id="rId2"/>
              </a:rPr>
              <a:t>/</a:t>
            </a:r>
            <a:endParaRPr lang="en-US" altLang="en-US" sz="1400" u="sng" dirty="0" smtClean="0">
              <a:solidFill>
                <a:srgbClr val="00B0F0"/>
              </a:solidFill>
            </a:endParaRPr>
          </a:p>
          <a:p>
            <a:pPr>
              <a:defRPr/>
            </a:pPr>
            <a:endParaRPr lang="en-GB" altLang="en-US" sz="1400" u="sng" dirty="0">
              <a:solidFill>
                <a:srgbClr val="00B0F0"/>
              </a:solidFill>
            </a:endParaRPr>
          </a:p>
          <a:p>
            <a:pPr>
              <a:defRPr/>
            </a:pPr>
            <a:r>
              <a:rPr lang="en-GB" altLang="en-US" sz="1400" u="sng" dirty="0"/>
              <a:t>Welsh Government: Curriculum for Wales</a:t>
            </a:r>
          </a:p>
          <a:p>
            <a:pPr>
              <a:defRPr/>
            </a:pPr>
            <a:r>
              <a:rPr lang="en-US" altLang="en-US" sz="1400" u="sng" dirty="0">
                <a:solidFill>
                  <a:schemeClr val="accent1">
                    <a:lumMod val="75000"/>
                  </a:schemeClr>
                </a:solidFill>
              </a:rPr>
              <a:t>https://curriculumforwales.gov.wales</a:t>
            </a:r>
            <a:r>
              <a:rPr lang="en-US" altLang="en-US" sz="1400" u="sng" dirty="0" smtClean="0">
                <a:solidFill>
                  <a:schemeClr val="accent1">
                    <a:lumMod val="75000"/>
                  </a:schemeClr>
                </a:solidFill>
              </a:rPr>
              <a:t>/</a:t>
            </a:r>
            <a:endParaRPr lang="en-US" altLang="en-US" sz="1400" u="sng" dirty="0">
              <a:solidFill>
                <a:srgbClr val="00B0F0"/>
              </a:solidFill>
            </a:endParaRPr>
          </a:p>
          <a:p>
            <a:pPr>
              <a:defRPr/>
            </a:pPr>
            <a:endParaRPr lang="en-GB" altLang="en-US" sz="1400" u="sng" dirty="0" smtClean="0"/>
          </a:p>
          <a:p>
            <a:pPr>
              <a:defRPr/>
            </a:pPr>
            <a:r>
              <a:rPr lang="en-GB" altLang="en-US" sz="1400" u="sng" dirty="0" smtClean="0"/>
              <a:t>Gareth Evans</a:t>
            </a:r>
          </a:p>
          <a:p>
            <a:pPr>
              <a:defRPr/>
            </a:pPr>
            <a:r>
              <a:rPr lang="en-GB" altLang="en-US" sz="1400" u="sng" dirty="0">
                <a:solidFill>
                  <a:srgbClr val="00B0F0"/>
                </a:solidFill>
                <a:hlinkClick r:id="rId3"/>
              </a:rPr>
              <a:t>https://welsheducationmatters.wordpress.com</a:t>
            </a:r>
            <a:r>
              <a:rPr lang="en-GB" altLang="en-US" sz="1400" u="sng" dirty="0" smtClean="0">
                <a:solidFill>
                  <a:srgbClr val="00B0F0"/>
                </a:solidFill>
                <a:hlinkClick r:id="rId3"/>
              </a:rPr>
              <a:t>/</a:t>
            </a:r>
            <a:endParaRPr lang="en-GB" altLang="en-US" sz="1400" u="sng" dirty="0" smtClean="0">
              <a:solidFill>
                <a:srgbClr val="00B0F0"/>
              </a:solidFill>
            </a:endParaRPr>
          </a:p>
          <a:p>
            <a:pPr>
              <a:defRPr/>
            </a:pPr>
            <a:endParaRPr lang="en-GB" altLang="en-US" sz="1400" u="sng" dirty="0"/>
          </a:p>
          <a:p>
            <a:pPr>
              <a:defRPr/>
            </a:pPr>
            <a:r>
              <a:rPr lang="en-GB" altLang="en-US" sz="1400" u="sng" dirty="0" smtClean="0"/>
              <a:t>EWC</a:t>
            </a:r>
          </a:p>
          <a:p>
            <a:pPr>
              <a:defRPr/>
            </a:pPr>
            <a:r>
              <a:rPr lang="en-GB" altLang="en-US" sz="1400" u="sng" dirty="0">
                <a:hlinkClick r:id="rId4"/>
              </a:rPr>
              <a:t>https://</a:t>
            </a:r>
            <a:r>
              <a:rPr lang="en-GB" altLang="en-US" sz="1400" u="sng" dirty="0" smtClean="0">
                <a:hlinkClick r:id="rId4"/>
              </a:rPr>
              <a:t>www.ewc.wales/site/index.php/en/about/staff-room/son-archive.html</a:t>
            </a:r>
            <a:endParaRPr lang="en-GB" altLang="en-US" sz="1400" u="sng" dirty="0" smtClean="0"/>
          </a:p>
          <a:p>
            <a:pPr>
              <a:defRPr/>
            </a:pPr>
            <a:endParaRPr lang="en-GB" altLang="en-US" sz="1400" u="sng" dirty="0"/>
          </a:p>
          <a:p>
            <a:pPr>
              <a:defRPr/>
            </a:pPr>
            <a:r>
              <a:rPr lang="en-GB" altLang="en-US" sz="1400" u="sng" dirty="0" smtClean="0"/>
              <a:t>TeacherToolkit</a:t>
            </a:r>
          </a:p>
          <a:p>
            <a:pPr>
              <a:defRPr/>
            </a:pPr>
            <a:r>
              <a:rPr lang="en-GB" altLang="en-US" sz="1400" u="sng" dirty="0">
                <a:hlinkClick r:id="rId5"/>
              </a:rPr>
              <a:t>https://www.teachertoolkit.co.uk/blog</a:t>
            </a:r>
            <a:r>
              <a:rPr lang="en-GB" altLang="en-US" sz="1400" u="sng" dirty="0" smtClean="0">
                <a:hlinkClick r:id="rId5"/>
              </a:rPr>
              <a:t>/</a:t>
            </a:r>
            <a:endParaRPr lang="en-GB" altLang="en-US" sz="1400" u="sng" dirty="0" smtClean="0"/>
          </a:p>
          <a:p>
            <a:pPr>
              <a:defRPr/>
            </a:pPr>
            <a:endParaRPr lang="en-GB" altLang="en-US" sz="1400" u="sng" dirty="0"/>
          </a:p>
          <a:p>
            <a:pPr>
              <a:defRPr/>
            </a:pPr>
            <a:r>
              <a:rPr lang="en-GB" altLang="en-US" sz="1400" u="sng" dirty="0" smtClean="0"/>
              <a:t>Debra Kidd</a:t>
            </a:r>
          </a:p>
          <a:p>
            <a:pPr>
              <a:defRPr/>
            </a:pPr>
            <a:r>
              <a:rPr lang="en-GB" altLang="en-US" sz="1400" u="sng" dirty="0">
                <a:solidFill>
                  <a:schemeClr val="accent1">
                    <a:lumMod val="75000"/>
                  </a:schemeClr>
                </a:solidFill>
              </a:rPr>
              <a:t>https://debrakidd.wordpress.com/</a:t>
            </a:r>
            <a:endParaRPr lang="en-GB" altLang="en-US" sz="1400" u="sng" dirty="0" smtClean="0">
              <a:solidFill>
                <a:schemeClr val="accent1">
                  <a:lumMod val="75000"/>
                </a:schemeClr>
              </a:solidFill>
            </a:endParaRPr>
          </a:p>
          <a:p>
            <a:pPr>
              <a:defRPr/>
            </a:pPr>
            <a:endParaRPr lang="en-GB" altLang="en-US" u="sng" dirty="0">
              <a:solidFill>
                <a:schemeClr val="accent6">
                  <a:lumMod val="60000"/>
                  <a:lumOff val="40000"/>
                </a:schemeClr>
              </a:solidFill>
            </a:endParaRPr>
          </a:p>
        </p:txBody>
      </p:sp>
    </p:spTree>
    <p:extLst>
      <p:ext uri="{BB962C8B-B14F-4D97-AF65-F5344CB8AC3E}">
        <p14:creationId xmlns:p14="http://schemas.microsoft.com/office/powerpoint/2010/main" val="28543919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storyteller - cart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770" y="278166"/>
            <a:ext cx="4675513" cy="50080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306432" y="1596739"/>
            <a:ext cx="4589077" cy="1200329"/>
          </a:xfrm>
          <a:prstGeom prst="rect">
            <a:avLst/>
          </a:prstGeom>
          <a:noFill/>
        </p:spPr>
        <p:txBody>
          <a:bodyPr wrap="none" lIns="91440" tIns="45720" rIns="91440" bIns="45720">
            <a:spAutoFit/>
          </a:bodyPr>
          <a:lstStyle/>
          <a:p>
            <a:pPr algn="ctr"/>
            <a:r>
              <a:rPr lang="en-US" sz="7200" b="1" cap="none" spc="0"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Tell a story!</a:t>
            </a:r>
            <a:endParaRPr lang="en-US" sz="72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7738672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588</TotalTime>
  <Words>700</Words>
  <Application>Microsoft Office PowerPoint</Application>
  <PresentationFormat>On-screen Show (4:3)</PresentationFormat>
  <Paragraphs>136</Paragraphs>
  <Slides>23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42</cp:revision>
  <dcterms:created xsi:type="dcterms:W3CDTF">2017-02-08T11:33:06Z</dcterms:created>
  <dcterms:modified xsi:type="dcterms:W3CDTF">2019-07-14T12:04:28Z</dcterms:modified>
</cp:coreProperties>
</file>