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4"/>
  </p:sldMasterIdLst>
  <p:sldIdLst>
    <p:sldId id="256" r:id="rId5"/>
    <p:sldId id="258" r:id="rId6"/>
    <p:sldId id="264" r:id="rId7"/>
    <p:sldId id="265" r:id="rId8"/>
    <p:sldId id="266" r:id="rId9"/>
    <p:sldId id="268" r:id="rId10"/>
    <p:sldId id="269" r:id="rId11"/>
    <p:sldId id="270" r:id="rId12"/>
  </p:sldIdLst>
  <p:sldSz cx="12192000" cy="6858000"/>
  <p:notesSz cx="6797675" cy="992822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2" autoAdjust="0"/>
    <p:restoredTop sz="94660"/>
  </p:normalViewPr>
  <p:slideViewPr>
    <p:cSldViewPr snapToGrid="0">
      <p:cViewPr varScale="1">
        <p:scale>
          <a:sx n="162" d="100"/>
          <a:sy n="162" d="100"/>
        </p:scale>
        <p:origin x="264"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on Sian Edwards (CTM UHB - Dietetic Assistant Practitioner)" userId="7a5db4b9-da49-48bc-af95-bcc29f17fd79" providerId="ADAL" clId="{5CDC020B-4B61-4039-ACFB-595C0E15C492}"/>
    <pc:docChg chg="undo custSel addSld delSld modSld">
      <pc:chgData name="Rhiannon Sian Edwards (CTM UHB - Dietetic Assistant Practitioner)" userId="7a5db4b9-da49-48bc-af95-bcc29f17fd79" providerId="ADAL" clId="{5CDC020B-4B61-4039-ACFB-595C0E15C492}" dt="2023-11-09T15:59:34.254" v="1835" actId="20577"/>
      <pc:docMkLst>
        <pc:docMk/>
      </pc:docMkLst>
      <pc:sldChg chg="modSp mod">
        <pc:chgData name="Rhiannon Sian Edwards (CTM UHB - Dietetic Assistant Practitioner)" userId="7a5db4b9-da49-48bc-af95-bcc29f17fd79" providerId="ADAL" clId="{5CDC020B-4B61-4039-ACFB-595C0E15C492}" dt="2023-11-09T15:45:49.102" v="1171" actId="207"/>
        <pc:sldMkLst>
          <pc:docMk/>
          <pc:sldMk cId="316784490" sldId="256"/>
        </pc:sldMkLst>
        <pc:spChg chg="mod">
          <ac:chgData name="Rhiannon Sian Edwards (CTM UHB - Dietetic Assistant Practitioner)" userId="7a5db4b9-da49-48bc-af95-bcc29f17fd79" providerId="ADAL" clId="{5CDC020B-4B61-4039-ACFB-595C0E15C492}" dt="2023-11-09T15:45:15.384" v="1170" actId="313"/>
          <ac:spMkLst>
            <pc:docMk/>
            <pc:sldMk cId="316784490" sldId="256"/>
            <ac:spMk id="2" creationId="{38A5DF35-ACA0-4540-BC03-9D89C7369C25}"/>
          </ac:spMkLst>
        </pc:spChg>
        <pc:spChg chg="mod">
          <ac:chgData name="Rhiannon Sian Edwards (CTM UHB - Dietetic Assistant Practitioner)" userId="7a5db4b9-da49-48bc-af95-bcc29f17fd79" providerId="ADAL" clId="{5CDC020B-4B61-4039-ACFB-595C0E15C492}" dt="2023-11-09T15:45:49.102" v="1171" actId="207"/>
          <ac:spMkLst>
            <pc:docMk/>
            <pc:sldMk cId="316784490" sldId="256"/>
            <ac:spMk id="4" creationId="{03B7436A-9E3D-49F6-9E88-74C8FF2355E0}"/>
          </ac:spMkLst>
        </pc:spChg>
      </pc:sldChg>
      <pc:sldChg chg="modSp mod modAnim">
        <pc:chgData name="Rhiannon Sian Edwards (CTM UHB - Dietetic Assistant Practitioner)" userId="7a5db4b9-da49-48bc-af95-bcc29f17fd79" providerId="ADAL" clId="{5CDC020B-4B61-4039-ACFB-595C0E15C492}" dt="2023-11-09T15:59:34.254" v="1835" actId="20577"/>
        <pc:sldMkLst>
          <pc:docMk/>
          <pc:sldMk cId="144062362" sldId="264"/>
        </pc:sldMkLst>
        <pc:spChg chg="mod">
          <ac:chgData name="Rhiannon Sian Edwards (CTM UHB - Dietetic Assistant Practitioner)" userId="7a5db4b9-da49-48bc-af95-bcc29f17fd79" providerId="ADAL" clId="{5CDC020B-4B61-4039-ACFB-595C0E15C492}" dt="2023-11-09T15:06:08.098" v="1016" actId="20577"/>
          <ac:spMkLst>
            <pc:docMk/>
            <pc:sldMk cId="144062362" sldId="264"/>
            <ac:spMk id="2" creationId="{902CC01D-7B18-499C-A6C0-677BD8553FB7}"/>
          </ac:spMkLst>
        </pc:spChg>
        <pc:spChg chg="mod">
          <ac:chgData name="Rhiannon Sian Edwards (CTM UHB - Dietetic Assistant Practitioner)" userId="7a5db4b9-da49-48bc-af95-bcc29f17fd79" providerId="ADAL" clId="{5CDC020B-4B61-4039-ACFB-595C0E15C492}" dt="2023-11-09T15:59:34.254" v="1835" actId="20577"/>
          <ac:spMkLst>
            <pc:docMk/>
            <pc:sldMk cId="144062362" sldId="264"/>
            <ac:spMk id="3" creationId="{E97318FA-1A97-4DEE-A584-440AA79BA42B}"/>
          </ac:spMkLst>
        </pc:spChg>
      </pc:sldChg>
      <pc:sldChg chg="modSp mod modAnim">
        <pc:chgData name="Rhiannon Sian Edwards (CTM UHB - Dietetic Assistant Practitioner)" userId="7a5db4b9-da49-48bc-af95-bcc29f17fd79" providerId="ADAL" clId="{5CDC020B-4B61-4039-ACFB-595C0E15C492}" dt="2023-11-09T15:56:45.135" v="1750" actId="404"/>
        <pc:sldMkLst>
          <pc:docMk/>
          <pc:sldMk cId="2132074130" sldId="265"/>
        </pc:sldMkLst>
        <pc:spChg chg="mod">
          <ac:chgData name="Rhiannon Sian Edwards (CTM UHB - Dietetic Assistant Practitioner)" userId="7a5db4b9-da49-48bc-af95-bcc29f17fd79" providerId="ADAL" clId="{5CDC020B-4B61-4039-ACFB-595C0E15C492}" dt="2023-11-09T15:06:38.166" v="1019" actId="113"/>
          <ac:spMkLst>
            <pc:docMk/>
            <pc:sldMk cId="2132074130" sldId="265"/>
            <ac:spMk id="2" creationId="{4102F1A6-28D4-403D-9CC2-7B919731CDC8}"/>
          </ac:spMkLst>
        </pc:spChg>
        <pc:spChg chg="mod">
          <ac:chgData name="Rhiannon Sian Edwards (CTM UHB - Dietetic Assistant Practitioner)" userId="7a5db4b9-da49-48bc-af95-bcc29f17fd79" providerId="ADAL" clId="{5CDC020B-4B61-4039-ACFB-595C0E15C492}" dt="2023-11-09T15:56:45.135" v="1750" actId="404"/>
          <ac:spMkLst>
            <pc:docMk/>
            <pc:sldMk cId="2132074130" sldId="265"/>
            <ac:spMk id="3" creationId="{F13569EC-7DAB-443A-B92F-6847ACD800EF}"/>
          </ac:spMkLst>
        </pc:spChg>
      </pc:sldChg>
      <pc:sldChg chg="modSp mod">
        <pc:chgData name="Rhiannon Sian Edwards (CTM UHB - Dietetic Assistant Practitioner)" userId="7a5db4b9-da49-48bc-af95-bcc29f17fd79" providerId="ADAL" clId="{5CDC020B-4B61-4039-ACFB-595C0E15C492}" dt="2023-11-09T15:57:36.665" v="1780" actId="20577"/>
        <pc:sldMkLst>
          <pc:docMk/>
          <pc:sldMk cId="778202759" sldId="266"/>
        </pc:sldMkLst>
        <pc:spChg chg="mod">
          <ac:chgData name="Rhiannon Sian Edwards (CTM UHB - Dietetic Assistant Practitioner)" userId="7a5db4b9-da49-48bc-af95-bcc29f17fd79" providerId="ADAL" clId="{5CDC020B-4B61-4039-ACFB-595C0E15C492}" dt="2023-11-09T15:57:17.671" v="1762" actId="20577"/>
          <ac:spMkLst>
            <pc:docMk/>
            <pc:sldMk cId="778202759" sldId="266"/>
            <ac:spMk id="2" creationId="{3D4E2759-E776-445A-8820-9D9D5698D82C}"/>
          </ac:spMkLst>
        </pc:spChg>
        <pc:spChg chg="mod">
          <ac:chgData name="Rhiannon Sian Edwards (CTM UHB - Dietetic Assistant Practitioner)" userId="7a5db4b9-da49-48bc-af95-bcc29f17fd79" providerId="ADAL" clId="{5CDC020B-4B61-4039-ACFB-595C0E15C492}" dt="2023-11-09T15:57:36.665" v="1780" actId="20577"/>
          <ac:spMkLst>
            <pc:docMk/>
            <pc:sldMk cId="778202759" sldId="266"/>
            <ac:spMk id="4" creationId="{DED882AE-E12E-4ECC-89D1-18E5E4BC12AE}"/>
          </ac:spMkLst>
        </pc:spChg>
      </pc:sldChg>
      <pc:sldChg chg="modSp mod modAnim">
        <pc:chgData name="Rhiannon Sian Edwards (CTM UHB - Dietetic Assistant Practitioner)" userId="7a5db4b9-da49-48bc-af95-bcc29f17fd79" providerId="ADAL" clId="{5CDC020B-4B61-4039-ACFB-595C0E15C492}" dt="2023-11-09T15:19:09.296" v="1164" actId="20577"/>
        <pc:sldMkLst>
          <pc:docMk/>
          <pc:sldMk cId="2529132242" sldId="268"/>
        </pc:sldMkLst>
        <pc:spChg chg="mod">
          <ac:chgData name="Rhiannon Sian Edwards (CTM UHB - Dietetic Assistant Practitioner)" userId="7a5db4b9-da49-48bc-af95-bcc29f17fd79" providerId="ADAL" clId="{5CDC020B-4B61-4039-ACFB-595C0E15C492}" dt="2023-11-09T15:19:09.296" v="1164" actId="20577"/>
          <ac:spMkLst>
            <pc:docMk/>
            <pc:sldMk cId="2529132242" sldId="268"/>
            <ac:spMk id="3" creationId="{00000000-0000-0000-0000-000000000000}"/>
          </ac:spMkLst>
        </pc:spChg>
      </pc:sldChg>
      <pc:sldChg chg="modSp mod">
        <pc:chgData name="Rhiannon Sian Edwards (CTM UHB - Dietetic Assistant Practitioner)" userId="7a5db4b9-da49-48bc-af95-bcc29f17fd79" providerId="ADAL" clId="{5CDC020B-4B61-4039-ACFB-595C0E15C492}" dt="2023-11-09T15:19:16.088" v="1165" actId="1076"/>
        <pc:sldMkLst>
          <pc:docMk/>
          <pc:sldMk cId="1947221124" sldId="269"/>
        </pc:sldMkLst>
        <pc:spChg chg="mod">
          <ac:chgData name="Rhiannon Sian Edwards (CTM UHB - Dietetic Assistant Practitioner)" userId="7a5db4b9-da49-48bc-af95-bcc29f17fd79" providerId="ADAL" clId="{5CDC020B-4B61-4039-ACFB-595C0E15C492}" dt="2023-11-09T15:19:16.088" v="1165" actId="1076"/>
          <ac:spMkLst>
            <pc:docMk/>
            <pc:sldMk cId="1947221124" sldId="269"/>
            <ac:spMk id="3" creationId="{427DD05C-0A9E-4D82-A11B-B596CDC3E959}"/>
          </ac:spMkLst>
        </pc:spChg>
      </pc:sldChg>
      <pc:sldChg chg="new del">
        <pc:chgData name="Rhiannon Sian Edwards (CTM UHB - Dietetic Assistant Practitioner)" userId="7a5db4b9-da49-48bc-af95-bcc29f17fd79" providerId="ADAL" clId="{5CDC020B-4B61-4039-ACFB-595C0E15C492}" dt="2023-11-09T12:28:26.478" v="554" actId="680"/>
        <pc:sldMkLst>
          <pc:docMk/>
          <pc:sldMk cId="2535229374" sldId="271"/>
        </pc:sldMkLst>
      </pc:sldChg>
    </pc:docChg>
  </pc:docChgLst>
  <pc:docChgLst>
    <pc:chgData name="Rhiannon Sian Edwards (CTM UHB - Dietetic Assistant Practitioner)" userId="S::rhiannonsian.edwards@wales.nhs.uk::7a5db4b9-da49-48bc-af95-bcc29f17fd79" providerId="AD" clId="Web-{6A2BDAAE-0ADB-ABC0-B9BE-8EB3D710001E}"/>
    <pc:docChg chg="modSld">
      <pc:chgData name="Rhiannon Sian Edwards (CTM UHB - Dietetic Assistant Practitioner)" userId="S::rhiannonsian.edwards@wales.nhs.uk::7a5db4b9-da49-48bc-af95-bcc29f17fd79" providerId="AD" clId="Web-{6A2BDAAE-0ADB-ABC0-B9BE-8EB3D710001E}" dt="2023-11-09T09:13:36.721" v="2" actId="20577"/>
      <pc:docMkLst>
        <pc:docMk/>
      </pc:docMkLst>
      <pc:sldChg chg="modSp">
        <pc:chgData name="Rhiannon Sian Edwards (CTM UHB - Dietetic Assistant Practitioner)" userId="S::rhiannonsian.edwards@wales.nhs.uk::7a5db4b9-da49-48bc-af95-bcc29f17fd79" providerId="AD" clId="Web-{6A2BDAAE-0ADB-ABC0-B9BE-8EB3D710001E}" dt="2023-11-09T09:13:36.721" v="2" actId="20577"/>
        <pc:sldMkLst>
          <pc:docMk/>
          <pc:sldMk cId="2132074130" sldId="265"/>
        </pc:sldMkLst>
        <pc:spChg chg="mod">
          <ac:chgData name="Rhiannon Sian Edwards (CTM UHB - Dietetic Assistant Practitioner)" userId="S::rhiannonsian.edwards@wales.nhs.uk::7a5db4b9-da49-48bc-af95-bcc29f17fd79" providerId="AD" clId="Web-{6A2BDAAE-0ADB-ABC0-B9BE-8EB3D710001E}" dt="2023-11-09T09:13:36.721" v="2" actId="20577"/>
          <ac:spMkLst>
            <pc:docMk/>
            <pc:sldMk cId="2132074130" sldId="265"/>
            <ac:spMk id="3" creationId="{F13569EC-7DAB-443A-B92F-6847ACD800EF}"/>
          </ac:spMkLst>
        </pc:spChg>
      </pc:sldChg>
    </pc:docChg>
  </pc:docChgLst>
  <pc:docChgLst>
    <pc:chgData name="Rhiannon Sian Edwards (CTM UHB - Dietetic Assistant Practitioner)" userId="S::rhiannonsian.edwards@wales.nhs.uk::7a5db4b9-da49-48bc-af95-bcc29f17fd79" providerId="AD" clId="Web-{19878A18-F8BE-4D9F-AB63-6AE8B56A2981}"/>
    <pc:docChg chg="modSld">
      <pc:chgData name="Rhiannon Sian Edwards (CTM UHB - Dietetic Assistant Practitioner)" userId="S::rhiannonsian.edwards@wales.nhs.uk::7a5db4b9-da49-48bc-af95-bcc29f17fd79" providerId="AD" clId="Web-{19878A18-F8BE-4D9F-AB63-6AE8B56A2981}" dt="2023-11-11T13:02:59.289" v="2"/>
      <pc:docMkLst>
        <pc:docMk/>
      </pc:docMkLst>
      <pc:sldChg chg="addAnim delAnim modAnim">
        <pc:chgData name="Rhiannon Sian Edwards (CTM UHB - Dietetic Assistant Practitioner)" userId="S::rhiannonsian.edwards@wales.nhs.uk::7a5db4b9-da49-48bc-af95-bcc29f17fd79" providerId="AD" clId="Web-{19878A18-F8BE-4D9F-AB63-6AE8B56A2981}" dt="2023-11-11T13:02:59.289" v="2"/>
        <pc:sldMkLst>
          <pc:docMk/>
          <pc:sldMk cId="2132074130" sldId="265"/>
        </pc:sldMkLst>
      </pc:sldChg>
    </pc:docChg>
  </pc:docChgLst>
  <pc:docChgLst>
    <pc:chgData name="Rhiannon Sian Edwards (CTM UHB - Dietetic Assistant Practitioner)" userId="S::rhiannonsian.edwards@wales.nhs.uk::7a5db4b9-da49-48bc-af95-bcc29f17fd79" providerId="AD" clId="Web-{6C157014-8FFA-4ED4-979D-FCD865D087C1}"/>
    <pc:docChg chg="modSld sldOrd">
      <pc:chgData name="Rhiannon Sian Edwards (CTM UHB - Dietetic Assistant Practitioner)" userId="S::rhiannonsian.edwards@wales.nhs.uk::7a5db4b9-da49-48bc-af95-bcc29f17fd79" providerId="AD" clId="Web-{6C157014-8FFA-4ED4-979D-FCD865D087C1}" dt="2023-11-11T13:02:01.417" v="372"/>
      <pc:docMkLst>
        <pc:docMk/>
      </pc:docMkLst>
      <pc:sldChg chg="modSp">
        <pc:chgData name="Rhiannon Sian Edwards (CTM UHB - Dietetic Assistant Practitioner)" userId="S::rhiannonsian.edwards@wales.nhs.uk::7a5db4b9-da49-48bc-af95-bcc29f17fd79" providerId="AD" clId="Web-{6C157014-8FFA-4ED4-979D-FCD865D087C1}" dt="2023-11-11T12:58:02.893" v="333" actId="20577"/>
        <pc:sldMkLst>
          <pc:docMk/>
          <pc:sldMk cId="144062362" sldId="264"/>
        </pc:sldMkLst>
        <pc:spChg chg="mod">
          <ac:chgData name="Rhiannon Sian Edwards (CTM UHB - Dietetic Assistant Practitioner)" userId="S::rhiannonsian.edwards@wales.nhs.uk::7a5db4b9-da49-48bc-af95-bcc29f17fd79" providerId="AD" clId="Web-{6C157014-8FFA-4ED4-979D-FCD865D087C1}" dt="2023-11-11T12:58:02.893" v="333" actId="20577"/>
          <ac:spMkLst>
            <pc:docMk/>
            <pc:sldMk cId="144062362" sldId="264"/>
            <ac:spMk id="3" creationId="{E97318FA-1A97-4DEE-A584-440AA79BA42B}"/>
          </ac:spMkLst>
        </pc:spChg>
      </pc:sldChg>
      <pc:sldChg chg="modSp addAnim delAnim">
        <pc:chgData name="Rhiannon Sian Edwards (CTM UHB - Dietetic Assistant Practitioner)" userId="S::rhiannonsian.edwards@wales.nhs.uk::7a5db4b9-da49-48bc-af95-bcc29f17fd79" providerId="AD" clId="Web-{6C157014-8FFA-4ED4-979D-FCD865D087C1}" dt="2023-11-11T13:02:01.417" v="372"/>
        <pc:sldMkLst>
          <pc:docMk/>
          <pc:sldMk cId="2132074130" sldId="265"/>
        </pc:sldMkLst>
        <pc:spChg chg="mod">
          <ac:chgData name="Rhiannon Sian Edwards (CTM UHB - Dietetic Assistant Practitioner)" userId="S::rhiannonsian.edwards@wales.nhs.uk::7a5db4b9-da49-48bc-af95-bcc29f17fd79" providerId="AD" clId="Web-{6C157014-8FFA-4ED4-979D-FCD865D087C1}" dt="2023-11-11T12:59:31.539" v="344" actId="20577"/>
          <ac:spMkLst>
            <pc:docMk/>
            <pc:sldMk cId="2132074130" sldId="265"/>
            <ac:spMk id="3" creationId="{F13569EC-7DAB-443A-B92F-6847ACD800EF}"/>
          </ac:spMkLst>
        </pc:spChg>
      </pc:sldChg>
      <pc:sldChg chg="modSp ord">
        <pc:chgData name="Rhiannon Sian Edwards (CTM UHB - Dietetic Assistant Practitioner)" userId="S::rhiannonsian.edwards@wales.nhs.uk::7a5db4b9-da49-48bc-af95-bcc29f17fd79" providerId="AD" clId="Web-{6C157014-8FFA-4ED4-979D-FCD865D087C1}" dt="2023-11-11T13:01:36.370" v="365"/>
        <pc:sldMkLst>
          <pc:docMk/>
          <pc:sldMk cId="778202759" sldId="266"/>
        </pc:sldMkLst>
        <pc:spChg chg="mod">
          <ac:chgData name="Rhiannon Sian Edwards (CTM UHB - Dietetic Assistant Practitioner)" userId="S::rhiannonsian.edwards@wales.nhs.uk::7a5db4b9-da49-48bc-af95-bcc29f17fd79" providerId="AD" clId="Web-{6C157014-8FFA-4ED4-979D-FCD865D087C1}" dt="2023-11-11T12:58:16.772" v="336" actId="20577"/>
          <ac:spMkLst>
            <pc:docMk/>
            <pc:sldMk cId="778202759" sldId="266"/>
            <ac:spMk id="4" creationId="{DED882AE-E12E-4ECC-89D1-18E5E4BC12AE}"/>
          </ac:spMkLst>
        </pc:spChg>
      </pc:sldChg>
      <pc:sldChg chg="modSp">
        <pc:chgData name="Rhiannon Sian Edwards (CTM UHB - Dietetic Assistant Practitioner)" userId="S::rhiannonsian.edwards@wales.nhs.uk::7a5db4b9-da49-48bc-af95-bcc29f17fd79" providerId="AD" clId="Web-{6C157014-8FFA-4ED4-979D-FCD865D087C1}" dt="2023-11-11T12:58:22.459" v="337" actId="20577"/>
        <pc:sldMkLst>
          <pc:docMk/>
          <pc:sldMk cId="2529132242" sldId="268"/>
        </pc:sldMkLst>
        <pc:spChg chg="mod">
          <ac:chgData name="Rhiannon Sian Edwards (CTM UHB - Dietetic Assistant Practitioner)" userId="S::rhiannonsian.edwards@wales.nhs.uk::7a5db4b9-da49-48bc-af95-bcc29f17fd79" providerId="AD" clId="Web-{6C157014-8FFA-4ED4-979D-FCD865D087C1}" dt="2023-11-11T12:10:26.915" v="112" actId="20577"/>
          <ac:spMkLst>
            <pc:docMk/>
            <pc:sldMk cId="2529132242" sldId="268"/>
            <ac:spMk id="2" creationId="{FC99B502-28B0-46B0-9893-4B784AAF8047}"/>
          </ac:spMkLst>
        </pc:spChg>
        <pc:spChg chg="mod">
          <ac:chgData name="Rhiannon Sian Edwards (CTM UHB - Dietetic Assistant Practitioner)" userId="S::rhiannonsian.edwards@wales.nhs.uk::7a5db4b9-da49-48bc-af95-bcc29f17fd79" providerId="AD" clId="Web-{6C157014-8FFA-4ED4-979D-FCD865D087C1}" dt="2023-11-11T12:58:22.459" v="337" actId="20577"/>
          <ac:spMkLst>
            <pc:docMk/>
            <pc:sldMk cId="2529132242" sldId="268"/>
            <ac:spMk id="3" creationId="{00000000-0000-0000-0000-000000000000}"/>
          </ac:spMkLst>
        </pc:spChg>
      </pc:sldChg>
      <pc:sldChg chg="modSp">
        <pc:chgData name="Rhiannon Sian Edwards (CTM UHB - Dietetic Assistant Practitioner)" userId="S::rhiannonsian.edwards@wales.nhs.uk::7a5db4b9-da49-48bc-af95-bcc29f17fd79" providerId="AD" clId="Web-{6C157014-8FFA-4ED4-979D-FCD865D087C1}" dt="2023-11-11T12:59:10.179" v="342" actId="20577"/>
        <pc:sldMkLst>
          <pc:docMk/>
          <pc:sldMk cId="1947221124" sldId="269"/>
        </pc:sldMkLst>
        <pc:spChg chg="mod">
          <ac:chgData name="Rhiannon Sian Edwards (CTM UHB - Dietetic Assistant Practitioner)" userId="S::rhiannonsian.edwards@wales.nhs.uk::7a5db4b9-da49-48bc-af95-bcc29f17fd79" providerId="AD" clId="Web-{6C157014-8FFA-4ED4-979D-FCD865D087C1}" dt="2023-11-11T12:16:33.549" v="247" actId="20577"/>
          <ac:spMkLst>
            <pc:docMk/>
            <pc:sldMk cId="1947221124" sldId="269"/>
            <ac:spMk id="2" creationId="{4F5698D2-6200-41C9-BCC6-27D9CB4CEBB6}"/>
          </ac:spMkLst>
        </pc:spChg>
        <pc:spChg chg="mod">
          <ac:chgData name="Rhiannon Sian Edwards (CTM UHB - Dietetic Assistant Practitioner)" userId="S::rhiannonsian.edwards@wales.nhs.uk::7a5db4b9-da49-48bc-af95-bcc29f17fd79" providerId="AD" clId="Web-{6C157014-8FFA-4ED4-979D-FCD865D087C1}" dt="2023-11-11T12:59:10.179" v="342" actId="20577"/>
          <ac:spMkLst>
            <pc:docMk/>
            <pc:sldMk cId="1947221124" sldId="269"/>
            <ac:spMk id="3" creationId="{427DD05C-0A9E-4D82-A11B-B596CDC3E959}"/>
          </ac:spMkLst>
        </pc:spChg>
      </pc:sldChg>
      <pc:sldChg chg="modSp">
        <pc:chgData name="Rhiannon Sian Edwards (CTM UHB - Dietetic Assistant Practitioner)" userId="S::rhiannonsian.edwards@wales.nhs.uk::7a5db4b9-da49-48bc-af95-bcc29f17fd79" providerId="AD" clId="Web-{6C157014-8FFA-4ED4-979D-FCD865D087C1}" dt="2023-11-11T12:58:40.178" v="341" actId="20577"/>
        <pc:sldMkLst>
          <pc:docMk/>
          <pc:sldMk cId="2657451461" sldId="270"/>
        </pc:sldMkLst>
        <pc:spChg chg="mod">
          <ac:chgData name="Rhiannon Sian Edwards (CTM UHB - Dietetic Assistant Practitioner)" userId="S::rhiannonsian.edwards@wales.nhs.uk::7a5db4b9-da49-48bc-af95-bcc29f17fd79" providerId="AD" clId="Web-{6C157014-8FFA-4ED4-979D-FCD865D087C1}" dt="2023-11-11T12:58:40.178" v="341" actId="20577"/>
          <ac:spMkLst>
            <pc:docMk/>
            <pc:sldMk cId="2657451461" sldId="270"/>
            <ac:spMk id="3" creationId="{00000000-0000-0000-0000-000000000000}"/>
          </ac:spMkLst>
        </pc:spChg>
      </pc:sldChg>
    </pc:docChg>
  </pc:docChgLst>
  <pc:docChgLst>
    <pc:chgData name="Rhiannon Sian Edwards (CTM UHB - Dietetic Assistant Practitioner)" userId="7a5db4b9-da49-48bc-af95-bcc29f17fd79" providerId="ADAL" clId="{6AE849BE-A4A9-47FF-B900-9329D169406D}"/>
    <pc:docChg chg="undo custSel addSld delSld modSld sldOrd">
      <pc:chgData name="Rhiannon Sian Edwards (CTM UHB - Dietetic Assistant Practitioner)" userId="7a5db4b9-da49-48bc-af95-bcc29f17fd79" providerId="ADAL" clId="{6AE849BE-A4A9-47FF-B900-9329D169406D}" dt="2023-11-14T13:48:44.012" v="1846" actId="680"/>
      <pc:docMkLst>
        <pc:docMk/>
      </pc:docMkLst>
      <pc:sldChg chg="addSp delSp modSp mod">
        <pc:chgData name="Rhiannon Sian Edwards (CTM UHB - Dietetic Assistant Practitioner)" userId="7a5db4b9-da49-48bc-af95-bcc29f17fd79" providerId="ADAL" clId="{6AE849BE-A4A9-47FF-B900-9329D169406D}" dt="2023-11-14T13:48:05.225" v="1834" actId="20577"/>
        <pc:sldMkLst>
          <pc:docMk/>
          <pc:sldMk cId="2486059754" sldId="258"/>
        </pc:sldMkLst>
        <pc:spChg chg="add mod">
          <ac:chgData name="Rhiannon Sian Edwards (CTM UHB - Dietetic Assistant Practitioner)" userId="7a5db4b9-da49-48bc-af95-bcc29f17fd79" providerId="ADAL" clId="{6AE849BE-A4A9-47FF-B900-9329D169406D}" dt="2023-11-14T12:11:42.525" v="1513" actId="313"/>
          <ac:spMkLst>
            <pc:docMk/>
            <pc:sldMk cId="2486059754" sldId="258"/>
            <ac:spMk id="3" creationId="{413F4345-AE69-43E8-811A-3B3777E83B32}"/>
          </ac:spMkLst>
        </pc:spChg>
        <pc:spChg chg="del mod">
          <ac:chgData name="Rhiannon Sian Edwards (CTM UHB - Dietetic Assistant Practitioner)" userId="7a5db4b9-da49-48bc-af95-bcc29f17fd79" providerId="ADAL" clId="{6AE849BE-A4A9-47FF-B900-9329D169406D}" dt="2023-11-14T08:49:18.176" v="748"/>
          <ac:spMkLst>
            <pc:docMk/>
            <pc:sldMk cId="2486059754" sldId="258"/>
            <ac:spMk id="4" creationId="{00000000-0000-0000-0000-000000000000}"/>
          </ac:spMkLst>
        </pc:spChg>
        <pc:spChg chg="add mod">
          <ac:chgData name="Rhiannon Sian Edwards (CTM UHB - Dietetic Assistant Practitioner)" userId="7a5db4b9-da49-48bc-af95-bcc29f17fd79" providerId="ADAL" clId="{6AE849BE-A4A9-47FF-B900-9329D169406D}" dt="2023-11-14T13:48:05.225" v="1834" actId="20577"/>
          <ac:spMkLst>
            <pc:docMk/>
            <pc:sldMk cId="2486059754" sldId="258"/>
            <ac:spMk id="7" creationId="{6E8CDC8C-88AF-4F0A-BB29-152DACAD1688}"/>
          </ac:spMkLst>
        </pc:spChg>
        <pc:picChg chg="mod">
          <ac:chgData name="Rhiannon Sian Edwards (CTM UHB - Dietetic Assistant Practitioner)" userId="7a5db4b9-da49-48bc-af95-bcc29f17fd79" providerId="ADAL" clId="{6AE849BE-A4A9-47FF-B900-9329D169406D}" dt="2023-11-14T08:48:25" v="742" actId="1076"/>
          <ac:picMkLst>
            <pc:docMk/>
            <pc:sldMk cId="2486059754" sldId="258"/>
            <ac:picMk id="1028" creationId="{EAC8D9EC-8E86-436B-8A44-8D6484AA78CD}"/>
          </ac:picMkLst>
        </pc:picChg>
      </pc:sldChg>
      <pc:sldChg chg="modSp mod modAnim">
        <pc:chgData name="Rhiannon Sian Edwards (CTM UHB - Dietetic Assistant Practitioner)" userId="7a5db4b9-da49-48bc-af95-bcc29f17fd79" providerId="ADAL" clId="{6AE849BE-A4A9-47FF-B900-9329D169406D}" dt="2023-11-14T12:25:21.180" v="1597" actId="20577"/>
        <pc:sldMkLst>
          <pc:docMk/>
          <pc:sldMk cId="144062362" sldId="264"/>
        </pc:sldMkLst>
        <pc:spChg chg="mod">
          <ac:chgData name="Rhiannon Sian Edwards (CTM UHB - Dietetic Assistant Practitioner)" userId="7a5db4b9-da49-48bc-af95-bcc29f17fd79" providerId="ADAL" clId="{6AE849BE-A4A9-47FF-B900-9329D169406D}" dt="2023-11-14T12:23:11.229" v="1518" actId="113"/>
          <ac:spMkLst>
            <pc:docMk/>
            <pc:sldMk cId="144062362" sldId="264"/>
            <ac:spMk id="2" creationId="{902CC01D-7B18-499C-A6C0-677BD8553FB7}"/>
          </ac:spMkLst>
        </pc:spChg>
        <pc:spChg chg="mod">
          <ac:chgData name="Rhiannon Sian Edwards (CTM UHB - Dietetic Assistant Practitioner)" userId="7a5db4b9-da49-48bc-af95-bcc29f17fd79" providerId="ADAL" clId="{6AE849BE-A4A9-47FF-B900-9329D169406D}" dt="2023-11-14T12:25:21.180" v="1597" actId="20577"/>
          <ac:spMkLst>
            <pc:docMk/>
            <pc:sldMk cId="144062362" sldId="264"/>
            <ac:spMk id="3" creationId="{E97318FA-1A97-4DEE-A584-440AA79BA42B}"/>
          </ac:spMkLst>
        </pc:spChg>
      </pc:sldChg>
      <pc:sldChg chg="modSp mod modAnim">
        <pc:chgData name="Rhiannon Sian Edwards (CTM UHB - Dietetic Assistant Practitioner)" userId="7a5db4b9-da49-48bc-af95-bcc29f17fd79" providerId="ADAL" clId="{6AE849BE-A4A9-47FF-B900-9329D169406D}" dt="2023-11-14T08:46:33.206" v="501" actId="1076"/>
        <pc:sldMkLst>
          <pc:docMk/>
          <pc:sldMk cId="2132074130" sldId="265"/>
        </pc:sldMkLst>
        <pc:spChg chg="mod">
          <ac:chgData name="Rhiannon Sian Edwards (CTM UHB - Dietetic Assistant Practitioner)" userId="7a5db4b9-da49-48bc-af95-bcc29f17fd79" providerId="ADAL" clId="{6AE849BE-A4A9-47FF-B900-9329D169406D}" dt="2023-11-14T08:46:33.206" v="501" actId="1076"/>
          <ac:spMkLst>
            <pc:docMk/>
            <pc:sldMk cId="2132074130" sldId="265"/>
            <ac:spMk id="3" creationId="{F13569EC-7DAB-443A-B92F-6847ACD800EF}"/>
          </ac:spMkLst>
        </pc:spChg>
      </pc:sldChg>
      <pc:sldChg chg="modSp modAnim">
        <pc:chgData name="Rhiannon Sian Edwards (CTM UHB - Dietetic Assistant Practitioner)" userId="7a5db4b9-da49-48bc-af95-bcc29f17fd79" providerId="ADAL" clId="{6AE849BE-A4A9-47FF-B900-9329D169406D}" dt="2023-11-14T12:28:10.309" v="1615" actId="20577"/>
        <pc:sldMkLst>
          <pc:docMk/>
          <pc:sldMk cId="778202759" sldId="266"/>
        </pc:sldMkLst>
        <pc:spChg chg="mod">
          <ac:chgData name="Rhiannon Sian Edwards (CTM UHB - Dietetic Assistant Practitioner)" userId="7a5db4b9-da49-48bc-af95-bcc29f17fd79" providerId="ADAL" clId="{6AE849BE-A4A9-47FF-B900-9329D169406D}" dt="2023-11-14T12:28:10.309" v="1615" actId="20577"/>
          <ac:spMkLst>
            <pc:docMk/>
            <pc:sldMk cId="778202759" sldId="266"/>
            <ac:spMk id="4" creationId="{DED882AE-E12E-4ECC-89D1-18E5E4BC12AE}"/>
          </ac:spMkLst>
        </pc:spChg>
      </pc:sldChg>
      <pc:sldChg chg="modSp ord">
        <pc:chgData name="Rhiannon Sian Edwards (CTM UHB - Dietetic Assistant Practitioner)" userId="7a5db4b9-da49-48bc-af95-bcc29f17fd79" providerId="ADAL" clId="{6AE849BE-A4A9-47FF-B900-9329D169406D}" dt="2023-11-14T13:37:28.978" v="1832" actId="20577"/>
        <pc:sldMkLst>
          <pc:docMk/>
          <pc:sldMk cId="2529132242" sldId="268"/>
        </pc:sldMkLst>
        <pc:spChg chg="mod">
          <ac:chgData name="Rhiannon Sian Edwards (CTM UHB - Dietetic Assistant Practitioner)" userId="7a5db4b9-da49-48bc-af95-bcc29f17fd79" providerId="ADAL" clId="{6AE849BE-A4A9-47FF-B900-9329D169406D}" dt="2023-11-14T13:37:28.978" v="1832" actId="20577"/>
          <ac:spMkLst>
            <pc:docMk/>
            <pc:sldMk cId="2529132242" sldId="268"/>
            <ac:spMk id="3" creationId="{00000000-0000-0000-0000-000000000000}"/>
          </ac:spMkLst>
        </pc:spChg>
      </pc:sldChg>
      <pc:sldChg chg="modSp mod">
        <pc:chgData name="Rhiannon Sian Edwards (CTM UHB - Dietetic Assistant Practitioner)" userId="7a5db4b9-da49-48bc-af95-bcc29f17fd79" providerId="ADAL" clId="{6AE849BE-A4A9-47FF-B900-9329D169406D}" dt="2023-11-14T12:50:59.045" v="1705" actId="1076"/>
        <pc:sldMkLst>
          <pc:docMk/>
          <pc:sldMk cId="1947221124" sldId="269"/>
        </pc:sldMkLst>
        <pc:spChg chg="mod">
          <ac:chgData name="Rhiannon Sian Edwards (CTM UHB - Dietetic Assistant Practitioner)" userId="7a5db4b9-da49-48bc-af95-bcc29f17fd79" providerId="ADAL" clId="{6AE849BE-A4A9-47FF-B900-9329D169406D}" dt="2023-11-14T12:50:59.045" v="1705" actId="1076"/>
          <ac:spMkLst>
            <pc:docMk/>
            <pc:sldMk cId="1947221124" sldId="269"/>
            <ac:spMk id="3" creationId="{427DD05C-0A9E-4D82-A11B-B596CDC3E959}"/>
          </ac:spMkLst>
        </pc:spChg>
      </pc:sldChg>
      <pc:sldChg chg="modSp mod">
        <pc:chgData name="Rhiannon Sian Edwards (CTM UHB - Dietetic Assistant Practitioner)" userId="7a5db4b9-da49-48bc-af95-bcc29f17fd79" providerId="ADAL" clId="{6AE849BE-A4A9-47FF-B900-9329D169406D}" dt="2023-11-14T13:35:11.209" v="1783" actId="114"/>
        <pc:sldMkLst>
          <pc:docMk/>
          <pc:sldMk cId="2657451461" sldId="270"/>
        </pc:sldMkLst>
        <pc:spChg chg="mod">
          <ac:chgData name="Rhiannon Sian Edwards (CTM UHB - Dietetic Assistant Practitioner)" userId="7a5db4b9-da49-48bc-af95-bcc29f17fd79" providerId="ADAL" clId="{6AE849BE-A4A9-47FF-B900-9329D169406D}" dt="2023-11-14T13:35:11.209" v="1783" actId="114"/>
          <ac:spMkLst>
            <pc:docMk/>
            <pc:sldMk cId="2657451461" sldId="270"/>
            <ac:spMk id="3" creationId="{00000000-0000-0000-0000-000000000000}"/>
          </ac:spMkLst>
        </pc:spChg>
      </pc:sldChg>
      <pc:sldChg chg="new del">
        <pc:chgData name="Rhiannon Sian Edwards (CTM UHB - Dietetic Assistant Practitioner)" userId="7a5db4b9-da49-48bc-af95-bcc29f17fd79" providerId="ADAL" clId="{6AE849BE-A4A9-47FF-B900-9329D169406D}" dt="2023-11-14T12:36:47.362" v="1619" actId="680"/>
        <pc:sldMkLst>
          <pc:docMk/>
          <pc:sldMk cId="40436546" sldId="271"/>
        </pc:sldMkLst>
      </pc:sldChg>
      <pc:sldChg chg="new del">
        <pc:chgData name="Rhiannon Sian Edwards (CTM UHB - Dietetic Assistant Practitioner)" userId="7a5db4b9-da49-48bc-af95-bcc29f17fd79" providerId="ADAL" clId="{6AE849BE-A4A9-47FF-B900-9329D169406D}" dt="2023-11-14T13:48:44.012" v="1846" actId="680"/>
        <pc:sldMkLst>
          <pc:docMk/>
          <pc:sldMk cId="3458575057" sldId="271"/>
        </pc:sldMkLst>
      </pc:sldChg>
      <pc:sldChg chg="new del">
        <pc:chgData name="Rhiannon Sian Edwards (CTM UHB - Dietetic Assistant Practitioner)" userId="7a5db4b9-da49-48bc-af95-bcc29f17fd79" providerId="ADAL" clId="{6AE849BE-A4A9-47FF-B900-9329D169406D}" dt="2023-11-14T13:48:43.171" v="1845" actId="680"/>
        <pc:sldMkLst>
          <pc:docMk/>
          <pc:sldMk cId="1543629170" sldId="272"/>
        </pc:sldMkLst>
      </pc:sldChg>
      <pc:sldChg chg="new del">
        <pc:chgData name="Rhiannon Sian Edwards (CTM UHB - Dietetic Assistant Practitioner)" userId="7a5db4b9-da49-48bc-af95-bcc29f17fd79" providerId="ADAL" clId="{6AE849BE-A4A9-47FF-B900-9329D169406D}" dt="2023-11-14T13:48:42.586" v="1844" actId="680"/>
        <pc:sldMkLst>
          <pc:docMk/>
          <pc:sldMk cId="2730648464" sldId="273"/>
        </pc:sldMkLst>
      </pc:sldChg>
      <pc:sldChg chg="new del">
        <pc:chgData name="Rhiannon Sian Edwards (CTM UHB - Dietetic Assistant Practitioner)" userId="7a5db4b9-da49-48bc-af95-bcc29f17fd79" providerId="ADAL" clId="{6AE849BE-A4A9-47FF-B900-9329D169406D}" dt="2023-11-14T13:48:41.863" v="1843" actId="680"/>
        <pc:sldMkLst>
          <pc:docMk/>
          <pc:sldMk cId="3768208836" sldId="274"/>
        </pc:sldMkLst>
      </pc:sldChg>
      <pc:sldChg chg="new del">
        <pc:chgData name="Rhiannon Sian Edwards (CTM UHB - Dietetic Assistant Practitioner)" userId="7a5db4b9-da49-48bc-af95-bcc29f17fd79" providerId="ADAL" clId="{6AE849BE-A4A9-47FF-B900-9329D169406D}" dt="2023-11-14T13:48:41.086" v="1842" actId="680"/>
        <pc:sldMkLst>
          <pc:docMk/>
          <pc:sldMk cId="2263307473" sldId="275"/>
        </pc:sldMkLst>
      </pc:sldChg>
      <pc:sldChg chg="new del">
        <pc:chgData name="Rhiannon Sian Edwards (CTM UHB - Dietetic Assistant Practitioner)" userId="7a5db4b9-da49-48bc-af95-bcc29f17fd79" providerId="ADAL" clId="{6AE849BE-A4A9-47FF-B900-9329D169406D}" dt="2023-11-14T13:48:40.170" v="1841" actId="680"/>
        <pc:sldMkLst>
          <pc:docMk/>
          <pc:sldMk cId="1094416352" sldId="276"/>
        </pc:sldMkLst>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GB"/>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642337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27259894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189651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25032173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11967073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2198667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33620545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39648700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GB" dirty="0"/>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39515195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29016251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GB"/>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40911054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GB"/>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70964706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36920940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7687187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dirty="0"/>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F944F79-E357-465E-998A-5805C01F968E}" type="datetimeFigureOut">
              <a:rPr lang="en-GB" smtClean="0"/>
              <a:t>14/11/2023</a:t>
            </a:fld>
            <a:endParaRPr lang="en-GB" dirty="0"/>
          </a:p>
        </p:txBody>
      </p:sp>
      <p:sp>
        <p:nvSpPr>
          <p:cNvPr id="8" name="Footer Placeholder 7"/>
          <p:cNvSpPr>
            <a:spLocks noGrp="1"/>
          </p:cNvSpPr>
          <p:nvPr>
            <p:ph type="ftr" sz="quarter" idx="11"/>
          </p:nvPr>
        </p:nvSpPr>
        <p:spPr>
          <a:xfrm>
            <a:off x="561111" y="6391838"/>
            <a:ext cx="3644282" cy="304801"/>
          </a:xfrm>
        </p:spPr>
        <p:txBody>
          <a:bodyPr/>
          <a:lstStyle/>
          <a:p>
            <a:endParaRPr lang="en-GB" dirty="0"/>
          </a:p>
        </p:txBody>
      </p:sp>
      <p:sp>
        <p:nvSpPr>
          <p:cNvPr id="9" name="Slide Number Placeholder 8"/>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2689341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41811307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1F944F79-E357-465E-998A-5805C01F968E}" type="datetimeFigureOut">
              <a:rPr lang="en-GB" smtClean="0"/>
              <a:t>14/11/2023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41FF4A-482F-449C-9527-2ABC85AB54CD}" type="slidenum">
              <a:rPr lang="en-GB" smtClean="0"/>
              <a:t>‹#›</a:t>
            </a:fld>
            <a:endParaRPr lang="en-GB" dirty="0"/>
          </a:p>
        </p:txBody>
      </p:sp>
    </p:spTree>
    <p:extLst>
      <p:ext uri="{BB962C8B-B14F-4D97-AF65-F5344CB8AC3E}">
        <p14:creationId xmlns:p14="http://schemas.microsoft.com/office/powerpoint/2010/main" val="7003181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1F944F79-E357-465E-998A-5805C01F968E}" type="datetimeFigureOut">
              <a:rPr lang="en-GB" smtClean="0"/>
              <a:t>14/11/2023</a:t>
            </a:fld>
            <a:endParaRPr lang="en-GB"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041FF4A-482F-449C-9527-2ABC85AB54CD}" type="slidenum">
              <a:rPr lang="en-GB" smtClean="0"/>
              <a:t>‹#›</a:t>
            </a:fld>
            <a:endParaRPr lang="en-GB" dirty="0"/>
          </a:p>
        </p:txBody>
      </p:sp>
    </p:spTree>
    <p:extLst>
      <p:ext uri="{BB962C8B-B14F-4D97-AF65-F5344CB8AC3E}">
        <p14:creationId xmlns:p14="http://schemas.microsoft.com/office/powerpoint/2010/main" val="320447128"/>
      </p:ext>
    </p:extLst>
  </p:cSld>
  <p:clrMap bg1="lt1" tx1="dk1" bg2="lt2" tx2="dk2" accent1="accent1" accent2="accent2" accent3="accent3" accent4="accent4" accent5="accent5" accent6="accent6" hlink="hlink" folHlink="folHlink"/>
  <p:sldLayoutIdLst>
    <p:sldLayoutId id="2147483739" r:id="rId1"/>
    <p:sldLayoutId id="2147483740" r:id="rId2"/>
    <p:sldLayoutId id="2147483741" r:id="rId3"/>
    <p:sldLayoutId id="2147483742" r:id="rId4"/>
    <p:sldLayoutId id="2147483743" r:id="rId5"/>
    <p:sldLayoutId id="2147483744" r:id="rId6"/>
    <p:sldLayoutId id="2147483745" r:id="rId7"/>
    <p:sldLayoutId id="2147483746" r:id="rId8"/>
    <p:sldLayoutId id="2147483747" r:id="rId9"/>
    <p:sldLayoutId id="2147483748" r:id="rId10"/>
    <p:sldLayoutId id="2147483749" r:id="rId11"/>
    <p:sldLayoutId id="2147483750" r:id="rId12"/>
    <p:sldLayoutId id="2147483751" r:id="rId13"/>
    <p:sldLayoutId id="2147483752" r:id="rId14"/>
    <p:sldLayoutId id="2147483753" r:id="rId15"/>
    <p:sldLayoutId id="2147483754" r:id="rId16"/>
    <p:sldLayoutId id="214748375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hyperlink" Target="https://heiw.nhs.wales/files/weds-practicing-appropriate-delegation/all-wales-guidelines-for-delegation-2020/" TargetMode="External"/><Relationship Id="rId2" Type="http://schemas.openxmlformats.org/officeDocument/2006/relationships/hyperlink" Target="https://www.hse.gov.uk/stress/overview.htm" TargetMode="External"/><Relationship Id="rId1" Type="http://schemas.openxmlformats.org/officeDocument/2006/relationships/slideLayout" Target="../slideLayouts/slideLayout7.xml"/><Relationship Id="rId5" Type="http://schemas.openxmlformats.org/officeDocument/2006/relationships/hyperlink" Target="https://www.bda.uk.com/static/95e04fce-29d8-4da6-88dbd4df81ff9a8a/apcurric.pdf" TargetMode="External"/><Relationship Id="rId4" Type="http://schemas.openxmlformats.org/officeDocument/2006/relationships/hyperlink" Target="https://www.skillsforcare.org.uk/resources/documents/Support-for-leaders-and-managers/Support-for-Registered-managers/Building-resilience/Greater-resilience-better-car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A5DF35-ACA0-4540-BC03-9D89C7369C25}"/>
              </a:ext>
            </a:extLst>
          </p:cNvPr>
          <p:cNvSpPr>
            <a:spLocks noGrp="1"/>
          </p:cNvSpPr>
          <p:nvPr>
            <p:ph type="ctrTitle"/>
          </p:nvPr>
        </p:nvSpPr>
        <p:spPr>
          <a:xfrm>
            <a:off x="1465811" y="1385947"/>
            <a:ext cx="9144000" cy="3052916"/>
          </a:xfrm>
        </p:spPr>
        <p:txBody>
          <a:bodyPr>
            <a:normAutofit fontScale="90000"/>
          </a:bodyPr>
          <a:lstStyle/>
          <a:p>
            <a:r>
              <a:rPr lang="en-GB" sz="5300" b="1" dirty="0">
                <a:latin typeface="Calibri" panose="020F0502020204030204" pitchFamily="34" charset="0"/>
                <a:cs typeface="Calibri" panose="020F0502020204030204" pitchFamily="34" charset="0"/>
              </a:rPr>
              <a:t>‘A demonstration of leadership skills required within your role as a therapy assistant practitioner, in response to increased caseload’</a:t>
            </a:r>
          </a:p>
        </p:txBody>
      </p:sp>
      <p:sp>
        <p:nvSpPr>
          <p:cNvPr id="4" name="TextBox 3">
            <a:extLst>
              <a:ext uri="{FF2B5EF4-FFF2-40B4-BE49-F238E27FC236}">
                <a16:creationId xmlns:a16="http://schemas.microsoft.com/office/drawing/2014/main" id="{03B7436A-9E3D-49F6-9E88-74C8FF2355E0}"/>
              </a:ext>
            </a:extLst>
          </p:cNvPr>
          <p:cNvSpPr txBox="1"/>
          <p:nvPr/>
        </p:nvSpPr>
        <p:spPr>
          <a:xfrm>
            <a:off x="1465811" y="4630056"/>
            <a:ext cx="10117393" cy="584775"/>
          </a:xfrm>
          <a:prstGeom prst="rect">
            <a:avLst/>
          </a:prstGeom>
          <a:noFill/>
        </p:spPr>
        <p:txBody>
          <a:bodyPr wrap="square" rtlCol="0">
            <a:spAutoFit/>
          </a:bodyPr>
          <a:lstStyle/>
          <a:p>
            <a:r>
              <a:rPr lang="en-GB" sz="3200" b="1" dirty="0">
                <a:solidFill>
                  <a:schemeClr val="tx1">
                    <a:lumMod val="50000"/>
                    <a:lumOff val="50000"/>
                  </a:schemeClr>
                </a:solidFill>
              </a:rPr>
              <a:t>Rhiannon Edwards – Dietetic Assistant Practitioner </a:t>
            </a:r>
          </a:p>
        </p:txBody>
      </p:sp>
    </p:spTree>
    <p:extLst>
      <p:ext uri="{BB962C8B-B14F-4D97-AF65-F5344CB8AC3E}">
        <p14:creationId xmlns:p14="http://schemas.microsoft.com/office/powerpoint/2010/main" val="3167844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F3521-FF83-4A02-B28D-B15C906D3EA8}"/>
              </a:ext>
            </a:extLst>
          </p:cNvPr>
          <p:cNvSpPr>
            <a:spLocks noGrp="1"/>
          </p:cNvSpPr>
          <p:nvPr>
            <p:ph type="title"/>
          </p:nvPr>
        </p:nvSpPr>
        <p:spPr>
          <a:xfrm>
            <a:off x="1363490" y="1706348"/>
            <a:ext cx="3932237" cy="2521974"/>
          </a:xfrm>
        </p:spPr>
        <p:txBody>
          <a:bodyPr>
            <a:normAutofit/>
          </a:bodyPr>
          <a:lstStyle/>
          <a:p>
            <a:r>
              <a:rPr lang="en-GB" dirty="0"/>
              <a:t> </a:t>
            </a:r>
          </a:p>
        </p:txBody>
      </p:sp>
      <p:pic>
        <p:nvPicPr>
          <p:cNvPr id="1028" name="Picture 4" descr="Work Stress Cartoon Images – Browse 33,644 Stock Photos, Vectors, and Video  | Adobe Stock">
            <a:extLst>
              <a:ext uri="{FF2B5EF4-FFF2-40B4-BE49-F238E27FC236}">
                <a16:creationId xmlns:a16="http://schemas.microsoft.com/office/drawing/2014/main" id="{EAC8D9EC-8E86-436B-8A44-8D6484AA78CD}"/>
              </a:ext>
            </a:extLst>
          </p:cNvPr>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14705" r="14705"/>
          <a:stretch>
            <a:fillRect/>
          </a:stretch>
        </p:blipFill>
        <p:spPr bwMode="auto">
          <a:xfrm>
            <a:off x="6371840" y="469758"/>
            <a:ext cx="3227193" cy="45720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13F4345-AE69-43E8-811A-3B3777E83B32}"/>
              </a:ext>
            </a:extLst>
          </p:cNvPr>
          <p:cNvSpPr txBox="1"/>
          <p:nvPr/>
        </p:nvSpPr>
        <p:spPr>
          <a:xfrm>
            <a:off x="5911154" y="5041758"/>
            <a:ext cx="5067546" cy="1384995"/>
          </a:xfrm>
          <a:prstGeom prst="rect">
            <a:avLst/>
          </a:prstGeom>
          <a:noFill/>
        </p:spPr>
        <p:txBody>
          <a:bodyPr wrap="square" rtlCol="0">
            <a:spAutoFit/>
          </a:bodyPr>
          <a:lstStyle/>
          <a:p>
            <a:r>
              <a:rPr lang="en-GB" sz="2100" b="1" dirty="0">
                <a:latin typeface="Calibri" panose="020F0502020204030204" pitchFamily="34" charset="0"/>
                <a:cs typeface="Calibri" panose="020F0502020204030204" pitchFamily="34" charset="0"/>
              </a:rPr>
              <a:t>Health and Safety Executive (HSE,2023) defines stress as “the adverse reaction </a:t>
            </a:r>
          </a:p>
          <a:p>
            <a:r>
              <a:rPr lang="en-GB" sz="2100" b="1" dirty="0">
                <a:latin typeface="Calibri" panose="020F0502020204030204" pitchFamily="34" charset="0"/>
                <a:cs typeface="Calibri" panose="020F0502020204030204" pitchFamily="34" charset="0"/>
              </a:rPr>
              <a:t>people have to excessive pressures or other types of demand placed on them”. </a:t>
            </a:r>
            <a:endParaRPr lang="en-GB" sz="2100" b="1" dirty="0"/>
          </a:p>
        </p:txBody>
      </p:sp>
      <p:sp>
        <p:nvSpPr>
          <p:cNvPr id="7" name="TextBox 6">
            <a:extLst>
              <a:ext uri="{FF2B5EF4-FFF2-40B4-BE49-F238E27FC236}">
                <a16:creationId xmlns:a16="http://schemas.microsoft.com/office/drawing/2014/main" id="{6E8CDC8C-88AF-4F0A-BB29-152DACAD1688}"/>
              </a:ext>
            </a:extLst>
          </p:cNvPr>
          <p:cNvSpPr txBox="1"/>
          <p:nvPr/>
        </p:nvSpPr>
        <p:spPr>
          <a:xfrm>
            <a:off x="617958" y="621274"/>
            <a:ext cx="5015926" cy="5509200"/>
          </a:xfrm>
          <a:prstGeom prst="rect">
            <a:avLst/>
          </a:prstGeom>
          <a:noFill/>
        </p:spPr>
        <p:txBody>
          <a:bodyPr wrap="square">
            <a:spAutoFit/>
          </a:bodyPr>
          <a:lstStyle/>
          <a:p>
            <a:r>
              <a:rPr lang="en-GB" sz="3200" b="1" dirty="0">
                <a:solidFill>
                  <a:schemeClr val="bg1"/>
                </a:solidFill>
              </a:rPr>
              <a:t>“There has been an increase in Nursing Home referrals into the department. The Dietitian is required to assess these patients therefore you have been asked to increase the number of patient reviews on your caseload this week”</a:t>
            </a:r>
            <a:endParaRPr lang="en-GB" sz="3200" b="1" dirty="0">
              <a:solidFill>
                <a:schemeClr val="bg1"/>
              </a:solidFill>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860597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CC01D-7B18-499C-A6C0-677BD8553FB7}"/>
              </a:ext>
            </a:extLst>
          </p:cNvPr>
          <p:cNvSpPr>
            <a:spLocks noGrp="1"/>
          </p:cNvSpPr>
          <p:nvPr>
            <p:ph type="title"/>
          </p:nvPr>
        </p:nvSpPr>
        <p:spPr>
          <a:xfrm>
            <a:off x="1154954" y="973668"/>
            <a:ext cx="8761413" cy="1695790"/>
          </a:xfrm>
        </p:spPr>
        <p:txBody>
          <a:bodyPr/>
          <a:lstStyle/>
          <a:p>
            <a:pPr algn="ctr"/>
            <a:r>
              <a:rPr lang="en-GB" sz="3600" b="1" dirty="0"/>
              <a:t>My role as a Dietetic Assistant Practitioner </a:t>
            </a:r>
            <a:br>
              <a:rPr lang="en-GB" sz="3600" dirty="0"/>
            </a:br>
            <a:endParaRPr lang="en-GB" dirty="0"/>
          </a:p>
        </p:txBody>
      </p:sp>
      <p:sp>
        <p:nvSpPr>
          <p:cNvPr id="3" name="TextBox 2">
            <a:extLst>
              <a:ext uri="{FF2B5EF4-FFF2-40B4-BE49-F238E27FC236}">
                <a16:creationId xmlns:a16="http://schemas.microsoft.com/office/drawing/2014/main" id="{E97318FA-1A97-4DEE-A584-440AA79BA42B}"/>
              </a:ext>
            </a:extLst>
          </p:cNvPr>
          <p:cNvSpPr txBox="1"/>
          <p:nvPr/>
        </p:nvSpPr>
        <p:spPr>
          <a:xfrm>
            <a:off x="1109079" y="2566220"/>
            <a:ext cx="9497962" cy="4524315"/>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3200" dirty="0">
                <a:latin typeface="Calibri" panose="020F0502020204030204" pitchFamily="34" charset="0"/>
                <a:cs typeface="Calibri" panose="020F0502020204030204" pitchFamily="34" charset="0"/>
              </a:rPr>
              <a:t>Primary role within Nutrition and Dietetics Community Team is to support residents in care homes.</a:t>
            </a:r>
          </a:p>
          <a:p>
            <a:pPr marL="285750" indent="-285750">
              <a:buFont typeface="Arial" panose="020B0604020202020204" pitchFamily="34" charset="0"/>
              <a:buChar char="•"/>
            </a:pPr>
            <a:r>
              <a:rPr lang="en-GB" sz="3200" dirty="0">
                <a:latin typeface="Calibri"/>
                <a:cs typeface="Calibri"/>
              </a:rPr>
              <a:t>Provide nutritional support &amp; advice to those that are at risk of malnutrition, or already malnourished.</a:t>
            </a:r>
            <a:endParaRPr lang="en-GB" sz="3200" dirty="0">
              <a:latin typeface="Calibri" panose="020F0502020204030204" pitchFamily="34" charset="0"/>
              <a:ea typeface="Calibri"/>
              <a:cs typeface="Calibri" panose="020F0502020204030204" pitchFamily="34" charset="0"/>
            </a:endParaRPr>
          </a:p>
          <a:p>
            <a:pPr marL="285750" indent="-285750">
              <a:buFont typeface="Arial" panose="020B0604020202020204" pitchFamily="34" charset="0"/>
              <a:buChar char="•"/>
            </a:pPr>
            <a:r>
              <a:rPr lang="en-GB" sz="3200" dirty="0">
                <a:latin typeface="Calibri"/>
                <a:ea typeface="Calibri"/>
                <a:cs typeface="Calibri"/>
              </a:rPr>
              <a:t>Currently cover 12 care homes within the local area. </a:t>
            </a:r>
            <a:endParaRPr lang="en-GB" sz="3200" dirty="0">
              <a:latin typeface="Calibri" panose="020F0502020204030204" pitchFamily="34" charset="0"/>
              <a:ea typeface="Calibri"/>
              <a:cs typeface="Calibri" panose="020F0502020204030204" pitchFamily="34" charset="0"/>
            </a:endParaRPr>
          </a:p>
          <a:p>
            <a:pPr marL="285750" indent="-285750">
              <a:buFont typeface="Arial" panose="020B0604020202020204" pitchFamily="34" charset="0"/>
              <a:buChar char="•"/>
            </a:pPr>
            <a:r>
              <a:rPr lang="en-GB" sz="3200" dirty="0">
                <a:latin typeface="Calibri"/>
                <a:cs typeface="Calibri"/>
              </a:rPr>
              <a:t>Provide Food First and Malnutrition Universal Screening Tool (MUST) Training to Care Home Staff on a regular basis.</a:t>
            </a:r>
            <a:endParaRPr lang="en-GB" sz="3200" dirty="0">
              <a:latin typeface="Calibri"/>
              <a:ea typeface="Calibri"/>
              <a:cs typeface="Calibri"/>
            </a:endParaRPr>
          </a:p>
          <a:p>
            <a:endParaRPr lang="en-GB" sz="3200" dirty="0"/>
          </a:p>
        </p:txBody>
      </p:sp>
    </p:spTree>
    <p:extLst>
      <p:ext uri="{BB962C8B-B14F-4D97-AF65-F5344CB8AC3E}">
        <p14:creationId xmlns:p14="http://schemas.microsoft.com/office/powerpoint/2010/main" val="1440623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02F1A6-28D4-403D-9CC2-7B919731CDC8}"/>
              </a:ext>
            </a:extLst>
          </p:cNvPr>
          <p:cNvSpPr>
            <a:spLocks noGrp="1"/>
          </p:cNvSpPr>
          <p:nvPr>
            <p:ph type="title"/>
          </p:nvPr>
        </p:nvSpPr>
        <p:spPr>
          <a:xfrm>
            <a:off x="1108811" y="549718"/>
            <a:ext cx="8765993" cy="1415571"/>
          </a:xfrm>
        </p:spPr>
        <p:txBody>
          <a:bodyPr/>
          <a:lstStyle/>
          <a:p>
            <a:pPr algn="ctr"/>
            <a:r>
              <a:rPr lang="en-GB" sz="4400" b="1" dirty="0"/>
              <a:t>Leadership Skills </a:t>
            </a:r>
            <a:br>
              <a:rPr lang="en-GB" sz="4400" b="1" dirty="0"/>
            </a:br>
            <a:r>
              <a:rPr lang="en-GB" sz="1800" b="1" dirty="0"/>
              <a:t>Working as an effective and accountable member of the team and demonstrating adequate management skills (BDA,2014)</a:t>
            </a:r>
          </a:p>
        </p:txBody>
      </p:sp>
      <p:sp>
        <p:nvSpPr>
          <p:cNvPr id="3" name="TextBox 2">
            <a:extLst>
              <a:ext uri="{FF2B5EF4-FFF2-40B4-BE49-F238E27FC236}">
                <a16:creationId xmlns:a16="http://schemas.microsoft.com/office/drawing/2014/main" id="{F13569EC-7DAB-443A-B92F-6847ACD800EF}"/>
              </a:ext>
            </a:extLst>
          </p:cNvPr>
          <p:cNvSpPr txBox="1"/>
          <p:nvPr/>
        </p:nvSpPr>
        <p:spPr>
          <a:xfrm>
            <a:off x="770057" y="2318296"/>
            <a:ext cx="10117393" cy="4539704"/>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100" b="1" dirty="0">
                <a:latin typeface="Calibri" panose="020F0502020204030204" pitchFamily="34" charset="0"/>
                <a:cs typeface="Calibri" panose="020F0502020204030204" pitchFamily="34" charset="0"/>
              </a:rPr>
              <a:t>Prioritisation - </a:t>
            </a:r>
            <a:r>
              <a:rPr lang="en-GB" sz="2100" dirty="0">
                <a:latin typeface="Calibri" panose="020F0502020204030204" pitchFamily="34" charset="0"/>
                <a:cs typeface="Calibri" panose="020F0502020204030204" pitchFamily="34" charset="0"/>
              </a:rPr>
              <a:t>Identify patients that require immediate attention to ensure that those with the greatest needs are assessed/treated as a priority.</a:t>
            </a:r>
            <a:endParaRPr lang="en-GB" sz="2100" b="1" dirty="0">
              <a:latin typeface="Calibri" panose="020F0502020204030204" pitchFamily="34" charset="0"/>
              <a:cs typeface="Calibri" panose="020F0502020204030204" pitchFamily="34" charset="0"/>
            </a:endParaRPr>
          </a:p>
          <a:p>
            <a:endParaRPr lang="en-GB" sz="21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2100" b="1" dirty="0">
                <a:latin typeface="Calibri"/>
                <a:cs typeface="Calibri"/>
              </a:rPr>
              <a:t>Time Management – </a:t>
            </a:r>
            <a:r>
              <a:rPr lang="en-GB" sz="2100" dirty="0">
                <a:latin typeface="Calibri"/>
                <a:cs typeface="Calibri"/>
              </a:rPr>
              <a:t>Looking at ways of managing, improving &amp; protecting our time more effectively where possible.</a:t>
            </a:r>
            <a:endParaRPr lang="en-GB" sz="2100" b="1" dirty="0">
              <a:latin typeface="Calibri"/>
              <a:ea typeface="Calibri"/>
              <a:cs typeface="Calibri"/>
            </a:endParaRPr>
          </a:p>
          <a:p>
            <a:endParaRPr lang="en-GB" sz="2100" dirty="0">
              <a:latin typeface="Calibri"/>
              <a:ea typeface="Calibri"/>
              <a:cs typeface="Calibri"/>
            </a:endParaRPr>
          </a:p>
          <a:p>
            <a:pPr marL="342900" indent="-342900">
              <a:buFont typeface="Arial"/>
              <a:buChar char="•"/>
            </a:pPr>
            <a:r>
              <a:rPr lang="en-GB" sz="2100" b="1" dirty="0">
                <a:latin typeface="Calibri"/>
                <a:ea typeface="Calibri"/>
                <a:cs typeface="Calibri"/>
              </a:rPr>
              <a:t>Delegation - </a:t>
            </a:r>
            <a:r>
              <a:rPr lang="en-GB" sz="2100" dirty="0">
                <a:latin typeface="Calibri"/>
                <a:ea typeface="Calibri"/>
                <a:cs typeface="Calibri"/>
              </a:rPr>
              <a:t>Delegating tasks to a Band 3 Dietetic Assistant whilst ensuring they possess appropriate knowledge and skills.</a:t>
            </a:r>
            <a:r>
              <a:rPr lang="en-GB" sz="2100" dirty="0"/>
              <a:t> </a:t>
            </a:r>
            <a:r>
              <a:rPr lang="en-GB" sz="2100" dirty="0">
                <a:latin typeface="Calibri"/>
                <a:ea typeface="Calibri"/>
                <a:cs typeface="Calibri"/>
              </a:rPr>
              <a:t>The predominant purpose for delegation is ensuring individuals obtain quality of care that is of a high standard and a prompt response to the individuals health care needs (Health Education and Improvement Wales, 2020) </a:t>
            </a:r>
            <a:endParaRPr lang="en-GB" sz="2100" dirty="0">
              <a:latin typeface="Calibri" panose="020F0502020204030204" pitchFamily="34" charset="0"/>
              <a:ea typeface="Calibri"/>
              <a:cs typeface="Calibri" panose="020F0502020204030204" pitchFamily="34" charset="0"/>
            </a:endParaRPr>
          </a:p>
          <a:p>
            <a:endParaRPr lang="en-GB" sz="2100" dirty="0">
              <a:latin typeface="Calibri" panose="020F0502020204030204" pitchFamily="34" charset="0"/>
              <a:ea typeface="Calibri"/>
              <a:cs typeface="Calibri" panose="020F0502020204030204" pitchFamily="34" charset="0"/>
            </a:endParaRPr>
          </a:p>
          <a:p>
            <a:pPr marL="285750" indent="-285750">
              <a:buFont typeface="Arial" panose="020B0604020202020204" pitchFamily="34" charset="0"/>
              <a:buChar char="•"/>
            </a:pPr>
            <a:r>
              <a:rPr lang="en-GB" sz="2100" b="1" dirty="0">
                <a:latin typeface="Calibri"/>
                <a:cs typeface="Calibri"/>
              </a:rPr>
              <a:t>Communication</a:t>
            </a:r>
            <a:r>
              <a:rPr lang="en-GB" sz="2100" dirty="0">
                <a:latin typeface="Calibri"/>
                <a:cs typeface="Calibri"/>
              </a:rPr>
              <a:t> - Maintaining open and effective lines of communication ensures all team members understand their role and overall objectives.</a:t>
            </a:r>
            <a:r>
              <a:rPr lang="en-GB" sz="2100" dirty="0"/>
              <a:t> </a:t>
            </a:r>
          </a:p>
          <a:p>
            <a:endParaRPr lang="en-GB" sz="1600" dirty="0"/>
          </a:p>
        </p:txBody>
      </p:sp>
    </p:spTree>
    <p:extLst>
      <p:ext uri="{BB962C8B-B14F-4D97-AF65-F5344CB8AC3E}">
        <p14:creationId xmlns:p14="http://schemas.microsoft.com/office/powerpoint/2010/main" val="21320741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E2759-E776-445A-8820-9D9D5698D82C}"/>
              </a:ext>
            </a:extLst>
          </p:cNvPr>
          <p:cNvSpPr>
            <a:spLocks noGrp="1"/>
          </p:cNvSpPr>
          <p:nvPr>
            <p:ph type="title"/>
          </p:nvPr>
        </p:nvSpPr>
        <p:spPr/>
        <p:txBody>
          <a:bodyPr/>
          <a:lstStyle/>
          <a:p>
            <a:pPr algn="ctr"/>
            <a:r>
              <a:rPr lang="en-GB" sz="3600" b="1" dirty="0"/>
              <a:t>Case Load Implications</a:t>
            </a:r>
            <a:endParaRPr lang="en-GB" dirty="0"/>
          </a:p>
        </p:txBody>
      </p:sp>
      <p:sp>
        <p:nvSpPr>
          <p:cNvPr id="4" name="TextBox 3">
            <a:extLst>
              <a:ext uri="{FF2B5EF4-FFF2-40B4-BE49-F238E27FC236}">
                <a16:creationId xmlns:a16="http://schemas.microsoft.com/office/drawing/2014/main" id="{DED882AE-E12E-4ECC-89D1-18E5E4BC12AE}"/>
              </a:ext>
            </a:extLst>
          </p:cNvPr>
          <p:cNvSpPr txBox="1"/>
          <p:nvPr/>
        </p:nvSpPr>
        <p:spPr>
          <a:xfrm>
            <a:off x="1154954" y="2162277"/>
            <a:ext cx="9452086" cy="4770537"/>
          </a:xfrm>
          <a:prstGeom prst="rect">
            <a:avLst/>
          </a:prstGeom>
          <a:noFill/>
        </p:spPr>
        <p:txBody>
          <a:bodyPr wrap="square" lIns="91440" tIns="45720" rIns="91440" bIns="45720" anchor="t">
            <a:spAutoFit/>
          </a:bodyPr>
          <a:lstStyle/>
          <a:p>
            <a:pPr algn="ctr"/>
            <a:endParaRPr lang="en-GB" sz="2400" b="1" u="sng" dirty="0">
              <a:solidFill>
                <a:schemeClr val="accent1"/>
              </a:solidFill>
              <a:latin typeface="Calibri"/>
              <a:cs typeface="Calibri"/>
            </a:endParaRPr>
          </a:p>
          <a:p>
            <a:pPr algn="ctr"/>
            <a:r>
              <a:rPr lang="en-GB" sz="2400" b="1" u="sng" dirty="0">
                <a:latin typeface="Calibri"/>
                <a:cs typeface="Calibri"/>
              </a:rPr>
              <a:t>Positive implications: </a:t>
            </a:r>
            <a:endParaRPr lang="en-GB" sz="2400" b="1" u="sng"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b="1" dirty="0">
                <a:latin typeface="Calibri"/>
                <a:cs typeface="Calibri"/>
              </a:rPr>
              <a:t>Efficiency</a:t>
            </a:r>
            <a:r>
              <a:rPr lang="en-GB" sz="2400" dirty="0">
                <a:latin typeface="Calibri"/>
                <a:cs typeface="Calibri"/>
              </a:rPr>
              <a:t> – Improving planning and utilising resources and staff.</a:t>
            </a:r>
          </a:p>
          <a:p>
            <a:endParaRPr lang="en-GB" sz="2400" dirty="0">
              <a:latin typeface="Calibri" panose="020F0502020204030204" pitchFamily="34" charset="0"/>
              <a:cs typeface="Calibri" panose="020F0502020204030204" pitchFamily="34" charset="0"/>
            </a:endParaRPr>
          </a:p>
          <a:p>
            <a:pPr algn="ctr"/>
            <a:r>
              <a:rPr lang="en-GB" sz="2400" b="1" u="sng" dirty="0">
                <a:latin typeface="Calibri"/>
                <a:cs typeface="Calibri"/>
              </a:rPr>
              <a:t>Challenges: </a:t>
            </a:r>
            <a:endParaRPr lang="en-GB" sz="2400" b="1" u="sng"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2400" b="1" dirty="0">
                <a:latin typeface="Calibri"/>
                <a:cs typeface="Calibri"/>
              </a:rPr>
              <a:t>Time Constraints</a:t>
            </a:r>
            <a:r>
              <a:rPr lang="en-GB" sz="2400" dirty="0">
                <a:latin typeface="Calibri"/>
                <a:cs typeface="Calibri"/>
              </a:rPr>
              <a:t>: Managing an increased caseload can be more challenging for providing individualised care. </a:t>
            </a:r>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b="1" dirty="0">
                <a:latin typeface="Calibri"/>
                <a:cs typeface="Calibri"/>
              </a:rPr>
              <a:t>Reduced quality</a:t>
            </a:r>
            <a:r>
              <a:rPr lang="en-GB" sz="2400" dirty="0">
                <a:latin typeface="Calibri"/>
                <a:cs typeface="Calibri"/>
              </a:rPr>
              <a:t> </a:t>
            </a:r>
            <a:r>
              <a:rPr lang="en-GB" sz="2400" b="1" dirty="0">
                <a:latin typeface="Calibri"/>
                <a:cs typeface="Calibri"/>
              </a:rPr>
              <a:t>of care </a:t>
            </a:r>
            <a:r>
              <a:rPr lang="en-GB" sz="2400" dirty="0">
                <a:latin typeface="Calibri"/>
                <a:cs typeface="Calibri"/>
              </a:rPr>
              <a:t>– Providing a consistently high quality of care is more challenging when experiencing lack of time or resources.</a:t>
            </a:r>
            <a:endParaRPr lang="en-GB" sz="2400" dirty="0">
              <a:latin typeface="Calibri" panose="020F0502020204030204" pitchFamily="34" charset="0"/>
              <a:ea typeface="Calibri"/>
              <a:cs typeface="Calibri" panose="020F0502020204030204" pitchFamily="34" charset="0"/>
            </a:endParaRPr>
          </a:p>
          <a:p>
            <a:pPr marL="342900" indent="-342900">
              <a:buFont typeface="Arial" panose="020B0604020202020204" pitchFamily="34" charset="0"/>
              <a:buChar char="•"/>
            </a:pPr>
            <a:r>
              <a:rPr lang="en-GB" sz="2400" b="1" dirty="0">
                <a:latin typeface="Calibri"/>
                <a:cs typeface="Calibri"/>
              </a:rPr>
              <a:t>Stress</a:t>
            </a:r>
            <a:r>
              <a:rPr lang="en-GB" sz="2400" dirty="0">
                <a:latin typeface="Calibri"/>
                <a:cs typeface="Calibri"/>
              </a:rPr>
              <a:t> – Pressure to see all care home residents and manage other workload within the team can increase stress levels. </a:t>
            </a:r>
            <a:endParaRPr lang="en-GB" sz="2400" dirty="0">
              <a:latin typeface="Calibri" panose="020F0502020204030204" pitchFamily="34" charset="0"/>
              <a:ea typeface="Calibri"/>
              <a:cs typeface="Calibri" panose="020F0502020204030204" pitchFamily="34" charset="0"/>
            </a:endParaRPr>
          </a:p>
          <a:p>
            <a:endParaRPr lang="en-GB" sz="2000" dirty="0"/>
          </a:p>
          <a:p>
            <a:endParaRPr lang="en-GB" sz="2000" dirty="0"/>
          </a:p>
        </p:txBody>
      </p:sp>
    </p:spTree>
    <p:extLst>
      <p:ext uri="{BB962C8B-B14F-4D97-AF65-F5344CB8AC3E}">
        <p14:creationId xmlns:p14="http://schemas.microsoft.com/office/powerpoint/2010/main" val="7782027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99B502-28B0-46B0-9893-4B784AAF8047}"/>
              </a:ext>
            </a:extLst>
          </p:cNvPr>
          <p:cNvSpPr>
            <a:spLocks noGrp="1"/>
          </p:cNvSpPr>
          <p:nvPr>
            <p:ph type="title"/>
          </p:nvPr>
        </p:nvSpPr>
        <p:spPr/>
        <p:txBody>
          <a:bodyPr/>
          <a:lstStyle/>
          <a:p>
            <a:pPr algn="ctr"/>
            <a:r>
              <a:rPr lang="en-GB" sz="4400" b="1" dirty="0"/>
              <a:t>Data / Information</a:t>
            </a:r>
          </a:p>
        </p:txBody>
      </p:sp>
      <p:sp>
        <p:nvSpPr>
          <p:cNvPr id="3" name="TextBox 2"/>
          <p:cNvSpPr txBox="1"/>
          <p:nvPr/>
        </p:nvSpPr>
        <p:spPr>
          <a:xfrm>
            <a:off x="926252" y="2352771"/>
            <a:ext cx="9218815" cy="3970318"/>
          </a:xfrm>
          <a:prstGeom prst="rect">
            <a:avLst/>
          </a:prstGeom>
          <a:noFill/>
        </p:spPr>
        <p:txBody>
          <a:bodyPr wrap="square" lIns="91440" tIns="45720" rIns="91440" bIns="45720" rtlCol="0" anchor="t">
            <a:spAutoFit/>
          </a:bodyPr>
          <a:lstStyle/>
          <a:p>
            <a:pPr algn="ctr"/>
            <a:r>
              <a:rPr lang="en-GB" dirty="0"/>
              <a:t> </a:t>
            </a:r>
            <a:r>
              <a:rPr lang="en-GB" sz="3200" b="1" u="sng" dirty="0">
                <a:latin typeface="Calibri"/>
                <a:cs typeface="Calibri"/>
              </a:rPr>
              <a:t>Importance of database review:</a:t>
            </a:r>
            <a:r>
              <a:rPr lang="en-GB" sz="3200" u="sng" dirty="0">
                <a:latin typeface="Calibri"/>
                <a:cs typeface="Calibri"/>
              </a:rPr>
              <a:t> </a:t>
            </a:r>
            <a:endParaRPr lang="en-GB" u="sng" dirty="0">
              <a:latin typeface="Calibri" panose="020F0502020204030204" pitchFamily="34" charset="0"/>
              <a:cs typeface="Calibri" panose="020F0502020204030204" pitchFamily="34" charset="0"/>
            </a:endParaRPr>
          </a:p>
          <a:p>
            <a:pPr marL="285750" indent="-285750">
              <a:buFontTx/>
              <a:buChar char="-"/>
            </a:pPr>
            <a:endParaRPr lang="en-GB" sz="2400" dirty="0">
              <a:latin typeface="Calibri" panose="020F0502020204030204" pitchFamily="34" charset="0"/>
              <a:cs typeface="Calibri" panose="020F0502020204030204" pitchFamily="34" charset="0"/>
            </a:endParaRPr>
          </a:p>
          <a:p>
            <a:pPr marL="285750" indent="-285750">
              <a:buFontTx/>
              <a:buChar char="-"/>
            </a:pPr>
            <a:r>
              <a:rPr lang="en-GB" sz="2800" b="1" dirty="0">
                <a:latin typeface="Calibri"/>
                <a:cs typeface="Calibri"/>
              </a:rPr>
              <a:t>Nursing Home Waiting List Data – </a:t>
            </a:r>
            <a:r>
              <a:rPr lang="en-GB" sz="2800" dirty="0">
                <a:latin typeface="Calibri"/>
                <a:cs typeface="Calibri"/>
              </a:rPr>
              <a:t>Identifying which patients are of higher risk, therefore identifying those who require urgent assessment or treatment &amp; prioritisation. </a:t>
            </a:r>
            <a:endParaRPr lang="en-GB" sz="2800" dirty="0">
              <a:latin typeface="Calibri" panose="020F0502020204030204" pitchFamily="34" charset="0"/>
              <a:cs typeface="Calibri" panose="020F0502020204030204" pitchFamily="34" charset="0"/>
            </a:endParaRPr>
          </a:p>
          <a:p>
            <a:r>
              <a:rPr lang="en-GB" sz="2800" b="1" dirty="0">
                <a:latin typeface="Calibri" panose="020F0502020204030204" pitchFamily="34" charset="0"/>
                <a:cs typeface="Calibri" panose="020F0502020204030204" pitchFamily="34" charset="0"/>
              </a:rPr>
              <a:t> </a:t>
            </a:r>
          </a:p>
          <a:p>
            <a:pPr marL="285750" indent="-285750">
              <a:buFontTx/>
              <a:buChar char="-"/>
            </a:pPr>
            <a:r>
              <a:rPr lang="en-GB" sz="2800" b="1" dirty="0">
                <a:latin typeface="Calibri"/>
                <a:cs typeface="Calibri"/>
              </a:rPr>
              <a:t>Staff Training Data – </a:t>
            </a:r>
            <a:r>
              <a:rPr lang="en-GB" sz="2800" dirty="0">
                <a:latin typeface="Calibri"/>
                <a:cs typeface="Calibri"/>
              </a:rPr>
              <a:t>Is there a link between a need for training of care home staff with an increase in the number of referrals received to our team? </a:t>
            </a:r>
            <a:endParaRPr lang="en-GB" sz="2800" dirty="0"/>
          </a:p>
        </p:txBody>
      </p:sp>
    </p:spTree>
    <p:extLst>
      <p:ext uri="{BB962C8B-B14F-4D97-AF65-F5344CB8AC3E}">
        <p14:creationId xmlns:p14="http://schemas.microsoft.com/office/powerpoint/2010/main" val="2529132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5698D2-6200-41C9-BCC6-27D9CB4CEBB6}"/>
              </a:ext>
            </a:extLst>
          </p:cNvPr>
          <p:cNvSpPr>
            <a:spLocks noGrp="1"/>
          </p:cNvSpPr>
          <p:nvPr>
            <p:ph type="title"/>
          </p:nvPr>
        </p:nvSpPr>
        <p:spPr/>
        <p:txBody>
          <a:bodyPr/>
          <a:lstStyle/>
          <a:p>
            <a:pPr algn="ctr"/>
            <a:r>
              <a:rPr lang="en-GB" sz="4400" b="1" dirty="0"/>
              <a:t>How did the challenge develop me? </a:t>
            </a:r>
          </a:p>
        </p:txBody>
      </p:sp>
      <p:sp>
        <p:nvSpPr>
          <p:cNvPr id="3" name="TextBox 2">
            <a:extLst>
              <a:ext uri="{FF2B5EF4-FFF2-40B4-BE49-F238E27FC236}">
                <a16:creationId xmlns:a16="http://schemas.microsoft.com/office/drawing/2014/main" id="{427DD05C-0A9E-4D82-A11B-B596CDC3E959}"/>
              </a:ext>
            </a:extLst>
          </p:cNvPr>
          <p:cNvSpPr txBox="1"/>
          <p:nvPr/>
        </p:nvSpPr>
        <p:spPr>
          <a:xfrm>
            <a:off x="929952" y="2238001"/>
            <a:ext cx="9556955" cy="4693593"/>
          </a:xfrm>
          <a:prstGeom prst="rect">
            <a:avLst/>
          </a:prstGeom>
          <a:noFill/>
        </p:spPr>
        <p:txBody>
          <a:bodyPr wrap="square" lIns="91440" tIns="45720" rIns="91440" bIns="45720" rtlCol="0" anchor="t">
            <a:spAutoFit/>
          </a:bodyPr>
          <a:lstStyle/>
          <a:p>
            <a:pPr marL="285750" indent="-285750">
              <a:buFont typeface="Arial" panose="020B0604020202020204" pitchFamily="34" charset="0"/>
              <a:buChar char="•"/>
            </a:pPr>
            <a:r>
              <a:rPr lang="en-GB" sz="2300" b="1" dirty="0">
                <a:latin typeface="Calibri"/>
                <a:cs typeface="Calibri"/>
              </a:rPr>
              <a:t>Decision Making </a:t>
            </a:r>
            <a:r>
              <a:rPr lang="en-GB" sz="2300" dirty="0">
                <a:latin typeface="Calibri"/>
                <a:cs typeface="Calibri"/>
              </a:rPr>
              <a:t>– Evaluating the circumstances, determining the seriousness of the issue, and use all the information and skills to address the issue, and consider the likely resolutions (BDA, 2014).</a:t>
            </a:r>
          </a:p>
          <a:p>
            <a:pPr marL="285750" indent="-285750">
              <a:buFont typeface="Arial" panose="020B0604020202020204" pitchFamily="34" charset="0"/>
              <a:buChar char="•"/>
            </a:pPr>
            <a:r>
              <a:rPr lang="en-GB" sz="2300" b="1" dirty="0">
                <a:latin typeface="Calibri"/>
                <a:cs typeface="Calibri"/>
              </a:rPr>
              <a:t>Improved communication </a:t>
            </a:r>
            <a:r>
              <a:rPr lang="en-GB" sz="2300" dirty="0">
                <a:latin typeface="Calibri"/>
                <a:cs typeface="Calibri"/>
              </a:rPr>
              <a:t>– Learning to communicate more efficiently with my team. </a:t>
            </a:r>
            <a:endParaRPr lang="en-GB" sz="2300" dirty="0">
              <a:latin typeface="Calibri" panose="020F0502020204030204" pitchFamily="34" charset="0"/>
              <a:ea typeface="Calibri"/>
              <a:cs typeface="Calibri" panose="020F0502020204030204" pitchFamily="34" charset="0"/>
            </a:endParaRPr>
          </a:p>
          <a:p>
            <a:pPr marL="285750" indent="-285750">
              <a:buFont typeface="Arial" panose="020B0604020202020204" pitchFamily="34" charset="0"/>
              <a:buChar char="•"/>
            </a:pPr>
            <a:r>
              <a:rPr lang="en-GB" sz="2300" b="1" dirty="0">
                <a:latin typeface="Calibri"/>
                <a:cs typeface="Calibri"/>
              </a:rPr>
              <a:t>Adaptability </a:t>
            </a:r>
            <a:r>
              <a:rPr lang="en-GB" sz="2300" dirty="0">
                <a:latin typeface="Calibri"/>
                <a:cs typeface="Calibri"/>
              </a:rPr>
              <a:t>– Holding an increased caseload usually forces you to adapt to changes, embracing new forms of working.</a:t>
            </a:r>
            <a:endParaRPr lang="en-GB" sz="2300" dirty="0">
              <a:latin typeface="Calibri" panose="020F0502020204030204" pitchFamily="34" charset="0"/>
              <a:ea typeface="Calibri"/>
              <a:cs typeface="Calibri" panose="020F0502020204030204" pitchFamily="34" charset="0"/>
            </a:endParaRPr>
          </a:p>
          <a:p>
            <a:pPr marL="285750" indent="-285750">
              <a:buFont typeface="Arial" panose="020B0604020202020204" pitchFamily="34" charset="0"/>
              <a:buChar char="•"/>
            </a:pPr>
            <a:r>
              <a:rPr lang="en-GB" sz="2300" b="1" dirty="0">
                <a:latin typeface="Calibri"/>
                <a:cs typeface="Calibri"/>
              </a:rPr>
              <a:t>Professional Development </a:t>
            </a:r>
            <a:r>
              <a:rPr lang="en-GB" sz="2300" dirty="0">
                <a:latin typeface="Calibri"/>
                <a:cs typeface="Calibri"/>
              </a:rPr>
              <a:t>– Prompts seeking further development such as training or reading publications and case studies.</a:t>
            </a:r>
            <a:endParaRPr lang="en-GB" sz="2300" dirty="0">
              <a:latin typeface="Calibri"/>
              <a:ea typeface="Calibri"/>
              <a:cs typeface="Calibri"/>
            </a:endParaRPr>
          </a:p>
          <a:p>
            <a:pPr marL="285750" indent="-285750">
              <a:buFont typeface="Arial" panose="020B0604020202020204" pitchFamily="34" charset="0"/>
              <a:buChar char="•"/>
            </a:pPr>
            <a:r>
              <a:rPr lang="en-GB" sz="2300" b="1" dirty="0">
                <a:latin typeface="Calibri"/>
                <a:cs typeface="Calibri"/>
              </a:rPr>
              <a:t>Resilience</a:t>
            </a:r>
            <a:r>
              <a:rPr lang="en-GB" sz="2300" dirty="0">
                <a:latin typeface="Calibri"/>
                <a:cs typeface="Calibri"/>
              </a:rPr>
              <a:t> – Skills for Care (2020) believe that resilience is the skill to adapt when in a stressful situation and being able to overcome challenges. Somebody who is resilient can manage with pressure and can recover quicker. </a:t>
            </a:r>
            <a:endParaRPr lang="en-GB" sz="2300" dirty="0"/>
          </a:p>
        </p:txBody>
      </p:sp>
    </p:spTree>
    <p:extLst>
      <p:ext uri="{BB962C8B-B14F-4D97-AF65-F5344CB8AC3E}">
        <p14:creationId xmlns:p14="http://schemas.microsoft.com/office/powerpoint/2010/main" val="19472211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648392" y="670362"/>
            <a:ext cx="9634451" cy="6337056"/>
          </a:xfrm>
          <a:prstGeom prst="rect">
            <a:avLst/>
          </a:prstGeom>
        </p:spPr>
        <p:txBody>
          <a:bodyPr wrap="square" lIns="91440" tIns="45720" rIns="91440" bIns="45720" anchor="t">
            <a:spAutoFit/>
          </a:bodyPr>
          <a:lstStyle/>
          <a:p>
            <a:pPr>
              <a:lnSpc>
                <a:spcPct val="107000"/>
              </a:lnSpc>
              <a:spcAft>
                <a:spcPts val="800"/>
              </a:spcAft>
            </a:pPr>
            <a:r>
              <a:rPr lang="en-GB" dirty="0">
                <a:latin typeface="Calibri" panose="020F0502020204030204" pitchFamily="34" charset="0"/>
                <a:ea typeface="Calibri" panose="020F0502020204030204" pitchFamily="34" charset="0"/>
                <a:cs typeface="Calibri" panose="020F0502020204030204" pitchFamily="34" charset="0"/>
              </a:rPr>
              <a:t>Health and Safety Executive (HSE) (2023) </a:t>
            </a:r>
            <a:r>
              <a:rPr lang="en-GB" i="1" dirty="0">
                <a:latin typeface="Calibri" panose="020F0502020204030204" pitchFamily="34" charset="0"/>
                <a:cs typeface="Calibri" panose="020F0502020204030204" pitchFamily="34" charset="0"/>
              </a:rPr>
              <a:t>Work-related stress and how to manage it. </a:t>
            </a:r>
            <a:r>
              <a:rPr lang="en-GB" dirty="0">
                <a:latin typeface="Calibri" panose="020F0502020204030204" pitchFamily="34" charset="0"/>
                <a:cs typeface="Calibri" panose="020F0502020204030204" pitchFamily="34" charset="0"/>
              </a:rPr>
              <a:t>Available at</a:t>
            </a:r>
            <a:r>
              <a:rPr lang="en-GB" i="1" dirty="0">
                <a:latin typeface="Calibri" panose="020F0502020204030204" pitchFamily="34" charset="0"/>
                <a:cs typeface="Calibri" panose="020F0502020204030204" pitchFamily="34" charset="0"/>
              </a:rPr>
              <a:t>:  </a:t>
            </a:r>
            <a:r>
              <a:rPr lang="en-GB" dirty="0">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https://www.hse.gov.uk/stress/overview.htm</a:t>
            </a:r>
            <a:r>
              <a:rPr lang="en-GB" dirty="0">
                <a:latin typeface="Calibri" panose="020F0502020204030204" pitchFamily="34" charset="0"/>
                <a:cs typeface="Calibri" panose="020F0502020204030204" pitchFamily="34" charset="0"/>
              </a:rPr>
              <a:t> (Accessed: 9th November 2023) </a:t>
            </a:r>
          </a:p>
          <a:p>
            <a:pPr>
              <a:lnSpc>
                <a:spcPct val="107000"/>
              </a:lnSpc>
              <a:spcAft>
                <a:spcPts val="800"/>
              </a:spcAft>
            </a:pPr>
            <a:endParaRPr lang="en-GB" dirty="0">
              <a:latin typeface="Calibri"/>
              <a:ea typeface="Calibri"/>
              <a:cs typeface="Times New Roman"/>
            </a:endParaRPr>
          </a:p>
          <a:p>
            <a:pPr>
              <a:lnSpc>
                <a:spcPct val="107000"/>
              </a:lnSpc>
              <a:spcAft>
                <a:spcPts val="800"/>
              </a:spcAft>
            </a:pPr>
            <a:r>
              <a:rPr lang="en-GB" dirty="0">
                <a:latin typeface="Calibri"/>
                <a:ea typeface="Calibri"/>
                <a:cs typeface="Times New Roman"/>
              </a:rPr>
              <a:t>Health Education and Improvement Wales (HEIW) (2020) </a:t>
            </a:r>
            <a:r>
              <a:rPr lang="en-GB" i="1" dirty="0">
                <a:latin typeface="Calibri"/>
                <a:ea typeface="Calibri"/>
                <a:cs typeface="Times New Roman"/>
              </a:rPr>
              <a:t>All Wales Guidelines for Delegation. </a:t>
            </a:r>
            <a:r>
              <a:rPr lang="en-GB" dirty="0">
                <a:latin typeface="Calibri"/>
                <a:ea typeface="Calibri"/>
                <a:cs typeface="Times New Roman"/>
              </a:rPr>
              <a:t>Available at: </a:t>
            </a:r>
            <a:r>
              <a:rPr lang="en-GB" dirty="0">
                <a:latin typeface="Calibri"/>
                <a:ea typeface="Calibri"/>
                <a:cs typeface="Times New Roman"/>
                <a:hlinkClick r:id="rId3">
                  <a:extLst>
                    <a:ext uri="{A12FA001-AC4F-418D-AE19-62706E023703}">
                      <ahyp:hlinkClr xmlns:ahyp="http://schemas.microsoft.com/office/drawing/2018/hyperlinkcolor" val="tx"/>
                    </a:ext>
                  </a:extLst>
                </a:hlinkClick>
              </a:rPr>
              <a:t>https://heiw.nhs.wales/files/weds-practicing-appropriate-delegation/all-wales-guidelines-for-delegation-2020/</a:t>
            </a:r>
            <a:r>
              <a:rPr lang="en-GB" dirty="0">
                <a:latin typeface="Calibri"/>
                <a:ea typeface="Calibri"/>
                <a:cs typeface="Times New Roman"/>
              </a:rPr>
              <a:t> (Accessed: 10</a:t>
            </a:r>
            <a:r>
              <a:rPr lang="en-GB" baseline="30000" dirty="0">
                <a:latin typeface="Calibri"/>
                <a:ea typeface="Calibri"/>
                <a:cs typeface="Times New Roman"/>
              </a:rPr>
              <a:t>th</a:t>
            </a:r>
            <a:r>
              <a:rPr lang="en-GB" dirty="0">
                <a:latin typeface="Calibri"/>
                <a:ea typeface="Calibri"/>
                <a:cs typeface="Times New Roman"/>
              </a:rPr>
              <a:t> November 2023) </a:t>
            </a:r>
            <a:endParaRPr lang="en-GB" dirty="0">
              <a:latin typeface="Calibri"/>
              <a:ea typeface="Calibri"/>
              <a:cs typeface="Times New Roman" panose="02020603050405020304" pitchFamily="18" charset="0"/>
            </a:endParaRPr>
          </a:p>
          <a:p>
            <a:pPr>
              <a:lnSpc>
                <a:spcPct val="107000"/>
              </a:lnSpc>
              <a:spcAft>
                <a:spcPts val="800"/>
              </a:spcAft>
            </a:pPr>
            <a:endParaRPr lang="en-GB" dirty="0">
              <a:latin typeface="Calibri" panose="020F0502020204030204" pitchFamily="34" charset="0"/>
              <a:cs typeface="Calibri" panose="020F0502020204030204" pitchFamily="34" charset="0"/>
            </a:endParaRPr>
          </a:p>
          <a:p>
            <a:pPr>
              <a:lnSpc>
                <a:spcPct val="107000"/>
              </a:lnSpc>
              <a:spcAft>
                <a:spcPts val="800"/>
              </a:spcAft>
            </a:pPr>
            <a:r>
              <a:rPr lang="en-GB" dirty="0">
                <a:latin typeface="Calibri"/>
                <a:cs typeface="Calibri"/>
              </a:rPr>
              <a:t>Skills for Care (2020) </a:t>
            </a:r>
            <a:r>
              <a:rPr lang="en-GB" i="1" dirty="0">
                <a:latin typeface="Calibri"/>
                <a:cs typeface="Calibri"/>
              </a:rPr>
              <a:t>Greater resilience, better care</a:t>
            </a:r>
            <a:r>
              <a:rPr lang="en-GB" b="1" dirty="0">
                <a:latin typeface="Calibri"/>
                <a:cs typeface="Calibri"/>
              </a:rPr>
              <a:t>. </a:t>
            </a:r>
            <a:r>
              <a:rPr lang="en-GB" dirty="0">
                <a:latin typeface="Calibri"/>
                <a:cs typeface="Calibri"/>
              </a:rPr>
              <a:t>Available at: ht</a:t>
            </a:r>
            <a:r>
              <a:rPr lang="en-GB" u="sng" dirty="0">
                <a:latin typeface="Calibri"/>
                <a:cs typeface="Calibri"/>
                <a:hlinkClick r:id="rId4">
                  <a:extLst>
                    <a:ext uri="{A12FA001-AC4F-418D-AE19-62706E023703}">
                      <ahyp:hlinkClr xmlns:ahyp="http://schemas.microsoft.com/office/drawing/2018/hyperlinkcolor" val="tx"/>
                    </a:ext>
                  </a:extLst>
                </a:hlinkClick>
              </a:rPr>
              <a:t>tps://www.skillsforcare.org.uk/resources/documents/Support-for-leaders-and-managers/Support-for-Registered-managers/Building-resilience/Greater-resilience-better-care.pdf</a:t>
            </a:r>
            <a:r>
              <a:rPr lang="en-GB" dirty="0">
                <a:latin typeface="Calibri"/>
                <a:cs typeface="Calibri"/>
              </a:rPr>
              <a:t> (Accessed: 9th November 2023) </a:t>
            </a:r>
          </a:p>
          <a:p>
            <a:pPr>
              <a:lnSpc>
                <a:spcPct val="107000"/>
              </a:lnSpc>
              <a:spcAft>
                <a:spcPts val="800"/>
              </a:spcAft>
            </a:pPr>
            <a:endParaRPr lang="en-GB" dirty="0"/>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The British Dietetic Association (2014) </a:t>
            </a:r>
            <a:r>
              <a:rPr lang="en-GB" i="1" dirty="0">
                <a:latin typeface="Calibri" panose="020F0502020204030204" pitchFamily="34" charset="0"/>
                <a:ea typeface="Calibri" panose="020F0502020204030204" pitchFamily="34" charset="0"/>
                <a:cs typeface="Times New Roman" panose="02020603050405020304" pitchFamily="18" charset="0"/>
              </a:rPr>
              <a:t>Assistant Practitioner Curriculum</a:t>
            </a:r>
            <a:r>
              <a:rPr lang="en-GB" b="1" dirty="0">
                <a:latin typeface="Calibri" panose="020F0502020204030204" pitchFamily="34" charset="0"/>
                <a:ea typeface="Calibri" panose="020F0502020204030204" pitchFamily="34" charset="0"/>
                <a:cs typeface="Times New Roman" panose="02020603050405020304" pitchFamily="18" charset="0"/>
              </a:rPr>
              <a:t>. </a:t>
            </a:r>
            <a:r>
              <a:rPr lang="en-GB" dirty="0">
                <a:latin typeface="Calibri" panose="020F0502020204030204" pitchFamily="34" charset="0"/>
                <a:ea typeface="Calibri" panose="020F0502020204030204" pitchFamily="34" charset="0"/>
                <a:cs typeface="Times New Roman" panose="02020603050405020304" pitchFamily="18" charset="0"/>
              </a:rPr>
              <a:t>Available at:</a:t>
            </a:r>
            <a:r>
              <a:rPr lang="en-GB" b="1" dirty="0">
                <a:latin typeface="Calibri" panose="020F0502020204030204" pitchFamily="34" charset="0"/>
                <a:ea typeface="Calibri" panose="020F0502020204030204" pitchFamily="34" charset="0"/>
                <a:cs typeface="Times New Roman" panose="02020603050405020304" pitchFamily="18" charset="0"/>
              </a:rPr>
              <a:t> </a:t>
            </a:r>
            <a:r>
              <a:rPr lang="en-GB" u="sng" dirty="0">
                <a:latin typeface="Calibri" panose="020F050202020403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https://www.bda.uk.com/static/95e04fce-29d8-4da6-88dbd4df81ff9a8a/apcurric.pdf</a:t>
            </a:r>
            <a:r>
              <a:rPr lang="en-GB" dirty="0">
                <a:latin typeface="Calibri" panose="020F0502020204030204" pitchFamily="34" charset="0"/>
                <a:ea typeface="Calibri" panose="020F0502020204030204" pitchFamily="34" charset="0"/>
                <a:cs typeface="Times New Roman" panose="02020603050405020304" pitchFamily="18" charset="0"/>
              </a:rPr>
              <a:t> (Accessed: 2</a:t>
            </a:r>
            <a:r>
              <a:rPr lang="en-GB" baseline="30000" dirty="0">
                <a:latin typeface="Calibri" panose="020F0502020204030204" pitchFamily="34" charset="0"/>
                <a:ea typeface="Calibri" panose="020F0502020204030204" pitchFamily="34" charset="0"/>
                <a:cs typeface="Times New Roman" panose="02020603050405020304" pitchFamily="18" charset="0"/>
              </a:rPr>
              <a:t>nd</a:t>
            </a:r>
            <a:r>
              <a:rPr lang="en-GB" dirty="0">
                <a:latin typeface="Calibri" panose="020F0502020204030204" pitchFamily="34" charset="0"/>
                <a:ea typeface="Calibri" panose="020F0502020204030204" pitchFamily="34" charset="0"/>
                <a:cs typeface="Times New Roman" panose="02020603050405020304" pitchFamily="18" charset="0"/>
              </a:rPr>
              <a:t> November 2023)</a:t>
            </a: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26574514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B3754C74FB1700449A1D2EC2E5A77D80" ma:contentTypeVersion="16" ma:contentTypeDescription="Create a new document." ma:contentTypeScope="" ma:versionID="eb0041fa29a20f91ce2d586d9da29092">
  <xsd:schema xmlns:xsd="http://www.w3.org/2001/XMLSchema" xmlns:xs="http://www.w3.org/2001/XMLSchema" xmlns:p="http://schemas.microsoft.com/office/2006/metadata/properties" xmlns:ns3="ee8746d6-0e70-4dab-b276-28e422542d2f" xmlns:ns4="c8c88429-e1a5-4fcd-9b6a-57468ba8afe4" targetNamespace="http://schemas.microsoft.com/office/2006/metadata/properties" ma:root="true" ma:fieldsID="f5ff495c38c4acf7f5f2c4dab8821507" ns3:_="" ns4:_="">
    <xsd:import namespace="ee8746d6-0e70-4dab-b276-28e422542d2f"/>
    <xsd:import namespace="c8c88429-e1a5-4fcd-9b6a-57468ba8afe4"/>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Auto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element ref="ns3:MediaServiceDateTaken" minOccurs="0"/>
                <xsd:element ref="ns3:MediaServiceLocation"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e8746d6-0e70-4dab-b276-28e422542d2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2" nillable="true" ma:displayName="Tags" ma:internalName="MediaServiceAutoTags" ma:readOnly="true">
      <xsd:simpleType>
        <xsd:restriction base="dms:Text"/>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DateTaken" ma:index="19" nillable="true" ma:displayName="MediaServiceDateTaken" ma:hidden="true" ma:indexed="true" ma:internalName="MediaServiceDateTaken" ma:readOnly="true">
      <xsd:simpleType>
        <xsd:restriction base="dms:Text"/>
      </xsd:simpleType>
    </xsd:element>
    <xsd:element name="MediaServiceLocation" ma:index="20" nillable="true" ma:displayName="Location" ma:indexed="true" ma:internalName="MediaServiceLocation" ma:readOnly="true">
      <xsd:simpleType>
        <xsd:restriction base="dms:Text"/>
      </xsd:simpleType>
    </xsd:element>
    <xsd:element name="_activity" ma:index="21" nillable="true" ma:displayName="_activity" ma:hidden="true" ma:internalName="_activity">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element name="MediaServiceSystemTags" ma:index="23"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8c88429-e1a5-4fcd-9b6a-57468ba8afe4"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ee8746d6-0e70-4dab-b276-28e422542d2f"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4F09EB0-CF0F-4292-8BB9-7A36B866FE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e8746d6-0e70-4dab-b276-28e422542d2f"/>
    <ds:schemaRef ds:uri="c8c88429-e1a5-4fcd-9b6a-57468ba8af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7D423938-A040-4823-AC6B-A7A716F8528E}">
  <ds:schemaRefs>
    <ds:schemaRef ds:uri="http://schemas.openxmlformats.org/package/2006/metadata/core-properties"/>
    <ds:schemaRef ds:uri="http://purl.org/dc/dcmitype/"/>
    <ds:schemaRef ds:uri="http://purl.org/dc/elements/1.1/"/>
    <ds:schemaRef ds:uri="http://schemas.microsoft.com/office/2006/documentManagement/types"/>
    <ds:schemaRef ds:uri="c8c88429-e1a5-4fcd-9b6a-57468ba8afe4"/>
    <ds:schemaRef ds:uri="ee8746d6-0e70-4dab-b276-28e422542d2f"/>
    <ds:schemaRef ds:uri="http://schemas.microsoft.com/office/infopath/2007/PartnerControls"/>
    <ds:schemaRef ds:uri="http://schemas.microsoft.com/office/2006/metadata/properties"/>
    <ds:schemaRef ds:uri="http://www.w3.org/XML/1998/namespace"/>
    <ds:schemaRef ds:uri="http://purl.org/dc/terms/"/>
  </ds:schemaRefs>
</ds:datastoreItem>
</file>

<file path=customXml/itemProps3.xml><?xml version="1.0" encoding="utf-8"?>
<ds:datastoreItem xmlns:ds="http://schemas.openxmlformats.org/officeDocument/2006/customXml" ds:itemID="{32FFE957-F72F-4344-A1D6-CBCBC330C73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600</TotalTime>
  <Words>759</Words>
  <Application>Microsoft Office PowerPoint</Application>
  <PresentationFormat>Widescreen</PresentationFormat>
  <Paragraphs>50</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 Boardroom</vt:lpstr>
      <vt:lpstr>‘A demonstration of leadership skills required within your role as a therapy assistant practitioner, in response to increased caseload’</vt:lpstr>
      <vt:lpstr> </vt:lpstr>
      <vt:lpstr>My role as a Dietetic Assistant Practitioner  </vt:lpstr>
      <vt:lpstr>Leadership Skills  Working as an effective and accountable member of the team and demonstrating adequate management skills (BDA,2014)</vt:lpstr>
      <vt:lpstr>Case Load Implications</vt:lpstr>
      <vt:lpstr>Data / Information</vt:lpstr>
      <vt:lpstr>How did the challenge develop me?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demonstration of leadership skills required within your role as a therapy assistant practitioner, in response to increased caseload</dc:title>
  <dc:creator>Rhiannon Sian Edwards (CTM UHB - Dietetic Assistant Practitioner)</dc:creator>
  <cp:lastModifiedBy>Rhiannon Sian Edwards (CTM UHB - Dietetic Assistant Practitioner)</cp:lastModifiedBy>
  <cp:revision>188</cp:revision>
  <cp:lastPrinted>2023-11-08T10:37:17Z</cp:lastPrinted>
  <dcterms:created xsi:type="dcterms:W3CDTF">2023-11-02T15:26:06Z</dcterms:created>
  <dcterms:modified xsi:type="dcterms:W3CDTF">2023-11-14T13:49:04Z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0x010100B3754C74FB1700449A1D2EC2E5A77D80</vt:lpwstr>
  </property>
</Properties>
</file>