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211C-0C2C-A202-C746-30F30D1489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D241C33-16B2-7480-B6B5-836D2B6351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E64D95-6C12-52D0-CB06-E174C254FC17}"/>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5" name="Footer Placeholder 4">
            <a:extLst>
              <a:ext uri="{FF2B5EF4-FFF2-40B4-BE49-F238E27FC236}">
                <a16:creationId xmlns:a16="http://schemas.microsoft.com/office/drawing/2014/main" id="{990D413F-34C2-1F1A-3ABB-441D98B1B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B9B38-873E-2AD1-DF34-8E9EE3A35ECD}"/>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2251711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81706-6379-99A4-7C7D-D1BAA16868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B423A8-B29B-ADA6-5E57-00280D5F253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4F98BC-C92A-1668-FC80-85D4CF50007E}"/>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5" name="Footer Placeholder 4">
            <a:extLst>
              <a:ext uri="{FF2B5EF4-FFF2-40B4-BE49-F238E27FC236}">
                <a16:creationId xmlns:a16="http://schemas.microsoft.com/office/drawing/2014/main" id="{5C092467-F49E-3730-E4AF-8C7F9529ED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B40658-103A-1B88-B5D4-40359B9E0490}"/>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3752171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A7253-AEA7-0648-C67E-0F49AF3A46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758655-4CD7-FFEC-F87B-B3AEC2B392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A0AA07-2CF2-4AD3-3652-A73F573F4E35}"/>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5" name="Footer Placeholder 4">
            <a:extLst>
              <a:ext uri="{FF2B5EF4-FFF2-40B4-BE49-F238E27FC236}">
                <a16:creationId xmlns:a16="http://schemas.microsoft.com/office/drawing/2014/main" id="{27017F71-0EDA-93F3-6E5D-BC1FEEF06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C1FE97-964C-0DF8-83DA-2147284FA18B}"/>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482571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955A9-3D92-F393-A767-AB38D5DB87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FC4709-11A4-E463-123E-6BA3F1311D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660D6DA-139B-705C-F924-EDC86457F5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75DC02-9A65-B33C-7F41-769FCECACB85}"/>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6" name="Footer Placeholder 5">
            <a:extLst>
              <a:ext uri="{FF2B5EF4-FFF2-40B4-BE49-F238E27FC236}">
                <a16:creationId xmlns:a16="http://schemas.microsoft.com/office/drawing/2014/main" id="{72AAD2F2-1085-FBEF-75C8-30DF9E7A43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35442E-108D-2479-653C-D1F8712259B7}"/>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316586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23577-41E4-F2CD-1052-ABF39451E1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D5EA9-DE88-3F44-533D-5BA9AB979D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6200EF-825C-EA13-F294-93F32AF183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C244C9-486B-12A2-C3CE-17EC23F887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B3E76F-01E2-21F3-2BDF-101590200E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664CF3-BD47-8F43-CFDC-2768360CBA2A}"/>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8" name="Footer Placeholder 7">
            <a:extLst>
              <a:ext uri="{FF2B5EF4-FFF2-40B4-BE49-F238E27FC236}">
                <a16:creationId xmlns:a16="http://schemas.microsoft.com/office/drawing/2014/main" id="{E1137DE1-135F-7BA8-685E-A09005FB8D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95903A-B167-D9D6-A90C-E616304772C9}"/>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2604337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8EDAA-F015-EE67-5145-DA7FC61CA3A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751930-BCA1-3550-3EB5-E863735831AA}"/>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4" name="Footer Placeholder 3">
            <a:extLst>
              <a:ext uri="{FF2B5EF4-FFF2-40B4-BE49-F238E27FC236}">
                <a16:creationId xmlns:a16="http://schemas.microsoft.com/office/drawing/2014/main" id="{5319E151-93BA-1ABE-461A-46ECD46271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BF8221-EE7B-8AAC-F440-0B454AB858DE}"/>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686067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A49320-060E-0732-BE4C-A74D695FC3A4}"/>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3" name="Footer Placeholder 2">
            <a:extLst>
              <a:ext uri="{FF2B5EF4-FFF2-40B4-BE49-F238E27FC236}">
                <a16:creationId xmlns:a16="http://schemas.microsoft.com/office/drawing/2014/main" id="{2C43C137-1781-0ADB-0CC1-D1C733DA5E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72AC42-5777-E653-B3BE-DE90A2238711}"/>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3549334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646C9-B2A9-85A9-4984-145156699A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10BCCF-5B79-CAAA-D685-02DA61BE85A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35480E-819D-2662-5FB6-3CCB67F2C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5929BA-4127-9C99-2E49-C4B256007FB5}"/>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6" name="Footer Placeholder 5">
            <a:extLst>
              <a:ext uri="{FF2B5EF4-FFF2-40B4-BE49-F238E27FC236}">
                <a16:creationId xmlns:a16="http://schemas.microsoft.com/office/drawing/2014/main" id="{D8210C7D-FA18-D7F7-C2F6-64DB28F88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6E0DEB-B42C-F8F1-D100-308206FD6656}"/>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4128369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FE5E9-CB31-7759-F72C-4CA20D46C6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07F8D1-2DD1-2E38-F134-524B68BAD2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BF9CB3-3B77-2CDF-38C5-80A7FFD2EB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343158-BD85-72D5-70DC-E05F9E3CE30D}"/>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6" name="Footer Placeholder 5">
            <a:extLst>
              <a:ext uri="{FF2B5EF4-FFF2-40B4-BE49-F238E27FC236}">
                <a16:creationId xmlns:a16="http://schemas.microsoft.com/office/drawing/2014/main" id="{F0DA4F3C-0293-9D6A-1E6F-3343009B38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6EF4E9-0707-18A2-D1BD-9A37DDAAB12D}"/>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4213890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555D9-0F6F-40F4-6E1E-72C9C7EBCF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F92939-5B28-9A1F-979A-093256C7FD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1C42BE-104A-F4E1-8EE8-3E7DAE8AC698}"/>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5" name="Footer Placeholder 4">
            <a:extLst>
              <a:ext uri="{FF2B5EF4-FFF2-40B4-BE49-F238E27FC236}">
                <a16:creationId xmlns:a16="http://schemas.microsoft.com/office/drawing/2014/main" id="{3473FA9C-F2D7-0CC1-E058-86D959EAC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CD1AE-2E9A-EEDE-FE6A-71C22D2570CF}"/>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3802298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1A2225-BF5F-5D21-B8E6-5D31D9DBCFD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292BDD-5A12-EA26-6B37-8F265274E7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C3B19C-8A74-C911-F107-D001FD6AD83C}"/>
              </a:ext>
            </a:extLst>
          </p:cNvPr>
          <p:cNvSpPr>
            <a:spLocks noGrp="1"/>
          </p:cNvSpPr>
          <p:nvPr>
            <p:ph type="dt" sz="half" idx="10"/>
          </p:nvPr>
        </p:nvSpPr>
        <p:spPr/>
        <p:txBody>
          <a:bodyPr/>
          <a:lstStyle/>
          <a:p>
            <a:fld id="{1318F4B8-C923-478D-BA0C-C78C49590033}" type="datetimeFigureOut">
              <a:rPr lang="en-GB" smtClean="0"/>
              <a:t>23/11/2025</a:t>
            </a:fld>
            <a:endParaRPr lang="en-GB"/>
          </a:p>
        </p:txBody>
      </p:sp>
      <p:sp>
        <p:nvSpPr>
          <p:cNvPr id="5" name="Footer Placeholder 4">
            <a:extLst>
              <a:ext uri="{FF2B5EF4-FFF2-40B4-BE49-F238E27FC236}">
                <a16:creationId xmlns:a16="http://schemas.microsoft.com/office/drawing/2014/main" id="{D81F5D92-4588-7CA6-83CE-95A1AD7B4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4977B6-C146-BDDF-ED8B-90ADA83E5375}"/>
              </a:ext>
            </a:extLst>
          </p:cNvPr>
          <p:cNvSpPr>
            <a:spLocks noGrp="1"/>
          </p:cNvSpPr>
          <p:nvPr>
            <p:ph type="sldNum" sz="quarter" idx="12"/>
          </p:nvPr>
        </p:nvSpPr>
        <p:spPr/>
        <p:txBody>
          <a:bodyPr/>
          <a:lstStyle/>
          <a:p>
            <a:fld id="{75E835F3-96FE-42BB-A075-49D57C8D8EA2}" type="slidenum">
              <a:rPr lang="en-GB" smtClean="0"/>
              <a:t>‹#›</a:t>
            </a:fld>
            <a:endParaRPr lang="en-GB"/>
          </a:p>
        </p:txBody>
      </p:sp>
    </p:spTree>
    <p:extLst>
      <p:ext uri="{BB962C8B-B14F-4D97-AF65-F5344CB8AC3E}">
        <p14:creationId xmlns:p14="http://schemas.microsoft.com/office/powerpoint/2010/main" val="901223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3FA4C1-4658-C7BE-B59D-8554C3BD2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9E2B47-4E29-BFFB-AE7C-7C0D723C86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9C4D04-DB6C-A370-5B1B-B6F95C2358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18F4B8-C923-478D-BA0C-C78C49590033}" type="datetimeFigureOut">
              <a:rPr lang="en-GB" smtClean="0"/>
              <a:t>23/11/2025</a:t>
            </a:fld>
            <a:endParaRPr lang="en-GB"/>
          </a:p>
        </p:txBody>
      </p:sp>
      <p:sp>
        <p:nvSpPr>
          <p:cNvPr id="5" name="Footer Placeholder 4">
            <a:extLst>
              <a:ext uri="{FF2B5EF4-FFF2-40B4-BE49-F238E27FC236}">
                <a16:creationId xmlns:a16="http://schemas.microsoft.com/office/drawing/2014/main" id="{7D57932B-7425-D02F-2F65-DC4D7C19616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5229E06-CD57-1FAD-E6C4-00E116A1E7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E835F3-96FE-42BB-A075-49D57C8D8EA2}" type="slidenum">
              <a:rPr lang="en-GB" smtClean="0"/>
              <a:t>‹#›</a:t>
            </a:fld>
            <a:endParaRPr lang="en-GB"/>
          </a:p>
        </p:txBody>
      </p:sp>
    </p:spTree>
    <p:extLst>
      <p:ext uri="{BB962C8B-B14F-4D97-AF65-F5344CB8AC3E}">
        <p14:creationId xmlns:p14="http://schemas.microsoft.com/office/powerpoint/2010/main" val="27820736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councils.forbes.com/blog/the-role-of-influencers-in-innovative-brand-strateg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6FD7672-78BE-4D6F-A711-2CDB79B52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4662" y="323519"/>
            <a:ext cx="4323899" cy="6212748"/>
          </a:xfrm>
          <a:custGeom>
            <a:avLst/>
            <a:gdLst>
              <a:gd name="connsiteX0" fmla="*/ 0 w 4323899"/>
              <a:gd name="connsiteY0" fmla="*/ 0 h 6212748"/>
              <a:gd name="connsiteX1" fmla="*/ 742501 w 4323899"/>
              <a:gd name="connsiteY1" fmla="*/ 0 h 6212748"/>
              <a:gd name="connsiteX2" fmla="*/ 4323899 w 4323899"/>
              <a:gd name="connsiteY2" fmla="*/ 0 h 6212748"/>
              <a:gd name="connsiteX3" fmla="*/ 4323899 w 4323899"/>
              <a:gd name="connsiteY3" fmla="*/ 2864954 h 6212748"/>
              <a:gd name="connsiteX4" fmla="*/ 880454 w 4323899"/>
              <a:gd name="connsiteY4" fmla="*/ 6212748 h 6212748"/>
              <a:gd name="connsiteX5" fmla="*/ 0 w 4323899"/>
              <a:gd name="connsiteY5" fmla="*/ 6212748 h 6212748"/>
              <a:gd name="connsiteX6" fmla="*/ 0 w 4323899"/>
              <a:gd name="connsiteY6" fmla="*/ 6210962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3899" h="6212748">
                <a:moveTo>
                  <a:pt x="0" y="0"/>
                </a:moveTo>
                <a:lnTo>
                  <a:pt x="742501" y="0"/>
                </a:lnTo>
                <a:lnTo>
                  <a:pt x="4323899" y="0"/>
                </a:lnTo>
                <a:lnTo>
                  <a:pt x="4323899" y="2864954"/>
                </a:lnTo>
                <a:lnTo>
                  <a:pt x="880454" y="6212748"/>
                </a:lnTo>
                <a:lnTo>
                  <a:pt x="0" y="6212748"/>
                </a:lnTo>
                <a:lnTo>
                  <a:pt x="0" y="6210962"/>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BE5F74-0822-34AC-7799-2AE348B7C295}"/>
              </a:ext>
            </a:extLst>
          </p:cNvPr>
          <p:cNvSpPr>
            <a:spLocks noGrp="1"/>
          </p:cNvSpPr>
          <p:nvPr>
            <p:ph type="ctrTitle"/>
          </p:nvPr>
        </p:nvSpPr>
        <p:spPr>
          <a:xfrm>
            <a:off x="7712490" y="1590427"/>
            <a:ext cx="3753419" cy="2847413"/>
          </a:xfrm>
        </p:spPr>
        <p:txBody>
          <a:bodyPr anchor="b">
            <a:normAutofit/>
          </a:bodyPr>
          <a:lstStyle/>
          <a:p>
            <a:pPr algn="l"/>
            <a:r>
              <a:rPr lang="en-US" sz="3600" dirty="0">
                <a:solidFill>
                  <a:schemeClr val="tx2">
                    <a:lumMod val="75000"/>
                    <a:lumOff val="25000"/>
                  </a:schemeClr>
                </a:solidFill>
                <a:latin typeface="Arial Black" panose="020B0A04020102020204" pitchFamily="34" charset="0"/>
              </a:rPr>
              <a:t>The Role of Influencers in Modern Marketing</a:t>
            </a:r>
            <a:endParaRPr lang="en-GB" sz="3600" dirty="0">
              <a:solidFill>
                <a:schemeClr val="tx2">
                  <a:lumMod val="75000"/>
                  <a:lumOff val="25000"/>
                </a:schemeClr>
              </a:solidFill>
              <a:latin typeface="Arial Black" panose="020B0A04020102020204" pitchFamily="34" charset="0"/>
            </a:endParaRPr>
          </a:p>
        </p:txBody>
      </p:sp>
      <p:sp>
        <p:nvSpPr>
          <p:cNvPr id="3" name="Subtitle 2">
            <a:extLst>
              <a:ext uri="{FF2B5EF4-FFF2-40B4-BE49-F238E27FC236}">
                <a16:creationId xmlns:a16="http://schemas.microsoft.com/office/drawing/2014/main" id="{F2B7EFE7-EC6C-951C-F6E3-73B44B87D1A3}"/>
              </a:ext>
            </a:extLst>
          </p:cNvPr>
          <p:cNvSpPr>
            <a:spLocks noGrp="1"/>
          </p:cNvSpPr>
          <p:nvPr>
            <p:ph type="subTitle" idx="1"/>
          </p:nvPr>
        </p:nvSpPr>
        <p:spPr>
          <a:xfrm>
            <a:off x="2614510" y="5733136"/>
            <a:ext cx="3609716" cy="484071"/>
          </a:xfrm>
        </p:spPr>
        <p:txBody>
          <a:bodyPr anchor="t">
            <a:noAutofit/>
          </a:bodyPr>
          <a:lstStyle/>
          <a:p>
            <a:pPr algn="l"/>
            <a:r>
              <a:rPr lang="en-GB" dirty="0">
                <a:solidFill>
                  <a:schemeClr val="tx2">
                    <a:lumMod val="75000"/>
                    <a:lumOff val="25000"/>
                  </a:schemeClr>
                </a:solidFill>
                <a:latin typeface="Arial Black" panose="020B0A04020102020204" pitchFamily="34" charset="0"/>
              </a:rPr>
              <a:t>Neculai Balaceanu </a:t>
            </a:r>
          </a:p>
        </p:txBody>
      </p:sp>
      <p:pic>
        <p:nvPicPr>
          <p:cNvPr id="4" name="Picture 3">
            <a:extLst>
              <a:ext uri="{FF2B5EF4-FFF2-40B4-BE49-F238E27FC236}">
                <a16:creationId xmlns:a16="http://schemas.microsoft.com/office/drawing/2014/main" id="{198F22F2-18AC-68D8-3C72-A3BC3726BDAC}"/>
              </a:ext>
            </a:extLst>
          </p:cNvPr>
          <p:cNvPicPr>
            <a:picLocks noChangeAspect="1"/>
          </p:cNvPicPr>
          <p:nvPr/>
        </p:nvPicPr>
        <p:blipFill>
          <a:blip r:embed="rId2"/>
          <a:stretch>
            <a:fillRect/>
          </a:stretch>
        </p:blipFill>
        <p:spPr>
          <a:xfrm>
            <a:off x="750269" y="1084668"/>
            <a:ext cx="6533400" cy="4553081"/>
          </a:xfrm>
          <a:prstGeom prst="rect">
            <a:avLst/>
          </a:prstGeom>
        </p:spPr>
      </p:pic>
    </p:spTree>
    <p:extLst>
      <p:ext uri="{BB962C8B-B14F-4D97-AF65-F5344CB8AC3E}">
        <p14:creationId xmlns:p14="http://schemas.microsoft.com/office/powerpoint/2010/main" val="4101199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AAA925-2FEE-4E9B-B60C-B03A886BD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C0C0D-E785-D02A-5832-1A6D46C9F04C}"/>
              </a:ext>
            </a:extLst>
          </p:cNvPr>
          <p:cNvSpPr>
            <a:spLocks noGrp="1"/>
          </p:cNvSpPr>
          <p:nvPr>
            <p:ph type="title"/>
          </p:nvPr>
        </p:nvSpPr>
        <p:spPr>
          <a:xfrm>
            <a:off x="5867475" y="847827"/>
            <a:ext cx="5408813" cy="1169585"/>
          </a:xfrm>
        </p:spPr>
        <p:txBody>
          <a:bodyPr anchor="b">
            <a:normAutofit/>
          </a:bodyPr>
          <a:lstStyle/>
          <a:p>
            <a:r>
              <a:rPr lang="en-US" sz="3200" dirty="0">
                <a:solidFill>
                  <a:schemeClr val="tx2">
                    <a:lumMod val="75000"/>
                    <a:lumOff val="25000"/>
                  </a:schemeClr>
                </a:solidFill>
                <a:latin typeface="Arial Black" panose="020B0A04020102020204" pitchFamily="34" charset="0"/>
              </a:rPr>
              <a:t>The Role of Influencers in Modern Marketing</a:t>
            </a:r>
            <a:endParaRPr lang="en-GB" sz="3200" dirty="0">
              <a:solidFill>
                <a:schemeClr val="tx2">
                  <a:lumMod val="75000"/>
                  <a:lumOff val="25000"/>
                </a:schemeClr>
              </a:solidFill>
              <a:latin typeface="Arial Black" panose="020B0A04020102020204" pitchFamily="34" charset="0"/>
            </a:endParaRPr>
          </a:p>
        </p:txBody>
      </p:sp>
      <p:pic>
        <p:nvPicPr>
          <p:cNvPr id="4" name="Picture 3">
            <a:extLst>
              <a:ext uri="{FF2B5EF4-FFF2-40B4-BE49-F238E27FC236}">
                <a16:creationId xmlns:a16="http://schemas.microsoft.com/office/drawing/2014/main" id="{01F3A0B3-2390-0F9C-3800-61A12ABA27DF}"/>
              </a:ext>
            </a:extLst>
          </p:cNvPr>
          <p:cNvPicPr>
            <a:picLocks noChangeAspect="1"/>
          </p:cNvPicPr>
          <p:nvPr/>
        </p:nvPicPr>
        <p:blipFill>
          <a:blip r:embed="rId2"/>
          <a:srcRect l="398" r="4377" b="-1"/>
          <a:stretch>
            <a:fillRect/>
          </a:stretch>
        </p:blipFill>
        <p:spPr>
          <a:xfrm>
            <a:off x="914401" y="774285"/>
            <a:ext cx="4389120" cy="2581173"/>
          </a:xfrm>
          <a:prstGeom prst="rect">
            <a:avLst/>
          </a:prstGeom>
        </p:spPr>
      </p:pic>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57331" y="2188548"/>
            <a:ext cx="5041025"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5BE5D09-62A5-4C85-90CC-B588FB71B04A}"/>
              </a:ext>
            </a:extLst>
          </p:cNvPr>
          <p:cNvPicPr>
            <a:picLocks noChangeAspect="1"/>
          </p:cNvPicPr>
          <p:nvPr/>
        </p:nvPicPr>
        <p:blipFill>
          <a:blip r:embed="rId3"/>
          <a:srcRect l="2828" r="2828" b="-1"/>
          <a:stretch>
            <a:fillRect/>
          </a:stretch>
        </p:blipFill>
        <p:spPr>
          <a:xfrm>
            <a:off x="914401" y="3575074"/>
            <a:ext cx="4389120" cy="2581173"/>
          </a:xfrm>
          <a:prstGeom prst="rect">
            <a:avLst/>
          </a:prstGeom>
        </p:spPr>
      </p:pic>
      <p:sp>
        <p:nvSpPr>
          <p:cNvPr id="3" name="Content Placeholder 2">
            <a:extLst>
              <a:ext uri="{FF2B5EF4-FFF2-40B4-BE49-F238E27FC236}">
                <a16:creationId xmlns:a16="http://schemas.microsoft.com/office/drawing/2014/main" id="{A911404B-9A2A-9063-F057-962FC0C73F5E}"/>
              </a:ext>
            </a:extLst>
          </p:cNvPr>
          <p:cNvSpPr>
            <a:spLocks noGrp="1"/>
          </p:cNvSpPr>
          <p:nvPr>
            <p:ph idx="1"/>
          </p:nvPr>
        </p:nvSpPr>
        <p:spPr>
          <a:xfrm>
            <a:off x="5868786" y="2508105"/>
            <a:ext cx="5408813" cy="3632493"/>
          </a:xfrm>
        </p:spPr>
        <p:txBody>
          <a:bodyPr anchor="ctr">
            <a:normAutofit/>
          </a:bodyPr>
          <a:lstStyle/>
          <a:p>
            <a:r>
              <a:rPr lang="en-US" sz="1600" dirty="0">
                <a:latin typeface="Arial" panose="020B0604020202020204" pitchFamily="34" charset="0"/>
                <a:cs typeface="Arial" panose="020B0604020202020204" pitchFamily="34" charset="0"/>
              </a:rPr>
              <a:t>Influencer marketing is now at the core of how brands communicate with digital audiences. </a:t>
            </a:r>
          </a:p>
          <a:p>
            <a:r>
              <a:rPr lang="en-US" sz="1600" dirty="0">
                <a:latin typeface="Arial" panose="020B0604020202020204" pitchFamily="34" charset="0"/>
                <a:cs typeface="Arial" panose="020B0604020202020204" pitchFamily="34" charset="0"/>
              </a:rPr>
              <a:t>Research has shown that influencers impact consumer attitudes, trust, and consumer buying behavior (Joshi et al., 2025).</a:t>
            </a:r>
          </a:p>
          <a:p>
            <a:r>
              <a:rPr lang="en-US" sz="1600" dirty="0">
                <a:latin typeface="Arial" panose="020B0604020202020204" pitchFamily="34" charset="0"/>
                <a:cs typeface="Arial" panose="020B0604020202020204" pitchFamily="34" charset="0"/>
              </a:rPr>
              <a:t>Social media has quickened the shift away from traditional advertising to peer style recommendations (</a:t>
            </a:r>
            <a:r>
              <a:rPr lang="en-US" sz="1600" dirty="0" err="1">
                <a:latin typeface="Arial" panose="020B0604020202020204" pitchFamily="34" charset="0"/>
                <a:cs typeface="Arial" panose="020B0604020202020204" pitchFamily="34" charset="0"/>
              </a:rPr>
              <a:t>Vrontis</a:t>
            </a:r>
            <a:r>
              <a:rPr lang="en-US" sz="1600" dirty="0">
                <a:latin typeface="Arial" panose="020B0604020202020204" pitchFamily="34" charset="0"/>
                <a:cs typeface="Arial" panose="020B0604020202020204" pitchFamily="34" charset="0"/>
              </a:rPr>
              <a:t> et al, 2021). Consumers are turning to influencers for product guidance, authenticity, and awareness of trends.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0139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7DE96-E193-906E-A56A-C764A939985D}"/>
              </a:ext>
            </a:extLst>
          </p:cNvPr>
          <p:cNvSpPr>
            <a:spLocks noGrp="1"/>
          </p:cNvSpPr>
          <p:nvPr>
            <p:ph type="title"/>
          </p:nvPr>
        </p:nvSpPr>
        <p:spPr>
          <a:xfrm>
            <a:off x="589560" y="856180"/>
            <a:ext cx="5279408" cy="1128068"/>
          </a:xfrm>
        </p:spPr>
        <p:txBody>
          <a:bodyPr anchor="ctr">
            <a:normAutofit/>
          </a:bodyPr>
          <a:lstStyle/>
          <a:p>
            <a:r>
              <a:rPr lang="en-GB" sz="3200" dirty="0">
                <a:solidFill>
                  <a:schemeClr val="tx2">
                    <a:lumMod val="75000"/>
                    <a:lumOff val="25000"/>
                  </a:schemeClr>
                </a:solidFill>
                <a:latin typeface="Arial Black" panose="020B0A04020102020204" pitchFamily="34" charset="0"/>
              </a:rPr>
              <a:t>Key Insights From Research</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DB0D4D-8DAA-E0B5-378B-CDCAB50AD658}"/>
              </a:ext>
            </a:extLst>
          </p:cNvPr>
          <p:cNvSpPr>
            <a:spLocks noGrp="1"/>
          </p:cNvSpPr>
          <p:nvPr>
            <p:ph idx="1"/>
          </p:nvPr>
        </p:nvSpPr>
        <p:spPr>
          <a:xfrm>
            <a:off x="590719" y="2330505"/>
            <a:ext cx="5278066" cy="3979585"/>
          </a:xfrm>
        </p:spPr>
        <p:txBody>
          <a:bodyPr anchor="ctr">
            <a:normAutofit/>
          </a:bodyPr>
          <a:lstStyle/>
          <a:p>
            <a:r>
              <a:rPr lang="en-US" sz="1600" dirty="0">
                <a:latin typeface="Arial" panose="020B0604020202020204" pitchFamily="34" charset="0"/>
                <a:cs typeface="Arial" panose="020B0604020202020204" pitchFamily="34" charset="0"/>
              </a:rPr>
              <a:t>Influencers are beneficial because audiences consider them to be relatable and credible (Leung et al., 2022).</a:t>
            </a:r>
          </a:p>
          <a:p>
            <a:r>
              <a:rPr lang="en-US" sz="1600" dirty="0">
                <a:latin typeface="Arial" panose="020B0604020202020204" pitchFamily="34" charset="0"/>
                <a:cs typeface="Arial" panose="020B0604020202020204" pitchFamily="34" charset="0"/>
              </a:rPr>
              <a:t>Transparency (“i.e., “ad, “sponsored”) is required to maintain credibility and steer clear of ethical issues (</a:t>
            </a:r>
            <a:r>
              <a:rPr lang="en-US" sz="1600" dirty="0" err="1">
                <a:latin typeface="Arial" panose="020B0604020202020204" pitchFamily="34" charset="0"/>
                <a:cs typeface="Arial" panose="020B0604020202020204" pitchFamily="34" charset="0"/>
              </a:rPr>
              <a:t>Karagur</a:t>
            </a:r>
            <a:r>
              <a:rPr lang="en-US" sz="1600" dirty="0">
                <a:latin typeface="Arial" panose="020B0604020202020204" pitchFamily="34" charset="0"/>
                <a:cs typeface="Arial" panose="020B0604020202020204" pitchFamily="34" charset="0"/>
              </a:rPr>
              <a:t> et al., 2022).</a:t>
            </a:r>
          </a:p>
          <a:p>
            <a:r>
              <a:rPr lang="en-US" sz="1600" dirty="0">
                <a:latin typeface="Arial" panose="020B0604020202020204" pitchFamily="34" charset="0"/>
                <a:cs typeface="Arial" panose="020B0604020202020204" pitchFamily="34" charset="0"/>
              </a:rPr>
              <a:t>Digital consumers now expect brands to work with influencers whose values fit with theirs, not just meet a minimum threshold (</a:t>
            </a:r>
            <a:r>
              <a:rPr lang="en-US" sz="1600" dirty="0" err="1">
                <a:latin typeface="Arial" panose="020B0604020202020204" pitchFamily="34" charset="0"/>
                <a:cs typeface="Arial" panose="020B0604020202020204" pitchFamily="34" charset="0"/>
              </a:rPr>
              <a:t>Rachmad</a:t>
            </a:r>
            <a:r>
              <a:rPr lang="en-US" sz="1600" dirty="0">
                <a:latin typeface="Arial" panose="020B0604020202020204" pitchFamily="34" charset="0"/>
                <a:cs typeface="Arial" panose="020B0604020202020204" pitchFamily="34" charset="0"/>
              </a:rPr>
              <a:t>, 2024).</a:t>
            </a:r>
          </a:p>
          <a:p>
            <a:r>
              <a:rPr lang="en-US" sz="1600" dirty="0">
                <a:latin typeface="Arial" panose="020B0604020202020204" pitchFamily="34" charset="0"/>
                <a:cs typeface="Arial" panose="020B0604020202020204" pitchFamily="34" charset="0"/>
              </a:rPr>
              <a:t>New trends include micro-influencers, niche communities, and long-term instead of one-time partnerships (Joshi et al., 2025)</a:t>
            </a:r>
            <a:endParaRPr lang="en-GB" sz="1600" dirty="0">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standing next to a group of cell phones&#10;&#10;AI-generated content may be incorrect.">
            <a:extLst>
              <a:ext uri="{FF2B5EF4-FFF2-40B4-BE49-F238E27FC236}">
                <a16:creationId xmlns:a16="http://schemas.microsoft.com/office/drawing/2014/main" id="{8635271C-302A-4259-1AC3-B4DA74E70664}"/>
              </a:ext>
            </a:extLst>
          </p:cNvPr>
          <p:cNvPicPr>
            <a:picLocks noChangeAspect="1"/>
          </p:cNvPicPr>
          <p:nvPr/>
        </p:nvPicPr>
        <p:blipFill>
          <a:blip r:embed="rId2"/>
          <a:srcRect l="1510" r="7548" b="1"/>
          <a:stretch>
            <a:fillRect/>
          </a:stretch>
        </p:blipFill>
        <p:spPr>
          <a:xfrm>
            <a:off x="7083423" y="581892"/>
            <a:ext cx="4397433" cy="2518756"/>
          </a:xfrm>
          <a:prstGeom prst="rect">
            <a:avLst/>
          </a:prstGeom>
        </p:spPr>
      </p:pic>
      <p:sp>
        <p:nvSpPr>
          <p:cNvPr id="22" name="Rectangle 21">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 and a tablet&#10;&#10;AI-generated content may be incorrect.">
            <a:extLst>
              <a:ext uri="{FF2B5EF4-FFF2-40B4-BE49-F238E27FC236}">
                <a16:creationId xmlns:a16="http://schemas.microsoft.com/office/drawing/2014/main" id="{5BB8951B-C672-20A8-4FD6-076004871BFB}"/>
              </a:ext>
            </a:extLst>
          </p:cNvPr>
          <p:cNvPicPr>
            <a:picLocks noChangeAspect="1"/>
          </p:cNvPicPr>
          <p:nvPr/>
        </p:nvPicPr>
        <p:blipFill>
          <a:blip r:embed="rId3"/>
          <a:srcRect l="2272" r="3" b="3"/>
          <a:stretch>
            <a:fillRect/>
          </a:stretch>
        </p:blipFill>
        <p:spPr>
          <a:xfrm>
            <a:off x="7083423" y="3707894"/>
            <a:ext cx="4395569" cy="2518756"/>
          </a:xfrm>
          <a:prstGeom prst="rect">
            <a:avLst/>
          </a:prstGeom>
        </p:spPr>
      </p:pic>
    </p:spTree>
    <p:extLst>
      <p:ext uri="{BB962C8B-B14F-4D97-AF65-F5344CB8AC3E}">
        <p14:creationId xmlns:p14="http://schemas.microsoft.com/office/powerpoint/2010/main" val="854571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909724-2FAC-4941-A743-AB97A8A67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64BC8C6-5B47-5943-7B8D-0D606B53EE1D}"/>
              </a:ext>
            </a:extLst>
          </p:cNvPr>
          <p:cNvSpPr>
            <a:spLocks noGrp="1"/>
          </p:cNvSpPr>
          <p:nvPr>
            <p:ph type="title"/>
          </p:nvPr>
        </p:nvSpPr>
        <p:spPr>
          <a:xfrm>
            <a:off x="1265120" y="1107860"/>
            <a:ext cx="5847781" cy="1046671"/>
          </a:xfrm>
        </p:spPr>
        <p:txBody>
          <a:bodyPr>
            <a:normAutofit/>
          </a:bodyPr>
          <a:lstStyle/>
          <a:p>
            <a:r>
              <a:rPr lang="en-US" sz="3200" dirty="0">
                <a:solidFill>
                  <a:schemeClr val="tx2">
                    <a:lumMod val="75000"/>
                    <a:lumOff val="25000"/>
                  </a:schemeClr>
                </a:solidFill>
                <a:latin typeface="Arial Black" panose="020B0A04020102020204" pitchFamily="34" charset="0"/>
              </a:rPr>
              <a:t>Real-World Example: Duolingo on TikTok</a:t>
            </a:r>
            <a:endParaRPr lang="en-GB" sz="3200" dirty="0">
              <a:solidFill>
                <a:schemeClr val="tx2">
                  <a:lumMod val="75000"/>
                  <a:lumOff val="25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81FC2968-0965-4CD7-2BA5-49D3A2069C21}"/>
              </a:ext>
            </a:extLst>
          </p:cNvPr>
          <p:cNvSpPr>
            <a:spLocks noGrp="1"/>
          </p:cNvSpPr>
          <p:nvPr>
            <p:ph idx="1"/>
          </p:nvPr>
        </p:nvSpPr>
        <p:spPr>
          <a:xfrm>
            <a:off x="1265121" y="2402260"/>
            <a:ext cx="5847780" cy="3347879"/>
          </a:xfrm>
        </p:spPr>
        <p:txBody>
          <a:bodyPr anchor="ctr">
            <a:noAutofit/>
          </a:bodyPr>
          <a:lstStyle/>
          <a:p>
            <a:pPr marL="0" indent="0">
              <a:buNone/>
            </a:pPr>
            <a:r>
              <a:rPr lang="en-US" sz="1600" dirty="0">
                <a:latin typeface="Arial" panose="020B0604020202020204" pitchFamily="34" charset="0"/>
                <a:cs typeface="Arial" panose="020B0604020202020204" pitchFamily="34" charset="0"/>
              </a:rPr>
              <a:t>Why Duolingo is a strong example </a:t>
            </a:r>
          </a:p>
          <a:p>
            <a:r>
              <a:rPr lang="en-US" sz="1600" dirty="0">
                <a:latin typeface="Arial" panose="020B0604020202020204" pitchFamily="34" charset="0"/>
                <a:cs typeface="Arial" panose="020B0604020202020204" pitchFamily="34" charset="0"/>
              </a:rPr>
              <a:t>Duolingo reimagined the brand with influencers and creator-type content on TikTok. </a:t>
            </a:r>
          </a:p>
          <a:p>
            <a:r>
              <a:rPr lang="en-US" sz="1600" dirty="0">
                <a:latin typeface="Arial" panose="020B0604020202020204" pitchFamily="34" charset="0"/>
                <a:cs typeface="Arial" panose="020B0604020202020204" pitchFamily="34" charset="0"/>
              </a:rPr>
              <a:t>The brand actively partners with creators to create content that, through humor, storytelling, and trends, highlights the app in a more organic way.</a:t>
            </a:r>
          </a:p>
          <a:p>
            <a:r>
              <a:rPr lang="en-US" sz="1600" dirty="0">
                <a:latin typeface="Arial" panose="020B0604020202020204" pitchFamily="34" charset="0"/>
                <a:cs typeface="Arial" panose="020B0604020202020204" pitchFamily="34" charset="0"/>
              </a:rPr>
              <a:t>In turn, this has transitioned Duolingo's brand image from merely an instructional tool, to a fun and culturally relevant brand.</a:t>
            </a:r>
          </a:p>
          <a:p>
            <a:r>
              <a:rPr lang="en-US" sz="1600" dirty="0">
                <a:latin typeface="Arial" panose="020B0604020202020204" pitchFamily="34" charset="0"/>
                <a:cs typeface="Arial" panose="020B0604020202020204" pitchFamily="34" charset="0"/>
              </a:rPr>
              <a:t>Ultimately, the effect has been immense growth in engagement, visibility, and downloads globally providing an example of how content in line with influencer brand persona can better align with the brand's personality (Leung et al., 2022)</a:t>
            </a:r>
            <a:endParaRPr lang="en-GB" sz="16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97B03642-7722-4B15-897F-76918F86B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395"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68EAC2-2623-4156-A990-D776FF9BF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Rectangle 14">
            <a:extLst>
              <a:ext uri="{FF2B5EF4-FFF2-40B4-BE49-F238E27FC236}">
                <a16:creationId xmlns:a16="http://schemas.microsoft.com/office/drawing/2014/main" id="{4C707BC9-731A-490A-AF25-6F349FD9B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Rectangle 16">
            <a:extLst>
              <a:ext uri="{FF2B5EF4-FFF2-40B4-BE49-F238E27FC236}">
                <a16:creationId xmlns:a16="http://schemas.microsoft.com/office/drawing/2014/main" id="{3FD7C480-AC7D-4FEE-BB95-EEE23BB3E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49379"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10BB3A-58F7-6600-D739-C9ACC1D9D5D1}"/>
              </a:ext>
            </a:extLst>
          </p:cNvPr>
          <p:cNvPicPr>
            <a:picLocks noChangeAspect="1"/>
          </p:cNvPicPr>
          <p:nvPr/>
        </p:nvPicPr>
        <p:blipFill>
          <a:blip r:embed="rId2"/>
          <a:stretch>
            <a:fillRect/>
          </a:stretch>
        </p:blipFill>
        <p:spPr>
          <a:xfrm>
            <a:off x="7983552" y="1021024"/>
            <a:ext cx="3891290" cy="4815952"/>
          </a:xfrm>
          <a:prstGeom prst="rect">
            <a:avLst/>
          </a:prstGeom>
        </p:spPr>
      </p:pic>
    </p:spTree>
    <p:extLst>
      <p:ext uri="{BB962C8B-B14F-4D97-AF65-F5344CB8AC3E}">
        <p14:creationId xmlns:p14="http://schemas.microsoft.com/office/powerpoint/2010/main" val="775680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1E95A-E1C0-04B5-EC1A-166A15AA7684}"/>
              </a:ext>
            </a:extLst>
          </p:cNvPr>
          <p:cNvSpPr>
            <a:spLocks noGrp="1"/>
          </p:cNvSpPr>
          <p:nvPr>
            <p:ph type="title"/>
          </p:nvPr>
        </p:nvSpPr>
        <p:spPr>
          <a:xfrm>
            <a:off x="1285240" y="1050595"/>
            <a:ext cx="8074815" cy="1618489"/>
          </a:xfrm>
        </p:spPr>
        <p:txBody>
          <a:bodyPr anchor="ctr">
            <a:normAutofit/>
          </a:bodyPr>
          <a:lstStyle/>
          <a:p>
            <a:r>
              <a:rPr lang="en-GB" sz="3200" dirty="0">
                <a:solidFill>
                  <a:schemeClr val="tx2">
                    <a:lumMod val="75000"/>
                    <a:lumOff val="25000"/>
                  </a:schemeClr>
                </a:solidFill>
                <a:latin typeface="Arial Black" panose="020B0A04020102020204" pitchFamily="34" charset="0"/>
              </a:rPr>
              <a:t>Reference list </a:t>
            </a:r>
          </a:p>
        </p:txBody>
      </p:sp>
      <p:sp>
        <p:nvSpPr>
          <p:cNvPr id="3" name="Content Placeholder 2">
            <a:extLst>
              <a:ext uri="{FF2B5EF4-FFF2-40B4-BE49-F238E27FC236}">
                <a16:creationId xmlns:a16="http://schemas.microsoft.com/office/drawing/2014/main" id="{16058CDA-8C91-9E5E-0E47-451E9B0C1EF8}"/>
              </a:ext>
            </a:extLst>
          </p:cNvPr>
          <p:cNvSpPr>
            <a:spLocks noGrp="1"/>
          </p:cNvSpPr>
          <p:nvPr>
            <p:ph idx="1"/>
          </p:nvPr>
        </p:nvSpPr>
        <p:spPr>
          <a:xfrm>
            <a:off x="845032" y="2427891"/>
            <a:ext cx="9692640" cy="3341974"/>
          </a:xfrm>
        </p:spPr>
        <p:txBody>
          <a:bodyPr anchor="t">
            <a:normAutofit/>
          </a:bodyPr>
          <a:lstStyle/>
          <a:p>
            <a:r>
              <a:rPr lang="en-GB" sz="1600" dirty="0">
                <a:latin typeface="Arial" panose="020B0604020202020204" pitchFamily="34" charset="0"/>
                <a:cs typeface="Arial" panose="020B0604020202020204" pitchFamily="34" charset="0"/>
              </a:rPr>
              <a:t>Joshi, Y., Lim, W.M., </a:t>
            </a:r>
            <a:r>
              <a:rPr lang="en-GB" sz="1600" dirty="0" err="1">
                <a:latin typeface="Arial" panose="020B0604020202020204" pitchFamily="34" charset="0"/>
                <a:cs typeface="Arial" panose="020B0604020202020204" pitchFamily="34" charset="0"/>
              </a:rPr>
              <a:t>Jagani</a:t>
            </a:r>
            <a:r>
              <a:rPr lang="en-GB" sz="1600" dirty="0">
                <a:latin typeface="Arial" panose="020B0604020202020204" pitchFamily="34" charset="0"/>
                <a:cs typeface="Arial" panose="020B0604020202020204" pitchFamily="34" charset="0"/>
              </a:rPr>
              <a:t>, K. and Kumar, S. (2025) Social media influencer marketing: foundations, trends, and ways forward. </a:t>
            </a:r>
            <a:r>
              <a:rPr lang="en-GB" sz="1600" i="1" dirty="0">
                <a:latin typeface="Arial" panose="020B0604020202020204" pitchFamily="34" charset="0"/>
                <a:cs typeface="Arial" panose="020B0604020202020204" pitchFamily="34" charset="0"/>
              </a:rPr>
              <a:t>Electronic Commerce Research</a:t>
            </a:r>
            <a:r>
              <a:rPr lang="en-GB" sz="1600" dirty="0">
                <a:latin typeface="Arial" panose="020B0604020202020204" pitchFamily="34" charset="0"/>
                <a:cs typeface="Arial" panose="020B0604020202020204" pitchFamily="34" charset="0"/>
              </a:rPr>
              <a:t>, 25(2).</a:t>
            </a:r>
          </a:p>
          <a:p>
            <a:r>
              <a:rPr lang="en-GB" sz="1600" dirty="0" err="1">
                <a:latin typeface="Arial" panose="020B0604020202020204" pitchFamily="34" charset="0"/>
                <a:cs typeface="Arial" panose="020B0604020202020204" pitchFamily="34" charset="0"/>
              </a:rPr>
              <a:t>Rachmad</a:t>
            </a:r>
            <a:r>
              <a:rPr lang="en-GB" sz="1600" dirty="0">
                <a:latin typeface="Arial" panose="020B0604020202020204" pitchFamily="34" charset="0"/>
                <a:cs typeface="Arial" panose="020B0604020202020204" pitchFamily="34" charset="0"/>
              </a:rPr>
              <a:t>, Y.E. (2024) </a:t>
            </a:r>
            <a:r>
              <a:rPr lang="en-GB" sz="1600" i="1" dirty="0">
                <a:latin typeface="Arial" panose="020B0604020202020204" pitchFamily="34" charset="0"/>
                <a:cs typeface="Arial" panose="020B0604020202020204" pitchFamily="34" charset="0"/>
              </a:rPr>
              <a:t>The Future of Influencer Marketing: Evolution of Consumer Behaviour in the Digital World. </a:t>
            </a:r>
            <a:r>
              <a:rPr lang="en-GB" sz="1600" dirty="0">
                <a:latin typeface="Arial" panose="020B0604020202020204" pitchFamily="34" charset="0"/>
                <a:cs typeface="Arial" panose="020B0604020202020204" pitchFamily="34" charset="0"/>
              </a:rPr>
              <a:t>PT. </a:t>
            </a:r>
            <a:r>
              <a:rPr lang="en-GB" sz="1600" dirty="0" err="1">
                <a:latin typeface="Arial" panose="020B0604020202020204" pitchFamily="34" charset="0"/>
                <a:cs typeface="Arial" panose="020B0604020202020204" pitchFamily="34" charset="0"/>
              </a:rPr>
              <a:t>Sonpedia</a:t>
            </a:r>
            <a:r>
              <a:rPr lang="en-GB" sz="1600" dirty="0">
                <a:latin typeface="Arial" panose="020B0604020202020204" pitchFamily="34" charset="0"/>
                <a:cs typeface="Arial" panose="020B0604020202020204" pitchFamily="34" charset="0"/>
              </a:rPr>
              <a:t> Publishing Indonesia.</a:t>
            </a:r>
          </a:p>
          <a:p>
            <a:r>
              <a:rPr lang="en-GB" sz="1600" dirty="0">
                <a:latin typeface="Arial" panose="020B0604020202020204" pitchFamily="34" charset="0"/>
                <a:cs typeface="Arial" panose="020B0604020202020204" pitchFamily="34" charset="0"/>
              </a:rPr>
              <a:t>Leung, F.F. et al. (2022) Influencer marketing effectiveness. </a:t>
            </a:r>
            <a:r>
              <a:rPr lang="en-GB" sz="1600" i="1" dirty="0">
                <a:latin typeface="Arial" panose="020B0604020202020204" pitchFamily="34" charset="0"/>
                <a:cs typeface="Arial" panose="020B0604020202020204" pitchFamily="34" charset="0"/>
              </a:rPr>
              <a:t>Journal of Marketing</a:t>
            </a:r>
            <a:r>
              <a:rPr lang="en-GB" sz="1600" dirty="0">
                <a:latin typeface="Arial" panose="020B0604020202020204" pitchFamily="34" charset="0"/>
                <a:cs typeface="Arial" panose="020B0604020202020204" pitchFamily="34" charset="0"/>
              </a:rPr>
              <a:t>, 86(6), pp. 93–115.</a:t>
            </a:r>
          </a:p>
          <a:p>
            <a:r>
              <a:rPr lang="en-GB" sz="1600" dirty="0" err="1">
                <a:latin typeface="Arial" panose="020B0604020202020204" pitchFamily="34" charset="0"/>
                <a:cs typeface="Arial" panose="020B0604020202020204" pitchFamily="34" charset="0"/>
              </a:rPr>
              <a:t>Vrontis</a:t>
            </a:r>
            <a:r>
              <a:rPr lang="en-GB" sz="1600" dirty="0">
                <a:latin typeface="Arial" panose="020B0604020202020204" pitchFamily="34" charset="0"/>
                <a:cs typeface="Arial" panose="020B0604020202020204" pitchFamily="34" charset="0"/>
              </a:rPr>
              <a:t>, D. et al. (2021) Social media influencer marketing: A systematic review, integrative framework and future research agenda. </a:t>
            </a:r>
            <a:r>
              <a:rPr lang="en-GB" sz="1600" i="1" dirty="0">
                <a:latin typeface="Arial" panose="020B0604020202020204" pitchFamily="34" charset="0"/>
                <a:cs typeface="Arial" panose="020B0604020202020204" pitchFamily="34" charset="0"/>
              </a:rPr>
              <a:t>International Journal of Consumer Studies</a:t>
            </a:r>
            <a:r>
              <a:rPr lang="en-GB" sz="1600" dirty="0">
                <a:latin typeface="Arial" panose="020B0604020202020204" pitchFamily="34" charset="0"/>
                <a:cs typeface="Arial" panose="020B0604020202020204" pitchFamily="34" charset="0"/>
              </a:rPr>
              <a:t>, 45(4), pp. 617–644.</a:t>
            </a:r>
          </a:p>
          <a:p>
            <a:r>
              <a:rPr lang="en-GB" sz="1600" dirty="0" err="1">
                <a:latin typeface="Arial" panose="020B0604020202020204" pitchFamily="34" charset="0"/>
                <a:cs typeface="Arial" panose="020B0604020202020204" pitchFamily="34" charset="0"/>
              </a:rPr>
              <a:t>Karagür</a:t>
            </a:r>
            <a:r>
              <a:rPr lang="en-GB" sz="1600" dirty="0">
                <a:latin typeface="Arial" panose="020B0604020202020204" pitchFamily="34" charset="0"/>
                <a:cs typeface="Arial" panose="020B0604020202020204" pitchFamily="34" charset="0"/>
              </a:rPr>
              <a:t>, Z. et al. (2022) How, why, and when disclosure type matters for influencer marketing. </a:t>
            </a:r>
            <a:r>
              <a:rPr lang="en-GB" sz="1600" i="1" dirty="0">
                <a:latin typeface="Arial" panose="020B0604020202020204" pitchFamily="34" charset="0"/>
                <a:cs typeface="Arial" panose="020B0604020202020204" pitchFamily="34" charset="0"/>
              </a:rPr>
              <a:t>International Journal of Research in Marketing</a:t>
            </a:r>
            <a:r>
              <a:rPr lang="en-GB" sz="1600" dirty="0">
                <a:latin typeface="Arial" panose="020B0604020202020204" pitchFamily="34" charset="0"/>
                <a:cs typeface="Arial" panose="020B0604020202020204" pitchFamily="34" charset="0"/>
              </a:rPr>
              <a:t>, 39(2), pp. 313–335.</a:t>
            </a:r>
          </a:p>
          <a:p>
            <a:r>
              <a:rPr lang="en-GB" sz="1600" dirty="0">
                <a:latin typeface="Arial" panose="020B0604020202020204" pitchFamily="34" charset="0"/>
                <a:cs typeface="Arial" panose="020B0604020202020204" pitchFamily="34" charset="0"/>
                <a:hlinkClick r:id="rId2"/>
              </a:rPr>
              <a:t>https://councils.forbes.com/blog/the-role-of-influencers-in-innovative-brand-strategies</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89243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TotalTime>
  <Words>491</Words>
  <PresentationFormat>Widescreen</PresentationFormat>
  <Paragraphs>24</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Arial</vt:lpstr>
      <vt:lpstr>Arial Black</vt:lpstr>
      <vt:lpstr>Office Theme</vt:lpstr>
      <vt:lpstr>The Role of Influencers in Modern Marketing</vt:lpstr>
      <vt:lpstr>The Role of Influencers in Modern Marketing</vt:lpstr>
      <vt:lpstr>Key Insights From Research</vt:lpstr>
      <vt:lpstr>Real-World Example: Duolingo on TikTok</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dcterms:created xsi:type="dcterms:W3CDTF">2025-11-21T01:54:06Z</dcterms:created>
  <dcterms:modified xsi:type="dcterms:W3CDTF">2025-11-23T22:11:26Z</dcterms:modified>
</cp:coreProperties>
</file>