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821F88-6812-40EA-92E4-1D796989F0A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BCF400-3556-4FB7-BB33-7CC03145F8D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learning is a planned instruction method in which groups of learners actively participate in problem-solving or a task.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4FAAF4-5C55-464D-9BD3-8ED7FC850C39}" type="parTrans" cxnId="{FA6E4723-451C-4804-8192-E5792CFE51A1}">
      <dgm:prSet/>
      <dgm:spPr/>
      <dgm:t>
        <a:bodyPr/>
        <a:lstStyle/>
        <a:p>
          <a:endParaRPr lang="en-GB"/>
        </a:p>
      </dgm:t>
    </dgm:pt>
    <dgm:pt modelId="{006EB001-E319-4F38-9743-E2F1221DEA67}" type="sibTrans" cxnId="{FA6E4723-451C-4804-8192-E5792CFE51A1}">
      <dgm:prSet/>
      <dgm:spPr/>
      <dgm:t>
        <a:bodyPr/>
        <a:lstStyle/>
        <a:p>
          <a:endParaRPr lang="en-GB"/>
        </a:p>
      </dgm:t>
    </dgm:pt>
    <dgm:pt modelId="{76DEA256-2ABB-489B-8939-794245615D8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emphasises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joint responsibility, collaborative support, and shared construction of knowledge.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CD9FDF-A1BF-4FDA-B28B-8569ED58BB31}" type="parTrans" cxnId="{C20D0271-7CDC-402C-AB8B-B52811D8ECDF}">
      <dgm:prSet/>
      <dgm:spPr/>
      <dgm:t>
        <a:bodyPr/>
        <a:lstStyle/>
        <a:p>
          <a:endParaRPr lang="en-GB"/>
        </a:p>
      </dgm:t>
    </dgm:pt>
    <dgm:pt modelId="{0FFA43AA-54F1-4209-9FF9-BBFDA1A558E5}" type="sibTrans" cxnId="{C20D0271-7CDC-402C-AB8B-B52811D8ECDF}">
      <dgm:prSet/>
      <dgm:spPr/>
      <dgm:t>
        <a:bodyPr/>
        <a:lstStyle/>
        <a:p>
          <a:endParaRPr lang="en-GB"/>
        </a:p>
      </dgm:t>
    </dgm:pt>
    <dgm:pt modelId="{395CA784-DB4C-4122-AF64-D783A1B93D2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Through planned group roles, students make cognitive gains and deeper understanding when they explain concepts to one another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E693AC-7E32-4ADD-8DE6-FFBC65544377}" type="parTrans" cxnId="{F71D2315-8DA9-44D1-97B5-E7058CCDCD9E}">
      <dgm:prSet/>
      <dgm:spPr/>
      <dgm:t>
        <a:bodyPr/>
        <a:lstStyle/>
        <a:p>
          <a:endParaRPr lang="en-GB"/>
        </a:p>
      </dgm:t>
    </dgm:pt>
    <dgm:pt modelId="{C3F3C545-2B1B-48BF-8A00-4FFDD1D97939}" type="sibTrans" cxnId="{F71D2315-8DA9-44D1-97B5-E7058CCDCD9E}">
      <dgm:prSet/>
      <dgm:spPr/>
      <dgm:t>
        <a:bodyPr/>
        <a:lstStyle/>
        <a:p>
          <a:endParaRPr lang="en-GB"/>
        </a:p>
      </dgm:t>
    </dgm:pt>
    <dgm:pt modelId="{B9414FE4-A2C0-4B52-8C94-6864D4D6DD24}" type="pres">
      <dgm:prSet presAssocID="{38821F88-6812-40EA-92E4-1D796989F0A6}" presName="linear" presStyleCnt="0">
        <dgm:presLayoutVars>
          <dgm:animLvl val="lvl"/>
          <dgm:resizeHandles val="exact"/>
        </dgm:presLayoutVars>
      </dgm:prSet>
      <dgm:spPr/>
    </dgm:pt>
    <dgm:pt modelId="{A406614E-A5A2-4DF1-8CE9-D4CA7C8A981B}" type="pres">
      <dgm:prSet presAssocID="{BDBCF400-3556-4FB7-BB33-7CC03145F8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FA49744-E7DC-4F1B-A6F6-0882695CF903}" type="pres">
      <dgm:prSet presAssocID="{006EB001-E319-4F38-9743-E2F1221DEA67}" presName="spacer" presStyleCnt="0"/>
      <dgm:spPr/>
    </dgm:pt>
    <dgm:pt modelId="{DF6BAE7E-C633-4F75-A8A9-3846B9969720}" type="pres">
      <dgm:prSet presAssocID="{76DEA256-2ABB-489B-8939-794245615D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B8D46B7-6330-42AE-ABD4-958226E5F287}" type="pres">
      <dgm:prSet presAssocID="{0FFA43AA-54F1-4209-9FF9-BBFDA1A558E5}" presName="spacer" presStyleCnt="0"/>
      <dgm:spPr/>
    </dgm:pt>
    <dgm:pt modelId="{6670B267-85CD-492D-949F-92DEB51B3E98}" type="pres">
      <dgm:prSet presAssocID="{395CA784-DB4C-4122-AF64-D783A1B93D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71D2315-8DA9-44D1-97B5-E7058CCDCD9E}" srcId="{38821F88-6812-40EA-92E4-1D796989F0A6}" destId="{395CA784-DB4C-4122-AF64-D783A1B93D26}" srcOrd="2" destOrd="0" parTransId="{A7E693AC-7E32-4ADD-8DE6-FFBC65544377}" sibTransId="{C3F3C545-2B1B-48BF-8A00-4FFDD1D97939}"/>
    <dgm:cxn modelId="{FA6E4723-451C-4804-8192-E5792CFE51A1}" srcId="{38821F88-6812-40EA-92E4-1D796989F0A6}" destId="{BDBCF400-3556-4FB7-BB33-7CC03145F8D7}" srcOrd="0" destOrd="0" parTransId="{244FAAF4-5C55-464D-9BD3-8ED7FC850C39}" sibTransId="{006EB001-E319-4F38-9743-E2F1221DEA67}"/>
    <dgm:cxn modelId="{95653046-6098-41E7-B1AE-CB86BA06B590}" type="presOf" srcId="{38821F88-6812-40EA-92E4-1D796989F0A6}" destId="{B9414FE4-A2C0-4B52-8C94-6864D4D6DD24}" srcOrd="0" destOrd="0" presId="urn:microsoft.com/office/officeart/2005/8/layout/vList2"/>
    <dgm:cxn modelId="{C20D0271-7CDC-402C-AB8B-B52811D8ECDF}" srcId="{38821F88-6812-40EA-92E4-1D796989F0A6}" destId="{76DEA256-2ABB-489B-8939-794245615D87}" srcOrd="1" destOrd="0" parTransId="{94CD9FDF-A1BF-4FDA-B28B-8569ED58BB31}" sibTransId="{0FFA43AA-54F1-4209-9FF9-BBFDA1A558E5}"/>
    <dgm:cxn modelId="{DE3F7FBD-EE9A-46E2-ABAB-E7E5597C7FBB}" type="presOf" srcId="{76DEA256-2ABB-489B-8939-794245615D87}" destId="{DF6BAE7E-C633-4F75-A8A9-3846B9969720}" srcOrd="0" destOrd="0" presId="urn:microsoft.com/office/officeart/2005/8/layout/vList2"/>
    <dgm:cxn modelId="{59EC4AD2-AC2B-4E34-ADE4-C650BBE4D03D}" type="presOf" srcId="{BDBCF400-3556-4FB7-BB33-7CC03145F8D7}" destId="{A406614E-A5A2-4DF1-8CE9-D4CA7C8A981B}" srcOrd="0" destOrd="0" presId="urn:microsoft.com/office/officeart/2005/8/layout/vList2"/>
    <dgm:cxn modelId="{1E7E64ED-58CF-437D-AF70-DEDDF1709497}" type="presOf" srcId="{395CA784-DB4C-4122-AF64-D783A1B93D26}" destId="{6670B267-85CD-492D-949F-92DEB51B3E98}" srcOrd="0" destOrd="0" presId="urn:microsoft.com/office/officeart/2005/8/layout/vList2"/>
    <dgm:cxn modelId="{1F7610BE-D7A8-416B-B92D-44CD902364A6}" type="presParOf" srcId="{B9414FE4-A2C0-4B52-8C94-6864D4D6DD24}" destId="{A406614E-A5A2-4DF1-8CE9-D4CA7C8A981B}" srcOrd="0" destOrd="0" presId="urn:microsoft.com/office/officeart/2005/8/layout/vList2"/>
    <dgm:cxn modelId="{242DE7E3-8E3D-49EE-8E2A-3E4ABA5C1B0E}" type="presParOf" srcId="{B9414FE4-A2C0-4B52-8C94-6864D4D6DD24}" destId="{8FA49744-E7DC-4F1B-A6F6-0882695CF903}" srcOrd="1" destOrd="0" presId="urn:microsoft.com/office/officeart/2005/8/layout/vList2"/>
    <dgm:cxn modelId="{FBD4AE50-F99A-469C-9438-918607381884}" type="presParOf" srcId="{B9414FE4-A2C0-4B52-8C94-6864D4D6DD24}" destId="{DF6BAE7E-C633-4F75-A8A9-3846B9969720}" srcOrd="2" destOrd="0" presId="urn:microsoft.com/office/officeart/2005/8/layout/vList2"/>
    <dgm:cxn modelId="{EA197D02-C7FF-4FC7-A768-7AACC4059B34}" type="presParOf" srcId="{B9414FE4-A2C0-4B52-8C94-6864D4D6DD24}" destId="{AB8D46B7-6330-42AE-ABD4-958226E5F287}" srcOrd="3" destOrd="0" presId="urn:microsoft.com/office/officeart/2005/8/layout/vList2"/>
    <dgm:cxn modelId="{33623FA1-D07E-4691-AAD7-6E43E616B07D}" type="presParOf" srcId="{B9414FE4-A2C0-4B52-8C94-6864D4D6DD24}" destId="{6670B267-85CD-492D-949F-92DEB51B3E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C160DB-9D85-448D-9DBB-E616840DE73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38EEC6C-EFA2-41A0-B76E-2CEAD28B267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Teamwork presents students with different perspectives that require them to examine assumptions and develop reasoning.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7E3C0D-11BD-4882-AA55-A9B9DC0B4A9A}" type="parTrans" cxnId="{53A47540-FC5E-4EB9-9F33-8771DE5CF0E1}">
      <dgm:prSet/>
      <dgm:spPr/>
      <dgm:t>
        <a:bodyPr/>
        <a:lstStyle/>
        <a:p>
          <a:endParaRPr lang="en-GB"/>
        </a:p>
      </dgm:t>
    </dgm:pt>
    <dgm:pt modelId="{E30B0E05-BB8B-4C27-AE38-AA3701DE7A28}" type="sibTrans" cxnId="{53A47540-FC5E-4EB9-9F33-8771DE5CF0E1}">
      <dgm:prSet/>
      <dgm:spPr/>
      <dgm:t>
        <a:bodyPr/>
        <a:lstStyle/>
        <a:p>
          <a:endParaRPr lang="en-GB"/>
        </a:p>
      </dgm:t>
    </dgm:pt>
    <dgm:pt modelId="{A1C9EDC7-A6B4-4C9B-AB92-E2D3504258A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Engaging in group discussions and peer‐review activities strengthens the analytical process as students are required to justify their thoughts(Xu, Wang, &amp; Wang,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D72445-DF0E-468F-8BFC-057647C928D7}" type="parTrans" cxnId="{9E2CE07C-07F9-493D-93C1-F76E6030BDC8}">
      <dgm:prSet/>
      <dgm:spPr/>
      <dgm:t>
        <a:bodyPr/>
        <a:lstStyle/>
        <a:p>
          <a:endParaRPr lang="en-GB"/>
        </a:p>
      </dgm:t>
    </dgm:pt>
    <dgm:pt modelId="{7E8580B1-50D8-4EEE-B3DA-5F138FBFA911}" type="sibTrans" cxnId="{9E2CE07C-07F9-493D-93C1-F76E6030BDC8}">
      <dgm:prSet/>
      <dgm:spPr/>
      <dgm:t>
        <a:bodyPr/>
        <a:lstStyle/>
        <a:p>
          <a:endParaRPr lang="en-GB"/>
        </a:p>
      </dgm:t>
    </dgm:pt>
    <dgm:pt modelId="{3E26EE18-C36F-429C-B541-42D2E471C363}" type="pres">
      <dgm:prSet presAssocID="{0EC160DB-9D85-448D-9DBB-E616840DE732}" presName="linear" presStyleCnt="0">
        <dgm:presLayoutVars>
          <dgm:animLvl val="lvl"/>
          <dgm:resizeHandles val="exact"/>
        </dgm:presLayoutVars>
      </dgm:prSet>
      <dgm:spPr/>
    </dgm:pt>
    <dgm:pt modelId="{858EC195-3DAD-4A99-8063-560FC5F39ACA}" type="pres">
      <dgm:prSet presAssocID="{F38EEC6C-EFA2-41A0-B76E-2CEAD28B2673}" presName="parentText" presStyleLbl="node1" presStyleIdx="0" presStyleCnt="2" custLinFactY="-93859" custLinFactNeighborY="-100000">
        <dgm:presLayoutVars>
          <dgm:chMax val="0"/>
          <dgm:bulletEnabled val="1"/>
        </dgm:presLayoutVars>
      </dgm:prSet>
      <dgm:spPr/>
    </dgm:pt>
    <dgm:pt modelId="{A87E11C8-85CA-44DE-9C26-9C0DFFE7C336}" type="pres">
      <dgm:prSet presAssocID="{E30B0E05-BB8B-4C27-AE38-AA3701DE7A28}" presName="spacer" presStyleCnt="0"/>
      <dgm:spPr/>
    </dgm:pt>
    <dgm:pt modelId="{00554685-F220-4A74-A65C-1D695B96FE11}" type="pres">
      <dgm:prSet presAssocID="{A1C9EDC7-A6B4-4C9B-AB92-E2D3504258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778C907-5123-47A8-AED9-C6F3D137B274}" type="presOf" srcId="{A1C9EDC7-A6B4-4C9B-AB92-E2D3504258AE}" destId="{00554685-F220-4A74-A65C-1D695B96FE11}" srcOrd="0" destOrd="0" presId="urn:microsoft.com/office/officeart/2005/8/layout/vList2"/>
    <dgm:cxn modelId="{F55E570D-9C0B-4F34-B96F-EB415C9B2C5F}" type="presOf" srcId="{0EC160DB-9D85-448D-9DBB-E616840DE732}" destId="{3E26EE18-C36F-429C-B541-42D2E471C363}" srcOrd="0" destOrd="0" presId="urn:microsoft.com/office/officeart/2005/8/layout/vList2"/>
    <dgm:cxn modelId="{53A47540-FC5E-4EB9-9F33-8771DE5CF0E1}" srcId="{0EC160DB-9D85-448D-9DBB-E616840DE732}" destId="{F38EEC6C-EFA2-41A0-B76E-2CEAD28B2673}" srcOrd="0" destOrd="0" parTransId="{2E7E3C0D-11BD-4882-AA55-A9B9DC0B4A9A}" sibTransId="{E30B0E05-BB8B-4C27-AE38-AA3701DE7A28}"/>
    <dgm:cxn modelId="{9E2CE07C-07F9-493D-93C1-F76E6030BDC8}" srcId="{0EC160DB-9D85-448D-9DBB-E616840DE732}" destId="{A1C9EDC7-A6B4-4C9B-AB92-E2D3504258AE}" srcOrd="1" destOrd="0" parTransId="{98D72445-DF0E-468F-8BFC-057647C928D7}" sibTransId="{7E8580B1-50D8-4EEE-B3DA-5F138FBFA911}"/>
    <dgm:cxn modelId="{CB20E4FC-9C70-4C3D-BCB3-69501F344AD2}" type="presOf" srcId="{F38EEC6C-EFA2-41A0-B76E-2CEAD28B2673}" destId="{858EC195-3DAD-4A99-8063-560FC5F39ACA}" srcOrd="0" destOrd="0" presId="urn:microsoft.com/office/officeart/2005/8/layout/vList2"/>
    <dgm:cxn modelId="{5D5C5C88-00FB-4594-AD40-1DCA2CA0935A}" type="presParOf" srcId="{3E26EE18-C36F-429C-B541-42D2E471C363}" destId="{858EC195-3DAD-4A99-8063-560FC5F39ACA}" srcOrd="0" destOrd="0" presId="urn:microsoft.com/office/officeart/2005/8/layout/vList2"/>
    <dgm:cxn modelId="{E38C9F19-2AEC-406A-91C3-F9506169B99A}" type="presParOf" srcId="{3E26EE18-C36F-429C-B541-42D2E471C363}" destId="{A87E11C8-85CA-44DE-9C26-9C0DFFE7C336}" srcOrd="1" destOrd="0" presId="urn:microsoft.com/office/officeart/2005/8/layout/vList2"/>
    <dgm:cxn modelId="{01CE87A4-26B9-45F3-A08A-CDC3323DF274}" type="presParOf" srcId="{3E26EE18-C36F-429C-B541-42D2E471C363}" destId="{00554685-F220-4A74-A65C-1D695B96FE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9F0FA9-430B-4F9B-8EA6-A5DC2A1395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CC7FD8E-1E63-4492-BD5E-07ED0315B60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Regularly participating in group interactions improves motivation and accountability and is more likely to lead to greater retention of course material.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059AE5-0217-4506-A62D-228D266B619C}" type="parTrans" cxnId="{442F261A-C700-45FE-914F-C11F8CBDBCFE}">
      <dgm:prSet/>
      <dgm:spPr/>
      <dgm:t>
        <a:bodyPr/>
        <a:lstStyle/>
        <a:p>
          <a:endParaRPr lang="en-GB"/>
        </a:p>
      </dgm:t>
    </dgm:pt>
    <dgm:pt modelId="{D9BCF404-186E-46F9-95CF-0F8CFA569A8A}" type="sibTrans" cxnId="{442F261A-C700-45FE-914F-C11F8CBDBCFE}">
      <dgm:prSet/>
      <dgm:spPr/>
      <dgm:t>
        <a:bodyPr/>
        <a:lstStyle/>
        <a:p>
          <a:endParaRPr lang="en-GB"/>
        </a:p>
      </dgm:t>
    </dgm:pt>
    <dgm:pt modelId="{30CBBF56-4EAC-4902-A59B-A2E5E7069B0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work is associated with greater exam scores than studying alone, mainly because participants take care of each other's missing knowledge (Xu, Wang, &amp; Wang,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9BB1A3-2C8B-4E17-BC44-85B348485020}" type="parTrans" cxnId="{2BB3B732-A564-4359-819F-309A9E6AD28F}">
      <dgm:prSet/>
      <dgm:spPr/>
      <dgm:t>
        <a:bodyPr/>
        <a:lstStyle/>
        <a:p>
          <a:endParaRPr lang="en-GB"/>
        </a:p>
      </dgm:t>
    </dgm:pt>
    <dgm:pt modelId="{4EEAEF08-F935-4B5F-B889-A2D12FEB3F4D}" type="sibTrans" cxnId="{2BB3B732-A564-4359-819F-309A9E6AD28F}">
      <dgm:prSet/>
      <dgm:spPr/>
      <dgm:t>
        <a:bodyPr/>
        <a:lstStyle/>
        <a:p>
          <a:endParaRPr lang="en-GB"/>
        </a:p>
      </dgm:t>
    </dgm:pt>
    <dgm:pt modelId="{5D8D74E6-8D16-4A58-B789-0A2A34CE36A9}" type="pres">
      <dgm:prSet presAssocID="{A59F0FA9-430B-4F9B-8EA6-A5DC2A139586}" presName="linear" presStyleCnt="0">
        <dgm:presLayoutVars>
          <dgm:animLvl val="lvl"/>
          <dgm:resizeHandles val="exact"/>
        </dgm:presLayoutVars>
      </dgm:prSet>
      <dgm:spPr/>
    </dgm:pt>
    <dgm:pt modelId="{E1B623C5-5521-42CB-9BB6-D6B23C031DD4}" type="pres">
      <dgm:prSet presAssocID="{FCC7FD8E-1E63-4492-BD5E-07ED0315B604}" presName="parentText" presStyleLbl="node1" presStyleIdx="0" presStyleCnt="2" custLinFactY="-66283" custLinFactNeighborX="0" custLinFactNeighborY="-100000">
        <dgm:presLayoutVars>
          <dgm:chMax val="0"/>
          <dgm:bulletEnabled val="1"/>
        </dgm:presLayoutVars>
      </dgm:prSet>
      <dgm:spPr/>
    </dgm:pt>
    <dgm:pt modelId="{DBBCB0FB-5623-4A9F-AE0D-1D34950A3969}" type="pres">
      <dgm:prSet presAssocID="{D9BCF404-186E-46F9-95CF-0F8CFA569A8A}" presName="spacer" presStyleCnt="0"/>
      <dgm:spPr/>
    </dgm:pt>
    <dgm:pt modelId="{C389857D-AA46-4B0B-AE8C-02CAB35E9888}" type="pres">
      <dgm:prSet presAssocID="{30CBBF56-4EAC-4902-A59B-A2E5E7069B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42F261A-C700-45FE-914F-C11F8CBDBCFE}" srcId="{A59F0FA9-430B-4F9B-8EA6-A5DC2A139586}" destId="{FCC7FD8E-1E63-4492-BD5E-07ED0315B604}" srcOrd="0" destOrd="0" parTransId="{85059AE5-0217-4506-A62D-228D266B619C}" sibTransId="{D9BCF404-186E-46F9-95CF-0F8CFA569A8A}"/>
    <dgm:cxn modelId="{2BB3B732-A564-4359-819F-309A9E6AD28F}" srcId="{A59F0FA9-430B-4F9B-8EA6-A5DC2A139586}" destId="{30CBBF56-4EAC-4902-A59B-A2E5E7069B01}" srcOrd="1" destOrd="0" parTransId="{509BB1A3-2C8B-4E17-BC44-85B348485020}" sibTransId="{4EEAEF08-F935-4B5F-B889-A2D12FEB3F4D}"/>
    <dgm:cxn modelId="{E966EC61-6AAB-4389-A618-BC4520F0A5F6}" type="presOf" srcId="{30CBBF56-4EAC-4902-A59B-A2E5E7069B01}" destId="{C389857D-AA46-4B0B-AE8C-02CAB35E9888}" srcOrd="0" destOrd="0" presId="urn:microsoft.com/office/officeart/2005/8/layout/vList2"/>
    <dgm:cxn modelId="{E66EBAC7-6FF9-42B6-B2DE-9D4D63671150}" type="presOf" srcId="{FCC7FD8E-1E63-4492-BD5E-07ED0315B604}" destId="{E1B623C5-5521-42CB-9BB6-D6B23C031DD4}" srcOrd="0" destOrd="0" presId="urn:microsoft.com/office/officeart/2005/8/layout/vList2"/>
    <dgm:cxn modelId="{A2F1A8E8-F41F-439D-B1FE-107006AB66E2}" type="presOf" srcId="{A59F0FA9-430B-4F9B-8EA6-A5DC2A139586}" destId="{5D8D74E6-8D16-4A58-B789-0A2A34CE36A9}" srcOrd="0" destOrd="0" presId="urn:microsoft.com/office/officeart/2005/8/layout/vList2"/>
    <dgm:cxn modelId="{479B0DAA-6E80-4FB2-9029-A202A4CEE781}" type="presParOf" srcId="{5D8D74E6-8D16-4A58-B789-0A2A34CE36A9}" destId="{E1B623C5-5521-42CB-9BB6-D6B23C031DD4}" srcOrd="0" destOrd="0" presId="urn:microsoft.com/office/officeart/2005/8/layout/vList2"/>
    <dgm:cxn modelId="{112510F8-F461-464C-BCF2-88E79B22286A}" type="presParOf" srcId="{5D8D74E6-8D16-4A58-B789-0A2A34CE36A9}" destId="{DBBCB0FB-5623-4A9F-AE0D-1D34950A3969}" srcOrd="1" destOrd="0" presId="urn:microsoft.com/office/officeart/2005/8/layout/vList2"/>
    <dgm:cxn modelId="{C9BD3F57-BCF0-41A3-8C0E-A127787C15EA}" type="presParOf" srcId="{5D8D74E6-8D16-4A58-B789-0A2A34CE36A9}" destId="{C389857D-AA46-4B0B-AE8C-02CAB35E988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12853A-773F-46F3-B411-7463BB5601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32B2097-43B5-4E9F-8CDC-303F8AAF4E4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Students engage unfinished conversations where they can explain and share ideas and develop their listening abilities through active listening.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E5C1D8-59A9-48B0-8DC0-BB0097246AFF}" type="parTrans" cxnId="{2648A703-D9EA-4F43-AEF5-31F789DE9858}">
      <dgm:prSet/>
      <dgm:spPr/>
      <dgm:t>
        <a:bodyPr/>
        <a:lstStyle/>
        <a:p>
          <a:endParaRPr lang="en-GB"/>
        </a:p>
      </dgm:t>
    </dgm:pt>
    <dgm:pt modelId="{CF783301-4DBD-4E3F-A339-D59B749BB916}" type="sibTrans" cxnId="{2648A703-D9EA-4F43-AEF5-31F789DE9858}">
      <dgm:prSet/>
      <dgm:spPr/>
      <dgm:t>
        <a:bodyPr/>
        <a:lstStyle/>
        <a:p>
          <a:endParaRPr lang="en-GB"/>
        </a:p>
      </dgm:t>
    </dgm:pt>
    <dgm:pt modelId="{FBCABA17-C7EC-4371-B401-1AB74798B99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Explicit feedback cycles assist students in refining their talking and writing skills (Yaacob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44B753-552B-406C-96F0-698971485036}" type="parTrans" cxnId="{EBB27E69-1FB0-4E4E-BE2E-B43F09366B1B}">
      <dgm:prSet/>
      <dgm:spPr/>
      <dgm:t>
        <a:bodyPr/>
        <a:lstStyle/>
        <a:p>
          <a:endParaRPr lang="en-GB"/>
        </a:p>
      </dgm:t>
    </dgm:pt>
    <dgm:pt modelId="{7E02E887-45FF-48B9-A130-E650282276CC}" type="sibTrans" cxnId="{EBB27E69-1FB0-4E4E-BE2E-B43F09366B1B}">
      <dgm:prSet/>
      <dgm:spPr/>
      <dgm:t>
        <a:bodyPr/>
        <a:lstStyle/>
        <a:p>
          <a:endParaRPr lang="en-GB"/>
        </a:p>
      </dgm:t>
    </dgm:pt>
    <dgm:pt modelId="{FE5162EF-E5FA-469A-9239-8282A6EE28A0}" type="pres">
      <dgm:prSet presAssocID="{5112853A-773F-46F3-B411-7463BB560149}" presName="linear" presStyleCnt="0">
        <dgm:presLayoutVars>
          <dgm:animLvl val="lvl"/>
          <dgm:resizeHandles val="exact"/>
        </dgm:presLayoutVars>
      </dgm:prSet>
      <dgm:spPr/>
    </dgm:pt>
    <dgm:pt modelId="{5C8A3705-A0AB-4F9A-AD4D-6BD6B0DC8A30}" type="pres">
      <dgm:prSet presAssocID="{332B2097-43B5-4E9F-8CDC-303F8AAF4E4E}" presName="parentText" presStyleLbl="node1" presStyleIdx="0" presStyleCnt="2" custLinFactY="-20548" custLinFactNeighborX="1250" custLinFactNeighborY="-100000">
        <dgm:presLayoutVars>
          <dgm:chMax val="0"/>
          <dgm:bulletEnabled val="1"/>
        </dgm:presLayoutVars>
      </dgm:prSet>
      <dgm:spPr/>
    </dgm:pt>
    <dgm:pt modelId="{7AA85D56-1123-4DBC-AFB8-37976C11D949}" type="pres">
      <dgm:prSet presAssocID="{CF783301-4DBD-4E3F-A339-D59B749BB916}" presName="spacer" presStyleCnt="0"/>
      <dgm:spPr/>
    </dgm:pt>
    <dgm:pt modelId="{048D0796-65AA-41FE-82D1-014198DB4259}" type="pres">
      <dgm:prSet presAssocID="{FBCABA17-C7EC-4371-B401-1AB74798B99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648A703-D9EA-4F43-AEF5-31F789DE9858}" srcId="{5112853A-773F-46F3-B411-7463BB560149}" destId="{332B2097-43B5-4E9F-8CDC-303F8AAF4E4E}" srcOrd="0" destOrd="0" parTransId="{18E5C1D8-59A9-48B0-8DC0-BB0097246AFF}" sibTransId="{CF783301-4DBD-4E3F-A339-D59B749BB916}"/>
    <dgm:cxn modelId="{8C586064-182A-4CC8-943F-4AF05DBE3CFD}" type="presOf" srcId="{FBCABA17-C7EC-4371-B401-1AB74798B99C}" destId="{048D0796-65AA-41FE-82D1-014198DB4259}" srcOrd="0" destOrd="0" presId="urn:microsoft.com/office/officeart/2005/8/layout/vList2"/>
    <dgm:cxn modelId="{EBB27E69-1FB0-4E4E-BE2E-B43F09366B1B}" srcId="{5112853A-773F-46F3-B411-7463BB560149}" destId="{FBCABA17-C7EC-4371-B401-1AB74798B99C}" srcOrd="1" destOrd="0" parTransId="{2844B753-552B-406C-96F0-698971485036}" sibTransId="{7E02E887-45FF-48B9-A130-E650282276CC}"/>
    <dgm:cxn modelId="{74874F50-9FA7-4007-AEDC-AD7BDB486E83}" type="presOf" srcId="{332B2097-43B5-4E9F-8CDC-303F8AAF4E4E}" destId="{5C8A3705-A0AB-4F9A-AD4D-6BD6B0DC8A30}" srcOrd="0" destOrd="0" presId="urn:microsoft.com/office/officeart/2005/8/layout/vList2"/>
    <dgm:cxn modelId="{B4AE78CA-5200-49EE-8287-A1F1BA103808}" type="presOf" srcId="{5112853A-773F-46F3-B411-7463BB560149}" destId="{FE5162EF-E5FA-469A-9239-8282A6EE28A0}" srcOrd="0" destOrd="0" presId="urn:microsoft.com/office/officeart/2005/8/layout/vList2"/>
    <dgm:cxn modelId="{3C0F172E-CEF9-4D4B-9081-6D6D6416BA27}" type="presParOf" srcId="{FE5162EF-E5FA-469A-9239-8282A6EE28A0}" destId="{5C8A3705-A0AB-4F9A-AD4D-6BD6B0DC8A30}" srcOrd="0" destOrd="0" presId="urn:microsoft.com/office/officeart/2005/8/layout/vList2"/>
    <dgm:cxn modelId="{631F2400-895A-443E-A2BB-675D20EA531A}" type="presParOf" srcId="{FE5162EF-E5FA-469A-9239-8282A6EE28A0}" destId="{7AA85D56-1123-4DBC-AFB8-37976C11D949}" srcOrd="1" destOrd="0" presId="urn:microsoft.com/office/officeart/2005/8/layout/vList2"/>
    <dgm:cxn modelId="{E8643DB0-36DF-436B-BEAA-C324072AC5D0}" type="presParOf" srcId="{FE5162EF-E5FA-469A-9239-8282A6EE28A0}" destId="{048D0796-65AA-41FE-82D1-014198DB425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F45B50-BD8D-4141-B58D-63EB37AFA6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E33AF6D-13C7-4B14-A8B0-09BECA0F216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Unbalanced participation may result from some students taking over while others withdraw, sometimes with "free-riding."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413C1D-9963-45F0-88CC-98D516BEC919}" type="parTrans" cxnId="{024AAC73-A15B-4780-A4C5-3AC36418F9CB}">
      <dgm:prSet/>
      <dgm:spPr/>
      <dgm:t>
        <a:bodyPr/>
        <a:lstStyle/>
        <a:p>
          <a:endParaRPr lang="en-GB"/>
        </a:p>
      </dgm:t>
    </dgm:pt>
    <dgm:pt modelId="{27B2DA5A-89C9-453A-951B-DF7D2DBF0195}" type="sibTrans" cxnId="{024AAC73-A15B-4780-A4C5-3AC36418F9CB}">
      <dgm:prSet/>
      <dgm:spPr/>
      <dgm:t>
        <a:bodyPr/>
        <a:lstStyle/>
        <a:p>
          <a:endParaRPr lang="en-GB"/>
        </a:p>
      </dgm:t>
    </dgm:pt>
    <dgm:pt modelId="{0B9B92C0-E04F-4977-8FCB-8F8CDEE8908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Cultural and language differences may limit contributions in groups that are not facilitated gracefully (Knoche,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293D8C-7E6D-4598-9818-8EA8B54A9447}" type="parTrans" cxnId="{88E3871B-5903-4832-A096-16D21490FD8C}">
      <dgm:prSet/>
      <dgm:spPr/>
      <dgm:t>
        <a:bodyPr/>
        <a:lstStyle/>
        <a:p>
          <a:endParaRPr lang="en-GB"/>
        </a:p>
      </dgm:t>
    </dgm:pt>
    <dgm:pt modelId="{41F8D665-465A-40FF-85C1-E70BA8594057}" type="sibTrans" cxnId="{88E3871B-5903-4832-A096-16D21490FD8C}">
      <dgm:prSet/>
      <dgm:spPr/>
      <dgm:t>
        <a:bodyPr/>
        <a:lstStyle/>
        <a:p>
          <a:endParaRPr lang="en-GB"/>
        </a:p>
      </dgm:t>
    </dgm:pt>
    <dgm:pt modelId="{0DF04AF2-0DA8-41EE-A33C-1DF25573929B}" type="pres">
      <dgm:prSet presAssocID="{1EF45B50-BD8D-4141-B58D-63EB37AFA60A}" presName="linear" presStyleCnt="0">
        <dgm:presLayoutVars>
          <dgm:animLvl val="lvl"/>
          <dgm:resizeHandles val="exact"/>
        </dgm:presLayoutVars>
      </dgm:prSet>
      <dgm:spPr/>
    </dgm:pt>
    <dgm:pt modelId="{70E9ED63-35E7-47E2-9375-DDB17E8F6D63}" type="pres">
      <dgm:prSet presAssocID="{6E33AF6D-13C7-4B14-A8B0-09BECA0F216C}" presName="parentText" presStyleLbl="node1" presStyleIdx="0" presStyleCnt="2" custLinFactY="-12024" custLinFactNeighborX="519" custLinFactNeighborY="-100000">
        <dgm:presLayoutVars>
          <dgm:chMax val="0"/>
          <dgm:bulletEnabled val="1"/>
        </dgm:presLayoutVars>
      </dgm:prSet>
      <dgm:spPr/>
    </dgm:pt>
    <dgm:pt modelId="{5ABA7E98-E47E-41DA-A1B9-8D5CEB2CF672}" type="pres">
      <dgm:prSet presAssocID="{27B2DA5A-89C9-453A-951B-DF7D2DBF0195}" presName="spacer" presStyleCnt="0"/>
      <dgm:spPr/>
    </dgm:pt>
    <dgm:pt modelId="{FA5DC2DE-1792-4EED-9D99-EABC70FAE3CA}" type="pres">
      <dgm:prSet presAssocID="{0B9B92C0-E04F-4977-8FCB-8F8CDEE8908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455141A-4D4A-4512-B006-8DC16795C97F}" type="presOf" srcId="{1EF45B50-BD8D-4141-B58D-63EB37AFA60A}" destId="{0DF04AF2-0DA8-41EE-A33C-1DF25573929B}" srcOrd="0" destOrd="0" presId="urn:microsoft.com/office/officeart/2005/8/layout/vList2"/>
    <dgm:cxn modelId="{88E3871B-5903-4832-A096-16D21490FD8C}" srcId="{1EF45B50-BD8D-4141-B58D-63EB37AFA60A}" destId="{0B9B92C0-E04F-4977-8FCB-8F8CDEE8908B}" srcOrd="1" destOrd="0" parTransId="{C4293D8C-7E6D-4598-9818-8EA8B54A9447}" sibTransId="{41F8D665-465A-40FF-85C1-E70BA8594057}"/>
    <dgm:cxn modelId="{8198943F-A0B2-4190-A310-30C21B758F5B}" type="presOf" srcId="{0B9B92C0-E04F-4977-8FCB-8F8CDEE8908B}" destId="{FA5DC2DE-1792-4EED-9D99-EABC70FAE3CA}" srcOrd="0" destOrd="0" presId="urn:microsoft.com/office/officeart/2005/8/layout/vList2"/>
    <dgm:cxn modelId="{024AAC73-A15B-4780-A4C5-3AC36418F9CB}" srcId="{1EF45B50-BD8D-4141-B58D-63EB37AFA60A}" destId="{6E33AF6D-13C7-4B14-A8B0-09BECA0F216C}" srcOrd="0" destOrd="0" parTransId="{E7413C1D-9963-45F0-88CC-98D516BEC919}" sibTransId="{27B2DA5A-89C9-453A-951B-DF7D2DBF0195}"/>
    <dgm:cxn modelId="{F2843FED-85A8-4D8A-AC43-2CD4EA21F5DD}" type="presOf" srcId="{6E33AF6D-13C7-4B14-A8B0-09BECA0F216C}" destId="{70E9ED63-35E7-47E2-9375-DDB17E8F6D63}" srcOrd="0" destOrd="0" presId="urn:microsoft.com/office/officeart/2005/8/layout/vList2"/>
    <dgm:cxn modelId="{8676ED0A-369C-4FFE-96DA-774C3132D3EC}" type="presParOf" srcId="{0DF04AF2-0DA8-41EE-A33C-1DF25573929B}" destId="{70E9ED63-35E7-47E2-9375-DDB17E8F6D63}" srcOrd="0" destOrd="0" presId="urn:microsoft.com/office/officeart/2005/8/layout/vList2"/>
    <dgm:cxn modelId="{BAB72434-134C-4F6F-A611-975E53E7D5F8}" type="presParOf" srcId="{0DF04AF2-0DA8-41EE-A33C-1DF25573929B}" destId="{5ABA7E98-E47E-41DA-A1B9-8D5CEB2CF672}" srcOrd="1" destOrd="0" presId="urn:microsoft.com/office/officeart/2005/8/layout/vList2"/>
    <dgm:cxn modelId="{055B829F-DF7C-42D0-8AC9-DBD1B3431913}" type="presParOf" srcId="{0DF04AF2-0DA8-41EE-A33C-1DF25573929B}" destId="{FA5DC2DE-1792-4EED-9D99-EABC70FAE3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CA1461-12BA-4BE0-9F3F-D72D6CDA1D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4874355-2DFF-44C6-B3E0-192553B7C53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Global and virtual teams can suffer interruptions to synchronous collaboration because of time-zone differences and inconsistent internet access.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20551F-C17A-4FF4-9547-92B7D37563D2}" type="parTrans" cxnId="{82AFE9A9-DE5E-47A6-82A1-C34BD65F7C97}">
      <dgm:prSet/>
      <dgm:spPr/>
      <dgm:t>
        <a:bodyPr/>
        <a:lstStyle/>
        <a:p>
          <a:endParaRPr lang="en-GB"/>
        </a:p>
      </dgm:t>
    </dgm:pt>
    <dgm:pt modelId="{91C61D47-C2A8-40BC-B1DB-421D301DFEB5}" type="sibTrans" cxnId="{82AFE9A9-DE5E-47A6-82A1-C34BD65F7C97}">
      <dgm:prSet/>
      <dgm:spPr/>
      <dgm:t>
        <a:bodyPr/>
        <a:lstStyle/>
        <a:p>
          <a:endParaRPr lang="en-GB"/>
        </a:p>
      </dgm:t>
    </dgm:pt>
    <dgm:pt modelId="{2E20D067-E439-4692-91CF-ECAD4F12DC8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 undeveloped environments, these digital tools (shared documents and video calls) may be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underutilised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without the right facilitation or training (Yan et al., 2025).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C764E5-D3C2-432E-8255-1FAD2021C16D}" type="parTrans" cxnId="{1FAA83E5-F917-4FD6-AF80-9C9FB18B9837}">
      <dgm:prSet/>
      <dgm:spPr/>
      <dgm:t>
        <a:bodyPr/>
        <a:lstStyle/>
        <a:p>
          <a:endParaRPr lang="en-GB"/>
        </a:p>
      </dgm:t>
    </dgm:pt>
    <dgm:pt modelId="{D0377C4E-8D00-4FD4-BB79-506ECF60403B}" type="sibTrans" cxnId="{1FAA83E5-F917-4FD6-AF80-9C9FB18B9837}">
      <dgm:prSet/>
      <dgm:spPr/>
      <dgm:t>
        <a:bodyPr/>
        <a:lstStyle/>
        <a:p>
          <a:endParaRPr lang="en-GB"/>
        </a:p>
      </dgm:t>
    </dgm:pt>
    <dgm:pt modelId="{2A5D0173-6F99-42A2-B839-07BA3FC8DEB9}" type="pres">
      <dgm:prSet presAssocID="{C5CA1461-12BA-4BE0-9F3F-D72D6CDA1D7A}" presName="linear" presStyleCnt="0">
        <dgm:presLayoutVars>
          <dgm:animLvl val="lvl"/>
          <dgm:resizeHandles val="exact"/>
        </dgm:presLayoutVars>
      </dgm:prSet>
      <dgm:spPr/>
    </dgm:pt>
    <dgm:pt modelId="{65AE2584-4E30-4B83-80FF-55EE43425AE9}" type="pres">
      <dgm:prSet presAssocID="{84874355-2DFF-44C6-B3E0-192553B7C5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60C9E22-FD82-441A-BE50-DF63C79D58EF}" type="pres">
      <dgm:prSet presAssocID="{91C61D47-C2A8-40BC-B1DB-421D301DFEB5}" presName="spacer" presStyleCnt="0"/>
      <dgm:spPr/>
    </dgm:pt>
    <dgm:pt modelId="{E0B18EE8-0E0E-496A-BC21-437D4CAA7E9E}" type="pres">
      <dgm:prSet presAssocID="{2E20D067-E439-4692-91CF-ECAD4F12DC8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0531C43-2D5E-481B-A7DF-EBC8240E70C2}" type="presOf" srcId="{2E20D067-E439-4692-91CF-ECAD4F12DC89}" destId="{E0B18EE8-0E0E-496A-BC21-437D4CAA7E9E}" srcOrd="0" destOrd="0" presId="urn:microsoft.com/office/officeart/2005/8/layout/vList2"/>
    <dgm:cxn modelId="{5AD60549-7E87-493E-83B9-EF02CE4EDE70}" type="presOf" srcId="{84874355-2DFF-44C6-B3E0-192553B7C53E}" destId="{65AE2584-4E30-4B83-80FF-55EE43425AE9}" srcOrd="0" destOrd="0" presId="urn:microsoft.com/office/officeart/2005/8/layout/vList2"/>
    <dgm:cxn modelId="{82AFE9A9-DE5E-47A6-82A1-C34BD65F7C97}" srcId="{C5CA1461-12BA-4BE0-9F3F-D72D6CDA1D7A}" destId="{84874355-2DFF-44C6-B3E0-192553B7C53E}" srcOrd="0" destOrd="0" parTransId="{CE20551F-C17A-4FF4-9547-92B7D37563D2}" sibTransId="{91C61D47-C2A8-40BC-B1DB-421D301DFEB5}"/>
    <dgm:cxn modelId="{60DBEFA9-2AD9-45A5-BBC6-77ED61E10E02}" type="presOf" srcId="{C5CA1461-12BA-4BE0-9F3F-D72D6CDA1D7A}" destId="{2A5D0173-6F99-42A2-B839-07BA3FC8DEB9}" srcOrd="0" destOrd="0" presId="urn:microsoft.com/office/officeart/2005/8/layout/vList2"/>
    <dgm:cxn modelId="{1FAA83E5-F917-4FD6-AF80-9C9FB18B9837}" srcId="{C5CA1461-12BA-4BE0-9F3F-D72D6CDA1D7A}" destId="{2E20D067-E439-4692-91CF-ECAD4F12DC89}" srcOrd="1" destOrd="0" parTransId="{32C764E5-D3C2-432E-8255-1FAD2021C16D}" sibTransId="{D0377C4E-8D00-4FD4-BB79-506ECF60403B}"/>
    <dgm:cxn modelId="{C5E40B04-FD9F-4546-A47A-1F67EA9E9C64}" type="presParOf" srcId="{2A5D0173-6F99-42A2-B839-07BA3FC8DEB9}" destId="{65AE2584-4E30-4B83-80FF-55EE43425AE9}" srcOrd="0" destOrd="0" presId="urn:microsoft.com/office/officeart/2005/8/layout/vList2"/>
    <dgm:cxn modelId="{F200AF9B-7551-492D-93A7-BF0FED03D78B}" type="presParOf" srcId="{2A5D0173-6F99-42A2-B839-07BA3FC8DEB9}" destId="{E60C9E22-FD82-441A-BE50-DF63C79D58EF}" srcOrd="1" destOrd="0" presId="urn:microsoft.com/office/officeart/2005/8/layout/vList2"/>
    <dgm:cxn modelId="{EF8A287C-CD05-4B61-85EE-6972DC98B623}" type="presParOf" srcId="{2A5D0173-6F99-42A2-B839-07BA3FC8DEB9}" destId="{E0B18EE8-0E0E-496A-BC21-437D4CAA7E9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1CC946-E6B5-484F-9231-203FF29AED2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A603A4-6BBE-49C2-9E7D-807B733953B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learning is like working as a team in practice and prepares students to take on leadership in multi-functional projects.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5C4332-1BA8-4D6C-8417-BFDDB6DBBA55}" type="parTrans" cxnId="{802E4D9B-6AB3-400C-8318-5A644F309BA4}">
      <dgm:prSet/>
      <dgm:spPr/>
      <dgm:t>
        <a:bodyPr/>
        <a:lstStyle/>
        <a:p>
          <a:endParaRPr lang="en-GB"/>
        </a:p>
      </dgm:t>
    </dgm:pt>
    <dgm:pt modelId="{FDE8A1AB-7956-4CC5-A756-D0AF63544BDC}" type="sibTrans" cxnId="{802E4D9B-6AB3-400C-8318-5A644F309BA4}">
      <dgm:prSet/>
      <dgm:spPr/>
      <dgm:t>
        <a:bodyPr/>
        <a:lstStyle/>
        <a:p>
          <a:endParaRPr lang="en-GB"/>
        </a:p>
      </dgm:t>
    </dgm:pt>
    <dgm:pt modelId="{33BF15DE-8976-4DD8-8C3F-AA74EFB8811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problem-solving can stimulate creativity by integrating diverse levels of expertise and creative perspectives(Lipponen, 2023</a:t>
          </a:r>
          <a:r>
            <a:rPr lang="en-US" sz="1900" dirty="0"/>
            <a:t>).</a:t>
          </a:r>
          <a:endParaRPr lang="en-GB" sz="1900" dirty="0"/>
        </a:p>
      </dgm:t>
    </dgm:pt>
    <dgm:pt modelId="{13C813D4-D808-4A63-9D12-B9A1404DD505}" type="parTrans" cxnId="{66E8D741-BF7C-4307-B413-C617609A0EDA}">
      <dgm:prSet/>
      <dgm:spPr/>
      <dgm:t>
        <a:bodyPr/>
        <a:lstStyle/>
        <a:p>
          <a:endParaRPr lang="en-GB"/>
        </a:p>
      </dgm:t>
    </dgm:pt>
    <dgm:pt modelId="{03EB283F-4F7F-48A2-99FD-B559C3647A0D}" type="sibTrans" cxnId="{66E8D741-BF7C-4307-B413-C617609A0EDA}">
      <dgm:prSet/>
      <dgm:spPr/>
      <dgm:t>
        <a:bodyPr/>
        <a:lstStyle/>
        <a:p>
          <a:endParaRPr lang="en-GB"/>
        </a:p>
      </dgm:t>
    </dgm:pt>
    <dgm:pt modelId="{2A5C7627-A630-46E5-A541-4670A8BFD40C}" type="pres">
      <dgm:prSet presAssocID="{6A1CC946-E6B5-484F-9231-203FF29AED2F}" presName="linear" presStyleCnt="0">
        <dgm:presLayoutVars>
          <dgm:animLvl val="lvl"/>
          <dgm:resizeHandles val="exact"/>
        </dgm:presLayoutVars>
      </dgm:prSet>
      <dgm:spPr/>
    </dgm:pt>
    <dgm:pt modelId="{7B11E29A-7D52-4E87-B771-56E7D3633648}" type="pres">
      <dgm:prSet presAssocID="{B1A603A4-6BBE-49C2-9E7D-807B733953B8}" presName="parentText" presStyleLbl="node1" presStyleIdx="0" presStyleCnt="2" custLinFactY="-21842" custLinFactNeighborX="-479" custLinFactNeighborY="-100000">
        <dgm:presLayoutVars>
          <dgm:chMax val="0"/>
          <dgm:bulletEnabled val="1"/>
        </dgm:presLayoutVars>
      </dgm:prSet>
      <dgm:spPr/>
    </dgm:pt>
    <dgm:pt modelId="{348DDCE8-EF7B-40ED-942A-E1230F704139}" type="pres">
      <dgm:prSet presAssocID="{FDE8A1AB-7956-4CC5-A756-D0AF63544BDC}" presName="spacer" presStyleCnt="0"/>
      <dgm:spPr/>
    </dgm:pt>
    <dgm:pt modelId="{003647B3-778E-463E-B36C-9642D68119C6}" type="pres">
      <dgm:prSet presAssocID="{33BF15DE-8976-4DD8-8C3F-AA74EFB8811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6E8D741-BF7C-4307-B413-C617609A0EDA}" srcId="{6A1CC946-E6B5-484F-9231-203FF29AED2F}" destId="{33BF15DE-8976-4DD8-8C3F-AA74EFB8811B}" srcOrd="1" destOrd="0" parTransId="{13C813D4-D808-4A63-9D12-B9A1404DD505}" sibTransId="{03EB283F-4F7F-48A2-99FD-B559C3647A0D}"/>
    <dgm:cxn modelId="{802E4D9B-6AB3-400C-8318-5A644F309BA4}" srcId="{6A1CC946-E6B5-484F-9231-203FF29AED2F}" destId="{B1A603A4-6BBE-49C2-9E7D-807B733953B8}" srcOrd="0" destOrd="0" parTransId="{985C4332-1BA8-4D6C-8417-BFDDB6DBBA55}" sibTransId="{FDE8A1AB-7956-4CC5-A756-D0AF63544BDC}"/>
    <dgm:cxn modelId="{51CFDAC3-7BE5-4BBC-9CB4-F706C0637F56}" type="presOf" srcId="{33BF15DE-8976-4DD8-8C3F-AA74EFB8811B}" destId="{003647B3-778E-463E-B36C-9642D68119C6}" srcOrd="0" destOrd="0" presId="urn:microsoft.com/office/officeart/2005/8/layout/vList2"/>
    <dgm:cxn modelId="{4BDFAAE4-5515-4F4D-A9FC-6BEA2B2892FE}" type="presOf" srcId="{B1A603A4-6BBE-49C2-9E7D-807B733953B8}" destId="{7B11E29A-7D52-4E87-B771-56E7D3633648}" srcOrd="0" destOrd="0" presId="urn:microsoft.com/office/officeart/2005/8/layout/vList2"/>
    <dgm:cxn modelId="{08DCDDF9-B609-4D24-B125-7B08DE57808B}" type="presOf" srcId="{6A1CC946-E6B5-484F-9231-203FF29AED2F}" destId="{2A5C7627-A630-46E5-A541-4670A8BFD40C}" srcOrd="0" destOrd="0" presId="urn:microsoft.com/office/officeart/2005/8/layout/vList2"/>
    <dgm:cxn modelId="{8D66C705-0030-4A40-BFAE-59809BD38C78}" type="presParOf" srcId="{2A5C7627-A630-46E5-A541-4670A8BFD40C}" destId="{7B11E29A-7D52-4E87-B771-56E7D3633648}" srcOrd="0" destOrd="0" presId="urn:microsoft.com/office/officeart/2005/8/layout/vList2"/>
    <dgm:cxn modelId="{9E13902E-285C-4542-8EDE-94AA12F1EA18}" type="presParOf" srcId="{2A5C7627-A630-46E5-A541-4670A8BFD40C}" destId="{348DDCE8-EF7B-40ED-942A-E1230F704139}" srcOrd="1" destOrd="0" presId="urn:microsoft.com/office/officeart/2005/8/layout/vList2"/>
    <dgm:cxn modelId="{6CD25A32-8122-4DC1-927C-D7242E3C6185}" type="presParOf" srcId="{2A5C7627-A630-46E5-A541-4670A8BFD40C}" destId="{003647B3-778E-463E-B36C-9642D68119C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38C0AC-445A-4DBE-840F-ED8AD99FE8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0C06098-D89B-4BCD-8E09-71D94B5A3F9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Multicultural teams develop intercultural competence, essential in multi-national enterprises.</a:t>
          </a:r>
        </a:p>
      </dgm:t>
    </dgm:pt>
    <dgm:pt modelId="{E9D3E350-A6EC-4A85-BEB5-86066F823952}" type="parTrans" cxnId="{895366A5-BC8E-43AB-928F-AE625B46A450}">
      <dgm:prSet/>
      <dgm:spPr/>
      <dgm:t>
        <a:bodyPr/>
        <a:lstStyle/>
        <a:p>
          <a:endParaRPr lang="en-GB"/>
        </a:p>
      </dgm:t>
    </dgm:pt>
    <dgm:pt modelId="{16AC1CB9-E9FE-4756-AB61-0DA3B848F346}" type="sibTrans" cxnId="{895366A5-BC8E-43AB-928F-AE625B46A450}">
      <dgm:prSet/>
      <dgm:spPr/>
      <dgm:t>
        <a:bodyPr/>
        <a:lstStyle/>
        <a:p>
          <a:endParaRPr lang="en-GB"/>
        </a:p>
      </dgm:t>
    </dgm:pt>
    <dgm:pt modelId="{B3E81128-10A7-49EE-AD21-FF23404CBB9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Virtual collaborative activities in learner teams mirror real-world distributed work across multiple time zones(Shimizu et al., 2022).</a:t>
          </a:r>
        </a:p>
      </dgm:t>
    </dgm:pt>
    <dgm:pt modelId="{4243EE28-7364-4940-91F3-BD662179B4FD}" type="parTrans" cxnId="{824A3A5E-B09B-4CF5-9523-85E53FCB0577}">
      <dgm:prSet/>
      <dgm:spPr/>
      <dgm:t>
        <a:bodyPr/>
        <a:lstStyle/>
        <a:p>
          <a:endParaRPr lang="en-GB"/>
        </a:p>
      </dgm:t>
    </dgm:pt>
    <dgm:pt modelId="{2AF8BBA7-2670-43E2-8B24-BA5D6E15FCF8}" type="sibTrans" cxnId="{824A3A5E-B09B-4CF5-9523-85E53FCB0577}">
      <dgm:prSet/>
      <dgm:spPr/>
      <dgm:t>
        <a:bodyPr/>
        <a:lstStyle/>
        <a:p>
          <a:endParaRPr lang="en-GB"/>
        </a:p>
      </dgm:t>
    </dgm:pt>
    <dgm:pt modelId="{175306F3-B9AE-490D-A10C-0DC0DC1F2AC8}" type="pres">
      <dgm:prSet presAssocID="{CD38C0AC-445A-4DBE-840F-ED8AD99FE804}" presName="linear" presStyleCnt="0">
        <dgm:presLayoutVars>
          <dgm:animLvl val="lvl"/>
          <dgm:resizeHandles val="exact"/>
        </dgm:presLayoutVars>
      </dgm:prSet>
      <dgm:spPr/>
    </dgm:pt>
    <dgm:pt modelId="{ABE95955-9391-44BE-BF70-EBD06715AC83}" type="pres">
      <dgm:prSet presAssocID="{40C06098-D89B-4BCD-8E09-71D94B5A3F9F}" presName="parentText" presStyleLbl="node1" presStyleIdx="0" presStyleCnt="2" custLinFactY="-24991" custLinFactNeighborY="-100000">
        <dgm:presLayoutVars>
          <dgm:chMax val="0"/>
          <dgm:bulletEnabled val="1"/>
        </dgm:presLayoutVars>
      </dgm:prSet>
      <dgm:spPr/>
    </dgm:pt>
    <dgm:pt modelId="{C3739870-764D-4997-A200-FDEF8D52FCFB}" type="pres">
      <dgm:prSet presAssocID="{16AC1CB9-E9FE-4756-AB61-0DA3B848F346}" presName="spacer" presStyleCnt="0"/>
      <dgm:spPr/>
    </dgm:pt>
    <dgm:pt modelId="{A12E7500-2153-44C1-B0E8-6239682EF8D9}" type="pres">
      <dgm:prSet presAssocID="{B3E81128-10A7-49EE-AD21-FF23404CBB9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407C22A-04A2-404A-8A87-011D294CC4A1}" type="presOf" srcId="{CD38C0AC-445A-4DBE-840F-ED8AD99FE804}" destId="{175306F3-B9AE-490D-A10C-0DC0DC1F2AC8}" srcOrd="0" destOrd="0" presId="urn:microsoft.com/office/officeart/2005/8/layout/vList2"/>
    <dgm:cxn modelId="{824A3A5E-B09B-4CF5-9523-85E53FCB0577}" srcId="{CD38C0AC-445A-4DBE-840F-ED8AD99FE804}" destId="{B3E81128-10A7-49EE-AD21-FF23404CBB96}" srcOrd="1" destOrd="0" parTransId="{4243EE28-7364-4940-91F3-BD662179B4FD}" sibTransId="{2AF8BBA7-2670-43E2-8B24-BA5D6E15FCF8}"/>
    <dgm:cxn modelId="{F8030D45-1902-4407-A24C-CA1B2437BE79}" type="presOf" srcId="{40C06098-D89B-4BCD-8E09-71D94B5A3F9F}" destId="{ABE95955-9391-44BE-BF70-EBD06715AC83}" srcOrd="0" destOrd="0" presId="urn:microsoft.com/office/officeart/2005/8/layout/vList2"/>
    <dgm:cxn modelId="{895366A5-BC8E-43AB-928F-AE625B46A450}" srcId="{CD38C0AC-445A-4DBE-840F-ED8AD99FE804}" destId="{40C06098-D89B-4BCD-8E09-71D94B5A3F9F}" srcOrd="0" destOrd="0" parTransId="{E9D3E350-A6EC-4A85-BEB5-86066F823952}" sibTransId="{16AC1CB9-E9FE-4756-AB61-0DA3B848F346}"/>
    <dgm:cxn modelId="{31C55CCD-1C32-49C0-9435-4DABEB457D0E}" type="presOf" srcId="{B3E81128-10A7-49EE-AD21-FF23404CBB96}" destId="{A12E7500-2153-44C1-B0E8-6239682EF8D9}" srcOrd="0" destOrd="0" presId="urn:microsoft.com/office/officeart/2005/8/layout/vList2"/>
    <dgm:cxn modelId="{EB59540E-F055-43E5-A565-FAFF81866FBF}" type="presParOf" srcId="{175306F3-B9AE-490D-A10C-0DC0DC1F2AC8}" destId="{ABE95955-9391-44BE-BF70-EBD06715AC83}" srcOrd="0" destOrd="0" presId="urn:microsoft.com/office/officeart/2005/8/layout/vList2"/>
    <dgm:cxn modelId="{A8C34B6A-41DD-43EC-8F5F-827A8B4697D4}" type="presParOf" srcId="{175306F3-B9AE-490D-A10C-0DC0DC1F2AC8}" destId="{C3739870-764D-4997-A200-FDEF8D52FCFB}" srcOrd="1" destOrd="0" presId="urn:microsoft.com/office/officeart/2005/8/layout/vList2"/>
    <dgm:cxn modelId="{EAB0BB2D-B26F-463E-9640-86986C5A6D57}" type="presParOf" srcId="{175306F3-B9AE-490D-A10C-0DC0DC1F2AC8}" destId="{A12E7500-2153-44C1-B0E8-6239682EF8D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B140FF-4F5C-4FFF-83EF-F70648437E3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D02DCA7-A19C-4CA0-8DBB-A69267F7FB5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Conclusion: Collaborative learning promotes critical thinking, critical performance, and critical communication, while modelling working as a team in a professional environment.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75BCEB-4BF4-48AD-B3B0-2168D9147DDA}" type="parTrans" cxnId="{502A454A-1565-4947-8543-E73AF41FD1A6}">
      <dgm:prSet/>
      <dgm:spPr/>
      <dgm:t>
        <a:bodyPr/>
        <a:lstStyle/>
        <a:p>
          <a:endParaRPr lang="en-GB"/>
        </a:p>
      </dgm:t>
    </dgm:pt>
    <dgm:pt modelId="{85F9AFD2-77FD-49DB-902C-991C13B2EA43}" type="sibTrans" cxnId="{502A454A-1565-4947-8543-E73AF41FD1A6}">
      <dgm:prSet/>
      <dgm:spPr/>
      <dgm:t>
        <a:bodyPr/>
        <a:lstStyle/>
        <a:p>
          <a:endParaRPr lang="en-GB"/>
        </a:p>
      </dgm:t>
    </dgm:pt>
    <dgm:pt modelId="{7CB8ABE0-C596-484C-A065-4B3AAEB7309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Implications: The design of the group, the inclusion process for members, and information technology support require intentional planning (Johnson &amp; Johnson,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F99A55-49DF-47E3-A8C7-87E2311390C7}" type="parTrans" cxnId="{DD35434A-81EA-4BF1-820F-31ACD09AFC03}">
      <dgm:prSet/>
      <dgm:spPr/>
      <dgm:t>
        <a:bodyPr/>
        <a:lstStyle/>
        <a:p>
          <a:endParaRPr lang="en-GB"/>
        </a:p>
      </dgm:t>
    </dgm:pt>
    <dgm:pt modelId="{C5F6B320-3EC2-4103-A987-251423F1F5F6}" type="sibTrans" cxnId="{DD35434A-81EA-4BF1-820F-31ACD09AFC03}">
      <dgm:prSet/>
      <dgm:spPr/>
      <dgm:t>
        <a:bodyPr/>
        <a:lstStyle/>
        <a:p>
          <a:endParaRPr lang="en-GB"/>
        </a:p>
      </dgm:t>
    </dgm:pt>
    <dgm:pt modelId="{AB1A4632-F95C-48AB-94F1-7FB1EA5D29C0}" type="pres">
      <dgm:prSet presAssocID="{03B140FF-4F5C-4FFF-83EF-F70648437E36}" presName="linear" presStyleCnt="0">
        <dgm:presLayoutVars>
          <dgm:animLvl val="lvl"/>
          <dgm:resizeHandles val="exact"/>
        </dgm:presLayoutVars>
      </dgm:prSet>
      <dgm:spPr/>
    </dgm:pt>
    <dgm:pt modelId="{B561EAB7-7538-4E6C-B7C3-2B76A902774D}" type="pres">
      <dgm:prSet presAssocID="{FD02DCA7-A19C-4CA0-8DBB-A69267F7FB58}" presName="parentText" presStyleLbl="node1" presStyleIdx="0" presStyleCnt="2" custLinFactY="-22620" custLinFactNeighborX="531" custLinFactNeighborY="-100000">
        <dgm:presLayoutVars>
          <dgm:chMax val="0"/>
          <dgm:bulletEnabled val="1"/>
        </dgm:presLayoutVars>
      </dgm:prSet>
      <dgm:spPr/>
    </dgm:pt>
    <dgm:pt modelId="{AC78B6A0-327F-487B-8900-B1F0DA1B432B}" type="pres">
      <dgm:prSet presAssocID="{85F9AFD2-77FD-49DB-902C-991C13B2EA43}" presName="spacer" presStyleCnt="0"/>
      <dgm:spPr/>
    </dgm:pt>
    <dgm:pt modelId="{54EAC27B-6D49-4C57-869A-C7B8971B5A8E}" type="pres">
      <dgm:prSet presAssocID="{7CB8ABE0-C596-484C-A065-4B3AAEB7309E}" presName="parentText" presStyleLbl="node1" presStyleIdx="1" presStyleCnt="2" custLinFactY="18793" custLinFactNeighborX="224" custLinFactNeighborY="100000">
        <dgm:presLayoutVars>
          <dgm:chMax val="0"/>
          <dgm:bulletEnabled val="1"/>
        </dgm:presLayoutVars>
      </dgm:prSet>
      <dgm:spPr/>
    </dgm:pt>
  </dgm:ptLst>
  <dgm:cxnLst>
    <dgm:cxn modelId="{DCC0F738-DF95-4A15-BA33-CD99CCA94B8B}" type="presOf" srcId="{FD02DCA7-A19C-4CA0-8DBB-A69267F7FB58}" destId="{B561EAB7-7538-4E6C-B7C3-2B76A902774D}" srcOrd="0" destOrd="0" presId="urn:microsoft.com/office/officeart/2005/8/layout/vList2"/>
    <dgm:cxn modelId="{E1538A69-6615-4F0A-A122-DD9CC8A0FD02}" type="presOf" srcId="{03B140FF-4F5C-4FFF-83EF-F70648437E36}" destId="{AB1A4632-F95C-48AB-94F1-7FB1EA5D29C0}" srcOrd="0" destOrd="0" presId="urn:microsoft.com/office/officeart/2005/8/layout/vList2"/>
    <dgm:cxn modelId="{DD35434A-81EA-4BF1-820F-31ACD09AFC03}" srcId="{03B140FF-4F5C-4FFF-83EF-F70648437E36}" destId="{7CB8ABE0-C596-484C-A065-4B3AAEB7309E}" srcOrd="1" destOrd="0" parTransId="{01F99A55-49DF-47E3-A8C7-87E2311390C7}" sibTransId="{C5F6B320-3EC2-4103-A987-251423F1F5F6}"/>
    <dgm:cxn modelId="{502A454A-1565-4947-8543-E73AF41FD1A6}" srcId="{03B140FF-4F5C-4FFF-83EF-F70648437E36}" destId="{FD02DCA7-A19C-4CA0-8DBB-A69267F7FB58}" srcOrd="0" destOrd="0" parTransId="{DD75BCEB-4BF4-48AD-B3B0-2168D9147DDA}" sibTransId="{85F9AFD2-77FD-49DB-902C-991C13B2EA43}"/>
    <dgm:cxn modelId="{891A7DAD-AD43-47B5-A7F3-0CE3C3564E8B}" type="presOf" srcId="{7CB8ABE0-C596-484C-A065-4B3AAEB7309E}" destId="{54EAC27B-6D49-4C57-869A-C7B8971B5A8E}" srcOrd="0" destOrd="0" presId="urn:microsoft.com/office/officeart/2005/8/layout/vList2"/>
    <dgm:cxn modelId="{37BD1280-26C4-4DAE-A538-3B5451302B93}" type="presParOf" srcId="{AB1A4632-F95C-48AB-94F1-7FB1EA5D29C0}" destId="{B561EAB7-7538-4E6C-B7C3-2B76A902774D}" srcOrd="0" destOrd="0" presId="urn:microsoft.com/office/officeart/2005/8/layout/vList2"/>
    <dgm:cxn modelId="{D2530FA2-2EDC-470B-946E-638E4FE498C9}" type="presParOf" srcId="{AB1A4632-F95C-48AB-94F1-7FB1EA5D29C0}" destId="{AC78B6A0-327F-487B-8900-B1F0DA1B432B}" srcOrd="1" destOrd="0" presId="urn:microsoft.com/office/officeart/2005/8/layout/vList2"/>
    <dgm:cxn modelId="{68873D82-05B9-4E5A-B265-32141708EB26}" type="presParOf" srcId="{AB1A4632-F95C-48AB-94F1-7FB1EA5D29C0}" destId="{54EAC27B-6D49-4C57-869A-C7B8971B5A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6614E-A5A2-4DF1-8CE9-D4CA7C8A981B}">
      <dsp:nvSpPr>
        <dsp:cNvPr id="0" name=""/>
        <dsp:cNvSpPr/>
      </dsp:nvSpPr>
      <dsp:spPr>
        <a:xfrm>
          <a:off x="0" y="149"/>
          <a:ext cx="5501548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is a planned instruction method in which groups of learners actively participate in problem-solving or a task.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41272"/>
        <a:ext cx="5419302" cy="760154"/>
      </dsp:txXfrm>
    </dsp:sp>
    <dsp:sp modelId="{DF6BAE7E-C633-4F75-A8A9-3846B9969720}">
      <dsp:nvSpPr>
        <dsp:cNvPr id="0" name=""/>
        <dsp:cNvSpPr/>
      </dsp:nvSpPr>
      <dsp:spPr>
        <a:xfrm>
          <a:off x="0" y="865589"/>
          <a:ext cx="5501548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emphasises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joint responsibility, collaborative support, and shared construction of knowledge.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906712"/>
        <a:ext cx="5419302" cy="760154"/>
      </dsp:txXfrm>
    </dsp:sp>
    <dsp:sp modelId="{6670B267-85CD-492D-949F-92DEB51B3E98}">
      <dsp:nvSpPr>
        <dsp:cNvPr id="0" name=""/>
        <dsp:cNvSpPr/>
      </dsp:nvSpPr>
      <dsp:spPr>
        <a:xfrm>
          <a:off x="0" y="1731029"/>
          <a:ext cx="5501548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Through planned group roles, students make cognitive gains and deeper understanding when they explain concepts to one another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1772152"/>
        <a:ext cx="5419302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8EC195-3DAD-4A99-8063-560FC5F39ACA}">
      <dsp:nvSpPr>
        <dsp:cNvPr id="0" name=""/>
        <dsp:cNvSpPr/>
      </dsp:nvSpPr>
      <dsp:spPr>
        <a:xfrm>
          <a:off x="0" y="0"/>
          <a:ext cx="5821537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Teamwork presents students with different perspectives that require them to examine assumptions and develop reasoning.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485" y="58485"/>
        <a:ext cx="5704567" cy="1081110"/>
      </dsp:txXfrm>
    </dsp:sp>
    <dsp:sp modelId="{00554685-F220-4A74-A65C-1D695B96FE11}">
      <dsp:nvSpPr>
        <dsp:cNvPr id="0" name=""/>
        <dsp:cNvSpPr/>
      </dsp:nvSpPr>
      <dsp:spPr>
        <a:xfrm>
          <a:off x="0" y="1390608"/>
          <a:ext cx="5821537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Engaging in group discussions and peer‐review activities strengthens the analytical process as students are required to justify their thoughts(Xu, Wang, &amp; Wang,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485" y="1449093"/>
        <a:ext cx="5704567" cy="10811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623C5-5521-42CB-9BB6-D6B23C031DD4}">
      <dsp:nvSpPr>
        <dsp:cNvPr id="0" name=""/>
        <dsp:cNvSpPr/>
      </dsp:nvSpPr>
      <dsp:spPr>
        <a:xfrm>
          <a:off x="0" y="0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Regularly participating in group interactions improves motivation and accountability and is more likely to lead to greater retention of course material.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7572"/>
        <a:ext cx="5386404" cy="1064216"/>
      </dsp:txXfrm>
    </dsp:sp>
    <dsp:sp modelId="{C389857D-AA46-4B0B-AE8C-02CAB35E9888}">
      <dsp:nvSpPr>
        <dsp:cNvPr id="0" name=""/>
        <dsp:cNvSpPr/>
      </dsp:nvSpPr>
      <dsp:spPr>
        <a:xfrm>
          <a:off x="0" y="13775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work is associated with greater exam scores than studying alone, mainly because participants take care of each other's missing knowledge (Xu, Wang, &amp; Wang,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1435081"/>
        <a:ext cx="5386404" cy="10642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A3705-A0AB-4F9A-AD4D-6BD6B0DC8A30}">
      <dsp:nvSpPr>
        <dsp:cNvPr id="0" name=""/>
        <dsp:cNvSpPr/>
      </dsp:nvSpPr>
      <dsp:spPr>
        <a:xfrm>
          <a:off x="0" y="0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Students engage unfinished conversations where they can explain and share ideas and develop their listening abilities through active listening.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7572"/>
        <a:ext cx="5386404" cy="1064216"/>
      </dsp:txXfrm>
    </dsp:sp>
    <dsp:sp modelId="{048D0796-65AA-41FE-82D1-014198DB4259}">
      <dsp:nvSpPr>
        <dsp:cNvPr id="0" name=""/>
        <dsp:cNvSpPr/>
      </dsp:nvSpPr>
      <dsp:spPr>
        <a:xfrm>
          <a:off x="0" y="13775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Explicit feedback cycles assist students in refining their talking and writing skills (Yaacob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1435081"/>
        <a:ext cx="5386404" cy="10642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9ED63-35E7-47E2-9375-DDB17E8F6D63}">
      <dsp:nvSpPr>
        <dsp:cNvPr id="0" name=""/>
        <dsp:cNvSpPr/>
      </dsp:nvSpPr>
      <dsp:spPr>
        <a:xfrm>
          <a:off x="0" y="0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Unbalanced participation may result from some students taking over while others withdraw, sometimes with "free-riding."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7572"/>
        <a:ext cx="5386404" cy="1064216"/>
      </dsp:txXfrm>
    </dsp:sp>
    <dsp:sp modelId="{FA5DC2DE-1792-4EED-9D99-EABC70FAE3CA}">
      <dsp:nvSpPr>
        <dsp:cNvPr id="0" name=""/>
        <dsp:cNvSpPr/>
      </dsp:nvSpPr>
      <dsp:spPr>
        <a:xfrm>
          <a:off x="0" y="13775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Cultural and language differences may limit contributions in groups that are not facilitated gracefully (Knoche,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1435081"/>
        <a:ext cx="5386404" cy="10642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E2584-4E30-4B83-80FF-55EE43425AE9}">
      <dsp:nvSpPr>
        <dsp:cNvPr id="0" name=""/>
        <dsp:cNvSpPr/>
      </dsp:nvSpPr>
      <dsp:spPr>
        <a:xfrm>
          <a:off x="0" y="167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Global and virtual teams can suffer interruptions to synchronous collaboration because of time-zone differences and inconsistent internet access.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74281"/>
        <a:ext cx="5386404" cy="1064216"/>
      </dsp:txXfrm>
    </dsp:sp>
    <dsp:sp modelId="{E0B18EE8-0E0E-496A-BC21-437D4CAA7E9E}">
      <dsp:nvSpPr>
        <dsp:cNvPr id="0" name=""/>
        <dsp:cNvSpPr/>
      </dsp:nvSpPr>
      <dsp:spPr>
        <a:xfrm>
          <a:off x="0" y="13775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 undeveloped environments, these digital tools (shared documents and video calls) may be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underutilised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without the right facilitation or training (Yan et al., 2025).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1435081"/>
        <a:ext cx="5386404" cy="10642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1E29A-7D52-4E87-B771-56E7D3633648}">
      <dsp:nvSpPr>
        <dsp:cNvPr id="0" name=""/>
        <dsp:cNvSpPr/>
      </dsp:nvSpPr>
      <dsp:spPr>
        <a:xfrm>
          <a:off x="0" y="0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is like working as a team in practice and prepares students to take on leadership in multi-functional projects.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7572"/>
        <a:ext cx="5386404" cy="1064216"/>
      </dsp:txXfrm>
    </dsp:sp>
    <dsp:sp modelId="{003647B3-778E-463E-B36C-9642D68119C6}">
      <dsp:nvSpPr>
        <dsp:cNvPr id="0" name=""/>
        <dsp:cNvSpPr/>
      </dsp:nvSpPr>
      <dsp:spPr>
        <a:xfrm>
          <a:off x="0" y="137750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problem-solving can stimulate creativity by integrating diverse levels of expertise and creative perspectives(Lipponen, 2023</a:t>
          </a:r>
          <a:r>
            <a:rPr lang="en-US" sz="1900" kern="1200" dirty="0"/>
            <a:t>).</a:t>
          </a:r>
          <a:endParaRPr lang="en-GB" sz="1900" kern="1200" dirty="0"/>
        </a:p>
      </dsp:txBody>
      <dsp:txXfrm>
        <a:off x="57572" y="1435081"/>
        <a:ext cx="5386404" cy="10642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95955-9391-44BE-BF70-EBD06715AC83}">
      <dsp:nvSpPr>
        <dsp:cNvPr id="0" name=""/>
        <dsp:cNvSpPr/>
      </dsp:nvSpPr>
      <dsp:spPr>
        <a:xfrm>
          <a:off x="0" y="0"/>
          <a:ext cx="5821537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Multicultural teams develop intercultural competence, essential in multi-national enterprises.</a:t>
          </a:r>
        </a:p>
      </dsp:txBody>
      <dsp:txXfrm>
        <a:off x="58485" y="58485"/>
        <a:ext cx="5704567" cy="1081110"/>
      </dsp:txXfrm>
    </dsp:sp>
    <dsp:sp modelId="{A12E7500-2153-44C1-B0E8-6239682EF8D9}">
      <dsp:nvSpPr>
        <dsp:cNvPr id="0" name=""/>
        <dsp:cNvSpPr/>
      </dsp:nvSpPr>
      <dsp:spPr>
        <a:xfrm>
          <a:off x="0" y="1390608"/>
          <a:ext cx="5821537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Virtual collaborative activities in learner teams mirror real-world distributed work across multiple time zones(Shimizu et al., 2022).</a:t>
          </a:r>
        </a:p>
      </dsp:txBody>
      <dsp:txXfrm>
        <a:off x="58485" y="1449093"/>
        <a:ext cx="5704567" cy="10811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1EAB7-7538-4E6C-B7C3-2B76A902774D}">
      <dsp:nvSpPr>
        <dsp:cNvPr id="0" name=""/>
        <dsp:cNvSpPr/>
      </dsp:nvSpPr>
      <dsp:spPr>
        <a:xfrm>
          <a:off x="0" y="0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Conclusion: Collaborative learning promotes critical thinking, critical performance, and critical communication, while modelling working as a team in a professional environment.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7572"/>
        <a:ext cx="5386404" cy="1064216"/>
      </dsp:txXfrm>
    </dsp:sp>
    <dsp:sp modelId="{54EAC27B-6D49-4C57-869A-C7B8971B5A8E}">
      <dsp:nvSpPr>
        <dsp:cNvPr id="0" name=""/>
        <dsp:cNvSpPr/>
      </dsp:nvSpPr>
      <dsp:spPr>
        <a:xfrm>
          <a:off x="0" y="1394219"/>
          <a:ext cx="5501548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Implications: The design of the group, the inclusion process for members, and information technology support require intentional planning (Johnson &amp; Johnson,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1451791"/>
        <a:ext cx="5386404" cy="10642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6A489-6CF4-EA6F-52A3-F96727513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A4351-5DA2-7A88-CB92-8C04820E62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BC9E9-D1FD-CDDD-598B-5E1578F63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3F80C-5A58-55C8-6AC8-9C68292E4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DC982-7EF6-6234-5BA2-33F070943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914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5A34F-1173-92D4-942F-E5BF1201D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59BF8-DC13-11B1-AA53-6E1D07935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A72EF-3A6A-A138-8C63-4AE46F002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63A66-688D-553B-9D20-FC2139C7D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B7CF9-5E46-376B-8CEB-8BAC0ED44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96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86DB6-04AE-D73D-2F28-6DBA15B34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8B6353-CE35-B922-C5D0-D13F71BC45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21FA7-545F-F33A-D56A-3F315CE0B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ADACC-AE80-150F-EA67-E76ACE147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83898-DB4D-4D1B-DCE5-AB38CD308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946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AB89F-B211-0FF2-7984-F06264919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2DD9B-1F43-F54A-0E97-20BEFF6E94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DF961-0FED-116A-C78F-814DC8475D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370096-2703-3960-C6BB-747099312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2EA09A-992D-DEF7-FAF3-693569E19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B2D673-0496-00CF-1E31-969191B1B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783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06668-9E34-C7BD-53D8-366DC63A3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F9B66-44D8-3E1E-482D-866B56DB41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AF07A-6128-C835-82BE-49234747B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3A6C19-CE7E-4C68-7DA3-D2BE89A8E0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18562B-7B89-8EA3-347F-C39428EE82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3D3CB-408A-5C85-170B-F2E72846B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482A8D-F9CD-85A7-7549-6105262FC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F2077E-E63E-A273-8447-40AD70DA3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04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4FCEF-0F60-338C-D4DC-8425D36E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191281-E901-EB4F-5FBD-D5AEE00DD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69A524-25B0-8AA1-B6BC-B0D6536B5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D776C-7566-5FD8-4089-EFB03763D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31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0BCDC-55F0-92F9-BE28-BA6BECC85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89BE93-005E-00DC-E639-C02B84925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A3829-1057-0590-9971-1869A6B6F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744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DA060-50C2-01B7-EF46-0DE00201D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DC61E-1EB4-25F4-C1EC-83808240E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D09AE-A659-C668-5246-52647414AF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38562-394D-41FE-3DD4-0464780E3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121E5-6A23-BCCA-2CC5-AEFC63FEC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E4E055-8899-AE84-02D6-EC19665A2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936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89C67-75B2-B4F7-BB80-2EAC09626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CA7AEA-EFFB-4991-079E-F90782FEA3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82C1CE-18C8-030B-F614-A842DFD735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E82A25-A8BE-C5D1-B896-07BE5F574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CC836-2F10-C7A8-F20B-0B369791F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438D3-1CF2-454C-F27C-F8EEDEE1E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247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DE15A-EA44-92ED-C390-27ABAC9BA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F65435-12FF-EE29-08A7-9A583A034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5D859-E2CB-377A-20A0-04D455007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53812-5529-6F70-BB71-13089FBF8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E9A70-264C-5996-EE30-2F0A5EFAF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340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5EC2D9-025C-84BB-5E3D-BB7FAC6B65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F88331-E166-C2D2-C437-B750DF086B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C9A57-2F56-554F-395D-744EDF768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26222-2E42-10CD-91FC-EB90BC2E1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D69E9-27C7-9314-DD63-A72356777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49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C9CE22-8016-5355-877E-6D86A1ACB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31909-CBED-F9D4-C15F-619921E94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3495A-E70A-BCCD-5B8C-ECF1E5A867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0C433F-9482-40F8-B189-EEA64C525B9B}" type="datetimeFigureOut">
              <a:rPr lang="en-GB" smtClean="0"/>
              <a:t>16/07/2025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33ABD-5529-4F40-49CF-61FFC1A84D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64290-1A53-13BE-C437-D6B9E30897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D8A18F-FAEE-4962-9634-E491B3CF0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1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5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image" Target="../media/image6.pn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7.pn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image" Target="../media/image8.pn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image" Target="../media/image9.png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image" Target="../media/image10.pn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image" Target="../media/image11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291FB31-BA2D-4C80-8229-F0E34C8AE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E22877A0-D105-4005-84F8-4BCC429E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B0B1E571-9D76-4678-B0AC-9BE9176A2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2FB1376-5ECF-F303-2690-57E4829A96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92" r="2" b="2"/>
          <a:stretch>
            <a:fillRect/>
          </a:stretch>
        </p:blipFill>
        <p:spPr>
          <a:xfrm>
            <a:off x="6803647" y="947270"/>
            <a:ext cx="4730214" cy="4952693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76920D-5BC1-5E2D-0E8E-30A5AC4C15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905" y="2208542"/>
            <a:ext cx="4608768" cy="2782723"/>
          </a:xfrm>
        </p:spPr>
        <p:txBody>
          <a:bodyPr anchor="b">
            <a:normAutofit/>
          </a:bodyPr>
          <a:lstStyle/>
          <a:p>
            <a:pPr algn="l"/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The Benefits and Challenges of Collaborative Learning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61443B-B5D2-0B41-105A-622FBFA5DD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49142" y="6190816"/>
            <a:ext cx="4608767" cy="492035"/>
          </a:xfrm>
        </p:spPr>
        <p:txBody>
          <a:bodyPr anchor="t">
            <a:normAutofit/>
          </a:bodyPr>
          <a:lstStyle/>
          <a:p>
            <a:pPr algn="l"/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By Nicola Fabiola Stoian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Voice 250716_175100">
            <a:hlinkClick r:id="" action="ppaction://media"/>
            <a:extLst>
              <a:ext uri="{FF2B5EF4-FFF2-40B4-BE49-F238E27FC236}">
                <a16:creationId xmlns:a16="http://schemas.microsoft.com/office/drawing/2014/main" id="{DEBD5E60-061D-7A9A-A427-9DB1642D50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59919" y="578441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53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9FCFDC4-9CF7-67EE-7438-F7D7DED87D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7026" y="1131373"/>
            <a:ext cx="4571936" cy="457193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5DD89B-9D4D-3B78-F41B-606439896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1041316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 </a:t>
            </a:r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Definition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74A409C-2C01-C5EB-0634-69C8A8BF8F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942498"/>
              </p:ext>
            </p:extLst>
          </p:nvPr>
        </p:nvGraphicFramePr>
        <p:xfrm>
          <a:off x="883719" y="2566858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75215">
            <a:hlinkClick r:id="" action="ppaction://media"/>
            <a:extLst>
              <a:ext uri="{FF2B5EF4-FFF2-40B4-BE49-F238E27FC236}">
                <a16:creationId xmlns:a16="http://schemas.microsoft.com/office/drawing/2014/main" id="{CF051F04-EEAB-7F27-44DE-F52D9A650F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91263" y="58562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50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191D650-22E5-41FF-3FEF-0F8FD63997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574" r="22439" b="1"/>
          <a:stretch>
            <a:fillRect/>
          </a:stretch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798ADC-6189-700F-1A0F-275E4EB95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136293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Key Benefit – Critical Thinking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C9FB4A1-81F8-BF6D-1272-4EE2620E6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196835"/>
              </p:ext>
            </p:extLst>
          </p:nvPr>
        </p:nvGraphicFramePr>
        <p:xfrm>
          <a:off x="1014984" y="2901976"/>
          <a:ext cx="5821537" cy="2596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75617">
            <a:hlinkClick r:id="" action="ppaction://media"/>
            <a:extLst>
              <a:ext uri="{FF2B5EF4-FFF2-40B4-BE49-F238E27FC236}">
                <a16:creationId xmlns:a16="http://schemas.microsoft.com/office/drawing/2014/main" id="{B6818931-C0D7-0A4E-5A91-8E91E30C93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149096" y="58124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37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E50208E-938E-A398-E8C2-1E17AED9D2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2659" y="2648558"/>
            <a:ext cx="4571936" cy="256028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17B30B-0A9E-EEEA-57CE-DA10AF97F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10233977" cy="75938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Key Benefit – Academic Performance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CF8CDBD-621E-2619-1334-801DA1573C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8325695"/>
              </p:ext>
            </p:extLst>
          </p:nvPr>
        </p:nvGraphicFramePr>
        <p:xfrm>
          <a:off x="916997" y="2742086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75748">
            <a:hlinkClick r:id="" action="ppaction://media"/>
            <a:extLst>
              <a:ext uri="{FF2B5EF4-FFF2-40B4-BE49-F238E27FC236}">
                <a16:creationId xmlns:a16="http://schemas.microsoft.com/office/drawing/2014/main" id="{1A8684EF-8024-0B0F-2DD5-3CA396FA2E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798688" y="54428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1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FAAF5AA-0C9D-96FE-5BB8-9037C535AC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2659" y="2613774"/>
            <a:ext cx="4571936" cy="276847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0D03D6-3316-9FEF-E7B3-2A4DD7069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10386637" cy="82690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Key Benefit – Communication Skills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7CBE218-900C-9927-1775-FF20EC9460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0538624"/>
              </p:ext>
            </p:extLst>
          </p:nvPr>
        </p:nvGraphicFramePr>
        <p:xfrm>
          <a:off x="946195" y="2675671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75920">
            <a:hlinkClick r:id="" action="ppaction://media"/>
            <a:extLst>
              <a:ext uri="{FF2B5EF4-FFF2-40B4-BE49-F238E27FC236}">
                <a16:creationId xmlns:a16="http://schemas.microsoft.com/office/drawing/2014/main" id="{FDC12B2A-6CAD-72F6-43FD-C88D8B6EB1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83300" y="55340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6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BC05397-C16A-2F2C-E272-0DA7EA445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2659" y="2377009"/>
            <a:ext cx="4571936" cy="356395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FE8AC6-5A9D-4416-D565-9F78764B0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9927490" cy="90257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Challenges – Equity &amp; Engagement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D7F5A57-2520-AEF7-778D-781941A38F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2171858"/>
              </p:ext>
            </p:extLst>
          </p:nvPr>
        </p:nvGraphicFramePr>
        <p:xfrm>
          <a:off x="1014985" y="2713508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80039">
            <a:hlinkClick r:id="" action="ppaction://media"/>
            <a:extLst>
              <a:ext uri="{FF2B5EF4-FFF2-40B4-BE49-F238E27FC236}">
                <a16:creationId xmlns:a16="http://schemas.microsoft.com/office/drawing/2014/main" id="{5D5A38A7-CFEB-0AAC-33DC-4A4DD97558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10325" y="58626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08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4949979-B2D4-7876-212D-F61344777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4810" y="2526904"/>
            <a:ext cx="4571936" cy="300394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F96B15-704B-B206-5915-423B45A2D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26" y="745378"/>
            <a:ext cx="10564000" cy="833022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Challenges – Technology &amp; Logistics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631911-5FB1-D236-566B-051BE98DDA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0290423"/>
              </p:ext>
            </p:extLst>
          </p:nvPr>
        </p:nvGraphicFramePr>
        <p:xfrm>
          <a:off x="920392" y="2695624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80133">
            <a:hlinkClick r:id="" action="ppaction://media"/>
            <a:extLst>
              <a:ext uri="{FF2B5EF4-FFF2-40B4-BE49-F238E27FC236}">
                <a16:creationId xmlns:a16="http://schemas.microsoft.com/office/drawing/2014/main" id="{6466668A-668E-04A4-BE92-E3655034C3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28280" y="56092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63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058C280-8DAF-83D9-63FA-19CEE1C27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3333" y="2503538"/>
            <a:ext cx="4571936" cy="261693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5CF159-7B6C-175E-9529-78BEA4F71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576" y="383733"/>
            <a:ext cx="8784861" cy="1123011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Professional Practice Benefits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07E6A41-55C6-9412-AE9B-E3A49B6337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327756"/>
              </p:ext>
            </p:extLst>
          </p:nvPr>
        </p:nvGraphicFramePr>
        <p:xfrm>
          <a:off x="896333" y="2647170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80237">
            <a:hlinkClick r:id="" action="ppaction://media"/>
            <a:extLst>
              <a:ext uri="{FF2B5EF4-FFF2-40B4-BE49-F238E27FC236}">
                <a16:creationId xmlns:a16="http://schemas.microsoft.com/office/drawing/2014/main" id="{4881C0AF-ADAB-0722-BBE3-1B8943E7F3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01013" y="57800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3E812DC-D59B-BD7D-DE4B-8692A23BE0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232" r="2" b="21062"/>
          <a:stretch>
            <a:fillRect/>
          </a:stretch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78C093-5885-76CC-92FA-BC76D010F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112301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Global Business Context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ABD00BC-4156-3ED6-BDE1-8AF62EF28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7745982"/>
              </p:ext>
            </p:extLst>
          </p:nvPr>
        </p:nvGraphicFramePr>
        <p:xfrm>
          <a:off x="1014984" y="2628294"/>
          <a:ext cx="5821537" cy="2596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80347">
            <a:hlinkClick r:id="" action="ppaction://media"/>
            <a:extLst>
              <a:ext uri="{FF2B5EF4-FFF2-40B4-BE49-F238E27FC236}">
                <a16:creationId xmlns:a16="http://schemas.microsoft.com/office/drawing/2014/main" id="{1F9C57F0-625A-F78E-A8C0-CF3880568E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72213" y="56610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2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2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AF537CE-E21B-B7AD-75E7-D6CDD968BF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2659" y="2505749"/>
            <a:ext cx="4571936" cy="3109588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612E1F-BAB5-AB54-9888-4B30FDD3F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418" y="671883"/>
            <a:ext cx="10272241" cy="1043532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Conclusion &amp; Implications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0951B4-4D14-95EA-3FB1-708864978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7902701"/>
              </p:ext>
            </p:extLst>
          </p:nvPr>
        </p:nvGraphicFramePr>
        <p:xfrm>
          <a:off x="916997" y="2813800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50716_180514">
            <a:hlinkClick r:id="" action="ppaction://media"/>
            <a:extLst>
              <a:ext uri="{FF2B5EF4-FFF2-40B4-BE49-F238E27FC236}">
                <a16:creationId xmlns:a16="http://schemas.microsoft.com/office/drawing/2014/main" id="{35293FF3-0376-38A4-FE50-4100654E3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34113" y="5849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64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E7D809-4CEC-9227-2D55-5460EB703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44B1C-6B08-3835-FC61-89F40ECAB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3873" y="841247"/>
            <a:ext cx="6400481" cy="5340097"/>
          </a:xfrm>
        </p:spPr>
        <p:txBody>
          <a:bodyPr anchor="ctr">
            <a:noAutofit/>
          </a:bodyPr>
          <a:lstStyle/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Barreto, D., Oyarzun, B., &amp; Conklin, S. (2022). Integration of cooperative learning strategies in online settings.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E-Learning and Digital Media, 19(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6), 574–594.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Johnson, D. W., &amp; Johnson, R. T. (2021). Learning together and alone: The history of our involvement in cooperative learning. In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Pioneering perspectives in cooperative learning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44–62). Routledge.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Knoche, H. T. (2022). Thinking about cooperative learning: The impacts of epistemic motives and social structure on cooperative learning environments.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International Journal of Management Education, 20(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100643.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Lipponen, L. (2023, January). Exploring foundations for computer-supported collaborative learning. In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 support for collaborative learning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72–81). Routledge.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Shimizu, I., Matsuyama, Y., Duvivier, R., &amp; van der Vleuten, C. (2022). Perceived positive social interdependence in online versus face-to-face team-based learning styles of collaborative learning: A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randomised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controlled, mixed-methods study.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Medical Education, 22(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1), 567.</a:t>
            </a:r>
          </a:p>
          <a:p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Sidgi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F. S. (2022). The benefits of using collaborative learning strategy in higher education.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English Literature and Social Sciences, 7(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6), 217–224.</a:t>
            </a:r>
          </a:p>
          <a:p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Supena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Darmuki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Hariyadi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(2021). The influence of 4C (constructive, critical, creativity, collaborative) learning model on students’ learning outcomes.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14(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873–892.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Xu, E., Wang, W., &amp; Wang, Q. (2023). The effectiveness of collaborative problem solving in promoting students’ critical thinking: A meta-analysis based on empirical literature.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Humanities and Social Sciences Communications, 10(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1), 1–11.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Yan, L.,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Gasevic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D., Echeverria, V., Jin, Y., Zhao, L., &amp; Martinez-Maldonado, R. (2025, March). From complexity to parsimony: Integrating latent class analysis to uncover multimodal learning patterns in collaborative learning. In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Proceedings of the 15th International Learning Analytics and Knowledge Conference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70–81).</a:t>
            </a:r>
          </a:p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Yaacob, A., Mohd Asraf, R., Hussain, R. M. R., &amp; Ismail, S. N. (2021). Empowering learners’ reflective thinking through collaborative reflective learning. International Journal of Instruction, 14(1), 709–726.Yang, X. (2023). A historical review of collaborative learning and cooperative learning. </a:t>
            </a:r>
            <a:r>
              <a:rPr lang="en-US" sz="1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 Trends, 67(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4), 718–728.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528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916</Words>
  <Application>Microsoft Office PowerPoint</Application>
  <PresentationFormat>Widescreen</PresentationFormat>
  <Paragraphs>41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 Black</vt:lpstr>
      <vt:lpstr>Office Theme</vt:lpstr>
      <vt:lpstr>The Benefits and Challenges of Collaborative Learning</vt:lpstr>
      <vt:lpstr> Definition</vt:lpstr>
      <vt:lpstr>Key Benefit – Critical Thinking</vt:lpstr>
      <vt:lpstr>Key Benefit – Academic Performance</vt:lpstr>
      <vt:lpstr>Key Benefit – Communication Skills</vt:lpstr>
      <vt:lpstr>Challenges – Equity &amp; Engagement</vt:lpstr>
      <vt:lpstr>Challenges – Technology &amp; Logistics</vt:lpstr>
      <vt:lpstr>Professional Practice Benefits</vt:lpstr>
      <vt:lpstr>Global Business Context</vt:lpstr>
      <vt:lpstr>Conclusion &amp; Implications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2025-07-11T09:37:27Z</dcterms:created>
  <dcterms:modified xsi:type="dcterms:W3CDTF">2025-07-16T17:27:10Z</dcterms:modified>
</cp:coreProperties>
</file>