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0" r:id="rId3"/>
    <p:sldId id="257" r:id="rId4"/>
    <p:sldId id="258" r:id="rId5"/>
    <p:sldId id="268" r:id="rId6"/>
    <p:sldId id="259" r:id="rId7"/>
    <p:sldId id="269" r:id="rId8"/>
    <p:sldId id="262" r:id="rId9"/>
    <p:sldId id="263" r:id="rId10"/>
    <p:sldId id="264" r:id="rId11"/>
    <p:sldId id="265" r:id="rId12"/>
    <p:sldId id="267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7" d="100"/>
          <a:sy n="57" d="100"/>
        </p:scale>
        <p:origin x="2194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Digital Forensic Investigation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dirty="0">
                <a:solidFill>
                  <a:schemeClr val="tx1"/>
                </a:solidFill>
              </a:rPr>
              <a:t>AI Intellectual Property Theft – QT-AI-2025</a:t>
            </a:r>
            <a:endParaRPr lang="en-IN" dirty="0">
              <a:solidFill>
                <a:schemeClr val="tx1"/>
              </a:solidFill>
            </a:endParaRPr>
          </a:p>
          <a:p>
            <a:pPr algn="l"/>
            <a:r>
              <a:rPr lang="en-IN" dirty="0">
                <a:solidFill>
                  <a:schemeClr val="tx1"/>
                </a:solidFill>
              </a:rPr>
              <a:t>Name:-Rushabh Patel</a:t>
            </a:r>
          </a:p>
          <a:p>
            <a:pPr algn="l"/>
            <a:r>
              <a:rPr lang="en-IN" dirty="0">
                <a:solidFill>
                  <a:schemeClr val="tx1"/>
                </a:solidFill>
              </a:rPr>
              <a:t>Student ID:- 2436066</a:t>
            </a:r>
          </a:p>
          <a:p>
            <a:pPr algn="l"/>
            <a:r>
              <a:rPr lang="en-IN" dirty="0">
                <a:solidFill>
                  <a:schemeClr val="tx1"/>
                </a:solidFill>
              </a:rPr>
              <a:t>Date of Report:-12-12-2025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0B67C-2DAD-151B-9341-6B0BD96F1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dk1"/>
                </a:solidFill>
                <a:ea typeface="Calibri" panose="020F0502020204030204"/>
                <a:cs typeface="Calibri" panose="020F0502020204030204"/>
                <a:sym typeface="Calibri" panose="020F0502020204030204"/>
              </a:rPr>
              <a:t>Presentation Overview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7754F-72D0-AABA-B762-F1524E44A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Executive Summary</a:t>
            </a:r>
          </a:p>
          <a:p>
            <a:r>
              <a:rPr lang="en-US" dirty="0"/>
              <a:t>Devices &amp; Roles</a:t>
            </a:r>
          </a:p>
          <a:p>
            <a:r>
              <a:rPr lang="en-US" dirty="0"/>
              <a:t>Evidence Collection &amp; Analysis Approach</a:t>
            </a:r>
          </a:p>
          <a:p>
            <a:r>
              <a:rPr lang="en-US" dirty="0"/>
              <a:t>What Was Being Sold</a:t>
            </a:r>
          </a:p>
          <a:p>
            <a:r>
              <a:rPr lang="en-GB" dirty="0"/>
              <a:t>Initial Evidence – Intent to Sell</a:t>
            </a:r>
          </a:p>
          <a:p>
            <a:r>
              <a:rPr lang="en-GB" dirty="0"/>
              <a:t>Integrated Communication &amp; Money Trail Timeline</a:t>
            </a:r>
          </a:p>
          <a:p>
            <a:r>
              <a:rPr lang="en-US" dirty="0"/>
              <a:t>GPS &amp; Meeting Correlation</a:t>
            </a:r>
          </a:p>
          <a:p>
            <a:r>
              <a:rPr lang="en-US" dirty="0"/>
              <a:t>Money Trail Evidence</a:t>
            </a:r>
          </a:p>
          <a:p>
            <a:r>
              <a:rPr lang="en-US" dirty="0"/>
              <a:t>Anti-Forensics Proof</a:t>
            </a:r>
          </a:p>
          <a:p>
            <a:r>
              <a:rPr lang="en-IN" dirty="0"/>
              <a:t>Time line</a:t>
            </a:r>
          </a:p>
          <a:p>
            <a:r>
              <a:rPr lang="en-US" dirty="0"/>
              <a:t>Conclusion</a:t>
            </a:r>
            <a:endParaRPr lang="en-IN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117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dirty="0">
                <a:ea typeface="Arial" pitchFamily="34" charset="-122"/>
                <a:cs typeface="Arial" pitchFamily="34" charset="-120"/>
              </a:rPr>
              <a:t>Multi-device conspiracy to steal and sell Quantum Tech's proprietary AI neural network (QT-AI-2025) for £5 million involving: (1) Emma Dover (D1 - seller), (2) Joe Marsh (D2 - intermediary), (3) Norman Smith (D3 - buyer), and (4) Unknown user (D4 - financial coordinator)</a:t>
            </a:r>
            <a:endParaRPr dirty="0"/>
          </a:p>
          <a:p>
            <a:r>
              <a:rPr dirty="0"/>
              <a:t>Three primary suspects identified with four devices</a:t>
            </a:r>
          </a:p>
          <a:p>
            <a:r>
              <a:rPr dirty="0"/>
              <a:t>Evidence includes chats, travel, money trail and anti-forensics</a:t>
            </a:r>
            <a:endParaRPr lang="en-IN" dirty="0"/>
          </a:p>
          <a:p>
            <a:pPr algn="just"/>
            <a:r>
              <a:rPr lang="en-US" dirty="0">
                <a:ea typeface="Arial" pitchFamily="34" charset="-122"/>
                <a:cs typeface="Arial" pitchFamily="34" charset="-120"/>
              </a:rPr>
              <a:t>21 Aug 2024: Initial Instagram contact | 25-28 Aug: Technical Snapchat discussion | 04 Sept: Wembley Park meeting | 31 Jan 2025: £5M price agreement</a:t>
            </a:r>
            <a:endParaRPr lang="en-US" dirty="0"/>
          </a:p>
          <a:p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Devices &amp;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Emma Dover – Huawei POT-LX1 (Insider / Seller)</a:t>
            </a:r>
          </a:p>
          <a:p>
            <a:r>
              <a:t>Joe Marsh – Samsung Galaxy A13 (Intermediary)</a:t>
            </a:r>
          </a:p>
          <a:p>
            <a:r>
              <a:t>Norman Smith – Nokia C2 &amp; Ulefone Note 14 (Buyer / Finance)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A6E45-580D-1F07-6840-5942CB4AB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Evidence Collection &amp; Analysis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E8341-BA5F-BA30-2A2C-04E7EEF6E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Mobile devices acquired using Cellebrite UFED and FTK Imager</a:t>
            </a:r>
          </a:p>
          <a:p>
            <a:r>
              <a:rPr lang="en-GB" dirty="0"/>
              <a:t>Logical and file system extractions conducted</a:t>
            </a:r>
          </a:p>
          <a:p>
            <a:r>
              <a:rPr lang="en-GB" dirty="0"/>
              <a:t>Hash verification ensured evidence integrity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1B3A03-1853-E6C8-FB5E-1D2821352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07" y="3777767"/>
            <a:ext cx="3968313" cy="22312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6D0C24-46AD-5094-7786-641D129BC1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601" y="3768435"/>
            <a:ext cx="3968313" cy="2231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775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What Was Being Sold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QT-AI-2025 neural architecture blueprint</a:t>
            </a:r>
          </a:p>
          <a:p>
            <a:r>
              <a:t>Neural weights, activation functions, tensor dimensions</a:t>
            </a:r>
          </a:p>
          <a:p>
            <a:r>
              <a:t>High-value proprietary intellectual property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2E5BD-F14F-B55D-7C7B-6C84D7D5E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Evidence – Intent to Sell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FCF2E-33A4-ED74-2725-DE57A806C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WhatsApp message showing intent to sell AI-based Neuro product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1FAE15-4B04-9326-1577-408EA789B1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252" y="2867469"/>
            <a:ext cx="5943600" cy="33420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5975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Integrated Communication &amp; Money Trail Timeline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675611-5865-FA52-FAD7-E9315CC53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Insert Enhanced Device-Centric Timeline Image here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D4548D9-09FE-3B5C-830B-33043E4031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9618030"/>
              </p:ext>
            </p:extLst>
          </p:nvPr>
        </p:nvGraphicFramePr>
        <p:xfrm>
          <a:off x="752763" y="2801009"/>
          <a:ext cx="7661564" cy="27415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5391">
                  <a:extLst>
                    <a:ext uri="{9D8B030D-6E8A-4147-A177-3AD203B41FA5}">
                      <a16:colId xmlns:a16="http://schemas.microsoft.com/office/drawing/2014/main" val="2193488471"/>
                    </a:ext>
                  </a:extLst>
                </a:gridCol>
                <a:gridCol w="1915391">
                  <a:extLst>
                    <a:ext uri="{9D8B030D-6E8A-4147-A177-3AD203B41FA5}">
                      <a16:colId xmlns:a16="http://schemas.microsoft.com/office/drawing/2014/main" val="2234082442"/>
                    </a:ext>
                  </a:extLst>
                </a:gridCol>
                <a:gridCol w="1915391">
                  <a:extLst>
                    <a:ext uri="{9D8B030D-6E8A-4147-A177-3AD203B41FA5}">
                      <a16:colId xmlns:a16="http://schemas.microsoft.com/office/drawing/2014/main" val="3493902627"/>
                    </a:ext>
                  </a:extLst>
                </a:gridCol>
                <a:gridCol w="1915391">
                  <a:extLst>
                    <a:ext uri="{9D8B030D-6E8A-4147-A177-3AD203B41FA5}">
                      <a16:colId xmlns:a16="http://schemas.microsoft.com/office/drawing/2014/main" val="4254807881"/>
                    </a:ext>
                  </a:extLst>
                </a:gridCol>
              </a:tblGrid>
              <a:tr h="1831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Phase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Date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Event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Money Trail Relevance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29397565"/>
                  </a:ext>
                </a:extLst>
              </a:tr>
              <a:tr h="37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Intent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21 Aug 2024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Emma signals desire to sell IP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Establishes motive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6055774"/>
                  </a:ext>
                </a:extLst>
              </a:tr>
              <a:tr h="385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Broker Stage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Aug–Jan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Joe negotiates buyer interest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Enables monetary negotiation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1542280"/>
                  </a:ext>
                </a:extLst>
              </a:tr>
              <a:tr h="37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Deal Terms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31 Jan 2025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£5M; £2M upfront; offshore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Defines laundering plan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6791234"/>
                  </a:ext>
                </a:extLst>
              </a:tr>
              <a:tr h="1831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Logistics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15–17 Aug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Swansea meetings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Pre-deal coordination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8358378"/>
                  </a:ext>
                </a:extLst>
              </a:tr>
              <a:tr h="37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Coordination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4 Sept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Wembley in-person meet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Buyer–broker connection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33639597"/>
                  </a:ext>
                </a:extLst>
              </a:tr>
              <a:tr h="1831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Offshore Prep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20–22 Sept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Dubai movement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Laundering setup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6224570"/>
                  </a:ext>
                </a:extLst>
              </a:tr>
              <a:tr h="377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Payment Validation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15 Oct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Paris Credit Mutuel test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Confirms financial channel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1427618"/>
                  </a:ext>
                </a:extLst>
              </a:tr>
              <a:tr h="1831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Execution Window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Feb 2025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“First transfer Friday”</a:t>
                      </a:r>
                      <a:endParaRPr lang="en-US" sz="12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Payment imminent</a:t>
                      </a:r>
                      <a:endParaRPr lang="en-US" sz="12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2596949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GPS &amp; Meeting Correlation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F714D7-284F-B8BB-CB08-86000C76A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Wembley Park GPS co-location and call-log match(Insert GPS and call-log screenshots here)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A8BDE4-B390-B74B-62B3-A17FB86BD13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3149733"/>
            <a:ext cx="5943600" cy="33420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Money Trail Evidence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43406D-8575-6779-373A-36454830B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Credit Mutuel receipt, SBI card images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511F5D-2D79-4D79-521F-C290F03466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33" y="2457871"/>
            <a:ext cx="3532632" cy="1986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4CCAB4-A1CC-18F5-79B1-0DD717FDC2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288" y="2494817"/>
            <a:ext cx="3532633" cy="1986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7324F1-DBA7-CB82-F84E-7602A51638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18" y="4613911"/>
            <a:ext cx="5943600" cy="108458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Anti-Forensics Proof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20CC13-7173-2E6C-82C6-7785645DE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Deleted chats, .</a:t>
            </a:r>
            <a:r>
              <a:rPr lang="en-GB" dirty="0" err="1"/>
              <a:t>nomedia</a:t>
            </a:r>
            <a:r>
              <a:rPr lang="en-GB" dirty="0"/>
              <a:t> files, Snapchat hex carving</a:t>
            </a:r>
          </a:p>
          <a:p>
            <a:endParaRPr lang="en-US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E2767C0-4FE0-16B1-BC39-6065614831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704" y="3512100"/>
            <a:ext cx="3639668" cy="1198481"/>
          </a:xfrm>
          <a:prstGeom prst="rect">
            <a:avLst/>
          </a:prstGeom>
        </p:spPr>
      </p:pic>
      <p:pic>
        <p:nvPicPr>
          <p:cNvPr id="7" name="Picture 6" descr="A close-up of a card&#10;&#10;AI-generated content may be incorrect.">
            <a:extLst>
              <a:ext uri="{FF2B5EF4-FFF2-40B4-BE49-F238E27FC236}">
                <a16:creationId xmlns:a16="http://schemas.microsoft.com/office/drawing/2014/main" id="{16D8A941-B538-B624-1E68-A3DCEEC7BF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974" y="3512100"/>
            <a:ext cx="3937475" cy="274597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8DBF3-5FEC-B5CB-5448-45D7390F7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Time line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465A15-56F7-CFFB-5331-335A7D1DDA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184" y="1837944"/>
            <a:ext cx="8814816" cy="330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177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ea typeface="Arial" pitchFamily="34" charset="-122"/>
                <a:cs typeface="Arial" pitchFamily="34" charset="-120"/>
              </a:rPr>
              <a:t>Emma Dover (D1 - seller), Joe Marsh (D2 - intermediary), Norman Smith (D3 - buyer)</a:t>
            </a:r>
            <a:endParaRPr lang="en-GB" dirty="0"/>
          </a:p>
          <a:p>
            <a:r>
              <a:rPr dirty="0"/>
              <a:t>Clear evidence of coordinated corporate espionage</a:t>
            </a:r>
          </a:p>
          <a:p>
            <a:r>
              <a:rPr dirty="0"/>
              <a:t>Financial motive and offshore payment preparation confirmed</a:t>
            </a:r>
          </a:p>
          <a:p>
            <a:r>
              <a:rPr dirty="0"/>
              <a:t>Anti-forensics actions indicate consciousness of guilt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459</Words>
  <Application>Microsoft Office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Digital Forensic Investigation</vt:lpstr>
      <vt:lpstr>Presentation Overview</vt:lpstr>
      <vt:lpstr>Executive Summary</vt:lpstr>
      <vt:lpstr>Devices &amp; Roles</vt:lpstr>
      <vt:lpstr>Evidence Collection &amp; Analysis Approach</vt:lpstr>
      <vt:lpstr>What Was Being Sold</vt:lpstr>
      <vt:lpstr>Initial Evidence – Intent to Sell</vt:lpstr>
      <vt:lpstr>Integrated Communication &amp; Money Trail Timeline</vt:lpstr>
      <vt:lpstr>GPS &amp; Meeting Correlation</vt:lpstr>
      <vt:lpstr>Money Trail Evidence</vt:lpstr>
      <vt:lpstr>Anti-Forensics Proof</vt:lpstr>
      <vt:lpstr>Time line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Rushabh Vipulkumar Patel (2436066)</cp:lastModifiedBy>
  <cp:revision>7</cp:revision>
  <dcterms:created xsi:type="dcterms:W3CDTF">2013-01-27T09:14:16Z</dcterms:created>
  <dcterms:modified xsi:type="dcterms:W3CDTF">2025-12-18T10:05:38Z</dcterms:modified>
  <cp:category/>
</cp:coreProperties>
</file>