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257" r:id="rId5"/>
    <p:sldId id="592" r:id="rId6"/>
    <p:sldId id="593" r:id="rId7"/>
    <p:sldId id="451" r:id="rId8"/>
    <p:sldId id="584" r:id="rId9"/>
    <p:sldId id="585" r:id="rId10"/>
    <p:sldId id="258" r:id="rId11"/>
    <p:sldId id="538" r:id="rId12"/>
    <p:sldId id="259" r:id="rId13"/>
    <p:sldId id="260" r:id="rId14"/>
    <p:sldId id="325" r:id="rId15"/>
    <p:sldId id="261" r:id="rId16"/>
    <p:sldId id="571" r:id="rId17"/>
    <p:sldId id="590" r:id="rId18"/>
    <p:sldId id="596" r:id="rId19"/>
    <p:sldId id="539" r:id="rId20"/>
    <p:sldId id="452" r:id="rId21"/>
    <p:sldId id="570" r:id="rId22"/>
    <p:sldId id="540" r:id="rId23"/>
    <p:sldId id="573" r:id="rId24"/>
    <p:sldId id="591" r:id="rId25"/>
    <p:sldId id="594" r:id="rId26"/>
    <p:sldId id="595" r:id="rId27"/>
    <p:sldId id="574" r:id="rId28"/>
    <p:sldId id="575" r:id="rId29"/>
    <p:sldId id="577" r:id="rId30"/>
    <p:sldId id="579" r:id="rId31"/>
    <p:sldId id="576" r:id="rId32"/>
    <p:sldId id="578" r:id="rId33"/>
    <p:sldId id="580" r:id="rId34"/>
    <p:sldId id="581" r:id="rId35"/>
    <p:sldId id="582" r:id="rId36"/>
    <p:sldId id="583" r:id="rId37"/>
    <p:sldId id="586" r:id="rId38"/>
    <p:sldId id="587" r:id="rId39"/>
    <p:sldId id="588" r:id="rId40"/>
    <p:sldId id="589" r:id="rId41"/>
    <p:sldId id="572"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CAB26B-2A5B-4335-ADED-2F32187CF34A}" v="1" dt="2023-06-22T11:57:54.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4ACAB26B-2A5B-4335-ADED-2F32187CF34A}"/>
    <pc:docChg chg="modSld">
      <pc:chgData name="Aishat Bakre" userId="839b68a6-4a2b-45ef-9a5a-14f954bfea5f" providerId="ADAL" clId="{4ACAB26B-2A5B-4335-ADED-2F32187CF34A}" dt="2023-06-22T11:58:00.324" v="1" actId="14100"/>
      <pc:docMkLst>
        <pc:docMk/>
      </pc:docMkLst>
      <pc:sldChg chg="modSp mod">
        <pc:chgData name="Aishat Bakre" userId="839b68a6-4a2b-45ef-9a5a-14f954bfea5f" providerId="ADAL" clId="{4ACAB26B-2A5B-4335-ADED-2F32187CF34A}" dt="2023-06-22T11:58:00.324" v="1" actId="14100"/>
        <pc:sldMkLst>
          <pc:docMk/>
          <pc:sldMk cId="357042885" sldId="257"/>
        </pc:sldMkLst>
        <pc:spChg chg="mod">
          <ac:chgData name="Aishat Bakre" userId="839b68a6-4a2b-45ef-9a5a-14f954bfea5f" providerId="ADAL" clId="{4ACAB26B-2A5B-4335-ADED-2F32187CF34A}" dt="2023-06-22T11:58:00.324" v="1" actId="14100"/>
          <ac:spMkLst>
            <pc:docMk/>
            <pc:sldMk cId="357042885" sldId="257"/>
            <ac:spMk id="5" creationId="{ADFE276F-6869-41C6-B887-3EC4A210430D}"/>
          </ac:spMkLst>
        </pc:spChg>
      </pc:sldChg>
      <pc:sldChg chg="modNotesTx">
        <pc:chgData name="Aishat Bakre" userId="839b68a6-4a2b-45ef-9a5a-14f954bfea5f" providerId="ADAL" clId="{4ACAB26B-2A5B-4335-ADED-2F32187CF34A}" dt="2023-06-22T11:56:30.894" v="0" actId="20577"/>
        <pc:sldMkLst>
          <pc:docMk/>
          <pc:sldMk cId="725627742" sldId="57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22/06/2023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ITi0SxmQTO8"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D9917492-55D3-4B36-9539-30820976777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spcBef>
                <a:spcPct val="30000"/>
              </a:spcBef>
              <a:defRPr sz="1200">
                <a:solidFill>
                  <a:schemeClr val="tx1"/>
                </a:solidFill>
                <a:latin typeface="Calibri" panose="020F0502020204030204" pitchFamily="34" charset="0"/>
              </a:defRPr>
            </a:lvl1pPr>
            <a:lvl2pPr marL="742950" indent="-285750" defTabSz="917575">
              <a:spcBef>
                <a:spcPct val="30000"/>
              </a:spcBef>
              <a:defRPr sz="1200">
                <a:solidFill>
                  <a:schemeClr val="tx1"/>
                </a:solidFill>
                <a:latin typeface="Calibri" panose="020F0502020204030204" pitchFamily="34" charset="0"/>
              </a:defRPr>
            </a:lvl2pPr>
            <a:lvl3pPr marL="1143000" indent="-228600" defTabSz="917575">
              <a:spcBef>
                <a:spcPct val="30000"/>
              </a:spcBef>
              <a:defRPr sz="1200">
                <a:solidFill>
                  <a:schemeClr val="tx1"/>
                </a:solidFill>
                <a:latin typeface="Calibri" panose="020F0502020204030204" pitchFamily="34" charset="0"/>
              </a:defRPr>
            </a:lvl3pPr>
            <a:lvl4pPr marL="1600200" indent="-228600" defTabSz="917575">
              <a:spcBef>
                <a:spcPct val="30000"/>
              </a:spcBef>
              <a:defRPr sz="1200">
                <a:solidFill>
                  <a:schemeClr val="tx1"/>
                </a:solidFill>
                <a:latin typeface="Calibri" panose="020F0502020204030204" pitchFamily="34" charset="0"/>
              </a:defRPr>
            </a:lvl4pPr>
            <a:lvl5pPr marL="2057400" indent="-228600" defTabSz="917575">
              <a:spcBef>
                <a:spcPct val="30000"/>
              </a:spcBef>
              <a:defRPr sz="1200">
                <a:solidFill>
                  <a:schemeClr val="tx1"/>
                </a:solidFill>
                <a:latin typeface="Calibri" panose="020F0502020204030204" pitchFamily="34" charset="0"/>
              </a:defRPr>
            </a:lvl5pPr>
            <a:lvl6pPr marL="2514600" indent="-228600" defTabSz="917575"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17575"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17575"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17575"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7575" rtl="0" eaLnBrk="1" fontAlgn="base" latinLnBrk="0" hangingPunct="1">
              <a:lnSpc>
                <a:spcPct val="100000"/>
              </a:lnSpc>
              <a:spcBef>
                <a:spcPct val="0"/>
              </a:spcBef>
              <a:spcAft>
                <a:spcPct val="0"/>
              </a:spcAft>
              <a:buClrTx/>
              <a:buSzTx/>
              <a:buFontTx/>
              <a:buNone/>
              <a:tabLst/>
              <a:defRPr/>
            </a:pPr>
            <a:fld id="{45EE2E08-7308-4F18-A751-261406C2DE8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7575"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4515" name="Rectangle 2">
            <a:extLst>
              <a:ext uri="{FF2B5EF4-FFF2-40B4-BE49-F238E27FC236}">
                <a16:creationId xmlns:a16="http://schemas.microsoft.com/office/drawing/2014/main" id="{87823B7C-A860-4F25-A2CF-E96DB4561C6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6" name="Rectangle 3">
            <a:extLst>
              <a:ext uri="{FF2B5EF4-FFF2-40B4-BE49-F238E27FC236}">
                <a16:creationId xmlns:a16="http://schemas.microsoft.com/office/drawing/2014/main" id="{7ECD4FFB-1040-4451-B741-B259B5AC94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3802859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How to calculate an odds ratio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2376963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Mozaffarian</a:t>
            </a:r>
            <a:r>
              <a:rPr lang="en-GB" b="0" i="0">
                <a:solidFill>
                  <a:srgbClr val="222222"/>
                </a:solidFill>
                <a:effectLst/>
                <a:latin typeface="Arial" panose="020B0604020202020204" pitchFamily="34" charset="0"/>
              </a:rPr>
              <a:t>, D., </a:t>
            </a:r>
            <a:r>
              <a:rPr lang="en-GB" b="0" i="0" err="1">
                <a:solidFill>
                  <a:srgbClr val="222222"/>
                </a:solidFill>
                <a:effectLst/>
                <a:latin typeface="Arial" panose="020B0604020202020204" pitchFamily="34" charset="0"/>
              </a:rPr>
              <a:t>Longstreth</a:t>
            </a:r>
            <a:r>
              <a:rPr lang="en-GB" b="0" i="0">
                <a:solidFill>
                  <a:srgbClr val="222222"/>
                </a:solidFill>
                <a:effectLst/>
                <a:latin typeface="Arial" panose="020B0604020202020204" pitchFamily="34" charset="0"/>
              </a:rPr>
              <a:t>, W.T., Lemaitre, R.N., </a:t>
            </a:r>
            <a:r>
              <a:rPr lang="en-GB" b="0" i="0" err="1">
                <a:solidFill>
                  <a:srgbClr val="222222"/>
                </a:solidFill>
                <a:effectLst/>
                <a:latin typeface="Arial" panose="020B0604020202020204" pitchFamily="34" charset="0"/>
              </a:rPr>
              <a:t>Manolio</a:t>
            </a:r>
            <a:r>
              <a:rPr lang="en-GB" b="0" i="0">
                <a:solidFill>
                  <a:srgbClr val="222222"/>
                </a:solidFill>
                <a:effectLst/>
                <a:latin typeface="Arial" panose="020B0604020202020204" pitchFamily="34" charset="0"/>
              </a:rPr>
              <a:t>, T.A., </a:t>
            </a:r>
            <a:r>
              <a:rPr lang="en-GB" b="0" i="0" err="1">
                <a:solidFill>
                  <a:srgbClr val="222222"/>
                </a:solidFill>
                <a:effectLst/>
                <a:latin typeface="Arial" panose="020B0604020202020204" pitchFamily="34" charset="0"/>
              </a:rPr>
              <a:t>Kuller</a:t>
            </a:r>
            <a:r>
              <a:rPr lang="en-GB" b="0" i="0">
                <a:solidFill>
                  <a:srgbClr val="222222"/>
                </a:solidFill>
                <a:effectLst/>
                <a:latin typeface="Arial" panose="020B0604020202020204" pitchFamily="34" charset="0"/>
              </a:rPr>
              <a:t>, L.H., Burke, G.L. and </a:t>
            </a:r>
            <a:r>
              <a:rPr lang="en-GB" b="0" i="0" err="1">
                <a:solidFill>
                  <a:srgbClr val="222222"/>
                </a:solidFill>
                <a:effectLst/>
                <a:latin typeface="Arial" panose="020B0604020202020204" pitchFamily="34" charset="0"/>
              </a:rPr>
              <a:t>Siscovick</a:t>
            </a:r>
            <a:r>
              <a:rPr lang="en-GB" b="0" i="0">
                <a:solidFill>
                  <a:srgbClr val="222222"/>
                </a:solidFill>
                <a:effectLst/>
                <a:latin typeface="Arial" panose="020B0604020202020204" pitchFamily="34" charset="0"/>
              </a:rPr>
              <a:t>, D.S., 2005. Fish consumption and stroke risk in elderly individuals: the cardiovascular health study. </a:t>
            </a:r>
            <a:r>
              <a:rPr lang="en-GB" b="0" i="1">
                <a:solidFill>
                  <a:srgbClr val="222222"/>
                </a:solidFill>
                <a:effectLst/>
                <a:latin typeface="Arial" panose="020B0604020202020204" pitchFamily="34" charset="0"/>
              </a:rPr>
              <a:t>Archives of Internal Medicine</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165</a:t>
            </a:r>
            <a:r>
              <a:rPr lang="en-GB" b="0" i="0">
                <a:solidFill>
                  <a:srgbClr val="222222"/>
                </a:solidFill>
                <a:effectLst/>
                <a:latin typeface="Arial" panose="020B0604020202020204" pitchFamily="34" charset="0"/>
              </a:rPr>
              <a:t>(2), pp.200-206.</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1321969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2064906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22/06/2023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xk2uK14eHN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ITi0SxmQTO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apps.who.int/iris/bitstream/handle/10665/43541/9241547073_eng.pdf?sequence=1&amp;isAllowed=y" TargetMode="External"/><Relationship Id="rId7" Type="http://schemas.openxmlformats.org/officeDocument/2006/relationships/hyperlink" Target="http://dx.doi.org/10.1007/s00038-008-7068-3"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doi.org/10.1046/J.1524-4733.2002.55150.x" TargetMode="External"/><Relationship Id="rId5" Type="http://schemas.openxmlformats.org/officeDocument/2006/relationships/hyperlink" Target="https://www.cdc.gov/csels/dsepd/ss1978/index.html" TargetMode="External"/><Relationship Id="rId4" Type="http://schemas.openxmlformats.org/officeDocument/2006/relationships/hyperlink" Target="https://www.ncbi.nlm.nih.gov/books/NBK636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br>
              <a:rPr lang="en-GB" sz="3600" b="1" i="1">
                <a:solidFill>
                  <a:schemeClr val="bg1"/>
                </a:solidFill>
              </a:rPr>
            </a:br>
            <a:br>
              <a:rPr lang="en-GB" sz="3600" b="1">
                <a:solidFill>
                  <a:schemeClr val="bg1"/>
                </a:solidFill>
              </a:rPr>
            </a:br>
            <a:br>
              <a:rPr lang="en-GB" sz="3600" b="1">
                <a:solidFill>
                  <a:schemeClr val="bg1"/>
                </a:solidFill>
              </a:rPr>
            </a:br>
            <a:br>
              <a:rPr lang="en-GB" sz="3600" b="1">
                <a:solidFill>
                  <a:schemeClr val="bg1"/>
                </a:solidFill>
              </a:rPr>
            </a:br>
            <a:r>
              <a:rPr lang="en-GB" sz="3200" b="1">
                <a:solidFill>
                  <a:schemeClr val="bg1"/>
                </a:solidFill>
              </a:rPr>
              <a:t>Semester 1       2021/22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2780928"/>
            <a:ext cx="7200800" cy="584775"/>
          </a:xfrm>
          <a:prstGeom prst="rect">
            <a:avLst/>
          </a:prstGeom>
        </p:spPr>
        <p:txBody>
          <a:bodyPr wrap="square">
            <a:spAutoFit/>
          </a:bodyPr>
          <a:lstStyle/>
          <a:p>
            <a:pPr algn="ctr"/>
            <a:r>
              <a:rPr lang="en-GB" sz="3200" b="1" i="1">
                <a:solidFill>
                  <a:schemeClr val="bg1"/>
                </a:solidFill>
              </a:rPr>
              <a:t>Foundations of Social Epidemiology </a:t>
            </a:r>
            <a:endParaRPr lang="en-GB" sz="3200"/>
          </a:p>
        </p:txBody>
      </p:sp>
      <p:sp>
        <p:nvSpPr>
          <p:cNvPr id="5" name="TextBox 4">
            <a:extLst>
              <a:ext uri="{FF2B5EF4-FFF2-40B4-BE49-F238E27FC236}">
                <a16:creationId xmlns:a16="http://schemas.microsoft.com/office/drawing/2014/main" id="{ADFE276F-6869-41C6-B887-3EC4A210430D}"/>
              </a:ext>
            </a:extLst>
          </p:cNvPr>
          <p:cNvSpPr txBox="1"/>
          <p:nvPr/>
        </p:nvSpPr>
        <p:spPr>
          <a:xfrm>
            <a:off x="107503" y="5508521"/>
            <a:ext cx="2950021"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1115616" y="3492298"/>
            <a:ext cx="7128792" cy="1077218"/>
          </a:xfrm>
          <a:prstGeom prst="rect">
            <a:avLst/>
          </a:prstGeom>
          <a:noFill/>
        </p:spPr>
        <p:txBody>
          <a:bodyPr wrap="square">
            <a:spAutoFit/>
          </a:bodyPr>
          <a:lstStyle/>
          <a:p>
            <a:pPr algn="ctr"/>
            <a:r>
              <a:rPr lang="en-GB" sz="3200" b="1" i="1">
                <a:solidFill>
                  <a:schemeClr val="bg1"/>
                </a:solidFill>
                <a:cs typeface="Arial" panose="020B0604020202020204" pitchFamily="34" charset="0"/>
              </a:rPr>
              <a:t>Understanding epidemiological statistics</a:t>
            </a:r>
          </a:p>
        </p:txBody>
      </p:sp>
    </p:spTree>
    <p:extLst>
      <p:ext uri="{BB962C8B-B14F-4D97-AF65-F5344CB8AC3E}">
        <p14:creationId xmlns:p14="http://schemas.microsoft.com/office/powerpoint/2010/main" val="357042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888634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a:p>
        </p:txBody>
      </p:sp>
    </p:spTree>
    <p:extLst>
      <p:ext uri="{BB962C8B-B14F-4D97-AF65-F5344CB8AC3E}">
        <p14:creationId xmlns:p14="http://schemas.microsoft.com/office/powerpoint/2010/main" val="2884256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0"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Public health measurement/statistics</a:t>
            </a:r>
          </a:p>
          <a:p>
            <a:r>
              <a:rPr lang="en-GB" sz="2400">
                <a:latin typeface="Arial" panose="020B0604020202020204" pitchFamily="34" charset="0"/>
                <a:cs typeface="Arial" panose="020B0604020202020204" pitchFamily="34" charset="0"/>
              </a:rPr>
              <a:t>Relative risk and interpretation</a:t>
            </a:r>
          </a:p>
          <a:p>
            <a:r>
              <a:rPr lang="en-GB" sz="2400">
                <a:latin typeface="Arial" panose="020B0604020202020204" pitchFamily="34" charset="0"/>
                <a:cs typeface="Arial" panose="020B0604020202020204" pitchFamily="34" charset="0"/>
              </a:rPr>
              <a:t>Odd ratio and interpretation</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Epidemiological statistical measurement</a:t>
            </a:r>
          </a:p>
        </p:txBody>
      </p:sp>
    </p:spTree>
    <p:extLst>
      <p:ext uri="{BB962C8B-B14F-4D97-AF65-F5344CB8AC3E}">
        <p14:creationId xmlns:p14="http://schemas.microsoft.com/office/powerpoint/2010/main" val="2159821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D37E6-3019-3161-1073-C21268704598}"/>
              </a:ext>
            </a:extLst>
          </p:cNvPr>
          <p:cNvSpPr>
            <a:spLocks noGrp="1"/>
          </p:cNvSpPr>
          <p:nvPr>
            <p:ph type="title"/>
          </p:nvPr>
        </p:nvSpPr>
        <p:spPr/>
        <p:txBody>
          <a:bodyPr>
            <a:normAutofit fontScale="90000"/>
          </a:bodyPr>
          <a:lstStyle/>
          <a:p>
            <a:r>
              <a:rPr lang="en-GB" b="1"/>
              <a:t>Epidemiological statistical measurement</a:t>
            </a:r>
          </a:p>
        </p:txBody>
      </p:sp>
      <p:sp>
        <p:nvSpPr>
          <p:cNvPr id="3" name="Content Placeholder 2">
            <a:extLst>
              <a:ext uri="{FF2B5EF4-FFF2-40B4-BE49-F238E27FC236}">
                <a16:creationId xmlns:a16="http://schemas.microsoft.com/office/drawing/2014/main" id="{048D93F0-5531-BB9A-61FB-5C01BA2E4EBB}"/>
              </a:ext>
            </a:extLst>
          </p:cNvPr>
          <p:cNvSpPr>
            <a:spLocks noGrp="1"/>
          </p:cNvSpPr>
          <p:nvPr>
            <p:ph idx="1"/>
          </p:nvPr>
        </p:nvSpPr>
        <p:spPr/>
        <p:txBody>
          <a:bodyPr/>
          <a:lstStyle/>
          <a:p>
            <a:pPr marL="0" indent="0">
              <a:buNone/>
            </a:pPr>
            <a:r>
              <a:rPr lang="en-GB" dirty="0"/>
              <a:t>The popular epidemiological statistical measurement used in studies include</a:t>
            </a:r>
          </a:p>
          <a:p>
            <a:pPr marL="0" indent="0">
              <a:buNone/>
            </a:pPr>
            <a:r>
              <a:rPr lang="en-GB" dirty="0"/>
              <a:t> </a:t>
            </a:r>
          </a:p>
          <a:p>
            <a:r>
              <a:rPr lang="en-GB" dirty="0"/>
              <a:t>Relative Risk (RR) and </a:t>
            </a:r>
          </a:p>
          <a:p>
            <a:r>
              <a:rPr lang="en-GB" dirty="0"/>
              <a:t>Odds Ratio (OR)</a:t>
            </a:r>
          </a:p>
          <a:p>
            <a:r>
              <a:rPr lang="en-GB" dirty="0"/>
              <a:t>Hazard ratio (HR)</a:t>
            </a:r>
          </a:p>
        </p:txBody>
      </p:sp>
    </p:spTree>
    <p:extLst>
      <p:ext uri="{BB962C8B-B14F-4D97-AF65-F5344CB8AC3E}">
        <p14:creationId xmlns:p14="http://schemas.microsoft.com/office/powerpoint/2010/main" val="3380694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18E1E-A7F9-934E-AE41-21CDA9F52EB6}"/>
              </a:ext>
            </a:extLst>
          </p:cNvPr>
          <p:cNvSpPr>
            <a:spLocks noGrp="1"/>
          </p:cNvSpPr>
          <p:nvPr>
            <p:ph type="title"/>
          </p:nvPr>
        </p:nvSpPr>
        <p:spPr/>
        <p:txBody>
          <a:bodyPr>
            <a:normAutofit fontScale="90000"/>
          </a:bodyPr>
          <a:lstStyle/>
          <a:p>
            <a:r>
              <a:rPr lang="en-GB" b="1"/>
              <a:t>Epidemiological statistical measurement</a:t>
            </a:r>
          </a:p>
        </p:txBody>
      </p:sp>
      <p:sp>
        <p:nvSpPr>
          <p:cNvPr id="3" name="Content Placeholder 2">
            <a:extLst>
              <a:ext uri="{FF2B5EF4-FFF2-40B4-BE49-F238E27FC236}">
                <a16:creationId xmlns:a16="http://schemas.microsoft.com/office/drawing/2014/main" id="{9EFAD741-6579-C245-3A19-C9B358E8B082}"/>
              </a:ext>
            </a:extLst>
          </p:cNvPr>
          <p:cNvSpPr>
            <a:spLocks noGrp="1"/>
          </p:cNvSpPr>
          <p:nvPr>
            <p:ph idx="1"/>
          </p:nvPr>
        </p:nvSpPr>
        <p:spPr>
          <a:xfrm>
            <a:off x="457200" y="1700808"/>
            <a:ext cx="8229600" cy="3917032"/>
          </a:xfrm>
        </p:spPr>
        <p:txBody>
          <a:bodyPr/>
          <a:lstStyle/>
          <a:p>
            <a:r>
              <a:rPr lang="en-GB"/>
              <a:t>Relative Risk (RR) and Odds Ratio (OR) are used to measure the strength of an association between an </a:t>
            </a:r>
            <a:r>
              <a:rPr lang="en-GB" b="1"/>
              <a:t>exposure</a:t>
            </a:r>
            <a:r>
              <a:rPr lang="en-GB"/>
              <a:t> and a </a:t>
            </a:r>
            <a:r>
              <a:rPr lang="en-GB" b="1"/>
              <a:t>disease outcome</a:t>
            </a:r>
          </a:p>
        </p:txBody>
      </p:sp>
    </p:spTree>
    <p:extLst>
      <p:ext uri="{BB962C8B-B14F-4D97-AF65-F5344CB8AC3E}">
        <p14:creationId xmlns:p14="http://schemas.microsoft.com/office/powerpoint/2010/main" val="1757390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Relative risk</a:t>
            </a:r>
          </a:p>
        </p:txBody>
      </p:sp>
    </p:spTree>
    <p:extLst>
      <p:ext uri="{BB962C8B-B14F-4D97-AF65-F5344CB8AC3E}">
        <p14:creationId xmlns:p14="http://schemas.microsoft.com/office/powerpoint/2010/main" val="3451102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ACE69-C540-4A23-BCCF-931B1C7F0E29}"/>
              </a:ext>
            </a:extLst>
          </p:cNvPr>
          <p:cNvSpPr>
            <a:spLocks noGrp="1"/>
          </p:cNvSpPr>
          <p:nvPr>
            <p:ph type="title"/>
          </p:nvPr>
        </p:nvSpPr>
        <p:spPr/>
        <p:txBody>
          <a:bodyPr>
            <a:normAutofit/>
          </a:bodyPr>
          <a:lstStyle/>
          <a:p>
            <a:r>
              <a:rPr lang="en-GB" b="1" i="0" dirty="0">
                <a:solidFill>
                  <a:srgbClr val="333333"/>
                </a:solidFill>
                <a:effectLst/>
                <a:latin typeface="Arial" panose="020B0604020202020204" pitchFamily="34" charset="0"/>
              </a:rPr>
              <a:t>Relative Risk (RR)</a:t>
            </a:r>
            <a:r>
              <a:rPr lang="en-GB" altLang="en-US" b="1" dirty="0">
                <a:latin typeface="Palatino Linotype" panose="02040502050505030304" pitchFamily="18" charset="0"/>
              </a:rPr>
              <a:t> (risk ratio)</a:t>
            </a:r>
            <a:endParaRPr lang="en-GB" dirty="0"/>
          </a:p>
        </p:txBody>
      </p:sp>
      <p:sp>
        <p:nvSpPr>
          <p:cNvPr id="3" name="Content Placeholder 2">
            <a:extLst>
              <a:ext uri="{FF2B5EF4-FFF2-40B4-BE49-F238E27FC236}">
                <a16:creationId xmlns:a16="http://schemas.microsoft.com/office/drawing/2014/main" id="{8374B0BD-EE6C-5F57-D641-A5476258A405}"/>
              </a:ext>
            </a:extLst>
          </p:cNvPr>
          <p:cNvSpPr>
            <a:spLocks noGrp="1"/>
          </p:cNvSpPr>
          <p:nvPr>
            <p:ph idx="1"/>
          </p:nvPr>
        </p:nvSpPr>
        <p:spPr>
          <a:xfrm>
            <a:off x="457200" y="1417638"/>
            <a:ext cx="8229600" cy="4243610"/>
          </a:xfrm>
        </p:spPr>
        <p:txBody>
          <a:bodyPr>
            <a:normAutofit fontScale="77500" lnSpcReduction="20000"/>
          </a:bodyPr>
          <a:lstStyle/>
          <a:p>
            <a:pPr algn="l">
              <a:buFont typeface="Arial" panose="020B0604020202020204" pitchFamily="34" charset="0"/>
              <a:buChar char="•"/>
            </a:pPr>
            <a:r>
              <a:rPr lang="en-GB" sz="3600" b="0" i="0" dirty="0">
                <a:solidFill>
                  <a:srgbClr val="333333"/>
                </a:solidFill>
                <a:effectLst/>
                <a:latin typeface="Arial" panose="020B0604020202020204" pitchFamily="34" charset="0"/>
              </a:rPr>
              <a:t>RR tells you how many times exposure to a risk factor increases a person’s risk of contracting the disease.</a:t>
            </a:r>
          </a:p>
          <a:p>
            <a:pPr algn="l">
              <a:buFont typeface="Arial" panose="020B0604020202020204" pitchFamily="34" charset="0"/>
              <a:buChar char="•"/>
            </a:pPr>
            <a:r>
              <a:rPr lang="en-GB" sz="3600" b="0" i="0" dirty="0">
                <a:solidFill>
                  <a:srgbClr val="333333"/>
                </a:solidFill>
                <a:effectLst/>
                <a:latin typeface="Arial" panose="020B0604020202020204" pitchFamily="34" charset="0"/>
              </a:rPr>
              <a:t>Is the ratio of incidence of disease in exposed persons to the incidence of disease in unexposed persons. </a:t>
            </a:r>
          </a:p>
          <a:p>
            <a:pPr algn="l">
              <a:buFont typeface="Arial" panose="020B0604020202020204" pitchFamily="34" charset="0"/>
              <a:buChar char="•"/>
            </a:pPr>
            <a:r>
              <a:rPr lang="en-GB" sz="3600" b="0" i="0" dirty="0">
                <a:solidFill>
                  <a:srgbClr val="333333"/>
                </a:solidFill>
                <a:effectLst/>
                <a:latin typeface="Arial" panose="020B0604020202020204" pitchFamily="34" charset="0"/>
              </a:rPr>
              <a:t>Studies that create a sample population based on exposure can use relative risk- </a:t>
            </a:r>
            <a:r>
              <a:rPr lang="en-GB" sz="3600" dirty="0">
                <a:solidFill>
                  <a:srgbClr val="333333"/>
                </a:solidFill>
                <a:latin typeface="Arial" panose="020B0604020202020204" pitchFamily="34" charset="0"/>
              </a:rPr>
              <a:t>e.g.</a:t>
            </a:r>
            <a:r>
              <a:rPr lang="en-GB" sz="3600" b="0" i="0" dirty="0">
                <a:solidFill>
                  <a:srgbClr val="333333"/>
                </a:solidFill>
                <a:effectLst/>
                <a:latin typeface="Arial" panose="020B0604020202020204" pitchFamily="34" charset="0"/>
              </a:rPr>
              <a:t> </a:t>
            </a:r>
            <a:r>
              <a:rPr lang="en-GB" sz="3600" b="1" i="0" dirty="0">
                <a:solidFill>
                  <a:srgbClr val="333333"/>
                </a:solidFill>
                <a:effectLst/>
                <a:latin typeface="Arial" panose="020B0604020202020204" pitchFamily="34" charset="0"/>
              </a:rPr>
              <a:t>controlled trials or cohort studies.</a:t>
            </a:r>
          </a:p>
          <a:p>
            <a:pPr algn="l">
              <a:buFont typeface="Arial" panose="020B0604020202020204" pitchFamily="34" charset="0"/>
              <a:buChar char="•"/>
            </a:pPr>
            <a:r>
              <a:rPr lang="en-GB" sz="3600" b="1" i="0" dirty="0">
                <a:solidFill>
                  <a:srgbClr val="333333"/>
                </a:solidFill>
                <a:effectLst/>
                <a:latin typeface="Arial" panose="020B0604020202020204" pitchFamily="34" charset="0"/>
              </a:rPr>
              <a:t>Formula</a:t>
            </a:r>
            <a:r>
              <a:rPr lang="en-GB" sz="3600" b="0" i="0" dirty="0">
                <a:solidFill>
                  <a:srgbClr val="333333"/>
                </a:solidFill>
                <a:effectLst/>
                <a:latin typeface="Arial" panose="020B0604020202020204" pitchFamily="34" charset="0"/>
              </a:rPr>
              <a:t>: RR = </a:t>
            </a:r>
            <a:r>
              <a:rPr lang="en-GB" sz="3600" b="0" i="1" dirty="0">
                <a:solidFill>
                  <a:srgbClr val="333333"/>
                </a:solidFill>
                <a:effectLst/>
                <a:latin typeface="Arial" panose="020B0604020202020204" pitchFamily="34" charset="0"/>
              </a:rPr>
              <a:t>p</a:t>
            </a:r>
            <a:r>
              <a:rPr lang="en-GB" sz="3600" b="0" i="0" dirty="0">
                <a:solidFill>
                  <a:srgbClr val="333333"/>
                </a:solidFill>
                <a:effectLst/>
                <a:latin typeface="Arial" panose="020B0604020202020204" pitchFamily="34" charset="0"/>
              </a:rPr>
              <a:t> of getting the disease if exposed / </a:t>
            </a:r>
            <a:r>
              <a:rPr lang="en-GB" sz="3600" b="0" i="1" dirty="0">
                <a:solidFill>
                  <a:srgbClr val="333333"/>
                </a:solidFill>
                <a:effectLst/>
                <a:latin typeface="Arial" panose="020B0604020202020204" pitchFamily="34" charset="0"/>
              </a:rPr>
              <a:t>p</a:t>
            </a:r>
            <a:r>
              <a:rPr lang="en-GB" sz="3600" b="0" i="0" dirty="0">
                <a:solidFill>
                  <a:srgbClr val="333333"/>
                </a:solidFill>
                <a:effectLst/>
                <a:latin typeface="Arial" panose="020B0604020202020204" pitchFamily="34" charset="0"/>
              </a:rPr>
              <a:t> of getting the disease if not exposed</a:t>
            </a:r>
          </a:p>
          <a:p>
            <a:endParaRPr lang="en-GB" dirty="0"/>
          </a:p>
        </p:txBody>
      </p:sp>
    </p:spTree>
    <p:extLst>
      <p:ext uri="{BB962C8B-B14F-4D97-AF65-F5344CB8AC3E}">
        <p14:creationId xmlns:p14="http://schemas.microsoft.com/office/powerpoint/2010/main" val="3291489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8A64-E23D-50FF-30B5-53F97BFB3737}"/>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RR Interpretation</a:t>
            </a:r>
            <a:endParaRPr lang="en-GB"/>
          </a:p>
        </p:txBody>
      </p:sp>
      <p:sp>
        <p:nvSpPr>
          <p:cNvPr id="3" name="Content Placeholder 2">
            <a:extLst>
              <a:ext uri="{FF2B5EF4-FFF2-40B4-BE49-F238E27FC236}">
                <a16:creationId xmlns:a16="http://schemas.microsoft.com/office/drawing/2014/main" id="{92282AD8-B3DE-54A2-6EC9-3D3F39E81CC7}"/>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a:solidFill>
                  <a:srgbClr val="333333"/>
                </a:solidFill>
                <a:effectLst/>
                <a:latin typeface="Arial" panose="020B0604020202020204" pitchFamily="34" charset="0"/>
              </a:rPr>
              <a:t>RR = 1</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If the incidence in the exposed group and the unexposed group is the same then there is no increased risk and no association between the exposure and the outcome.</a:t>
            </a:r>
          </a:p>
          <a:p>
            <a:pPr algn="l">
              <a:buFont typeface="Arial" panose="020B0604020202020204" pitchFamily="34" charset="0"/>
              <a:buChar char="•"/>
            </a:pPr>
            <a:r>
              <a:rPr lang="en-GB" b="0" i="0">
                <a:solidFill>
                  <a:srgbClr val="333333"/>
                </a:solidFill>
                <a:effectLst/>
                <a:latin typeface="Arial" panose="020B0604020202020204" pitchFamily="34" charset="0"/>
              </a:rPr>
              <a:t>RR &gt; 1</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If the incidence in the exposed group is greater than that of the unexposed group, so there is a greater risk and a positive association between the exposure and the outcome.</a:t>
            </a:r>
          </a:p>
          <a:p>
            <a:pPr algn="l">
              <a:buFont typeface="Arial" panose="020B0604020202020204" pitchFamily="34" charset="0"/>
              <a:buChar char="•"/>
            </a:pPr>
            <a:r>
              <a:rPr lang="en-GB" b="0" i="0">
                <a:solidFill>
                  <a:srgbClr val="333333"/>
                </a:solidFill>
                <a:effectLst/>
                <a:latin typeface="Arial" panose="020B0604020202020204" pitchFamily="34" charset="0"/>
              </a:rPr>
              <a:t>RR &lt; 1 The</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If the incidence in the exposed group is less than that of the unexposed group so there is decreased risk and a negative association between the exposure and the outcome.</a:t>
            </a:r>
          </a:p>
          <a:p>
            <a:endParaRPr lang="en-GB"/>
          </a:p>
        </p:txBody>
      </p:sp>
    </p:spTree>
    <p:extLst>
      <p:ext uri="{BB962C8B-B14F-4D97-AF65-F5344CB8AC3E}">
        <p14:creationId xmlns:p14="http://schemas.microsoft.com/office/powerpoint/2010/main" val="3077457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593EECAF-7C52-48D8-B64E-CF18A478DD69}"/>
              </a:ext>
            </a:extLst>
          </p:cNvPr>
          <p:cNvSpPr>
            <a:spLocks noGrp="1"/>
          </p:cNvSpPr>
          <p:nvPr>
            <p:ph type="title"/>
          </p:nvPr>
        </p:nvSpPr>
        <p:spPr/>
        <p:txBody>
          <a:bodyPr/>
          <a:lstStyle/>
          <a:p>
            <a:pPr eaLnBrk="1" hangingPunct="1">
              <a:lnSpc>
                <a:spcPct val="100000"/>
              </a:lnSpc>
            </a:pPr>
            <a:r>
              <a:rPr lang="en-GB" altLang="en-US" b="1" dirty="0">
                <a:latin typeface="Palatino Linotype" panose="02040502050505030304" pitchFamily="18" charset="0"/>
              </a:rPr>
              <a:t>Relative Risk (risk ratio)</a:t>
            </a:r>
          </a:p>
        </p:txBody>
      </p:sp>
      <p:sp>
        <p:nvSpPr>
          <p:cNvPr id="63491" name="Rectangle 3">
            <a:extLst>
              <a:ext uri="{FF2B5EF4-FFF2-40B4-BE49-F238E27FC236}">
                <a16:creationId xmlns:a16="http://schemas.microsoft.com/office/drawing/2014/main" id="{0805A0AA-76FD-4C3E-AF2B-22D18D5D7CBD}"/>
              </a:ext>
            </a:extLst>
          </p:cNvPr>
          <p:cNvSpPr>
            <a:spLocks noGrp="1"/>
          </p:cNvSpPr>
          <p:nvPr>
            <p:ph idx="1"/>
          </p:nvPr>
        </p:nvSpPr>
        <p:spPr>
          <a:xfrm>
            <a:off x="869673" y="1700808"/>
            <a:ext cx="7404653" cy="3960440"/>
          </a:xfrm>
        </p:spPr>
        <p:txBody>
          <a:bodyPr>
            <a:normAutofit fontScale="70000" lnSpcReduction="20000"/>
          </a:bodyPr>
          <a:lstStyle/>
          <a:p>
            <a:pPr eaLnBrk="1" hangingPunct="1">
              <a:lnSpc>
                <a:spcPct val="120000"/>
              </a:lnSpc>
            </a:pPr>
            <a:r>
              <a:rPr lang="en-GB" altLang="en-US">
                <a:latin typeface="Arial" panose="020B0604020202020204" pitchFamily="34" charset="0"/>
                <a:cs typeface="Arial" panose="020B0604020202020204" pitchFamily="34" charset="0"/>
              </a:rPr>
              <a:t>Incidence of disease in the exposed group divided by the incidence of disease in the unexposed group.</a:t>
            </a:r>
          </a:p>
          <a:p>
            <a:pPr eaLnBrk="1" hangingPunct="1">
              <a:lnSpc>
                <a:spcPct val="120000"/>
              </a:lnSpc>
            </a:pPr>
            <a:r>
              <a:rPr lang="en-GB" altLang="en-US">
                <a:latin typeface="Arial" panose="020B0604020202020204" pitchFamily="34" charset="0"/>
                <a:cs typeface="Arial" panose="020B0604020202020204" pitchFamily="34" charset="0"/>
              </a:rPr>
              <a:t>A relative risk of 1 indicates that the risk of developing the disease is the same in the exposed and the unexposed groups.</a:t>
            </a:r>
          </a:p>
          <a:p>
            <a:pPr eaLnBrk="1" hangingPunct="1">
              <a:lnSpc>
                <a:spcPct val="120000"/>
              </a:lnSpc>
            </a:pPr>
            <a:r>
              <a:rPr lang="en-GB" altLang="en-US">
                <a:latin typeface="Arial" panose="020B0604020202020204" pitchFamily="34" charset="0"/>
                <a:cs typeface="Arial" panose="020B0604020202020204" pitchFamily="34" charset="0"/>
              </a:rPr>
              <a:t>A relative risk of greater than 1 (RR=1.2) indicates that there is an increased risk in the exposed group.</a:t>
            </a:r>
          </a:p>
          <a:p>
            <a:pPr eaLnBrk="1" hangingPunct="1">
              <a:lnSpc>
                <a:spcPct val="120000"/>
              </a:lnSpc>
            </a:pPr>
            <a:r>
              <a:rPr lang="en-GB" altLang="en-US">
                <a:latin typeface="Arial" panose="020B0604020202020204" pitchFamily="34" charset="0"/>
                <a:cs typeface="Arial" panose="020B0604020202020204" pitchFamily="34" charset="0"/>
              </a:rPr>
              <a:t>A relative risk of less than 1 (RR=0.5) indicates that there is a decreased risk in the exposed group.</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F5A4A-9F8C-192A-5097-6C5E15F17657}"/>
              </a:ext>
            </a:extLst>
          </p:cNvPr>
          <p:cNvSpPr>
            <a:spLocks noGrp="1"/>
          </p:cNvSpPr>
          <p:nvPr>
            <p:ph type="title"/>
          </p:nvPr>
        </p:nvSpPr>
        <p:spPr/>
        <p:txBody>
          <a:bodyPr/>
          <a:lstStyle/>
          <a:p>
            <a:r>
              <a:rPr lang="en-GB" b="1" i="0">
                <a:solidFill>
                  <a:srgbClr val="333333"/>
                </a:solidFill>
                <a:effectLst/>
                <a:latin typeface="Arial" panose="020B0604020202020204" pitchFamily="34" charset="0"/>
              </a:rPr>
              <a:t>RR Interpretation</a:t>
            </a:r>
            <a:endParaRPr lang="en-GB"/>
          </a:p>
        </p:txBody>
      </p:sp>
      <p:sp>
        <p:nvSpPr>
          <p:cNvPr id="3" name="Content Placeholder 2">
            <a:extLst>
              <a:ext uri="{FF2B5EF4-FFF2-40B4-BE49-F238E27FC236}">
                <a16:creationId xmlns:a16="http://schemas.microsoft.com/office/drawing/2014/main" id="{214E5133-C4F3-4C02-BDFD-0384827C8103}"/>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RR is calculated using incidence data to measure the probability of developing disease. </a:t>
            </a:r>
          </a:p>
          <a:p>
            <a:r>
              <a:rPr lang="en-GB" sz="2400" dirty="0">
                <a:latin typeface="Arial" panose="020B0604020202020204" pitchFamily="34" charset="0"/>
                <a:cs typeface="Arial" panose="020B0604020202020204" pitchFamily="34" charset="0"/>
              </a:rPr>
              <a:t>Since the calculation is dependent on incidence data and only Controlled Trials and Cohort Studies can be used to calculate incidence, you should only see RR in </a:t>
            </a:r>
            <a:r>
              <a:rPr lang="en-GB" sz="2400" b="1" i="1" dirty="0">
                <a:latin typeface="Arial" panose="020B0604020202020204" pitchFamily="34" charset="0"/>
                <a:cs typeface="Arial" panose="020B0604020202020204" pitchFamily="34" charset="0"/>
              </a:rPr>
              <a:t>Controlled Trials or Cohort Studies</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This is also why you see RR less than OR even though it is easier to calculate and understand – Controlled Trials and Cohort Studies are expensive and time consuming so there are fewer of them.</a:t>
            </a:r>
          </a:p>
        </p:txBody>
      </p:sp>
    </p:spTree>
    <p:extLst>
      <p:ext uri="{BB962C8B-B14F-4D97-AF65-F5344CB8AC3E}">
        <p14:creationId xmlns:p14="http://schemas.microsoft.com/office/powerpoint/2010/main" val="3736939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C0BD1-8802-C624-E71F-DFDB81DA33B9}"/>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186E62A-374E-D857-1765-2A95DC0462A1}"/>
              </a:ext>
            </a:extLst>
          </p:cNvPr>
          <p:cNvSpPr>
            <a:spLocks noGrp="1"/>
          </p:cNvSpPr>
          <p:nvPr>
            <p:ph idx="1"/>
          </p:nvPr>
        </p:nvSpPr>
        <p:spPr/>
        <p:txBody>
          <a:bodyPr>
            <a:normAutofit/>
          </a:bodyPr>
          <a:lstStyle/>
          <a:p>
            <a:r>
              <a:rPr lang="en-GB"/>
              <a:t>Watch the video below</a:t>
            </a:r>
          </a:p>
          <a:p>
            <a:pPr marL="0" indent="0">
              <a:buNone/>
            </a:pPr>
            <a:endParaRPr lang="en-GB">
              <a:hlinkClick r:id="rId3"/>
            </a:endParaRPr>
          </a:p>
          <a:p>
            <a:pPr algn="ctr"/>
            <a:r>
              <a:rPr lang="en-GB">
                <a:hlinkClick r:id="rId3"/>
              </a:rPr>
              <a:t>https://youtu.be/xk2uK14eHNs</a:t>
            </a:r>
            <a:endParaRPr lang="en-GB"/>
          </a:p>
          <a:p>
            <a:endParaRPr lang="en-GB"/>
          </a:p>
          <a:p>
            <a:endParaRPr lang="en-GB"/>
          </a:p>
          <a:p>
            <a:r>
              <a:rPr lang="en-GB" sz="2400" b="1"/>
              <a:t>Feedback what you have learnt to the whole class</a:t>
            </a:r>
          </a:p>
        </p:txBody>
      </p:sp>
    </p:spTree>
    <p:extLst>
      <p:ext uri="{BB962C8B-B14F-4D97-AF65-F5344CB8AC3E}">
        <p14:creationId xmlns:p14="http://schemas.microsoft.com/office/powerpoint/2010/main" val="1360879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7AEE3-F443-716E-E817-688EDF842B70}"/>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7932E6CC-25BD-D014-A8E9-F8455F6CD06A}"/>
              </a:ext>
            </a:extLst>
          </p:cNvPr>
          <p:cNvSpPr>
            <a:spLocks noGrp="1"/>
          </p:cNvSpPr>
          <p:nvPr>
            <p:ph idx="1"/>
          </p:nvPr>
        </p:nvSpPr>
        <p:spPr/>
        <p:txBody>
          <a:bodyPr/>
          <a:lstStyle/>
          <a:p>
            <a:r>
              <a:rPr lang="en-GB"/>
              <a:t>Working in groups look for a cohort study article and check the result section both in the abstract and the body of the article and report the statistical findings</a:t>
            </a:r>
          </a:p>
          <a:p>
            <a:endParaRPr lang="en-GB"/>
          </a:p>
          <a:p>
            <a:pPr marL="0" indent="0" algn="ctr">
              <a:buNone/>
            </a:pPr>
            <a:r>
              <a:rPr lang="en-GB" b="1"/>
              <a:t>Feedback your findings to the class</a:t>
            </a:r>
          </a:p>
        </p:txBody>
      </p:sp>
    </p:spTree>
    <p:extLst>
      <p:ext uri="{BB962C8B-B14F-4D97-AF65-F5344CB8AC3E}">
        <p14:creationId xmlns:p14="http://schemas.microsoft.com/office/powerpoint/2010/main" val="956792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2F92-2621-9A3B-AC39-7809D4C01B6D}"/>
              </a:ext>
            </a:extLst>
          </p:cNvPr>
          <p:cNvSpPr>
            <a:spLocks noGrp="1"/>
          </p:cNvSpPr>
          <p:nvPr>
            <p:ph type="title"/>
          </p:nvPr>
        </p:nvSpPr>
        <p:spPr>
          <a:xfrm>
            <a:off x="457200" y="116632"/>
            <a:ext cx="8229600" cy="1143000"/>
          </a:xfrm>
        </p:spPr>
        <p:txBody>
          <a:bodyPr/>
          <a:lstStyle/>
          <a:p>
            <a:r>
              <a:rPr lang="en-GB" b="1"/>
              <a:t>Sample article</a:t>
            </a:r>
            <a:endParaRPr lang="en-GB"/>
          </a:p>
        </p:txBody>
      </p:sp>
      <p:pic>
        <p:nvPicPr>
          <p:cNvPr id="5" name="Content Placeholder 4">
            <a:extLst>
              <a:ext uri="{FF2B5EF4-FFF2-40B4-BE49-F238E27FC236}">
                <a16:creationId xmlns:a16="http://schemas.microsoft.com/office/drawing/2014/main" id="{FC772245-FBE4-1815-5457-1517C69F928A}"/>
              </a:ext>
            </a:extLst>
          </p:cNvPr>
          <p:cNvPicPr>
            <a:picLocks noGrp="1" noChangeAspect="1"/>
          </p:cNvPicPr>
          <p:nvPr>
            <p:ph idx="1"/>
          </p:nvPr>
        </p:nvPicPr>
        <p:blipFill>
          <a:blip r:embed="rId2"/>
          <a:stretch>
            <a:fillRect/>
          </a:stretch>
        </p:blipFill>
        <p:spPr>
          <a:xfrm>
            <a:off x="1943708" y="1259633"/>
            <a:ext cx="5508612" cy="4031778"/>
          </a:xfrm>
        </p:spPr>
      </p:pic>
      <p:sp>
        <p:nvSpPr>
          <p:cNvPr id="7" name="TextBox 6">
            <a:extLst>
              <a:ext uri="{FF2B5EF4-FFF2-40B4-BE49-F238E27FC236}">
                <a16:creationId xmlns:a16="http://schemas.microsoft.com/office/drawing/2014/main" id="{A998AA76-93E7-3EF2-FEC4-1F4F72E46993}"/>
              </a:ext>
            </a:extLst>
          </p:cNvPr>
          <p:cNvSpPr txBox="1"/>
          <p:nvPr/>
        </p:nvSpPr>
        <p:spPr>
          <a:xfrm>
            <a:off x="827584" y="5291411"/>
            <a:ext cx="7977572" cy="400110"/>
          </a:xfrm>
          <a:prstGeom prst="rect">
            <a:avLst/>
          </a:prstGeom>
          <a:noFill/>
        </p:spPr>
        <p:txBody>
          <a:bodyPr wrap="square">
            <a:spAutoFit/>
          </a:bodyPr>
          <a:lstStyle/>
          <a:p>
            <a:r>
              <a:rPr lang="en-GB" sz="1000" b="0" i="0">
                <a:solidFill>
                  <a:srgbClr val="222222"/>
                </a:solidFill>
                <a:effectLst/>
                <a:latin typeface="Arial" panose="020B0604020202020204" pitchFamily="34" charset="0"/>
              </a:rPr>
              <a:t>Larsson, S.C., </a:t>
            </a:r>
            <a:r>
              <a:rPr lang="en-GB" sz="1000" b="0" i="0" err="1">
                <a:solidFill>
                  <a:srgbClr val="222222"/>
                </a:solidFill>
                <a:effectLst/>
                <a:latin typeface="Arial" panose="020B0604020202020204" pitchFamily="34" charset="0"/>
              </a:rPr>
              <a:t>Virtamo</a:t>
            </a:r>
            <a:r>
              <a:rPr lang="en-GB" sz="1000" b="0" i="0">
                <a:solidFill>
                  <a:srgbClr val="222222"/>
                </a:solidFill>
                <a:effectLst/>
                <a:latin typeface="Arial" panose="020B0604020202020204" pitchFamily="34" charset="0"/>
              </a:rPr>
              <a:t>, J. and </a:t>
            </a:r>
            <a:r>
              <a:rPr lang="en-GB" sz="1000" b="0" i="0" err="1">
                <a:solidFill>
                  <a:srgbClr val="222222"/>
                </a:solidFill>
                <a:effectLst/>
                <a:latin typeface="Arial" panose="020B0604020202020204" pitchFamily="34" charset="0"/>
              </a:rPr>
              <a:t>Wolk</a:t>
            </a:r>
            <a:r>
              <a:rPr lang="en-GB" sz="1000" b="0" i="0">
                <a:solidFill>
                  <a:srgbClr val="222222"/>
                </a:solidFill>
                <a:effectLst/>
                <a:latin typeface="Arial" panose="020B0604020202020204" pitchFamily="34" charset="0"/>
              </a:rPr>
              <a:t>, A., 2011. Fish consumption and risk of stroke in Swedish women. </a:t>
            </a:r>
            <a:r>
              <a:rPr lang="en-GB" sz="1000" b="0" i="1">
                <a:solidFill>
                  <a:srgbClr val="222222"/>
                </a:solidFill>
                <a:effectLst/>
                <a:latin typeface="Arial" panose="020B0604020202020204" pitchFamily="34" charset="0"/>
              </a:rPr>
              <a:t>The American journal of clinical nutrition</a:t>
            </a:r>
            <a:r>
              <a:rPr lang="en-GB" sz="1000" b="0" i="0">
                <a:solidFill>
                  <a:srgbClr val="222222"/>
                </a:solidFill>
                <a:effectLst/>
                <a:latin typeface="Arial" panose="020B0604020202020204" pitchFamily="34" charset="0"/>
              </a:rPr>
              <a:t>, </a:t>
            </a:r>
            <a:r>
              <a:rPr lang="en-GB" sz="1000" b="0" i="1">
                <a:solidFill>
                  <a:srgbClr val="222222"/>
                </a:solidFill>
                <a:effectLst/>
                <a:latin typeface="Arial" panose="020B0604020202020204" pitchFamily="34" charset="0"/>
              </a:rPr>
              <a:t>93</a:t>
            </a:r>
            <a:r>
              <a:rPr lang="en-GB" sz="1000" b="0" i="0">
                <a:solidFill>
                  <a:srgbClr val="222222"/>
                </a:solidFill>
                <a:effectLst/>
                <a:latin typeface="Arial" panose="020B0604020202020204" pitchFamily="34" charset="0"/>
              </a:rPr>
              <a:t>(3), pp.487-493.</a:t>
            </a:r>
            <a:endParaRPr lang="en-GB" sz="1000"/>
          </a:p>
        </p:txBody>
      </p:sp>
    </p:spTree>
    <p:extLst>
      <p:ext uri="{BB962C8B-B14F-4D97-AF65-F5344CB8AC3E}">
        <p14:creationId xmlns:p14="http://schemas.microsoft.com/office/powerpoint/2010/main" val="401640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Odd Ratio</a:t>
            </a:r>
          </a:p>
        </p:txBody>
      </p:sp>
    </p:spTree>
    <p:extLst>
      <p:ext uri="{BB962C8B-B14F-4D97-AF65-F5344CB8AC3E}">
        <p14:creationId xmlns:p14="http://schemas.microsoft.com/office/powerpoint/2010/main" val="2991358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875B6-B108-7494-1432-163602563912}"/>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Odds Ratio (OR)</a:t>
            </a:r>
            <a:endParaRPr lang="en-GB"/>
          </a:p>
        </p:txBody>
      </p:sp>
      <p:sp>
        <p:nvSpPr>
          <p:cNvPr id="3" name="Content Placeholder 2">
            <a:extLst>
              <a:ext uri="{FF2B5EF4-FFF2-40B4-BE49-F238E27FC236}">
                <a16:creationId xmlns:a16="http://schemas.microsoft.com/office/drawing/2014/main" id="{7533BB6A-2194-874E-9330-97370319CADB}"/>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dirty="0">
                <a:solidFill>
                  <a:srgbClr val="333333"/>
                </a:solidFill>
                <a:effectLst/>
                <a:latin typeface="Arial" panose="020B0604020202020204" pitchFamily="34" charset="0"/>
              </a:rPr>
              <a:t>A clinical odds ratio usually refers to the odds that a person with a disease was exposed to a risk factor in the past divided by the odds that the control group had exposure to the risk factor.</a:t>
            </a:r>
          </a:p>
          <a:p>
            <a:pPr algn="l">
              <a:buFont typeface="Arial" panose="020B0604020202020204" pitchFamily="34" charset="0"/>
              <a:buChar char="•"/>
            </a:pPr>
            <a:r>
              <a:rPr lang="en-GB" b="0" i="0" dirty="0">
                <a:solidFill>
                  <a:srgbClr val="333333"/>
                </a:solidFill>
                <a:effectLst/>
                <a:latin typeface="Arial" panose="020B0604020202020204" pitchFamily="34" charset="0"/>
              </a:rPr>
              <a:t>Is a way of comparing patients that </a:t>
            </a:r>
            <a:r>
              <a:rPr lang="en-GB" b="1" i="0" dirty="0">
                <a:solidFill>
                  <a:srgbClr val="333333"/>
                </a:solidFill>
                <a:effectLst/>
                <a:latin typeface="Arial" panose="020B0604020202020204" pitchFamily="34" charset="0"/>
              </a:rPr>
              <a:t>already have</a:t>
            </a:r>
            <a:r>
              <a:rPr lang="en-GB" b="0" i="0" dirty="0">
                <a:solidFill>
                  <a:srgbClr val="333333"/>
                </a:solidFill>
                <a:effectLst/>
                <a:latin typeface="Arial" panose="020B0604020202020204" pitchFamily="34" charset="0"/>
              </a:rPr>
              <a:t> a certain condition with patients that do not have the condition. </a:t>
            </a:r>
          </a:p>
          <a:p>
            <a:pPr algn="l">
              <a:buFont typeface="Arial" panose="020B0604020202020204" pitchFamily="34" charset="0"/>
              <a:buChar char="•"/>
            </a:pPr>
            <a:r>
              <a:rPr lang="en-GB" b="0" i="0" dirty="0">
                <a:solidFill>
                  <a:srgbClr val="333333"/>
                </a:solidFill>
                <a:effectLst/>
                <a:latin typeface="Arial" panose="020B0604020202020204" pitchFamily="34" charset="0"/>
              </a:rPr>
              <a:t>Case Control studies compare cases that have experienced the event and controls who have not and then looks at whether each individual was exposed or not.</a:t>
            </a:r>
          </a:p>
          <a:p>
            <a:pPr algn="l">
              <a:buFont typeface="Arial" panose="020B0604020202020204" pitchFamily="34" charset="0"/>
              <a:buChar char="•"/>
            </a:pPr>
            <a:endParaRPr lang="en-GB" b="0" i="0" dirty="0">
              <a:solidFill>
                <a:srgbClr val="333333"/>
              </a:solidFill>
              <a:effectLst/>
              <a:latin typeface="Arial" panose="020B0604020202020204" pitchFamily="34" charset="0"/>
            </a:endParaRPr>
          </a:p>
          <a:p>
            <a:pPr algn="ctr">
              <a:buFont typeface="Arial" panose="020B0604020202020204" pitchFamily="34" charset="0"/>
              <a:buChar char="•"/>
            </a:pPr>
            <a:r>
              <a:rPr lang="en-GB" b="0" i="0" dirty="0">
                <a:solidFill>
                  <a:srgbClr val="333333"/>
                </a:solidFill>
                <a:effectLst/>
                <a:latin typeface="Arial" panose="020B0604020202020204" pitchFamily="34" charset="0"/>
              </a:rPr>
              <a:t>Formula: OR = </a:t>
            </a:r>
            <a:r>
              <a:rPr lang="en-GB" b="0" i="0" u="sng" dirty="0">
                <a:solidFill>
                  <a:srgbClr val="333333"/>
                </a:solidFill>
                <a:effectLst/>
                <a:latin typeface="Arial" panose="020B0604020202020204" pitchFamily="34" charset="0"/>
              </a:rPr>
              <a:t>odds of the exposure in people with disease </a:t>
            </a:r>
            <a:r>
              <a:rPr lang="en-GB" b="0" i="0" dirty="0">
                <a:solidFill>
                  <a:srgbClr val="333333"/>
                </a:solidFill>
                <a:effectLst/>
                <a:latin typeface="Arial" panose="020B0604020202020204" pitchFamily="34" charset="0"/>
              </a:rPr>
              <a:t>   odds of the exposure in people without disease.</a:t>
            </a:r>
          </a:p>
          <a:p>
            <a:endParaRPr lang="en-GB" dirty="0"/>
          </a:p>
        </p:txBody>
      </p:sp>
    </p:spTree>
    <p:extLst>
      <p:ext uri="{BB962C8B-B14F-4D97-AF65-F5344CB8AC3E}">
        <p14:creationId xmlns:p14="http://schemas.microsoft.com/office/powerpoint/2010/main" val="1245982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50A27-5B47-4EE6-3FBB-9B814B9822A5}"/>
              </a:ext>
            </a:extLst>
          </p:cNvPr>
          <p:cNvSpPr>
            <a:spLocks noGrp="1"/>
          </p:cNvSpPr>
          <p:nvPr>
            <p:ph type="title"/>
          </p:nvPr>
        </p:nvSpPr>
        <p:spPr/>
        <p:txBody>
          <a:bodyPr/>
          <a:lstStyle/>
          <a:p>
            <a:r>
              <a:rPr lang="en-GB" b="1"/>
              <a:t>Odds Ratio</a:t>
            </a:r>
          </a:p>
        </p:txBody>
      </p:sp>
      <p:sp>
        <p:nvSpPr>
          <p:cNvPr id="3" name="Content Placeholder 2">
            <a:extLst>
              <a:ext uri="{FF2B5EF4-FFF2-40B4-BE49-F238E27FC236}">
                <a16:creationId xmlns:a16="http://schemas.microsoft.com/office/drawing/2014/main" id="{A138A3E6-71FB-21FA-85B7-0DCE2CE21D31}"/>
              </a:ext>
            </a:extLst>
          </p:cNvPr>
          <p:cNvSpPr>
            <a:spLocks noGrp="1"/>
          </p:cNvSpPr>
          <p:nvPr>
            <p:ph idx="1"/>
          </p:nvPr>
        </p:nvSpPr>
        <p:spPr/>
        <p:txBody>
          <a:bodyPr>
            <a:normAutofit fontScale="77500" lnSpcReduction="20000"/>
          </a:bodyPr>
          <a:lstStyle/>
          <a:p>
            <a:pPr eaLnBrk="1" hangingPunct="1">
              <a:lnSpc>
                <a:spcPct val="120000"/>
              </a:lnSpc>
            </a:pPr>
            <a:r>
              <a:rPr lang="en-GB" altLang="en-US" u="sng" dirty="0">
                <a:latin typeface="Arial" panose="020B0604020202020204" pitchFamily="34" charset="0"/>
                <a:cs typeface="Arial" panose="020B0604020202020204" pitchFamily="34" charset="0"/>
              </a:rPr>
              <a:t>Odds of being exposed- case  </a:t>
            </a:r>
            <a:r>
              <a:rPr lang="en-GB" altLang="en-US" dirty="0">
                <a:latin typeface="Arial" panose="020B0604020202020204" pitchFamily="34" charset="0"/>
                <a:cs typeface="Arial" panose="020B0604020202020204" pitchFamily="34" charset="0"/>
              </a:rPr>
              <a:t>=odds ratio (OR)</a:t>
            </a:r>
          </a:p>
          <a:p>
            <a:pPr marL="0" indent="0" eaLnBrk="1" hangingPunct="1">
              <a:lnSpc>
                <a:spcPct val="120000"/>
              </a:lnSpc>
              <a:buNone/>
            </a:pPr>
            <a:r>
              <a:rPr lang="en-GB" altLang="en-US" dirty="0">
                <a:latin typeface="Arial" panose="020B0604020202020204" pitchFamily="34" charset="0"/>
                <a:cs typeface="Arial" panose="020B0604020202020204" pitchFamily="34" charset="0"/>
              </a:rPr>
              <a:t>     Odds of being exposed-control</a:t>
            </a:r>
          </a:p>
          <a:p>
            <a:pPr eaLnBrk="1" hangingPunct="1">
              <a:lnSpc>
                <a:spcPct val="120000"/>
              </a:lnSpc>
            </a:pPr>
            <a:r>
              <a:rPr lang="en-GB" altLang="en-US" dirty="0">
                <a:latin typeface="Arial" panose="020B0604020202020204" pitchFamily="34" charset="0"/>
                <a:cs typeface="Arial" panose="020B0604020202020204" pitchFamily="34" charset="0"/>
              </a:rPr>
              <a:t>A  odd ratio of 1 indicates that there is no association that is </a:t>
            </a:r>
            <a:r>
              <a:rPr lang="en-GB" altLang="en-US" dirty="0">
                <a:solidFill>
                  <a:srgbClr val="FF0000"/>
                </a:solidFill>
                <a:latin typeface="Arial" panose="020B0604020202020204" pitchFamily="34" charset="0"/>
                <a:cs typeface="Arial" panose="020B0604020202020204" pitchFamily="34" charset="0"/>
              </a:rPr>
              <a:t>risk of developing the disease is the same in the </a:t>
            </a:r>
            <a:r>
              <a:rPr lang="en-GB" altLang="en-US" dirty="0">
                <a:latin typeface="Arial" panose="020B0604020202020204" pitchFamily="34" charset="0"/>
                <a:cs typeface="Arial" panose="020B0604020202020204" pitchFamily="34" charset="0"/>
              </a:rPr>
              <a:t>exposed and the unexposed groups.</a:t>
            </a:r>
          </a:p>
          <a:p>
            <a:pPr eaLnBrk="1" hangingPunct="1">
              <a:lnSpc>
                <a:spcPct val="120000"/>
              </a:lnSpc>
            </a:pPr>
            <a:r>
              <a:rPr lang="en-GB" altLang="en-US" dirty="0">
                <a:latin typeface="Arial" panose="020B0604020202020204" pitchFamily="34" charset="0"/>
                <a:cs typeface="Arial" panose="020B0604020202020204" pitchFamily="34" charset="0"/>
              </a:rPr>
              <a:t>A odd ratio of greater than 1 (OR=1.2) indicates that there is an increased risk in the exposed group.</a:t>
            </a:r>
          </a:p>
          <a:p>
            <a:pPr eaLnBrk="1" hangingPunct="1">
              <a:lnSpc>
                <a:spcPct val="120000"/>
              </a:lnSpc>
            </a:pPr>
            <a:r>
              <a:rPr lang="en-GB" altLang="en-US" dirty="0">
                <a:latin typeface="Arial" panose="020B0604020202020204" pitchFamily="34" charset="0"/>
                <a:cs typeface="Arial" panose="020B0604020202020204" pitchFamily="34" charset="0"/>
              </a:rPr>
              <a:t>A odd ratio of less than 1 (RR=0.5) indicates that there is a decreased risk in the exposed group.</a:t>
            </a:r>
          </a:p>
          <a:p>
            <a:endParaRPr lang="en-GB" dirty="0"/>
          </a:p>
        </p:txBody>
      </p:sp>
    </p:spTree>
    <p:extLst>
      <p:ext uri="{BB962C8B-B14F-4D97-AF65-F5344CB8AC3E}">
        <p14:creationId xmlns:p14="http://schemas.microsoft.com/office/powerpoint/2010/main" val="2207947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F8C6-352B-65A0-6E76-DCB976419763}"/>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OR Interpretation</a:t>
            </a:r>
            <a:endParaRPr lang="en-GB"/>
          </a:p>
        </p:txBody>
      </p:sp>
      <p:sp>
        <p:nvSpPr>
          <p:cNvPr id="3" name="Content Placeholder 2">
            <a:extLst>
              <a:ext uri="{FF2B5EF4-FFF2-40B4-BE49-F238E27FC236}">
                <a16:creationId xmlns:a16="http://schemas.microsoft.com/office/drawing/2014/main" id="{47E72439-F97D-20FF-2A4D-98533793E417}"/>
              </a:ext>
            </a:extLst>
          </p:cNvPr>
          <p:cNvSpPr>
            <a:spLocks noGrp="1"/>
          </p:cNvSpPr>
          <p:nvPr>
            <p:ph idx="1"/>
          </p:nvPr>
        </p:nvSpPr>
        <p:spPr>
          <a:xfrm>
            <a:off x="457200" y="1417638"/>
            <a:ext cx="8229600" cy="4243610"/>
          </a:xfrm>
        </p:spPr>
        <p:txBody>
          <a:bodyPr>
            <a:normAutofit fontScale="77500" lnSpcReduction="20000"/>
          </a:bodyPr>
          <a:lstStyle/>
          <a:p>
            <a:pPr marL="0" indent="0" algn="l">
              <a:buNone/>
            </a:pPr>
            <a:r>
              <a:rPr lang="en-GB" sz="3100" b="1" i="0">
                <a:solidFill>
                  <a:srgbClr val="333333"/>
                </a:solidFill>
                <a:effectLst/>
                <a:latin typeface="Arial" panose="020B0604020202020204" pitchFamily="34" charset="0"/>
              </a:rPr>
              <a:t>OR = 1</a:t>
            </a:r>
          </a:p>
          <a:p>
            <a:pPr marL="742950" lvl="1" indent="-285750" algn="l">
              <a:buFont typeface="Arial" panose="020B0604020202020204" pitchFamily="34" charset="0"/>
              <a:buChar char="•"/>
            </a:pPr>
            <a:r>
              <a:rPr lang="en-GB" sz="3100" b="0" i="0">
                <a:solidFill>
                  <a:srgbClr val="333333"/>
                </a:solidFill>
                <a:effectLst/>
                <a:latin typeface="Arial" panose="020B0604020202020204" pitchFamily="34" charset="0"/>
              </a:rPr>
              <a:t>The exposure is not associated with the disease.</a:t>
            </a:r>
          </a:p>
          <a:p>
            <a:pPr marL="0" indent="0" algn="l">
              <a:buNone/>
            </a:pPr>
            <a:r>
              <a:rPr lang="en-GB" sz="3100" b="1" i="0">
                <a:solidFill>
                  <a:srgbClr val="333333"/>
                </a:solidFill>
                <a:effectLst/>
                <a:latin typeface="Arial" panose="020B0604020202020204" pitchFamily="34" charset="0"/>
              </a:rPr>
              <a:t>OR &gt; 1</a:t>
            </a:r>
          </a:p>
          <a:p>
            <a:pPr marL="742950" lvl="1" indent="-285750" algn="l">
              <a:buFont typeface="Arial" panose="020B0604020202020204" pitchFamily="34" charset="0"/>
              <a:buChar char="•"/>
            </a:pPr>
            <a:r>
              <a:rPr lang="en-GB" sz="3100" b="0" i="0">
                <a:solidFill>
                  <a:srgbClr val="333333"/>
                </a:solidFill>
                <a:effectLst/>
                <a:latin typeface="Arial" panose="020B0604020202020204" pitchFamily="34" charset="0"/>
              </a:rPr>
              <a:t>The exposure is positively associated with the disease.</a:t>
            </a:r>
          </a:p>
          <a:p>
            <a:pPr marL="0" indent="0" algn="l">
              <a:buNone/>
            </a:pPr>
            <a:r>
              <a:rPr lang="en-GB" sz="3100" b="1" i="0">
                <a:solidFill>
                  <a:srgbClr val="333333"/>
                </a:solidFill>
                <a:effectLst/>
                <a:latin typeface="Arial" panose="020B0604020202020204" pitchFamily="34" charset="0"/>
              </a:rPr>
              <a:t>OR &lt; 1 </a:t>
            </a:r>
            <a:endParaRPr lang="en-GB" sz="3100" b="1">
              <a:solidFill>
                <a:srgbClr val="333333"/>
              </a:solidFill>
              <a:latin typeface="Arial" panose="020B0604020202020204" pitchFamily="34" charset="0"/>
            </a:endParaRPr>
          </a:p>
          <a:p>
            <a:pPr algn="l">
              <a:buFont typeface="Arial" panose="020B0604020202020204" pitchFamily="34" charset="0"/>
              <a:buChar char="•"/>
            </a:pPr>
            <a:r>
              <a:rPr lang="en-GB" sz="3100" b="0" i="0">
                <a:solidFill>
                  <a:srgbClr val="333333"/>
                </a:solidFill>
                <a:effectLst/>
                <a:latin typeface="Arial" panose="020B0604020202020204" pitchFamily="34" charset="0"/>
              </a:rPr>
              <a:t>The exposure is negatively associated with the disease.</a:t>
            </a:r>
          </a:p>
          <a:p>
            <a:pPr marL="742950" lvl="1" indent="-285750" algn="l">
              <a:buFont typeface="Arial" panose="020B0604020202020204" pitchFamily="34" charset="0"/>
              <a:buChar char="•"/>
            </a:pPr>
            <a:endParaRPr lang="en-GB" sz="3100" b="0" i="0">
              <a:solidFill>
                <a:srgbClr val="333333"/>
              </a:solidFill>
              <a:effectLst/>
              <a:latin typeface="Arial" panose="020B0604020202020204" pitchFamily="34" charset="0"/>
            </a:endParaRPr>
          </a:p>
          <a:p>
            <a:pPr algn="l"/>
            <a:r>
              <a:rPr lang="en-GB" sz="3100" b="0" i="0">
                <a:solidFill>
                  <a:srgbClr val="333333"/>
                </a:solidFill>
                <a:effectLst/>
                <a:latin typeface="Arial" panose="020B0604020202020204" pitchFamily="34" charset="0"/>
              </a:rPr>
              <a:t>Since all the cases already have the disease/outcome, you can’t calculate incidence and therefore can’t calculate risk.</a:t>
            </a:r>
          </a:p>
          <a:p>
            <a:endParaRPr lang="en-GB"/>
          </a:p>
        </p:txBody>
      </p:sp>
    </p:spTree>
    <p:extLst>
      <p:ext uri="{BB962C8B-B14F-4D97-AF65-F5344CB8AC3E}">
        <p14:creationId xmlns:p14="http://schemas.microsoft.com/office/powerpoint/2010/main" val="1922959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5DCC4-7427-610E-C13F-CC6D6896834A}"/>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7083D67-6F13-81E2-D805-93D2FA7C8F02}"/>
              </a:ext>
            </a:extLst>
          </p:cNvPr>
          <p:cNvSpPr>
            <a:spLocks noGrp="1"/>
          </p:cNvSpPr>
          <p:nvPr>
            <p:ph idx="1"/>
          </p:nvPr>
        </p:nvSpPr>
        <p:spPr/>
        <p:txBody>
          <a:bodyPr>
            <a:normAutofit/>
          </a:bodyPr>
          <a:lstStyle/>
          <a:p>
            <a:r>
              <a:rPr lang="en-GB" sz="2800"/>
              <a:t>Watch the video below</a:t>
            </a:r>
          </a:p>
          <a:p>
            <a:endParaRPr lang="en-GB" sz="2800"/>
          </a:p>
          <a:p>
            <a:pPr algn="ctr"/>
            <a:r>
              <a:rPr lang="en-GB" sz="2800">
                <a:hlinkClick r:id="rId3"/>
              </a:rPr>
              <a:t>https://youtu.be/ITi0SxmQTO8</a:t>
            </a:r>
            <a:endParaRPr lang="en-GB" sz="2800"/>
          </a:p>
          <a:p>
            <a:endParaRPr lang="en-GB" sz="2800"/>
          </a:p>
          <a:p>
            <a:endParaRPr lang="en-GB" sz="2800"/>
          </a:p>
          <a:p>
            <a:pPr algn="ctr"/>
            <a:r>
              <a:rPr lang="en-GB" sz="2800" b="1"/>
              <a:t>Feedback what you have learnt to the whole class</a:t>
            </a:r>
          </a:p>
          <a:p>
            <a:endParaRPr lang="en-GB"/>
          </a:p>
        </p:txBody>
      </p:sp>
    </p:spTree>
    <p:extLst>
      <p:ext uri="{BB962C8B-B14F-4D97-AF65-F5344CB8AC3E}">
        <p14:creationId xmlns:p14="http://schemas.microsoft.com/office/powerpoint/2010/main" val="1252165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7AEE3-F443-716E-E817-688EDF842B70}"/>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7932E6CC-25BD-D014-A8E9-F8455F6CD06A}"/>
              </a:ext>
            </a:extLst>
          </p:cNvPr>
          <p:cNvSpPr>
            <a:spLocks noGrp="1"/>
          </p:cNvSpPr>
          <p:nvPr>
            <p:ph idx="1"/>
          </p:nvPr>
        </p:nvSpPr>
        <p:spPr/>
        <p:txBody>
          <a:bodyPr/>
          <a:lstStyle/>
          <a:p>
            <a:r>
              <a:rPr lang="en-GB"/>
              <a:t>Working in groups look for a case control study article and check the result section both in the abstract and the body of the article and report the statistical findings</a:t>
            </a:r>
          </a:p>
          <a:p>
            <a:endParaRPr lang="en-GB"/>
          </a:p>
          <a:p>
            <a:pPr marL="0" indent="0" algn="ctr">
              <a:buNone/>
            </a:pPr>
            <a:r>
              <a:rPr lang="en-GB" b="1"/>
              <a:t>Feedback your findings to the class</a:t>
            </a:r>
          </a:p>
        </p:txBody>
      </p:sp>
    </p:spTree>
    <p:extLst>
      <p:ext uri="{BB962C8B-B14F-4D97-AF65-F5344CB8AC3E}">
        <p14:creationId xmlns:p14="http://schemas.microsoft.com/office/powerpoint/2010/main" val="12207810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8CF7-83DA-5FAB-76C5-4F9214EF19C8}"/>
              </a:ext>
            </a:extLst>
          </p:cNvPr>
          <p:cNvSpPr>
            <a:spLocks noGrp="1"/>
          </p:cNvSpPr>
          <p:nvPr>
            <p:ph type="title"/>
          </p:nvPr>
        </p:nvSpPr>
        <p:spPr/>
        <p:txBody>
          <a:bodyPr/>
          <a:lstStyle/>
          <a:p>
            <a:r>
              <a:rPr lang="en-GB" b="1"/>
              <a:t>Study sample</a:t>
            </a:r>
          </a:p>
        </p:txBody>
      </p:sp>
      <p:pic>
        <p:nvPicPr>
          <p:cNvPr id="5" name="Content Placeholder 4">
            <a:extLst>
              <a:ext uri="{FF2B5EF4-FFF2-40B4-BE49-F238E27FC236}">
                <a16:creationId xmlns:a16="http://schemas.microsoft.com/office/drawing/2014/main" id="{5E9AB311-3E43-6195-ED77-8040A97891D5}"/>
              </a:ext>
            </a:extLst>
          </p:cNvPr>
          <p:cNvPicPr>
            <a:picLocks noGrp="1" noChangeAspect="1"/>
          </p:cNvPicPr>
          <p:nvPr>
            <p:ph idx="1"/>
          </p:nvPr>
        </p:nvPicPr>
        <p:blipFill>
          <a:blip r:embed="rId2"/>
          <a:stretch>
            <a:fillRect/>
          </a:stretch>
        </p:blipFill>
        <p:spPr>
          <a:xfrm>
            <a:off x="1455917" y="1361200"/>
            <a:ext cx="6552728" cy="3916363"/>
          </a:xfrm>
        </p:spPr>
      </p:pic>
      <p:sp>
        <p:nvSpPr>
          <p:cNvPr id="7" name="TextBox 6">
            <a:extLst>
              <a:ext uri="{FF2B5EF4-FFF2-40B4-BE49-F238E27FC236}">
                <a16:creationId xmlns:a16="http://schemas.microsoft.com/office/drawing/2014/main" id="{3A2CF0A0-0A65-5429-9E5E-C06E205B2B87}"/>
              </a:ext>
            </a:extLst>
          </p:cNvPr>
          <p:cNvSpPr txBox="1"/>
          <p:nvPr/>
        </p:nvSpPr>
        <p:spPr>
          <a:xfrm>
            <a:off x="1115616" y="5221125"/>
            <a:ext cx="7488832" cy="461665"/>
          </a:xfrm>
          <a:prstGeom prst="rect">
            <a:avLst/>
          </a:prstGeom>
          <a:noFill/>
        </p:spPr>
        <p:txBody>
          <a:bodyPr wrap="square">
            <a:spAutoFit/>
          </a:bodyPr>
          <a:lstStyle/>
          <a:p>
            <a:r>
              <a:rPr lang="en-GB" sz="1200" b="0" i="0">
                <a:solidFill>
                  <a:srgbClr val="222222"/>
                </a:solidFill>
                <a:effectLst/>
                <a:latin typeface="Arial" panose="020B0604020202020204" pitchFamily="34" charset="0"/>
              </a:rPr>
              <a:t>Powell, H.A., </a:t>
            </a:r>
            <a:r>
              <a:rPr lang="en-GB" sz="1200" b="0" i="0" err="1">
                <a:solidFill>
                  <a:srgbClr val="222222"/>
                </a:solidFill>
                <a:effectLst/>
                <a:latin typeface="Arial" panose="020B0604020202020204" pitchFamily="34" charset="0"/>
              </a:rPr>
              <a:t>Iyen-Omofoman</a:t>
            </a:r>
            <a:r>
              <a:rPr lang="en-GB" sz="1200" b="0" i="0">
                <a:solidFill>
                  <a:srgbClr val="222222"/>
                </a:solidFill>
                <a:effectLst/>
                <a:latin typeface="Arial" panose="020B0604020202020204" pitchFamily="34" charset="0"/>
              </a:rPr>
              <a:t>, B., Hubbard, R.B., Baldwin, D.R. and Tata, L.J., 2013. The association between smoking quantity and lung cancer in men and women. </a:t>
            </a:r>
            <a:r>
              <a:rPr lang="en-GB" sz="1200" b="0" i="1">
                <a:solidFill>
                  <a:srgbClr val="222222"/>
                </a:solidFill>
                <a:effectLst/>
                <a:latin typeface="Arial" panose="020B0604020202020204" pitchFamily="34" charset="0"/>
              </a:rPr>
              <a:t>Chest</a:t>
            </a:r>
            <a:r>
              <a:rPr lang="en-GB" sz="1200" b="0" i="0">
                <a:solidFill>
                  <a:srgbClr val="222222"/>
                </a:solidFill>
                <a:effectLst/>
                <a:latin typeface="Arial" panose="020B0604020202020204" pitchFamily="34" charset="0"/>
              </a:rPr>
              <a:t>, </a:t>
            </a:r>
            <a:r>
              <a:rPr lang="en-GB" sz="1200" b="0" i="1">
                <a:solidFill>
                  <a:srgbClr val="222222"/>
                </a:solidFill>
                <a:effectLst/>
                <a:latin typeface="Arial" panose="020B0604020202020204" pitchFamily="34" charset="0"/>
              </a:rPr>
              <a:t>143</a:t>
            </a:r>
            <a:r>
              <a:rPr lang="en-GB" sz="1200" b="0" i="0">
                <a:solidFill>
                  <a:srgbClr val="222222"/>
                </a:solidFill>
                <a:effectLst/>
                <a:latin typeface="Arial" panose="020B0604020202020204" pitchFamily="34" charset="0"/>
              </a:rPr>
              <a:t>(1), pp.123-129.</a:t>
            </a:r>
            <a:endParaRPr lang="en-GB" sz="1200"/>
          </a:p>
        </p:txBody>
      </p:sp>
    </p:spTree>
    <p:extLst>
      <p:ext uri="{BB962C8B-B14F-4D97-AF65-F5344CB8AC3E}">
        <p14:creationId xmlns:p14="http://schemas.microsoft.com/office/powerpoint/2010/main" val="3103006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247CE-522B-57B9-83B4-A38A831B9155}"/>
              </a:ext>
            </a:extLst>
          </p:cNvPr>
          <p:cNvSpPr>
            <a:spLocks noGrp="1"/>
          </p:cNvSpPr>
          <p:nvPr>
            <p:ph type="title"/>
          </p:nvPr>
        </p:nvSpPr>
        <p:spPr/>
        <p:txBody>
          <a:bodyPr/>
          <a:lstStyle/>
          <a:p>
            <a:r>
              <a:rPr lang="en-GB" b="1"/>
              <a:t>Sample article</a:t>
            </a:r>
          </a:p>
        </p:txBody>
      </p:sp>
      <p:pic>
        <p:nvPicPr>
          <p:cNvPr id="5" name="Content Placeholder 4">
            <a:extLst>
              <a:ext uri="{FF2B5EF4-FFF2-40B4-BE49-F238E27FC236}">
                <a16:creationId xmlns:a16="http://schemas.microsoft.com/office/drawing/2014/main" id="{5E929DE1-EECA-68D8-13F7-695C63C8A85A}"/>
              </a:ext>
            </a:extLst>
          </p:cNvPr>
          <p:cNvPicPr>
            <a:picLocks noGrp="1" noChangeAspect="1"/>
          </p:cNvPicPr>
          <p:nvPr>
            <p:ph idx="1"/>
          </p:nvPr>
        </p:nvPicPr>
        <p:blipFill>
          <a:blip r:embed="rId3"/>
          <a:stretch>
            <a:fillRect/>
          </a:stretch>
        </p:blipFill>
        <p:spPr>
          <a:xfrm>
            <a:off x="1547664" y="1172297"/>
            <a:ext cx="6264695" cy="4175795"/>
          </a:xfrm>
        </p:spPr>
      </p:pic>
      <p:sp>
        <p:nvSpPr>
          <p:cNvPr id="7" name="TextBox 6">
            <a:extLst>
              <a:ext uri="{FF2B5EF4-FFF2-40B4-BE49-F238E27FC236}">
                <a16:creationId xmlns:a16="http://schemas.microsoft.com/office/drawing/2014/main" id="{190172E1-C41C-C48D-3223-492ECB5A27ED}"/>
              </a:ext>
            </a:extLst>
          </p:cNvPr>
          <p:cNvSpPr txBox="1"/>
          <p:nvPr/>
        </p:nvSpPr>
        <p:spPr>
          <a:xfrm>
            <a:off x="611560" y="5372547"/>
            <a:ext cx="8424935" cy="400110"/>
          </a:xfrm>
          <a:prstGeom prst="rect">
            <a:avLst/>
          </a:prstGeom>
          <a:noFill/>
        </p:spPr>
        <p:txBody>
          <a:bodyPr wrap="square">
            <a:spAutoFit/>
          </a:bodyPr>
          <a:lstStyle/>
          <a:p>
            <a:r>
              <a:rPr lang="en-GB" sz="1000" b="0" i="0" err="1">
                <a:solidFill>
                  <a:srgbClr val="222222"/>
                </a:solidFill>
                <a:effectLst/>
                <a:latin typeface="Arial" panose="020B0604020202020204" pitchFamily="34" charset="0"/>
              </a:rPr>
              <a:t>Mozaffarian</a:t>
            </a:r>
            <a:r>
              <a:rPr lang="en-GB" sz="1000" b="0" i="0">
                <a:solidFill>
                  <a:srgbClr val="222222"/>
                </a:solidFill>
                <a:effectLst/>
                <a:latin typeface="Arial" panose="020B0604020202020204" pitchFamily="34" charset="0"/>
              </a:rPr>
              <a:t>, D., </a:t>
            </a:r>
            <a:r>
              <a:rPr lang="en-GB" sz="1000" b="0" i="0" err="1">
                <a:solidFill>
                  <a:srgbClr val="222222"/>
                </a:solidFill>
                <a:effectLst/>
                <a:latin typeface="Arial" panose="020B0604020202020204" pitchFamily="34" charset="0"/>
              </a:rPr>
              <a:t>Longstreth</a:t>
            </a:r>
            <a:r>
              <a:rPr lang="en-GB" sz="1000" b="0" i="0">
                <a:solidFill>
                  <a:srgbClr val="222222"/>
                </a:solidFill>
                <a:effectLst/>
                <a:latin typeface="Arial" panose="020B0604020202020204" pitchFamily="34" charset="0"/>
              </a:rPr>
              <a:t>, W.T., Lemaitre, R.N., </a:t>
            </a:r>
            <a:r>
              <a:rPr lang="en-GB" sz="1000" b="0" i="0" err="1">
                <a:solidFill>
                  <a:srgbClr val="222222"/>
                </a:solidFill>
                <a:effectLst/>
                <a:latin typeface="Arial" panose="020B0604020202020204" pitchFamily="34" charset="0"/>
              </a:rPr>
              <a:t>Manolio</a:t>
            </a:r>
            <a:r>
              <a:rPr lang="en-GB" sz="1000" b="0" i="0">
                <a:solidFill>
                  <a:srgbClr val="222222"/>
                </a:solidFill>
                <a:effectLst/>
                <a:latin typeface="Arial" panose="020B0604020202020204" pitchFamily="34" charset="0"/>
              </a:rPr>
              <a:t>, T.A., </a:t>
            </a:r>
            <a:r>
              <a:rPr lang="en-GB" sz="1000" b="0" i="0" err="1">
                <a:solidFill>
                  <a:srgbClr val="222222"/>
                </a:solidFill>
                <a:effectLst/>
                <a:latin typeface="Arial" panose="020B0604020202020204" pitchFamily="34" charset="0"/>
              </a:rPr>
              <a:t>Kuller</a:t>
            </a:r>
            <a:r>
              <a:rPr lang="en-GB" sz="1000" b="0" i="0">
                <a:solidFill>
                  <a:srgbClr val="222222"/>
                </a:solidFill>
                <a:effectLst/>
                <a:latin typeface="Arial" panose="020B0604020202020204" pitchFamily="34" charset="0"/>
              </a:rPr>
              <a:t>, L.H., Burke, G.L. and </a:t>
            </a:r>
            <a:r>
              <a:rPr lang="en-GB" sz="1000" b="0" i="0" err="1">
                <a:solidFill>
                  <a:srgbClr val="222222"/>
                </a:solidFill>
                <a:effectLst/>
                <a:latin typeface="Arial" panose="020B0604020202020204" pitchFamily="34" charset="0"/>
              </a:rPr>
              <a:t>Siscovick</a:t>
            </a:r>
            <a:r>
              <a:rPr lang="en-GB" sz="1000" b="0" i="0">
                <a:solidFill>
                  <a:srgbClr val="222222"/>
                </a:solidFill>
                <a:effectLst/>
                <a:latin typeface="Arial" panose="020B0604020202020204" pitchFamily="34" charset="0"/>
              </a:rPr>
              <a:t>, D.S., 2005. Fish consumption and stroke risk in elderly individuals: the cardiovascular health study. </a:t>
            </a:r>
            <a:r>
              <a:rPr lang="en-GB" sz="1000" b="0" i="1">
                <a:solidFill>
                  <a:srgbClr val="222222"/>
                </a:solidFill>
                <a:effectLst/>
                <a:latin typeface="Arial" panose="020B0604020202020204" pitchFamily="34" charset="0"/>
              </a:rPr>
              <a:t>Archives of Internal Medicine</a:t>
            </a:r>
            <a:r>
              <a:rPr lang="en-GB" sz="1000" b="0" i="0">
                <a:solidFill>
                  <a:srgbClr val="222222"/>
                </a:solidFill>
                <a:effectLst/>
                <a:latin typeface="Arial" panose="020B0604020202020204" pitchFamily="34" charset="0"/>
              </a:rPr>
              <a:t>, </a:t>
            </a:r>
            <a:r>
              <a:rPr lang="en-GB" sz="1000" b="0" i="1">
                <a:solidFill>
                  <a:srgbClr val="222222"/>
                </a:solidFill>
                <a:effectLst/>
                <a:latin typeface="Arial" panose="020B0604020202020204" pitchFamily="34" charset="0"/>
              </a:rPr>
              <a:t>165</a:t>
            </a:r>
            <a:r>
              <a:rPr lang="en-GB" sz="1000" b="0" i="0">
                <a:solidFill>
                  <a:srgbClr val="222222"/>
                </a:solidFill>
                <a:effectLst/>
                <a:latin typeface="Arial" panose="020B0604020202020204" pitchFamily="34" charset="0"/>
              </a:rPr>
              <a:t>(2), pp.200-206.</a:t>
            </a:r>
            <a:endParaRPr lang="en-GB" sz="1000"/>
          </a:p>
        </p:txBody>
      </p:sp>
    </p:spTree>
    <p:extLst>
      <p:ext uri="{BB962C8B-B14F-4D97-AF65-F5344CB8AC3E}">
        <p14:creationId xmlns:p14="http://schemas.microsoft.com/office/powerpoint/2010/main" val="1822160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F750-494E-A24B-FEA1-F771D498815D}"/>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2x2 Table &amp; Formulas</a:t>
            </a:r>
            <a:endParaRPr lang="en-GB" b="1"/>
          </a:p>
        </p:txBody>
      </p:sp>
      <p:pic>
        <p:nvPicPr>
          <p:cNvPr id="1026" name="Picture 2">
            <a:extLst>
              <a:ext uri="{FF2B5EF4-FFF2-40B4-BE49-F238E27FC236}">
                <a16:creationId xmlns:a16="http://schemas.microsoft.com/office/drawing/2014/main" id="{19FE3F73-A2AC-2007-3BBA-6831F52928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88524" y="1600200"/>
            <a:ext cx="6366952"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3131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91DB3-721A-DC8D-A886-5F8776160D75}"/>
              </a:ext>
            </a:extLst>
          </p:cNvPr>
          <p:cNvSpPr>
            <a:spLocks noGrp="1"/>
          </p:cNvSpPr>
          <p:nvPr>
            <p:ph type="title"/>
          </p:nvPr>
        </p:nvSpPr>
        <p:spPr/>
        <p:txBody>
          <a:bodyPr/>
          <a:lstStyle/>
          <a:p>
            <a:r>
              <a:rPr lang="en-GB" b="1" i="0">
                <a:solidFill>
                  <a:srgbClr val="333333"/>
                </a:solidFill>
                <a:effectLst/>
                <a:latin typeface="Arial" panose="020B0604020202020204" pitchFamily="34" charset="0"/>
              </a:rPr>
              <a:t>2x2 Table &amp; Formulas</a:t>
            </a:r>
            <a:endParaRPr lang="en-GB"/>
          </a:p>
        </p:txBody>
      </p:sp>
      <p:sp>
        <p:nvSpPr>
          <p:cNvPr id="3" name="Content Placeholder 2">
            <a:extLst>
              <a:ext uri="{FF2B5EF4-FFF2-40B4-BE49-F238E27FC236}">
                <a16:creationId xmlns:a16="http://schemas.microsoft.com/office/drawing/2014/main" id="{9C33DA57-A897-E753-141E-6EB25386B175}"/>
              </a:ext>
            </a:extLst>
          </p:cNvPr>
          <p:cNvSpPr>
            <a:spLocks noGrp="1"/>
          </p:cNvSpPr>
          <p:nvPr>
            <p:ph idx="1"/>
          </p:nvPr>
        </p:nvSpPr>
        <p:spPr>
          <a:xfrm>
            <a:off x="457200" y="1844824"/>
            <a:ext cx="8229600" cy="3628999"/>
          </a:xfrm>
        </p:spPr>
        <p:txBody>
          <a:bodyPr/>
          <a:lstStyle/>
          <a:p>
            <a:pPr algn="l">
              <a:buFont typeface="Arial" panose="020B0604020202020204" pitchFamily="34" charset="0"/>
              <a:buChar char="•"/>
            </a:pPr>
            <a:r>
              <a:rPr lang="en-GB" b="0" i="0">
                <a:solidFill>
                  <a:srgbClr val="333333"/>
                </a:solidFill>
                <a:effectLst/>
                <a:latin typeface="Arial" panose="020B0604020202020204" pitchFamily="34" charset="0"/>
              </a:rPr>
              <a:t>OR = (A/B) / (C/D)</a:t>
            </a:r>
          </a:p>
          <a:p>
            <a:pPr algn="l">
              <a:buFont typeface="Arial" panose="020B0604020202020204" pitchFamily="34" charset="0"/>
              <a:buChar char="•"/>
            </a:pPr>
            <a:endParaRPr lang="en-GB">
              <a:solidFill>
                <a:srgbClr val="333333"/>
              </a:solidFill>
              <a:latin typeface="Arial" panose="020B0604020202020204" pitchFamily="34" charset="0"/>
            </a:endParaRPr>
          </a:p>
          <a:p>
            <a:pPr algn="l">
              <a:buFont typeface="Arial" panose="020B0604020202020204" pitchFamily="34" charset="0"/>
              <a:buChar char="•"/>
            </a:pPr>
            <a:endParaRPr lang="en-GB" b="0" i="0">
              <a:solidFill>
                <a:srgbClr val="333333"/>
              </a:solidFill>
              <a:effectLst/>
              <a:latin typeface="Arial" panose="020B0604020202020204" pitchFamily="34" charset="0"/>
            </a:endParaRPr>
          </a:p>
          <a:p>
            <a:pPr algn="l">
              <a:buFont typeface="Arial" panose="020B0604020202020204" pitchFamily="34" charset="0"/>
              <a:buChar char="•"/>
            </a:pPr>
            <a:r>
              <a:rPr lang="en-GB" b="0" i="0">
                <a:solidFill>
                  <a:srgbClr val="333333"/>
                </a:solidFill>
                <a:effectLst/>
                <a:latin typeface="Arial" panose="020B0604020202020204" pitchFamily="34" charset="0"/>
              </a:rPr>
              <a:t>RR = (A / (A+B)) / (C / (C+D))</a:t>
            </a:r>
          </a:p>
          <a:p>
            <a:endParaRPr lang="en-GB"/>
          </a:p>
        </p:txBody>
      </p:sp>
    </p:spTree>
    <p:extLst>
      <p:ext uri="{BB962C8B-B14F-4D97-AF65-F5344CB8AC3E}">
        <p14:creationId xmlns:p14="http://schemas.microsoft.com/office/powerpoint/2010/main" val="34735522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Epidemiological statistics terminologies</a:t>
            </a:r>
          </a:p>
        </p:txBody>
      </p:sp>
    </p:spTree>
    <p:extLst>
      <p:ext uri="{BB962C8B-B14F-4D97-AF65-F5344CB8AC3E}">
        <p14:creationId xmlns:p14="http://schemas.microsoft.com/office/powerpoint/2010/main" val="20627546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FE97D-C587-C7CB-6559-48728BED8CDB}"/>
              </a:ext>
            </a:extLst>
          </p:cNvPr>
          <p:cNvSpPr>
            <a:spLocks noGrp="1"/>
          </p:cNvSpPr>
          <p:nvPr>
            <p:ph type="title"/>
          </p:nvPr>
        </p:nvSpPr>
        <p:spPr>
          <a:xfrm>
            <a:off x="457200" y="274638"/>
            <a:ext cx="8507288" cy="1143000"/>
          </a:xfrm>
        </p:spPr>
        <p:txBody>
          <a:bodyPr>
            <a:normAutofit fontScale="90000"/>
          </a:bodyPr>
          <a:lstStyle/>
          <a:p>
            <a:r>
              <a:rPr lang="en-GB" b="1"/>
              <a:t>Epidemiological statistics terminologies</a:t>
            </a:r>
          </a:p>
        </p:txBody>
      </p:sp>
      <p:sp>
        <p:nvSpPr>
          <p:cNvPr id="3" name="Content Placeholder 2">
            <a:extLst>
              <a:ext uri="{FF2B5EF4-FFF2-40B4-BE49-F238E27FC236}">
                <a16:creationId xmlns:a16="http://schemas.microsoft.com/office/drawing/2014/main" id="{DC02B9E2-936E-4ABB-D949-FA9211482039}"/>
              </a:ext>
            </a:extLst>
          </p:cNvPr>
          <p:cNvSpPr>
            <a:spLocks noGrp="1"/>
          </p:cNvSpPr>
          <p:nvPr>
            <p:ph idx="1"/>
          </p:nvPr>
        </p:nvSpPr>
        <p:spPr/>
        <p:txBody>
          <a:bodyPr/>
          <a:lstStyle/>
          <a:p>
            <a:r>
              <a:rPr lang="en-GB"/>
              <a:t>Proportion, </a:t>
            </a:r>
          </a:p>
          <a:p>
            <a:r>
              <a:rPr lang="en-GB"/>
              <a:t>Rate, and </a:t>
            </a:r>
          </a:p>
          <a:p>
            <a:r>
              <a:rPr lang="en-GB"/>
              <a:t>Ratio,</a:t>
            </a:r>
          </a:p>
          <a:p>
            <a:r>
              <a:rPr lang="en-GB"/>
              <a:t>Probability </a:t>
            </a:r>
          </a:p>
          <a:p>
            <a:r>
              <a:rPr lang="en-GB"/>
              <a:t>Odds </a:t>
            </a:r>
          </a:p>
        </p:txBody>
      </p:sp>
    </p:spTree>
    <p:extLst>
      <p:ext uri="{BB962C8B-B14F-4D97-AF65-F5344CB8AC3E}">
        <p14:creationId xmlns:p14="http://schemas.microsoft.com/office/powerpoint/2010/main" val="3945159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0FC6B-78F4-BC4C-74A4-57D59EAAEE8B}"/>
              </a:ext>
            </a:extLst>
          </p:cNvPr>
          <p:cNvSpPr>
            <a:spLocks noGrp="1"/>
          </p:cNvSpPr>
          <p:nvPr>
            <p:ph type="title"/>
          </p:nvPr>
        </p:nvSpPr>
        <p:spPr/>
        <p:txBody>
          <a:bodyPr>
            <a:normAutofit/>
          </a:bodyPr>
          <a:lstStyle/>
          <a:p>
            <a:r>
              <a:rPr lang="en-GB" b="1">
                <a:effectLst/>
              </a:rPr>
              <a:t>Proportion</a:t>
            </a:r>
            <a:endParaRPr lang="en-GB"/>
          </a:p>
        </p:txBody>
      </p:sp>
      <p:sp>
        <p:nvSpPr>
          <p:cNvPr id="3" name="Content Placeholder 2">
            <a:extLst>
              <a:ext uri="{FF2B5EF4-FFF2-40B4-BE49-F238E27FC236}">
                <a16:creationId xmlns:a16="http://schemas.microsoft.com/office/drawing/2014/main" id="{E92D7BC8-CBE0-C22D-FA1C-39BA2B2BE744}"/>
              </a:ext>
            </a:extLst>
          </p:cNvPr>
          <p:cNvSpPr>
            <a:spLocks noGrp="1"/>
          </p:cNvSpPr>
          <p:nvPr>
            <p:ph idx="1"/>
          </p:nvPr>
        </p:nvSpPr>
        <p:spPr/>
        <p:txBody>
          <a:bodyPr>
            <a:normAutofit fontScale="85000" lnSpcReduction="20000"/>
          </a:bodyPr>
          <a:lstStyle/>
          <a:p>
            <a:pPr lvl="1">
              <a:buFont typeface="Arial" panose="020B0604020202020204" pitchFamily="34" charset="0"/>
              <a:buChar char="•"/>
            </a:pPr>
            <a:r>
              <a:rPr lang="en-GB" b="0" i="0">
                <a:solidFill>
                  <a:srgbClr val="333333"/>
                </a:solidFill>
                <a:effectLst/>
                <a:latin typeface="Arial" panose="020B0604020202020204" pitchFamily="34" charset="0"/>
                <a:cs typeface="Arial" panose="020B0604020202020204" pitchFamily="34" charset="0"/>
              </a:rPr>
              <a:t>A proportion is the comparison of a part to the whole.</a:t>
            </a:r>
          </a:p>
          <a:p>
            <a:pPr lvl="1">
              <a:buFont typeface="Arial" panose="020B0604020202020204" pitchFamily="34" charset="0"/>
              <a:buChar char="•"/>
            </a:pPr>
            <a:r>
              <a:rPr lang="en-GB" b="0" i="0">
                <a:solidFill>
                  <a:srgbClr val="333333"/>
                </a:solidFill>
                <a:effectLst/>
                <a:latin typeface="Arial" panose="020B0604020202020204" pitchFamily="34" charset="0"/>
                <a:cs typeface="Arial" panose="020B0604020202020204" pitchFamily="34" charset="0"/>
              </a:rPr>
              <a:t>It is a type of ratio in which the numerator is included in the denominator.</a:t>
            </a:r>
          </a:p>
          <a:p>
            <a:pPr lvl="1">
              <a:buFont typeface="Arial" panose="020B0604020202020204" pitchFamily="34" charset="0"/>
              <a:buChar char="•"/>
            </a:pPr>
            <a:r>
              <a:rPr lang="en-GB" b="0" i="0">
                <a:solidFill>
                  <a:srgbClr val="333333"/>
                </a:solidFill>
                <a:effectLst/>
                <a:latin typeface="Arial" panose="020B0604020202020204" pitchFamily="34" charset="0"/>
                <a:cs typeface="Arial" panose="020B0604020202020204" pitchFamily="34" charset="0"/>
              </a:rPr>
              <a:t>You might use a proportion to describe what fraction of clinic patients tested positive for HIV, or what percentage of the population is younger than 25 years of age.</a:t>
            </a:r>
          </a:p>
          <a:p>
            <a:pPr lvl="1">
              <a:buFont typeface="Arial" panose="020B0604020202020204" pitchFamily="34" charset="0"/>
              <a:buChar char="•"/>
            </a:pPr>
            <a:r>
              <a:rPr lang="en-GB" b="0" i="0">
                <a:solidFill>
                  <a:srgbClr val="333333"/>
                </a:solidFill>
                <a:effectLst/>
                <a:latin typeface="Arial" panose="020B0604020202020204" pitchFamily="34" charset="0"/>
                <a:cs typeface="Arial" panose="020B0604020202020204" pitchFamily="34" charset="0"/>
              </a:rPr>
              <a:t>A proportion may be expressed as a decimal, a fraction, or a percentage.</a:t>
            </a:r>
          </a:p>
          <a:p>
            <a:pPr marL="0" indent="0">
              <a:buNone/>
            </a:pPr>
            <a:br>
              <a:rPr lang="en-GB">
                <a:effectLst/>
              </a:rPr>
            </a:br>
            <a:endParaRPr lang="en-GB"/>
          </a:p>
        </p:txBody>
      </p:sp>
    </p:spTree>
    <p:extLst>
      <p:ext uri="{BB962C8B-B14F-4D97-AF65-F5344CB8AC3E}">
        <p14:creationId xmlns:p14="http://schemas.microsoft.com/office/powerpoint/2010/main" val="26245812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29565-0100-C1B1-66C3-B08E4538C51F}"/>
              </a:ext>
            </a:extLst>
          </p:cNvPr>
          <p:cNvSpPr>
            <a:spLocks noGrp="1"/>
          </p:cNvSpPr>
          <p:nvPr>
            <p:ph type="title"/>
          </p:nvPr>
        </p:nvSpPr>
        <p:spPr/>
        <p:txBody>
          <a:bodyPr/>
          <a:lstStyle/>
          <a:p>
            <a:r>
              <a:rPr lang="en-GB" b="1">
                <a:effectLst/>
              </a:rPr>
              <a:t>Rate</a:t>
            </a:r>
            <a:endParaRPr lang="en-GB"/>
          </a:p>
        </p:txBody>
      </p:sp>
      <p:sp>
        <p:nvSpPr>
          <p:cNvPr id="3" name="Content Placeholder 2">
            <a:extLst>
              <a:ext uri="{FF2B5EF4-FFF2-40B4-BE49-F238E27FC236}">
                <a16:creationId xmlns:a16="http://schemas.microsoft.com/office/drawing/2014/main" id="{AB63DA9A-BCF8-B6B9-1D24-5B61F82553CE}"/>
              </a:ext>
            </a:extLst>
          </p:cNvPr>
          <p:cNvSpPr>
            <a:spLocks noGrp="1"/>
          </p:cNvSpPr>
          <p:nvPr>
            <p:ph idx="1"/>
          </p:nvPr>
        </p:nvSpPr>
        <p:spPr>
          <a:xfrm>
            <a:off x="457200" y="1556792"/>
            <a:ext cx="8229600" cy="4387626"/>
          </a:xfrm>
        </p:spPr>
        <p:txBody>
          <a:bodyPr>
            <a:normAutofit fontScale="77500" lnSpcReduction="20000"/>
          </a:bodyPr>
          <a:lstStyle/>
          <a:p>
            <a:pPr marL="742950" lvl="1" indent="-285750" algn="l">
              <a:buFont typeface="Arial" panose="020B0604020202020204" pitchFamily="34" charset="0"/>
              <a:buChar char="•"/>
            </a:pPr>
            <a:r>
              <a:rPr lang="en-GB" sz="3300" b="0" i="0">
                <a:solidFill>
                  <a:srgbClr val="333333"/>
                </a:solidFill>
                <a:effectLst/>
                <a:latin typeface="Arial" panose="020B0604020202020204" pitchFamily="34" charset="0"/>
              </a:rPr>
              <a:t>Rate is a measure of the frequency with which an event occurs in a defined population over a specified period of time.</a:t>
            </a:r>
          </a:p>
          <a:p>
            <a:pPr marL="742950" lvl="1" indent="-285750" algn="l">
              <a:buFont typeface="Arial" panose="020B0604020202020204" pitchFamily="34" charset="0"/>
              <a:buChar char="•"/>
            </a:pPr>
            <a:r>
              <a:rPr lang="en-GB" sz="3300" b="0" i="0">
                <a:solidFill>
                  <a:srgbClr val="333333"/>
                </a:solidFill>
                <a:effectLst/>
                <a:latin typeface="Arial" panose="020B0604020202020204" pitchFamily="34" charset="0"/>
              </a:rPr>
              <a:t>Because rates put disease frequency in the perspective of the size of the population. </a:t>
            </a:r>
          </a:p>
          <a:p>
            <a:pPr marL="742950" lvl="1" indent="-285750" algn="l">
              <a:buFont typeface="Arial" panose="020B0604020202020204" pitchFamily="34" charset="0"/>
              <a:buChar char="•"/>
            </a:pPr>
            <a:r>
              <a:rPr lang="en-GB" sz="3300" b="0" i="0">
                <a:solidFill>
                  <a:srgbClr val="333333"/>
                </a:solidFill>
                <a:effectLst/>
                <a:latin typeface="Arial" panose="020B0604020202020204" pitchFamily="34" charset="0"/>
              </a:rPr>
              <a:t>Rates are particularly useful for comparing disease frequency in different locations, at different times, or among different groups of persons with potentially different sized populations; that is, </a:t>
            </a:r>
            <a:r>
              <a:rPr lang="en-GB" sz="3300" b="1" i="0">
                <a:solidFill>
                  <a:srgbClr val="333333"/>
                </a:solidFill>
                <a:effectLst/>
                <a:latin typeface="Arial" panose="020B0604020202020204" pitchFamily="34" charset="0"/>
              </a:rPr>
              <a:t>a rate is a measure of risk</a:t>
            </a:r>
            <a:r>
              <a:rPr lang="en-GB" sz="3300" b="0" i="0">
                <a:solidFill>
                  <a:srgbClr val="333333"/>
                </a:solidFill>
                <a:effectLst/>
                <a:latin typeface="Arial" panose="020B0604020202020204" pitchFamily="34" charset="0"/>
              </a:rPr>
              <a:t>.</a:t>
            </a:r>
          </a:p>
          <a:p>
            <a:pPr marL="0" indent="0">
              <a:buNone/>
            </a:pPr>
            <a:br>
              <a:rPr lang="en-GB"/>
            </a:br>
            <a:endParaRPr lang="en-GB"/>
          </a:p>
        </p:txBody>
      </p:sp>
    </p:spTree>
    <p:extLst>
      <p:ext uri="{BB962C8B-B14F-4D97-AF65-F5344CB8AC3E}">
        <p14:creationId xmlns:p14="http://schemas.microsoft.com/office/powerpoint/2010/main" val="17131042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B5945-94B4-5BC5-B830-FF170BDE6F62}"/>
              </a:ext>
            </a:extLst>
          </p:cNvPr>
          <p:cNvSpPr>
            <a:spLocks noGrp="1"/>
          </p:cNvSpPr>
          <p:nvPr>
            <p:ph type="title"/>
          </p:nvPr>
        </p:nvSpPr>
        <p:spPr/>
        <p:txBody>
          <a:bodyPr/>
          <a:lstStyle/>
          <a:p>
            <a:r>
              <a:rPr lang="en-GB" b="1">
                <a:effectLst/>
              </a:rPr>
              <a:t>Ratio </a:t>
            </a:r>
            <a:endParaRPr lang="en-GB"/>
          </a:p>
        </p:txBody>
      </p:sp>
      <p:sp>
        <p:nvSpPr>
          <p:cNvPr id="3" name="Content Placeholder 2">
            <a:extLst>
              <a:ext uri="{FF2B5EF4-FFF2-40B4-BE49-F238E27FC236}">
                <a16:creationId xmlns:a16="http://schemas.microsoft.com/office/drawing/2014/main" id="{5250C976-4AFD-C9BB-FB79-9CEF83B95E6B}"/>
              </a:ext>
            </a:extLst>
          </p:cNvPr>
          <p:cNvSpPr>
            <a:spLocks noGrp="1"/>
          </p:cNvSpPr>
          <p:nvPr>
            <p:ph idx="1"/>
          </p:nvPr>
        </p:nvSpPr>
        <p:spPr/>
        <p:txBody>
          <a:bodyPr>
            <a:normAutofit/>
          </a:bodyPr>
          <a:lstStyle/>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The relative magnitude of two quantities or a comparison of any two values.</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Calculated by dividing one interval- or ratio-scale variable by the other.</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The numerator and denominator need not be related.</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The result is often expressed as the result “to one” or written as the result “:1.</a:t>
            </a:r>
          </a:p>
          <a:p>
            <a:endParaRPr lang="en-GB"/>
          </a:p>
        </p:txBody>
      </p:sp>
    </p:spTree>
    <p:extLst>
      <p:ext uri="{BB962C8B-B14F-4D97-AF65-F5344CB8AC3E}">
        <p14:creationId xmlns:p14="http://schemas.microsoft.com/office/powerpoint/2010/main" val="17588680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92B70-04DB-B349-1BA9-43AD3AC02FDD}"/>
              </a:ext>
            </a:extLst>
          </p:cNvPr>
          <p:cNvSpPr>
            <a:spLocks noGrp="1"/>
          </p:cNvSpPr>
          <p:nvPr>
            <p:ph type="title"/>
          </p:nvPr>
        </p:nvSpPr>
        <p:spPr/>
        <p:txBody>
          <a:bodyPr>
            <a:normAutofit fontScale="90000"/>
          </a:bodyPr>
          <a:lstStyle/>
          <a:p>
            <a:r>
              <a:rPr lang="en-GB" b="1" i="0">
                <a:solidFill>
                  <a:srgbClr val="333333"/>
                </a:solidFill>
                <a:effectLst/>
                <a:latin typeface="Arial" panose="020B0604020202020204" pitchFamily="34" charset="0"/>
              </a:rPr>
              <a:t>Probability</a:t>
            </a:r>
            <a:br>
              <a:rPr lang="en-GB" b="0" i="0">
                <a:solidFill>
                  <a:srgbClr val="333333"/>
                </a:solidFill>
                <a:effectLst/>
                <a:latin typeface="Arial" panose="020B0604020202020204" pitchFamily="34" charset="0"/>
              </a:rPr>
            </a:br>
            <a:endParaRPr lang="en-GB"/>
          </a:p>
        </p:txBody>
      </p:sp>
      <p:sp>
        <p:nvSpPr>
          <p:cNvPr id="3" name="Content Placeholder 2">
            <a:extLst>
              <a:ext uri="{FF2B5EF4-FFF2-40B4-BE49-F238E27FC236}">
                <a16:creationId xmlns:a16="http://schemas.microsoft.com/office/drawing/2014/main" id="{B95AF49B-EA99-5380-B68C-494BD97763DE}"/>
              </a:ext>
            </a:extLst>
          </p:cNvPr>
          <p:cNvSpPr>
            <a:spLocks noGrp="1"/>
          </p:cNvSpPr>
          <p:nvPr>
            <p:ph idx="1"/>
          </p:nvPr>
        </p:nvSpPr>
        <p:spPr/>
        <p:txBody>
          <a:bodyPr>
            <a:normAutofit fontScale="85000" lnSpcReduction="10000"/>
          </a:bodyPr>
          <a:lstStyle/>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Is a percentage.</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The number of events of interest divided by the total number of events.</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Ranges between 0 and 1 or 0% to 100%.</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Formula: Probability = events / events &amp; non-events.</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Formula example: </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Probability = Number of people with a cold / </a:t>
            </a:r>
            <a:r>
              <a:rPr lang="en-GB" b="1" i="0">
                <a:solidFill>
                  <a:srgbClr val="EE0000"/>
                </a:solidFill>
                <a:effectLst/>
                <a:latin typeface="Arial" panose="020B0604020202020204" pitchFamily="34" charset="0"/>
              </a:rPr>
              <a:t>Total </a:t>
            </a:r>
            <a:r>
              <a:rPr lang="en-GB" b="0" i="0">
                <a:solidFill>
                  <a:srgbClr val="333333"/>
                </a:solidFill>
                <a:effectLst/>
                <a:latin typeface="Arial" panose="020B0604020202020204" pitchFamily="34" charset="0"/>
              </a:rPr>
              <a:t>number of people in the sample</a:t>
            </a:r>
          </a:p>
          <a:p>
            <a:pPr marL="0" indent="0">
              <a:buNone/>
            </a:pPr>
            <a:br>
              <a:rPr lang="en-GB"/>
            </a:br>
            <a:endParaRPr lang="en-GB"/>
          </a:p>
        </p:txBody>
      </p:sp>
    </p:spTree>
    <p:extLst>
      <p:ext uri="{BB962C8B-B14F-4D97-AF65-F5344CB8AC3E}">
        <p14:creationId xmlns:p14="http://schemas.microsoft.com/office/powerpoint/2010/main" val="2223079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764A6-BBC4-31ED-37AC-400E96DE468F}"/>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Odds</a:t>
            </a:r>
            <a:endParaRPr lang="en-GB"/>
          </a:p>
        </p:txBody>
      </p:sp>
      <p:sp>
        <p:nvSpPr>
          <p:cNvPr id="3" name="Content Placeholder 2">
            <a:extLst>
              <a:ext uri="{FF2B5EF4-FFF2-40B4-BE49-F238E27FC236}">
                <a16:creationId xmlns:a16="http://schemas.microsoft.com/office/drawing/2014/main" id="{4F985B6E-5463-A715-68A2-61C0555A28EA}"/>
              </a:ext>
            </a:extLst>
          </p:cNvPr>
          <p:cNvSpPr>
            <a:spLocks noGrp="1"/>
          </p:cNvSpPr>
          <p:nvPr>
            <p:ph idx="1"/>
          </p:nvPr>
        </p:nvSpPr>
        <p:spPr/>
        <p:txBody>
          <a:bodyPr>
            <a:normAutofit fontScale="92500" lnSpcReduction="10000"/>
          </a:bodyPr>
          <a:lstStyle/>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Is a ratio.</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The odds are the probability that the event will occur divided by the probability that the event will not occur.</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Ranges from 0 to infinity.</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Formula: Odds = events / non-events/</a:t>
            </a:r>
          </a:p>
          <a:p>
            <a:pPr marL="742950" lvl="1" indent="-285750" algn="l">
              <a:buFont typeface="Arial" panose="020B0604020202020204" pitchFamily="34" charset="0"/>
              <a:buChar char="•"/>
            </a:pPr>
            <a:r>
              <a:rPr lang="en-GB" b="0" i="0">
                <a:solidFill>
                  <a:srgbClr val="333333"/>
                </a:solidFill>
                <a:effectLst/>
                <a:latin typeface="Arial" panose="020B0604020202020204" pitchFamily="34" charset="0"/>
              </a:rPr>
              <a:t>Formula example: Odds = Number of people with a cold / </a:t>
            </a:r>
            <a:r>
              <a:rPr lang="en-GB" b="1" i="0">
                <a:solidFill>
                  <a:srgbClr val="333333"/>
                </a:solidFill>
                <a:effectLst/>
                <a:latin typeface="Arial" panose="020B0604020202020204" pitchFamily="34" charset="0"/>
              </a:rPr>
              <a:t>Number of people </a:t>
            </a:r>
            <a:r>
              <a:rPr lang="en-GB" b="1" i="0">
                <a:solidFill>
                  <a:srgbClr val="EE0000"/>
                </a:solidFill>
                <a:effectLst/>
                <a:latin typeface="Arial" panose="020B0604020202020204" pitchFamily="34" charset="0"/>
              </a:rPr>
              <a:t>without</a:t>
            </a:r>
            <a:r>
              <a:rPr lang="en-GB" b="1" i="0">
                <a:solidFill>
                  <a:srgbClr val="333333"/>
                </a:solidFill>
                <a:effectLst/>
                <a:latin typeface="Arial" panose="020B0604020202020204" pitchFamily="34" charset="0"/>
              </a:rPr>
              <a:t> a cold. </a:t>
            </a:r>
            <a:endParaRPr lang="en-GB" b="0" i="0">
              <a:solidFill>
                <a:srgbClr val="333333"/>
              </a:solidFill>
              <a:effectLst/>
              <a:latin typeface="Arial" panose="020B0604020202020204" pitchFamily="34" charset="0"/>
            </a:endParaRPr>
          </a:p>
          <a:p>
            <a:pPr marL="1143000" lvl="2" indent="-228600" algn="l">
              <a:buFont typeface="Arial" panose="020B0604020202020204" pitchFamily="34" charset="0"/>
              <a:buChar char="•"/>
            </a:pPr>
            <a:r>
              <a:rPr lang="en-GB" b="0" i="0">
                <a:solidFill>
                  <a:srgbClr val="333333"/>
                </a:solidFill>
                <a:effectLst/>
                <a:latin typeface="Arial" panose="020B0604020202020204" pitchFamily="34" charset="0"/>
              </a:rPr>
              <a:t>Note the denominator is NOT the total sample.</a:t>
            </a:r>
          </a:p>
          <a:p>
            <a:endParaRPr lang="en-GB"/>
          </a:p>
        </p:txBody>
      </p:sp>
    </p:spTree>
    <p:extLst>
      <p:ext uri="{BB962C8B-B14F-4D97-AF65-F5344CB8AC3E}">
        <p14:creationId xmlns:p14="http://schemas.microsoft.com/office/powerpoint/2010/main" val="22974462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Other Epidemiological statistical measurement</a:t>
            </a:r>
          </a:p>
        </p:txBody>
      </p:sp>
    </p:spTree>
    <p:extLst>
      <p:ext uri="{BB962C8B-B14F-4D97-AF65-F5344CB8AC3E}">
        <p14:creationId xmlns:p14="http://schemas.microsoft.com/office/powerpoint/2010/main" val="24048113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7A0D5-FC5D-AEEC-0B4E-CF971AD75012}"/>
              </a:ext>
            </a:extLst>
          </p:cNvPr>
          <p:cNvSpPr>
            <a:spLocks noGrp="1"/>
          </p:cNvSpPr>
          <p:nvPr>
            <p:ph type="title"/>
          </p:nvPr>
        </p:nvSpPr>
        <p:spPr/>
        <p:txBody>
          <a:bodyPr>
            <a:normAutofit fontScale="90000"/>
          </a:bodyPr>
          <a:lstStyle/>
          <a:p>
            <a:r>
              <a:rPr lang="en-GB" b="1"/>
              <a:t>Epidemiology statistical measurement</a:t>
            </a:r>
          </a:p>
        </p:txBody>
      </p:sp>
      <p:sp>
        <p:nvSpPr>
          <p:cNvPr id="3" name="Content Placeholder 2">
            <a:extLst>
              <a:ext uri="{FF2B5EF4-FFF2-40B4-BE49-F238E27FC236}">
                <a16:creationId xmlns:a16="http://schemas.microsoft.com/office/drawing/2014/main" id="{7EF2CEB8-FF05-10B3-740D-31C0FA656EB6}"/>
              </a:ext>
            </a:extLst>
          </p:cNvPr>
          <p:cNvSpPr>
            <a:spLocks noGrp="1"/>
          </p:cNvSpPr>
          <p:nvPr>
            <p:ph idx="1"/>
          </p:nvPr>
        </p:nvSpPr>
        <p:spPr/>
        <p:txBody>
          <a:bodyPr/>
          <a:lstStyle/>
          <a:p>
            <a:r>
              <a:rPr lang="en-GB" i="0">
                <a:solidFill>
                  <a:srgbClr val="333333"/>
                </a:solidFill>
                <a:effectLst/>
                <a:latin typeface="Arial" panose="020B0604020202020204" pitchFamily="34" charset="0"/>
              </a:rPr>
              <a:t>Absolute Risk</a:t>
            </a:r>
          </a:p>
          <a:p>
            <a:r>
              <a:rPr lang="en-GB" i="0">
                <a:solidFill>
                  <a:srgbClr val="333333"/>
                </a:solidFill>
                <a:effectLst/>
                <a:latin typeface="Arial" panose="020B0604020202020204" pitchFamily="34" charset="0"/>
              </a:rPr>
              <a:t>Absolute Risk Reduction (ARR)</a:t>
            </a:r>
          </a:p>
          <a:p>
            <a:r>
              <a:rPr lang="en-GB"/>
              <a:t>Attributable Risk</a:t>
            </a:r>
          </a:p>
          <a:p>
            <a:r>
              <a:rPr lang="en-GB"/>
              <a:t>Control Event Rate (CER)</a:t>
            </a:r>
          </a:p>
          <a:p>
            <a:r>
              <a:rPr lang="en-GB"/>
              <a:t>Experimental Event Rate (EER)</a:t>
            </a:r>
          </a:p>
          <a:p>
            <a:r>
              <a:rPr lang="en-GB"/>
              <a:t>Relative Risk Reduction (RRR)</a:t>
            </a:r>
          </a:p>
        </p:txBody>
      </p:sp>
    </p:spTree>
    <p:extLst>
      <p:ext uri="{BB962C8B-B14F-4D97-AF65-F5344CB8AC3E}">
        <p14:creationId xmlns:p14="http://schemas.microsoft.com/office/powerpoint/2010/main" val="29724566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E5F4C-C38B-B8BA-62F2-5D63696C8D2F}"/>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90DF7330-9F5B-C050-A2D6-E1647A6E0369}"/>
              </a:ext>
            </a:extLst>
          </p:cNvPr>
          <p:cNvSpPr>
            <a:spLocks noGrp="1"/>
          </p:cNvSpPr>
          <p:nvPr>
            <p:ph idx="1"/>
          </p:nvPr>
        </p:nvSpPr>
        <p:spPr/>
        <p:txBody>
          <a:bodyPr>
            <a:normAutofit fontScale="85000" lnSpcReduction="20000"/>
          </a:bodyPr>
          <a:lstStyle/>
          <a:p>
            <a:pPr marL="0" indent="0" algn="l">
              <a:buNone/>
            </a:pPr>
            <a:r>
              <a:rPr lang="en-GB" b="1" i="0">
                <a:solidFill>
                  <a:srgbClr val="333333"/>
                </a:solidFill>
                <a:effectLst/>
                <a:latin typeface="Arial" panose="020B0604020202020204" pitchFamily="34" charset="0"/>
              </a:rPr>
              <a:t>Absolute Risk</a:t>
            </a:r>
            <a:endParaRPr lang="en-GB" b="0" i="0">
              <a:solidFill>
                <a:srgbClr val="333333"/>
              </a:solidFill>
              <a:effectLst/>
              <a:latin typeface="Arial" panose="020B0604020202020204" pitchFamily="34" charset="0"/>
            </a:endParaRPr>
          </a:p>
          <a:p>
            <a:pPr algn="l">
              <a:buFont typeface="Arial" panose="020B0604020202020204" pitchFamily="34" charset="0"/>
              <a:buChar char="•"/>
            </a:pPr>
            <a:r>
              <a:rPr lang="en-GB" b="0" i="0">
                <a:solidFill>
                  <a:srgbClr val="333333"/>
                </a:solidFill>
                <a:effectLst/>
                <a:latin typeface="Arial" panose="020B0604020202020204" pitchFamily="34" charset="0"/>
              </a:rPr>
              <a:t>The likelihood of an event occurring under specific conditions.</a:t>
            </a:r>
          </a:p>
          <a:p>
            <a:pPr marL="0" indent="0" algn="l">
              <a:buNone/>
            </a:pPr>
            <a:endParaRPr lang="en-GB" b="0" i="0">
              <a:solidFill>
                <a:srgbClr val="333333"/>
              </a:solidFill>
              <a:effectLst/>
              <a:latin typeface="Arial" panose="020B0604020202020204" pitchFamily="34" charset="0"/>
            </a:endParaRPr>
          </a:p>
          <a:p>
            <a:pPr marL="0" indent="0" algn="l">
              <a:buNone/>
            </a:pPr>
            <a:r>
              <a:rPr lang="en-GB" b="1" i="0">
                <a:solidFill>
                  <a:srgbClr val="333333"/>
                </a:solidFill>
                <a:effectLst/>
                <a:latin typeface="Arial" panose="020B0604020202020204" pitchFamily="34" charset="0"/>
              </a:rPr>
              <a:t>Absolute Risk Reduction (ARR)</a:t>
            </a:r>
            <a:endParaRPr lang="en-GB" b="0" i="0">
              <a:solidFill>
                <a:srgbClr val="333333"/>
              </a:solidFill>
              <a:effectLst/>
              <a:latin typeface="Arial" panose="020B0604020202020204" pitchFamily="34" charset="0"/>
            </a:endParaRPr>
          </a:p>
          <a:p>
            <a:pPr algn="l">
              <a:buFont typeface="Arial" panose="020B0604020202020204" pitchFamily="34" charset="0"/>
              <a:buChar char="•"/>
            </a:pPr>
            <a:r>
              <a:rPr lang="en-GB" b="0" i="0">
                <a:solidFill>
                  <a:srgbClr val="333333"/>
                </a:solidFill>
                <a:effectLst/>
                <a:latin typeface="Arial" panose="020B0604020202020204" pitchFamily="34" charset="0"/>
              </a:rPr>
              <a:t>Absolute risk reduction is just the absolute difference in outcome rates between the control and treatment groups. We are asking what proportion of participants benefit from the intervention.</a:t>
            </a:r>
          </a:p>
          <a:p>
            <a:endParaRPr lang="en-GB"/>
          </a:p>
        </p:txBody>
      </p:sp>
    </p:spTree>
    <p:extLst>
      <p:ext uri="{BB962C8B-B14F-4D97-AF65-F5344CB8AC3E}">
        <p14:creationId xmlns:p14="http://schemas.microsoft.com/office/powerpoint/2010/main" val="41247855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BD052-2EB7-059F-36F7-C5781471CC5E}"/>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D7F99844-7BE0-BECC-E50B-AF57260F990A}"/>
              </a:ext>
            </a:extLst>
          </p:cNvPr>
          <p:cNvSpPr>
            <a:spLocks noGrp="1"/>
          </p:cNvSpPr>
          <p:nvPr>
            <p:ph idx="1"/>
          </p:nvPr>
        </p:nvSpPr>
        <p:spPr/>
        <p:txBody>
          <a:bodyPr>
            <a:normAutofit/>
          </a:bodyPr>
          <a:lstStyle/>
          <a:p>
            <a:pPr marL="0" indent="0" algn="l">
              <a:buNone/>
            </a:pPr>
            <a:r>
              <a:rPr lang="en-GB" sz="2800" b="1" i="0">
                <a:solidFill>
                  <a:srgbClr val="333333"/>
                </a:solidFill>
                <a:effectLst/>
                <a:latin typeface="Arial" panose="020B0604020202020204" pitchFamily="34" charset="0"/>
              </a:rPr>
              <a:t>Attributable Risk</a:t>
            </a:r>
            <a:endParaRPr lang="en-GB" sz="2800" b="0" i="0">
              <a:solidFill>
                <a:srgbClr val="333333"/>
              </a:solidFill>
              <a:effectLst/>
              <a:latin typeface="Arial" panose="020B0604020202020204" pitchFamily="34" charset="0"/>
            </a:endParaRPr>
          </a:p>
          <a:p>
            <a:pPr algn="l">
              <a:buFont typeface="Arial" panose="020B0604020202020204" pitchFamily="34" charset="0"/>
              <a:buChar char="•"/>
            </a:pPr>
            <a:r>
              <a:rPr lang="en-GB" sz="2800" b="0" i="0">
                <a:solidFill>
                  <a:srgbClr val="333333"/>
                </a:solidFill>
                <a:effectLst/>
                <a:latin typeface="Arial" panose="020B0604020202020204" pitchFamily="34" charset="0"/>
              </a:rPr>
              <a:t>Attributable Risk (AR) is the difference in the disease rates in exposed and unexposed individuals. AR is calculated from prospective data.</a:t>
            </a:r>
          </a:p>
          <a:p>
            <a:pPr marL="0" indent="0" algn="l">
              <a:buNone/>
            </a:pPr>
            <a:r>
              <a:rPr lang="en-GB" sz="2800" b="1" i="0">
                <a:solidFill>
                  <a:srgbClr val="333333"/>
                </a:solidFill>
                <a:effectLst/>
                <a:latin typeface="Arial" panose="020B0604020202020204" pitchFamily="34" charset="0"/>
              </a:rPr>
              <a:t>Control Event Rate (CER)</a:t>
            </a:r>
            <a:endParaRPr lang="en-GB" sz="2800" b="0" i="0">
              <a:solidFill>
                <a:srgbClr val="333333"/>
              </a:solidFill>
              <a:effectLst/>
              <a:latin typeface="Arial" panose="020B0604020202020204" pitchFamily="34" charset="0"/>
            </a:endParaRPr>
          </a:p>
          <a:p>
            <a:pPr algn="l">
              <a:buFont typeface="Arial" panose="020B0604020202020204" pitchFamily="34" charset="0"/>
              <a:buChar char="•"/>
            </a:pPr>
            <a:r>
              <a:rPr lang="en-GB" sz="2800" b="0" i="0">
                <a:solidFill>
                  <a:srgbClr val="333333"/>
                </a:solidFill>
                <a:effectLst/>
                <a:latin typeface="Arial" panose="020B0604020202020204" pitchFamily="34" charset="0"/>
              </a:rPr>
              <a:t>The proportion of patients in the control group who experience the studied event.</a:t>
            </a:r>
          </a:p>
          <a:p>
            <a:endParaRPr lang="en-GB"/>
          </a:p>
        </p:txBody>
      </p:sp>
    </p:spTree>
    <p:extLst>
      <p:ext uri="{BB962C8B-B14F-4D97-AF65-F5344CB8AC3E}">
        <p14:creationId xmlns:p14="http://schemas.microsoft.com/office/powerpoint/2010/main" val="5365260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FB45-C546-437C-1B93-58BFAFC0A2AA}"/>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1A1E8811-22E0-14CB-4341-7E383B890BB8}"/>
              </a:ext>
            </a:extLst>
          </p:cNvPr>
          <p:cNvSpPr>
            <a:spLocks noGrp="1"/>
          </p:cNvSpPr>
          <p:nvPr>
            <p:ph idx="1"/>
          </p:nvPr>
        </p:nvSpPr>
        <p:spPr>
          <a:xfrm>
            <a:off x="457200" y="1556792"/>
            <a:ext cx="8229600" cy="3917032"/>
          </a:xfrm>
        </p:spPr>
        <p:txBody>
          <a:bodyPr>
            <a:normAutofit fontScale="77500" lnSpcReduction="20000"/>
          </a:bodyPr>
          <a:lstStyle/>
          <a:p>
            <a:pPr marL="0" indent="0" algn="l">
              <a:buNone/>
            </a:pPr>
            <a:r>
              <a:rPr lang="en-GB" b="1" i="0">
                <a:solidFill>
                  <a:srgbClr val="333333"/>
                </a:solidFill>
                <a:effectLst/>
                <a:latin typeface="Arial" panose="020B0604020202020204" pitchFamily="34" charset="0"/>
              </a:rPr>
              <a:t>Experimental Event Rate (EER)</a:t>
            </a:r>
            <a:endParaRPr lang="en-GB" b="0" i="0">
              <a:solidFill>
                <a:srgbClr val="333333"/>
              </a:solidFill>
              <a:effectLst/>
              <a:latin typeface="Arial" panose="020B0604020202020204" pitchFamily="34" charset="0"/>
            </a:endParaRPr>
          </a:p>
          <a:p>
            <a:pPr algn="l">
              <a:buFont typeface="Arial" panose="020B0604020202020204" pitchFamily="34" charset="0"/>
              <a:buChar char="•"/>
            </a:pPr>
            <a:r>
              <a:rPr lang="en-GB" b="0" i="0">
                <a:solidFill>
                  <a:srgbClr val="333333"/>
                </a:solidFill>
                <a:effectLst/>
                <a:latin typeface="Arial" panose="020B0604020202020204" pitchFamily="34" charset="0"/>
              </a:rPr>
              <a:t>The proportion of patients in the experimental treatment group who are observed to experience the outcome of interest.</a:t>
            </a:r>
          </a:p>
          <a:p>
            <a:pPr marL="0" indent="0" algn="l">
              <a:buNone/>
            </a:pPr>
            <a:r>
              <a:rPr lang="en-GB" b="1" i="0">
                <a:solidFill>
                  <a:srgbClr val="333333"/>
                </a:solidFill>
                <a:effectLst/>
                <a:latin typeface="Arial" panose="020B0604020202020204" pitchFamily="34" charset="0"/>
              </a:rPr>
              <a:t>Relative Risk Reduction (RRR)</a:t>
            </a:r>
            <a:endParaRPr lang="en-GB" b="0" i="0">
              <a:solidFill>
                <a:srgbClr val="333333"/>
              </a:solidFill>
              <a:effectLst/>
              <a:latin typeface="Arial" panose="020B0604020202020204" pitchFamily="34" charset="0"/>
            </a:endParaRPr>
          </a:p>
          <a:p>
            <a:pPr algn="l">
              <a:buFont typeface="Arial" panose="020B0604020202020204" pitchFamily="34" charset="0"/>
              <a:buChar char="•"/>
            </a:pPr>
            <a:r>
              <a:rPr lang="en-GB" b="0" i="0">
                <a:solidFill>
                  <a:srgbClr val="333333"/>
                </a:solidFill>
                <a:effectLst/>
                <a:latin typeface="Arial" panose="020B0604020202020204" pitchFamily="34" charset="0"/>
              </a:rPr>
              <a:t>Relative risk reduction measures how much the risk is reduced in the experimental group compared to a control group. We are asking what proportion of affected participants in the control group would benefit by being in the experimental group.</a:t>
            </a:r>
          </a:p>
          <a:p>
            <a:pPr algn="l">
              <a:buFont typeface="Arial" panose="020B0604020202020204" pitchFamily="34" charset="0"/>
              <a:buChar char="•"/>
            </a:pPr>
            <a:r>
              <a:rPr lang="en-GB" b="0" i="0">
                <a:solidFill>
                  <a:srgbClr val="333333"/>
                </a:solidFill>
                <a:effectLst/>
                <a:latin typeface="Arial" panose="020B0604020202020204" pitchFamily="34" charset="0"/>
              </a:rPr>
              <a:t>RRR is calculated as 1 minus the relative risk.</a:t>
            </a:r>
          </a:p>
          <a:p>
            <a:endParaRPr lang="en-GB"/>
          </a:p>
        </p:txBody>
      </p:sp>
    </p:spTree>
    <p:extLst>
      <p:ext uri="{BB962C8B-B14F-4D97-AF65-F5344CB8AC3E}">
        <p14:creationId xmlns:p14="http://schemas.microsoft.com/office/powerpoint/2010/main" val="21353362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D169-9D35-FAB5-3F3E-5C0A24B93C13}"/>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468B1EF-A704-3CF4-3A9C-6FD0BAE07130}"/>
              </a:ext>
            </a:extLst>
          </p:cNvPr>
          <p:cNvSpPr>
            <a:spLocks noGrp="1"/>
          </p:cNvSpPr>
          <p:nvPr>
            <p:ph idx="1"/>
          </p:nvPr>
        </p:nvSpPr>
        <p:spPr/>
        <p:txBody>
          <a:bodyPr>
            <a:normAutofit fontScale="55000" lnSpcReduction="20000"/>
          </a:bodyPr>
          <a:lstStyle/>
          <a:p>
            <a:pPr algn="l"/>
            <a:r>
              <a:rPr lang="en-GB" b="0" i="0">
                <a:solidFill>
                  <a:srgbClr val="333333"/>
                </a:solidFill>
                <a:effectLst/>
                <a:latin typeface="Arial" panose="020B0604020202020204" pitchFamily="34" charset="0"/>
              </a:rPr>
              <a:t>Bonita, R., </a:t>
            </a:r>
            <a:r>
              <a:rPr lang="en-GB" b="0" i="0" err="1">
                <a:solidFill>
                  <a:srgbClr val="333333"/>
                </a:solidFill>
                <a:effectLst/>
                <a:latin typeface="Arial" panose="020B0604020202020204" pitchFamily="34" charset="0"/>
              </a:rPr>
              <a:t>Beaglehole</a:t>
            </a:r>
            <a:r>
              <a:rPr lang="en-GB" b="0" i="0">
                <a:solidFill>
                  <a:srgbClr val="333333"/>
                </a:solidFill>
                <a:effectLst/>
                <a:latin typeface="Arial" panose="020B0604020202020204" pitchFamily="34" charset="0"/>
              </a:rPr>
              <a:t>, R., &amp; </a:t>
            </a:r>
            <a:r>
              <a:rPr lang="en-GB" b="0" i="0" err="1">
                <a:solidFill>
                  <a:srgbClr val="333333"/>
                </a:solidFill>
                <a:effectLst/>
                <a:latin typeface="Arial" panose="020B0604020202020204" pitchFamily="34" charset="0"/>
              </a:rPr>
              <a:t>Kjellström</a:t>
            </a:r>
            <a:r>
              <a:rPr lang="en-GB" b="0" i="0">
                <a:solidFill>
                  <a:srgbClr val="333333"/>
                </a:solidFill>
                <a:effectLst/>
                <a:latin typeface="Arial" panose="020B0604020202020204" pitchFamily="34" charset="0"/>
              </a:rPr>
              <a:t>, T. (2006). </a:t>
            </a:r>
            <a:r>
              <a:rPr lang="en-GB" b="0" i="1" u="none" strike="noStrike">
                <a:solidFill>
                  <a:srgbClr val="2954D1"/>
                </a:solidFill>
                <a:effectLst/>
                <a:latin typeface="Arial" panose="020B0604020202020204" pitchFamily="34" charset="0"/>
                <a:hlinkClick r:id="rId3"/>
              </a:rPr>
              <a:t>Basic epidemiology</a:t>
            </a:r>
            <a:r>
              <a:rPr lang="en-GB" b="0" i="0" u="none" strike="noStrike">
                <a:solidFill>
                  <a:srgbClr val="2954D1"/>
                </a:solidFill>
                <a:effectLst/>
                <a:latin typeface="Arial" panose="020B0604020202020204" pitchFamily="34" charset="0"/>
                <a:hlinkClick r:id="rId3"/>
              </a:rPr>
              <a:t> (2. ed). World Health Organization</a:t>
            </a:r>
            <a:r>
              <a:rPr lang="en-GB" b="0" i="0">
                <a:solidFill>
                  <a:srgbClr val="333333"/>
                </a:solidFill>
                <a:effectLst/>
                <a:latin typeface="Arial" panose="020B0604020202020204" pitchFamily="34" charset="0"/>
              </a:rPr>
              <a:t>.</a:t>
            </a:r>
          </a:p>
          <a:p>
            <a:pPr algn="l"/>
            <a:r>
              <a:rPr lang="en-GB" b="0" i="0" err="1">
                <a:solidFill>
                  <a:srgbClr val="333333"/>
                </a:solidFill>
                <a:effectLst/>
                <a:latin typeface="Arial" panose="020B0604020202020204" pitchFamily="34" charset="0"/>
              </a:rPr>
              <a:t>Irwig</a:t>
            </a:r>
            <a:r>
              <a:rPr lang="en-GB" b="0" i="0">
                <a:solidFill>
                  <a:srgbClr val="333333"/>
                </a:solidFill>
                <a:effectLst/>
                <a:latin typeface="Arial" panose="020B0604020202020204" pitchFamily="34" charset="0"/>
              </a:rPr>
              <a:t>, L., </a:t>
            </a:r>
            <a:r>
              <a:rPr lang="en-GB" b="0" i="0" err="1">
                <a:solidFill>
                  <a:srgbClr val="333333"/>
                </a:solidFill>
                <a:effectLst/>
                <a:latin typeface="Arial" panose="020B0604020202020204" pitchFamily="34" charset="0"/>
              </a:rPr>
              <a:t>Irwig</a:t>
            </a:r>
            <a:r>
              <a:rPr lang="en-GB" b="0" i="0">
                <a:solidFill>
                  <a:srgbClr val="333333"/>
                </a:solidFill>
                <a:effectLst/>
                <a:latin typeface="Arial" panose="020B0604020202020204" pitchFamily="34" charset="0"/>
              </a:rPr>
              <a:t>, J., Trevena, L., &amp; Sweet, M. (2008). </a:t>
            </a:r>
            <a:r>
              <a:rPr lang="en-GB" b="0" i="1">
                <a:solidFill>
                  <a:srgbClr val="333333"/>
                </a:solidFill>
                <a:effectLst/>
                <a:latin typeface="Arial" panose="020B0604020202020204" pitchFamily="34" charset="0"/>
              </a:rPr>
              <a:t>Relative risk, relative and absolute risk reduction, number needed to treat and confidence intervals</a:t>
            </a:r>
            <a:r>
              <a:rPr lang="en-GB" b="0" i="0">
                <a:solidFill>
                  <a:srgbClr val="333333"/>
                </a:solidFill>
                <a:effectLst/>
                <a:latin typeface="Arial" panose="020B0604020202020204" pitchFamily="34" charset="0"/>
              </a:rPr>
              <a:t>. Hammersmith Press. </a:t>
            </a:r>
            <a:r>
              <a:rPr lang="en-GB" b="0" i="0" u="none" strike="noStrike">
                <a:solidFill>
                  <a:srgbClr val="2954D1"/>
                </a:solidFill>
                <a:effectLst/>
                <a:latin typeface="Arial" panose="020B0604020202020204" pitchFamily="34" charset="0"/>
                <a:hlinkClick r:id="rId4"/>
              </a:rPr>
              <a:t>https://www.ncbi.nlm.nih.gov/books/NBK63647/</a:t>
            </a:r>
            <a:endParaRPr lang="en-GB" b="0" i="0">
              <a:solidFill>
                <a:srgbClr val="333333"/>
              </a:solidFill>
              <a:effectLst/>
              <a:latin typeface="Arial" panose="020B0604020202020204" pitchFamily="34" charset="0"/>
            </a:endParaRPr>
          </a:p>
          <a:p>
            <a:pPr algn="l"/>
            <a:r>
              <a:rPr lang="en-GB" b="0" i="1">
                <a:solidFill>
                  <a:srgbClr val="333333"/>
                </a:solidFill>
                <a:effectLst/>
                <a:latin typeface="Arial" panose="020B0604020202020204" pitchFamily="34" charset="0"/>
              </a:rPr>
              <a:t>Principles of Epidemiology: </a:t>
            </a:r>
            <a:r>
              <a:rPr lang="en-GB" b="0" i="1" err="1">
                <a:solidFill>
                  <a:srgbClr val="333333"/>
                </a:solidFill>
                <a:effectLst/>
                <a:latin typeface="Arial" panose="020B0604020202020204" pitchFamily="34" charset="0"/>
              </a:rPr>
              <a:t>Home|Self-Study</a:t>
            </a:r>
            <a:r>
              <a:rPr lang="en-GB" b="0" i="1">
                <a:solidFill>
                  <a:srgbClr val="333333"/>
                </a:solidFill>
                <a:effectLst/>
                <a:latin typeface="Arial" panose="020B0604020202020204" pitchFamily="34" charset="0"/>
              </a:rPr>
              <a:t> Course SS1978|CDC</a:t>
            </a:r>
            <a:r>
              <a:rPr lang="en-GB" b="0" i="0">
                <a:solidFill>
                  <a:srgbClr val="333333"/>
                </a:solidFill>
                <a:effectLst/>
                <a:latin typeface="Arial" panose="020B0604020202020204" pitchFamily="34" charset="0"/>
              </a:rPr>
              <a:t>. (2019, March 7). </a:t>
            </a:r>
            <a:r>
              <a:rPr lang="en-GB" b="0" i="0" u="none" strike="noStrike">
                <a:solidFill>
                  <a:srgbClr val="2954D1"/>
                </a:solidFill>
                <a:effectLst/>
                <a:latin typeface="Arial" panose="020B0604020202020204" pitchFamily="34" charset="0"/>
                <a:hlinkClick r:id="rId5"/>
              </a:rPr>
              <a:t>https://www.cdc.gov/csels/dsepd/ss1978/index.html</a:t>
            </a:r>
            <a:endParaRPr lang="en-GB" b="0" i="0">
              <a:solidFill>
                <a:srgbClr val="333333"/>
              </a:solidFill>
              <a:effectLst/>
              <a:latin typeface="Arial" panose="020B0604020202020204" pitchFamily="34" charset="0"/>
            </a:endParaRPr>
          </a:p>
          <a:p>
            <a:pPr algn="l"/>
            <a:r>
              <a:rPr lang="en-GB" b="0" i="0" err="1">
                <a:solidFill>
                  <a:srgbClr val="333333"/>
                </a:solidFill>
                <a:effectLst/>
                <a:latin typeface="Arial" panose="020B0604020202020204" pitchFamily="34" charset="0"/>
              </a:rPr>
              <a:t>Schechtman</a:t>
            </a:r>
            <a:r>
              <a:rPr lang="en-GB" b="0" i="0">
                <a:solidFill>
                  <a:srgbClr val="333333"/>
                </a:solidFill>
                <a:effectLst/>
                <a:latin typeface="Arial" panose="020B0604020202020204" pitchFamily="34" charset="0"/>
              </a:rPr>
              <a:t>, E. (2002). Odds ratio, relative risk, absolute risk reduction, and the number needed to treat—Which of these should we use? </a:t>
            </a:r>
            <a:r>
              <a:rPr lang="en-GB" b="0" i="1">
                <a:solidFill>
                  <a:srgbClr val="333333"/>
                </a:solidFill>
                <a:effectLst/>
                <a:latin typeface="Arial" panose="020B0604020202020204" pitchFamily="34" charset="0"/>
              </a:rPr>
              <a:t>Value in Health: The Journal of the International Society for Pharmacoeconomics and Outcomes Research</a:t>
            </a:r>
            <a:r>
              <a:rPr lang="en-GB" b="0" i="0">
                <a:solidFill>
                  <a:srgbClr val="333333"/>
                </a:solidFill>
                <a:effectLst/>
                <a:latin typeface="Arial" panose="020B0604020202020204" pitchFamily="34" charset="0"/>
              </a:rPr>
              <a:t>, </a:t>
            </a:r>
            <a:r>
              <a:rPr lang="en-GB" b="0" i="1">
                <a:solidFill>
                  <a:srgbClr val="333333"/>
                </a:solidFill>
                <a:effectLst/>
                <a:latin typeface="Arial" panose="020B0604020202020204" pitchFamily="34" charset="0"/>
              </a:rPr>
              <a:t>5</a:t>
            </a:r>
            <a:r>
              <a:rPr lang="en-GB" b="0" i="0">
                <a:solidFill>
                  <a:srgbClr val="333333"/>
                </a:solidFill>
                <a:effectLst/>
                <a:latin typeface="Arial" panose="020B0604020202020204" pitchFamily="34" charset="0"/>
              </a:rPr>
              <a:t>(5), 431–436. </a:t>
            </a:r>
            <a:r>
              <a:rPr lang="en-GB" b="0" i="0" u="none" strike="noStrike">
                <a:solidFill>
                  <a:srgbClr val="2954D1"/>
                </a:solidFill>
                <a:effectLst/>
                <a:latin typeface="Arial" panose="020B0604020202020204" pitchFamily="34" charset="0"/>
                <a:hlinkClick r:id="rId6"/>
              </a:rPr>
              <a:t>https://doi.org/10.1046/J.1524-4733.2002.55150.x</a:t>
            </a:r>
            <a:endParaRPr lang="en-GB" b="0" i="0">
              <a:solidFill>
                <a:srgbClr val="333333"/>
              </a:solidFill>
              <a:effectLst/>
              <a:latin typeface="Arial" panose="020B0604020202020204" pitchFamily="34" charset="0"/>
            </a:endParaRPr>
          </a:p>
          <a:p>
            <a:pPr algn="l"/>
            <a:r>
              <a:rPr lang="en-GB" b="0" i="0">
                <a:solidFill>
                  <a:srgbClr val="333333"/>
                </a:solidFill>
                <a:effectLst/>
                <a:latin typeface="Arial" panose="020B0604020202020204" pitchFamily="34" charset="0"/>
              </a:rPr>
              <a:t>Schmidt, C. O., &amp; Kohlmann, T. (2008). When to use the odds ratio or the relative risk? </a:t>
            </a:r>
            <a:r>
              <a:rPr lang="en-GB" b="0" i="1">
                <a:solidFill>
                  <a:srgbClr val="333333"/>
                </a:solidFill>
                <a:effectLst/>
                <a:latin typeface="Arial" panose="020B0604020202020204" pitchFamily="34" charset="0"/>
              </a:rPr>
              <a:t>International Journal of Public Health; Basel</a:t>
            </a:r>
            <a:r>
              <a:rPr lang="en-GB" b="0" i="0">
                <a:solidFill>
                  <a:srgbClr val="333333"/>
                </a:solidFill>
                <a:effectLst/>
                <a:latin typeface="Arial" panose="020B0604020202020204" pitchFamily="34" charset="0"/>
              </a:rPr>
              <a:t>, </a:t>
            </a:r>
            <a:r>
              <a:rPr lang="en-GB" b="0" i="1">
                <a:solidFill>
                  <a:srgbClr val="333333"/>
                </a:solidFill>
                <a:effectLst/>
                <a:latin typeface="Arial" panose="020B0604020202020204" pitchFamily="34" charset="0"/>
              </a:rPr>
              <a:t>53</a:t>
            </a:r>
            <a:r>
              <a:rPr lang="en-GB" b="0" i="0">
                <a:solidFill>
                  <a:srgbClr val="333333"/>
                </a:solidFill>
                <a:effectLst/>
                <a:latin typeface="Arial" panose="020B0604020202020204" pitchFamily="34" charset="0"/>
              </a:rPr>
              <a:t>(3), 165–167. </a:t>
            </a:r>
            <a:r>
              <a:rPr lang="en-GB" b="0" i="0" u="none" strike="noStrike">
                <a:solidFill>
                  <a:srgbClr val="2954D1"/>
                </a:solidFill>
                <a:effectLst/>
                <a:latin typeface="Arial" panose="020B0604020202020204" pitchFamily="34" charset="0"/>
                <a:hlinkClick r:id="rId7"/>
              </a:rPr>
              <a:t>http://dx.doi.org/10.1007/s00038-008-7068-3</a:t>
            </a:r>
            <a:endParaRPr lang="en-GB" b="0" i="0">
              <a:solidFill>
                <a:srgbClr val="333333"/>
              </a:solidFill>
              <a:effectLst/>
              <a:latin typeface="Arial" panose="020B0604020202020204" pitchFamily="34" charset="0"/>
            </a:endParaRPr>
          </a:p>
          <a:p>
            <a:endParaRPr lang="en-GB"/>
          </a:p>
        </p:txBody>
      </p:sp>
    </p:spTree>
    <p:extLst>
      <p:ext uri="{BB962C8B-B14F-4D97-AF65-F5344CB8AC3E}">
        <p14:creationId xmlns:p14="http://schemas.microsoft.com/office/powerpoint/2010/main" val="7256277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2168</Words>
  <Application>Microsoft Office PowerPoint</Application>
  <PresentationFormat>On-screen Show (4:3)</PresentationFormat>
  <Paragraphs>183</Paragraphs>
  <Slides>38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Myriad Pro</vt:lpstr>
      <vt:lpstr>Arial</vt:lpstr>
      <vt:lpstr>Calibri</vt:lpstr>
      <vt:lpstr>Palatino Linotype</vt:lpstr>
      <vt:lpstr>Wingdings</vt:lpstr>
      <vt:lpstr>20140311PresentationUWTSDTemplate</vt:lpstr>
      <vt:lpstr>  Social Epidemiology and Public Health Development      Semester 1       2021/22</vt:lpstr>
      <vt:lpstr>Learning outcomes</vt:lpstr>
      <vt:lpstr>Module Summary</vt:lpstr>
      <vt:lpstr>Aims of the Session</vt:lpstr>
      <vt:lpstr>Epidemiological statistical measurement</vt:lpstr>
      <vt:lpstr>Epidemiological statistical measurement</vt:lpstr>
      <vt:lpstr>Epidemiological statistical measurement</vt:lpstr>
      <vt:lpstr>Relative risk</vt:lpstr>
      <vt:lpstr>Relative Risk (RR) (risk ratio)</vt:lpstr>
      <vt:lpstr>RR Interpretation</vt:lpstr>
      <vt:lpstr>Relative Risk (risk ratio)</vt:lpstr>
      <vt:lpstr>RR Interpretation</vt:lpstr>
      <vt:lpstr>Activity</vt:lpstr>
      <vt:lpstr>Activity</vt:lpstr>
      <vt:lpstr>Sample article</vt:lpstr>
      <vt:lpstr>Odd Ratio</vt:lpstr>
      <vt:lpstr>Odds Ratio (OR)</vt:lpstr>
      <vt:lpstr>Odds Ratio</vt:lpstr>
      <vt:lpstr>OR Interpretation</vt:lpstr>
      <vt:lpstr>Activity</vt:lpstr>
      <vt:lpstr>Activity</vt:lpstr>
      <vt:lpstr>Study sample</vt:lpstr>
      <vt:lpstr>Sample article</vt:lpstr>
      <vt:lpstr>2x2 Table &amp; Formulas</vt:lpstr>
      <vt:lpstr>2x2 Table &amp; Formulas</vt:lpstr>
      <vt:lpstr>Epidemiological statistics terminologies</vt:lpstr>
      <vt:lpstr>Epidemiological statistics terminologies</vt:lpstr>
      <vt:lpstr>Proportion</vt:lpstr>
      <vt:lpstr>Rate</vt:lpstr>
      <vt:lpstr>Ratio </vt:lpstr>
      <vt:lpstr>Probability </vt:lpstr>
      <vt:lpstr>Odds</vt:lpstr>
      <vt:lpstr>Other Epidemiological statistical measurement</vt:lpstr>
      <vt:lpstr>Epidemiology statistical measurement</vt:lpstr>
      <vt:lpstr>Epidemiology statistical measurement</vt:lpstr>
      <vt:lpstr>Epidemiology statistical measurement</vt:lpstr>
      <vt:lpstr>Epidemiology statistical measurement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cp:revision>
  <dcterms:created xsi:type="dcterms:W3CDTF">2015-04-14T15:21:28Z</dcterms:created>
  <dcterms:modified xsi:type="dcterms:W3CDTF">2023-06-22T11:58:05Z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