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theme/theme3.xml" ContentType="application/vnd.openxmlformats-officedocument.theme+xml"/>
  <Override PartName="/ppt/slideLayouts/slideLayout29.xml" ContentType="application/vnd.openxmlformats-officedocument.presentationml.slideLayout+xml"/>
  <Override PartName="/ppt/theme/theme4.xml" ContentType="application/vnd.openxmlformats-officedocument.theme+xml"/>
  <Override PartName="/ppt/slideLayouts/slideLayout30.xml" ContentType="application/vnd.openxmlformats-officedocument.presentationml.slideLayout+xml"/>
  <Override PartName="/ppt/theme/theme5.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6.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7.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8.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857" r:id="rId1"/>
    <p:sldMasterId id="2147485871" r:id="rId2"/>
    <p:sldMasterId id="2147485886" r:id="rId3"/>
    <p:sldMasterId id="2147485888" r:id="rId4"/>
    <p:sldMasterId id="2147485890" r:id="rId5"/>
    <p:sldMasterId id="2147485892" r:id="rId6"/>
    <p:sldMasterId id="2147485907" r:id="rId7"/>
    <p:sldMasterId id="2147485910" r:id="rId8"/>
    <p:sldMasterId id="2147485914" r:id="rId9"/>
  </p:sldMasterIdLst>
  <p:notesMasterIdLst>
    <p:notesMasterId r:id="rId29"/>
  </p:notesMasterIdLst>
  <p:sldIdLst>
    <p:sldId id="714" r:id="rId10"/>
    <p:sldId id="434" r:id="rId11"/>
    <p:sldId id="753" r:id="rId12"/>
    <p:sldId id="751" r:id="rId13"/>
    <p:sldId id="752" r:id="rId14"/>
    <p:sldId id="763" r:id="rId15"/>
    <p:sldId id="764" r:id="rId16"/>
    <p:sldId id="754" r:id="rId17"/>
    <p:sldId id="755" r:id="rId18"/>
    <p:sldId id="756" r:id="rId19"/>
    <p:sldId id="757" r:id="rId20"/>
    <p:sldId id="758" r:id="rId21"/>
    <p:sldId id="760" r:id="rId22"/>
    <p:sldId id="267" r:id="rId23"/>
    <p:sldId id="286" r:id="rId24"/>
    <p:sldId id="761" r:id="rId25"/>
    <p:sldId id="258" r:id="rId26"/>
    <p:sldId id="263" r:id="rId27"/>
    <p:sldId id="678" r:id="rId2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5F2157-BC7D-034E-925B-28F85A4B1F95}" v="6" dt="2022-10-28T10:18:32.1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0845" autoAdjust="0"/>
  </p:normalViewPr>
  <p:slideViewPr>
    <p:cSldViewPr>
      <p:cViewPr varScale="1">
        <p:scale>
          <a:sx n="112" d="100"/>
          <a:sy n="112" d="100"/>
        </p:scale>
        <p:origin x="440" y="176"/>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slideMaster" Target="slideMasters/slideMaster3.xml"/><Relationship Id="rId21" Type="http://schemas.openxmlformats.org/officeDocument/2006/relationships/slide" Target="slides/slide12.xml"/><Relationship Id="rId34" Type="http://schemas.microsoft.com/office/2015/10/relationships/revisionInfo" Target="revisionInfo.xml"/><Relationship Id="rId7" Type="http://schemas.openxmlformats.org/officeDocument/2006/relationships/slideMaster" Target="slideMasters/slideMaster7.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presProps" Target="presProps.xml"/><Relationship Id="rId8" Type="http://schemas.openxmlformats.org/officeDocument/2006/relationships/slideMaster" Target="slideMasters/slideMaster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C789864A-3A56-41F6-A335-73702479F1B1}"/>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54275" name="Rectangle 3">
            <a:extLst>
              <a:ext uri="{FF2B5EF4-FFF2-40B4-BE49-F238E27FC236}">
                <a16:creationId xmlns:a16="http://schemas.microsoft.com/office/drawing/2014/main" id="{D12CE191-607C-4ED5-B96A-5804097E16C9}"/>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54276" name="Rectangle 4">
            <a:extLst>
              <a:ext uri="{FF2B5EF4-FFF2-40B4-BE49-F238E27FC236}">
                <a16:creationId xmlns:a16="http://schemas.microsoft.com/office/drawing/2014/main" id="{6F5B3E21-27B9-442E-9B7D-0B3B28F325D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7" name="Rectangle 5">
            <a:extLst>
              <a:ext uri="{FF2B5EF4-FFF2-40B4-BE49-F238E27FC236}">
                <a16:creationId xmlns:a16="http://schemas.microsoft.com/office/drawing/2014/main" id="{A9545B70-818C-4350-B7E5-E737E907708A}"/>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4278" name="Rectangle 6">
            <a:extLst>
              <a:ext uri="{FF2B5EF4-FFF2-40B4-BE49-F238E27FC236}">
                <a16:creationId xmlns:a16="http://schemas.microsoft.com/office/drawing/2014/main" id="{9659BAAD-1D27-469C-81BF-D95ACFE4B4CD}"/>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54279" name="Rectangle 7">
            <a:extLst>
              <a:ext uri="{FF2B5EF4-FFF2-40B4-BE49-F238E27FC236}">
                <a16:creationId xmlns:a16="http://schemas.microsoft.com/office/drawing/2014/main" id="{530CADE0-DCF4-4F56-A501-429CAAD43804}"/>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E528262-E08D-428F-855A-B41F7A7D8A9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EB97DCBE-0CDB-493A-98B4-E5DF0ED0985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6CF17A8-3792-4B2C-BEA9-E5832B0218AF}" type="slidenum">
              <a:rPr lang="en-GB" altLang="en-US"/>
              <a:pPr eaLnBrk="1" hangingPunct="1"/>
              <a:t>2</a:t>
            </a:fld>
            <a:endParaRPr lang="en-GB" altLang="en-US"/>
          </a:p>
        </p:txBody>
      </p:sp>
      <p:sp>
        <p:nvSpPr>
          <p:cNvPr id="55299" name="Rectangle 2">
            <a:extLst>
              <a:ext uri="{FF2B5EF4-FFF2-40B4-BE49-F238E27FC236}">
                <a16:creationId xmlns:a16="http://schemas.microsoft.com/office/drawing/2014/main" id="{A18EE03A-408F-4076-9EA2-5A4125569A51}"/>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E3C0A413-9E3E-4E66-B36D-4F494F6FA06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D967882-F96F-464A-B405-52C1B86C9AF1}" type="slidenum">
              <a:rPr lang="en-GB" altLang="en-US" smtClean="0"/>
              <a:pPr>
                <a:spcBef>
                  <a:spcPct val="0"/>
                </a:spcBef>
              </a:pPr>
              <a:t>7</a:t>
            </a:fld>
            <a:endParaRPr lang="en-GB" altLang="en-US"/>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28113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2429851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4113514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3CB2D-F43E-4EE0-BDB7-CC1239A1817A}" type="datetimeFigureOut">
              <a:rPr lang="en-GB" smtClean="0"/>
              <a:pPr/>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2274093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F03CB2D-F43E-4EE0-BDB7-CC1239A1817A}" type="datetimeFigureOut">
              <a:rPr lang="en-GB" smtClean="0"/>
              <a:pPr/>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1321417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F03CB2D-F43E-4EE0-BDB7-CC1239A1817A}" type="datetimeFigureOut">
              <a:rPr lang="en-GB" smtClean="0"/>
              <a:pPr/>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1591234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F03CB2D-F43E-4EE0-BDB7-CC1239A1817A}" type="datetimeFigureOut">
              <a:rPr lang="en-GB" smtClean="0"/>
              <a:pPr/>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920534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03CB2D-F43E-4EE0-BDB7-CC1239A1817A}" type="datetimeFigureOut">
              <a:rPr lang="en-GB" smtClean="0"/>
              <a:pPr/>
              <a:t>28/10/2022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3568295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03CB2D-F43E-4EE0-BDB7-CC1239A1817A}" type="datetimeFigureOut">
              <a:rPr lang="en-GB" smtClean="0"/>
              <a:pPr/>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341754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03CB2D-F43E-4EE0-BDB7-CC1239A1817A}" type="datetimeFigureOut">
              <a:rPr lang="en-GB" smtClean="0"/>
              <a:pPr/>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3390542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2633027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836437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GB"/>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GB"/>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5014FDFF-0B65-4342-ACC3-36A619F0DE3F}" type="slidenum">
              <a:rPr lang="en-GB"/>
              <a:pPr/>
              <a:t>‹#›</a:t>
            </a:fld>
            <a:endParaRPr lang="en-GB"/>
          </a:p>
        </p:txBody>
      </p:sp>
    </p:spTree>
    <p:extLst>
      <p:ext uri="{BB962C8B-B14F-4D97-AF65-F5344CB8AC3E}">
        <p14:creationId xmlns:p14="http://schemas.microsoft.com/office/powerpoint/2010/main" val="2546131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2F241972-81D8-4588-8E3A-88198214B6C8}"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455625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7"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E24110B5-E556-4826-B525-6CF286FB8DC2}" type="slidenum">
              <a:rPr lang="en-GB" altLang="en-US" smtClean="0"/>
              <a:pPr/>
              <a:t>‹#›</a:t>
            </a:fld>
            <a:endParaRPr lang="en-GB" altLang="en-US"/>
          </a:p>
        </p:txBody>
      </p:sp>
    </p:spTree>
    <p:extLst>
      <p:ext uri="{BB962C8B-B14F-4D97-AF65-F5344CB8AC3E}">
        <p14:creationId xmlns:p14="http://schemas.microsoft.com/office/powerpoint/2010/main" val="37029526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7A5C2D83-EADC-4DF3-8B67-A2234524DB79}" type="slidenum">
              <a:rPr lang="en-GB" altLang="en-US" smtClean="0"/>
              <a:pPr/>
              <a:t>‹#›</a:t>
            </a:fld>
            <a:endParaRPr lang="en-GB" altLang="en-US"/>
          </a:p>
        </p:txBody>
      </p:sp>
    </p:spTree>
    <p:extLst>
      <p:ext uri="{BB962C8B-B14F-4D97-AF65-F5344CB8AC3E}">
        <p14:creationId xmlns:p14="http://schemas.microsoft.com/office/powerpoint/2010/main" val="2120522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GB"/>
              <a:t>Click to edit Master title style</a:t>
            </a:r>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EC07B145-490A-468B-BADB-97B77D408101}" type="slidenum">
              <a:rPr lang="en-GB" altLang="en-US" smtClean="0"/>
              <a:pPr/>
              <a:t>‹#›</a:t>
            </a:fld>
            <a:endParaRPr lang="en-GB" altLang="en-US"/>
          </a:p>
        </p:txBody>
      </p:sp>
    </p:spTree>
    <p:extLst>
      <p:ext uri="{BB962C8B-B14F-4D97-AF65-F5344CB8AC3E}">
        <p14:creationId xmlns:p14="http://schemas.microsoft.com/office/powerpoint/2010/main" val="15969142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6292800-B7EB-4641-978D-3E4D5E597CF8}" type="slidenum">
              <a:rPr lang="en-GB" altLang="en-US" smtClean="0"/>
              <a:pPr/>
              <a:t>‹#›</a:t>
            </a:fld>
            <a:endParaRPr lang="en-GB" altLang="en-US"/>
          </a:p>
        </p:txBody>
      </p:sp>
    </p:spTree>
    <p:extLst>
      <p:ext uri="{BB962C8B-B14F-4D97-AF65-F5344CB8AC3E}">
        <p14:creationId xmlns:p14="http://schemas.microsoft.com/office/powerpoint/2010/main" val="10763944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5E963F1B-6022-4C93-B616-444291EEB6B0}" type="slidenum">
              <a:rPr lang="en-GB" altLang="en-US" smtClean="0"/>
              <a:pPr/>
              <a:t>‹#›</a:t>
            </a:fld>
            <a:endParaRPr lang="en-GB" altLang="en-US"/>
          </a:p>
        </p:txBody>
      </p:sp>
    </p:spTree>
    <p:extLst>
      <p:ext uri="{BB962C8B-B14F-4D97-AF65-F5344CB8AC3E}">
        <p14:creationId xmlns:p14="http://schemas.microsoft.com/office/powerpoint/2010/main" val="22282575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C15321B-0EBF-4D16-99AA-3EBA08559603}" type="slidenum">
              <a:rPr lang="en-GB" altLang="en-US" smtClean="0"/>
              <a:pPr/>
              <a:t>‹#›</a:t>
            </a:fld>
            <a:endParaRPr lang="en-GB" altLang="en-US"/>
          </a:p>
        </p:txBody>
      </p:sp>
    </p:spTree>
    <p:extLst>
      <p:ext uri="{BB962C8B-B14F-4D97-AF65-F5344CB8AC3E}">
        <p14:creationId xmlns:p14="http://schemas.microsoft.com/office/powerpoint/2010/main" val="9945788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E5B1206-4BEA-4DE1-86D4-BB6F08848B14}" type="slidenum">
              <a:rPr lang="en-GB" altLang="en-US" smtClean="0"/>
              <a:pPr/>
              <a:t>‹#›</a:t>
            </a:fld>
            <a:endParaRPr lang="en-GB" altLang="en-US"/>
          </a:p>
        </p:txBody>
      </p:sp>
    </p:spTree>
    <p:extLst>
      <p:ext uri="{BB962C8B-B14F-4D97-AF65-F5344CB8AC3E}">
        <p14:creationId xmlns:p14="http://schemas.microsoft.com/office/powerpoint/2010/main" val="36503259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GB"/>
              <a:t>Click to edit Master title style</a:t>
            </a:r>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B9C11C9-0E09-4BF1-B6EE-040F7B4FB224}" type="slidenum">
              <a:rPr lang="en-GB" altLang="en-US" smtClean="0"/>
              <a:pPr/>
              <a:t>‹#›</a:t>
            </a:fld>
            <a:endParaRPr lang="en-GB" altLang="en-US"/>
          </a:p>
        </p:txBody>
      </p:sp>
    </p:spTree>
    <p:extLst>
      <p:ext uri="{BB962C8B-B14F-4D97-AF65-F5344CB8AC3E}">
        <p14:creationId xmlns:p14="http://schemas.microsoft.com/office/powerpoint/2010/main" val="28290578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F77738F7-295B-4508-ABA3-286833E764CB}" type="slidenum">
              <a:rPr lang="en-GB" altLang="en-US" smtClean="0"/>
              <a:pPr/>
              <a:t>‹#›</a:t>
            </a:fld>
            <a:endParaRPr lang="en-GB" altLang="en-US"/>
          </a:p>
        </p:txBody>
      </p:sp>
    </p:spTree>
    <p:extLst>
      <p:ext uri="{BB962C8B-B14F-4D97-AF65-F5344CB8AC3E}">
        <p14:creationId xmlns:p14="http://schemas.microsoft.com/office/powerpoint/2010/main" val="21085006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8704529-0C7C-4881-9FD2-DB6B626FEA1A}" type="slidenum">
              <a:rPr lang="en-GB" altLang="en-US" smtClean="0"/>
              <a:pPr/>
              <a:t>‹#›</a:t>
            </a:fld>
            <a:endParaRPr lang="en-GB" altLang="en-US"/>
          </a:p>
        </p:txBody>
      </p:sp>
    </p:spTree>
    <p:extLst>
      <p:ext uri="{BB962C8B-B14F-4D97-AF65-F5344CB8AC3E}">
        <p14:creationId xmlns:p14="http://schemas.microsoft.com/office/powerpoint/2010/main" val="20889802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F80F890-3BC2-4AB7-8BB5-4A377FD4FEB1}" type="slidenum">
              <a:rPr lang="en-GB" altLang="en-US" smtClean="0"/>
              <a:pPr/>
              <a:t>‹#›</a:t>
            </a:fld>
            <a:endParaRPr lang="en-GB" altLang="en-US"/>
          </a:p>
        </p:txBody>
      </p:sp>
    </p:spTree>
    <p:extLst>
      <p:ext uri="{BB962C8B-B14F-4D97-AF65-F5344CB8AC3E}">
        <p14:creationId xmlns:p14="http://schemas.microsoft.com/office/powerpoint/2010/main" val="23488416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3240360" cy="2232248"/>
          </a:xfrm>
        </p:spPr>
        <p:txBody>
          <a:bodyPr anchor="t">
            <a:normAutofit/>
          </a:bodyPr>
          <a:lstStyle>
            <a:lvl1pPr algn="l">
              <a:defRPr sz="2400" b="1">
                <a:solidFill>
                  <a:schemeClr val="bg1"/>
                </a:solidFill>
                <a:latin typeface="Arial" pitchFamily="34" charset="0"/>
                <a:cs typeface="Arial" pitchFamily="34" charset="0"/>
              </a:defRPr>
            </a:lvl1pPr>
          </a:lstStyle>
          <a:p>
            <a:r>
              <a:rPr lang="en-GB"/>
              <a:t>Click to edit Master title style</a:t>
            </a:r>
            <a:endParaRPr lang="en-GB" dirty="0"/>
          </a:p>
        </p:txBody>
      </p:sp>
      <p:sp>
        <p:nvSpPr>
          <p:cNvPr id="3" name="Picture Placeholder 2"/>
          <p:cNvSpPr>
            <a:spLocks noGrp="1"/>
          </p:cNvSpPr>
          <p:nvPr>
            <p:ph type="pic" idx="1"/>
          </p:nvPr>
        </p:nvSpPr>
        <p:spPr>
          <a:xfrm>
            <a:off x="3923929" y="1844824"/>
            <a:ext cx="4694312" cy="4392488"/>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GB" dirty="0"/>
          </a:p>
        </p:txBody>
      </p:sp>
    </p:spTree>
    <p:extLst>
      <p:ext uri="{BB962C8B-B14F-4D97-AF65-F5344CB8AC3E}">
        <p14:creationId xmlns:p14="http://schemas.microsoft.com/office/powerpoint/2010/main" val="32828865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2"/>
            <a:ext cx="82296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25553323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907705" y="5949280"/>
            <a:ext cx="5328592" cy="675456"/>
          </a:xfrm>
          <a:prstGeom prst="rect">
            <a:avLst/>
          </a:prstGeom>
        </p:spPr>
        <p:txBody>
          <a:bodyPr/>
          <a:lstStyle>
            <a:lvl1pPr algn="l">
              <a:defRPr sz="900">
                <a:latin typeface="Arial" pitchFamily="34" charset="0"/>
                <a:cs typeface="Arial" pitchFamily="34" charset="0"/>
              </a:defRPr>
            </a:lvl1pPr>
          </a:lstStyle>
          <a:p>
            <a:r>
              <a:rPr lang="en-US" dirty="0"/>
              <a:t>Click to edit details end style </a:t>
            </a:r>
            <a:endParaRPr lang="en-GB" dirty="0"/>
          </a:p>
        </p:txBody>
      </p:sp>
    </p:spTree>
    <p:extLst>
      <p:ext uri="{BB962C8B-B14F-4D97-AF65-F5344CB8AC3E}">
        <p14:creationId xmlns:p14="http://schemas.microsoft.com/office/powerpoint/2010/main" val="178370622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3240360" cy="2232248"/>
          </a:xfrm>
        </p:spPr>
        <p:txBody>
          <a:bodyPr anchor="t">
            <a:normAutofit/>
          </a:bodyPr>
          <a:lstStyle>
            <a:lvl1pPr algn="l">
              <a:defRPr sz="2400" b="1">
                <a:solidFill>
                  <a:schemeClr val="bg1"/>
                </a:solidFill>
                <a:latin typeface="Arial" pitchFamily="34" charset="0"/>
                <a:cs typeface="Arial" pitchFamily="34" charset="0"/>
              </a:defRPr>
            </a:lvl1pPr>
          </a:lstStyle>
          <a:p>
            <a:r>
              <a:rPr lang="en-GB"/>
              <a:t>Click to edit Master title style</a:t>
            </a:r>
            <a:endParaRPr lang="en-GB" dirty="0"/>
          </a:p>
        </p:txBody>
      </p:sp>
      <p:sp>
        <p:nvSpPr>
          <p:cNvPr id="3" name="Picture Placeholder 2"/>
          <p:cNvSpPr>
            <a:spLocks noGrp="1"/>
          </p:cNvSpPr>
          <p:nvPr>
            <p:ph type="pic" idx="1"/>
          </p:nvPr>
        </p:nvSpPr>
        <p:spPr>
          <a:xfrm>
            <a:off x="3923929" y="1844824"/>
            <a:ext cx="4694312" cy="4392488"/>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GB" dirty="0"/>
          </a:p>
        </p:txBody>
      </p:sp>
    </p:spTree>
    <p:extLst>
      <p:ext uri="{BB962C8B-B14F-4D97-AF65-F5344CB8AC3E}">
        <p14:creationId xmlns:p14="http://schemas.microsoft.com/office/powerpoint/2010/main" val="36156138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2"/>
            <a:ext cx="82296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17128181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3240360" cy="2232248"/>
          </a:xfrm>
          <a:prstGeom prst="rect">
            <a:avLst/>
          </a:prstGeom>
        </p:spPr>
        <p:txBody>
          <a:bodyPr anchor="t">
            <a:normAutofit/>
          </a:bodyPr>
          <a:lstStyle>
            <a:lvl1pPr algn="l">
              <a:defRPr sz="2400" b="1">
                <a:solidFill>
                  <a:schemeClr val="bg1"/>
                </a:solidFill>
                <a:latin typeface="Arial" pitchFamily="34" charset="0"/>
                <a:cs typeface="Arial" pitchFamily="34" charset="0"/>
              </a:defRPr>
            </a:lvl1pPr>
          </a:lstStyle>
          <a:p>
            <a:r>
              <a:rPr lang="en-GB"/>
              <a:t>Click to edit Master title style</a:t>
            </a:r>
            <a:endParaRPr lang="en-GB" dirty="0"/>
          </a:p>
        </p:txBody>
      </p:sp>
      <p:sp>
        <p:nvSpPr>
          <p:cNvPr id="3" name="Picture Placeholder 2"/>
          <p:cNvSpPr>
            <a:spLocks noGrp="1"/>
          </p:cNvSpPr>
          <p:nvPr>
            <p:ph type="pic" idx="1"/>
          </p:nvPr>
        </p:nvSpPr>
        <p:spPr>
          <a:xfrm>
            <a:off x="3923929" y="1844824"/>
            <a:ext cx="4694312" cy="4392488"/>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GB" dirty="0"/>
          </a:p>
        </p:txBody>
      </p:sp>
    </p:spTree>
    <p:extLst>
      <p:ext uri="{BB962C8B-B14F-4D97-AF65-F5344CB8AC3E}">
        <p14:creationId xmlns:p14="http://schemas.microsoft.com/office/powerpoint/2010/main" val="8310425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7" y="6525344"/>
            <a:ext cx="971128" cy="218522"/>
          </a:xfrm>
        </p:spPr>
        <p:txBody>
          <a:body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966270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8140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GB"/>
              <a:t>Click to edit Master title style</a:t>
            </a:r>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40968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325650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638605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405853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828506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GB"/>
              <a:t>Click to edit Master title style</a:t>
            </a:r>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710652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2189976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32534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33068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3240360" cy="2232248"/>
          </a:xfrm>
        </p:spPr>
        <p:txBody>
          <a:bodyPr anchor="t">
            <a:normAutofit/>
          </a:bodyPr>
          <a:lstStyle>
            <a:lvl1pPr algn="l">
              <a:defRPr sz="2400" b="1">
                <a:solidFill>
                  <a:schemeClr val="bg1"/>
                </a:solidFill>
                <a:latin typeface="Arial" pitchFamily="34" charset="0"/>
                <a:cs typeface="Arial" pitchFamily="34" charset="0"/>
              </a:defRPr>
            </a:lvl1pPr>
          </a:lstStyle>
          <a:p>
            <a:r>
              <a:rPr lang="en-GB"/>
              <a:t>Click to edit Master title style</a:t>
            </a:r>
            <a:endParaRPr lang="en-GB" dirty="0"/>
          </a:p>
        </p:txBody>
      </p:sp>
      <p:sp>
        <p:nvSpPr>
          <p:cNvPr id="3" name="Picture Placeholder 2"/>
          <p:cNvSpPr>
            <a:spLocks noGrp="1"/>
          </p:cNvSpPr>
          <p:nvPr>
            <p:ph type="pic" idx="1"/>
          </p:nvPr>
        </p:nvSpPr>
        <p:spPr>
          <a:xfrm>
            <a:off x="3923929" y="1844824"/>
            <a:ext cx="4694312" cy="4392488"/>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GB" dirty="0"/>
          </a:p>
        </p:txBody>
      </p:sp>
    </p:spTree>
    <p:extLst>
      <p:ext uri="{BB962C8B-B14F-4D97-AF65-F5344CB8AC3E}">
        <p14:creationId xmlns:p14="http://schemas.microsoft.com/office/powerpoint/2010/main" val="15337344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2"/>
            <a:ext cx="82296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84068023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907705" y="5949280"/>
            <a:ext cx="5328592" cy="675456"/>
          </a:xfrm>
          <a:prstGeom prst="rect">
            <a:avLst/>
          </a:prstGeom>
        </p:spPr>
        <p:txBody>
          <a:bodyPr/>
          <a:lstStyle>
            <a:lvl1pPr algn="l">
              <a:defRPr sz="900">
                <a:latin typeface="Arial" pitchFamily="34" charset="0"/>
                <a:cs typeface="Arial" pitchFamily="34" charset="0"/>
              </a:defRPr>
            </a:lvl1pPr>
          </a:lstStyle>
          <a:p>
            <a:r>
              <a:rPr lang="en-US" dirty="0"/>
              <a:t>Click to edit details end style </a:t>
            </a:r>
            <a:endParaRPr lang="en-GB" dirty="0"/>
          </a:p>
        </p:txBody>
      </p:sp>
    </p:spTree>
    <p:extLst>
      <p:ext uri="{BB962C8B-B14F-4D97-AF65-F5344CB8AC3E}">
        <p14:creationId xmlns:p14="http://schemas.microsoft.com/office/powerpoint/2010/main" val="169413011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50188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907705" y="5949280"/>
            <a:ext cx="5328592" cy="675456"/>
          </a:xfrm>
          <a:prstGeom prst="rect">
            <a:avLst/>
          </a:prstGeom>
        </p:spPr>
        <p:txBody>
          <a:bodyPr/>
          <a:lstStyle>
            <a:lvl1pPr algn="l">
              <a:defRPr sz="900">
                <a:latin typeface="Arial" pitchFamily="34" charset="0"/>
                <a:cs typeface="Arial" pitchFamily="34" charset="0"/>
              </a:defRPr>
            </a:lvl1pPr>
          </a:lstStyle>
          <a:p>
            <a:r>
              <a:rPr lang="en-US" dirty="0"/>
              <a:t>Click to edit details end style </a:t>
            </a:r>
            <a:endParaRPr lang="en-GB" dirty="0"/>
          </a:p>
        </p:txBody>
      </p:sp>
    </p:spTree>
    <p:extLst>
      <p:ext uri="{BB962C8B-B14F-4D97-AF65-F5344CB8AC3E}">
        <p14:creationId xmlns:p14="http://schemas.microsoft.com/office/powerpoint/2010/main" val="412624028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39553" y="1772817"/>
            <a:ext cx="7918648" cy="1440161"/>
          </a:xfrm>
        </p:spPr>
        <p:txBody>
          <a:bodyPr anchor="t"/>
          <a:lstStyle>
            <a:lvl1pPr algn="l">
              <a:defRPr baseline="0">
                <a:solidFill>
                  <a:schemeClr val="bg1"/>
                </a:solidFill>
                <a:latin typeface="Arial" pitchFamily="34" charset="0"/>
                <a:cs typeface="Arial" pitchFamily="34" charset="0"/>
              </a:defRPr>
            </a:lvl1pPr>
          </a:lstStyle>
          <a:p>
            <a:r>
              <a:rPr lang="en-US" dirty="0"/>
              <a:t>Intro title</a:t>
            </a:r>
            <a:endParaRPr lang="en-GB" dirty="0"/>
          </a:p>
        </p:txBody>
      </p:sp>
      <p:sp>
        <p:nvSpPr>
          <p:cNvPr id="3" name="Subtitle 2"/>
          <p:cNvSpPr>
            <a:spLocks noGrp="1"/>
          </p:cNvSpPr>
          <p:nvPr>
            <p:ph type="subTitle" idx="1" hasCustomPrompt="1"/>
          </p:nvPr>
        </p:nvSpPr>
        <p:spPr>
          <a:xfrm>
            <a:off x="539553" y="3645024"/>
            <a:ext cx="7232848" cy="1993776"/>
          </a:xfrm>
        </p:spPr>
        <p:txBody>
          <a:bodyPr>
            <a:normAutofit/>
          </a:bodyPr>
          <a:lstStyle>
            <a:lvl1pPr marL="0" indent="0" algn="l">
              <a:buNone/>
              <a:defRPr sz="1500">
                <a:solidFill>
                  <a:schemeClr val="bg1"/>
                </a:solidFill>
                <a:latin typeface="Arial" pitchFamily="34" charset="0"/>
                <a:cs typeface="Arial" pitchFamily="34" charset="0"/>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err="1"/>
              <a:t>Subheader</a:t>
            </a:r>
            <a:r>
              <a:rPr lang="en-US" dirty="0"/>
              <a:t> – move to suit length of intro title</a:t>
            </a:r>
            <a:endParaRPr lang="en-GB" dirty="0"/>
          </a:p>
        </p:txBody>
      </p:sp>
      <p:sp>
        <p:nvSpPr>
          <p:cNvPr id="4" name="Date Placeholder 3"/>
          <p:cNvSpPr>
            <a:spLocks noGrp="1"/>
          </p:cNvSpPr>
          <p:nvPr>
            <p:ph type="dt" sz="half" idx="10"/>
          </p:nvPr>
        </p:nvSpPr>
        <p:spPr/>
        <p:txBody>
          <a:bodyPr/>
          <a:lstStyle/>
          <a:p>
            <a:fld id="{C57EBBD4-4BE8-4E28-B92B-60C7AE278155}" type="datetimeFigureOut">
              <a:rPr lang="en-GB" smtClean="0"/>
              <a:pPr/>
              <a:t>28/10/2022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BAA0EF1-890B-4AF0-91B2-4B14D5602417}" type="slidenum">
              <a:rPr lang="en-GB" smtClean="0"/>
              <a:pPr/>
              <a:t>‹#›</a:t>
            </a:fld>
            <a:endParaRPr lang="en-GB" dirty="0"/>
          </a:p>
        </p:txBody>
      </p:sp>
    </p:spTree>
    <p:extLst>
      <p:ext uri="{BB962C8B-B14F-4D97-AF65-F5344CB8AC3E}">
        <p14:creationId xmlns:p14="http://schemas.microsoft.com/office/powerpoint/2010/main" val="38851668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C57EBBD4-4BE8-4E28-B92B-60C7AE278155}" type="datetimeFigureOut">
              <a:rPr lang="en-GB" smtClean="0"/>
              <a:pPr/>
              <a:t>28/10/2022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BAA0EF1-890B-4AF0-91B2-4B14D5602417}" type="slidenum">
              <a:rPr lang="en-GB" smtClean="0"/>
              <a:pPr/>
              <a:t>‹#›</a:t>
            </a:fld>
            <a:endParaRPr lang="en-GB" dirty="0"/>
          </a:p>
        </p:txBody>
      </p:sp>
    </p:spTree>
    <p:extLst>
      <p:ext uri="{BB962C8B-B14F-4D97-AF65-F5344CB8AC3E}">
        <p14:creationId xmlns:p14="http://schemas.microsoft.com/office/powerpoint/2010/main" val="31774497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3240360" cy="2232248"/>
          </a:xfrm>
        </p:spPr>
        <p:txBody>
          <a:bodyPr anchor="t">
            <a:normAutofit/>
          </a:bodyPr>
          <a:lstStyle>
            <a:lvl1pPr algn="l">
              <a:defRPr sz="2400" b="1">
                <a:solidFill>
                  <a:schemeClr val="bg1"/>
                </a:solidFill>
                <a:latin typeface="Arial" pitchFamily="34" charset="0"/>
                <a:cs typeface="Arial" pitchFamily="34" charset="0"/>
              </a:defRPr>
            </a:lvl1pPr>
          </a:lstStyle>
          <a:p>
            <a:r>
              <a:rPr lang="en-GB"/>
              <a:t>Click to edit Master title style</a:t>
            </a:r>
            <a:endParaRPr lang="en-GB" dirty="0"/>
          </a:p>
        </p:txBody>
      </p:sp>
      <p:sp>
        <p:nvSpPr>
          <p:cNvPr id="3" name="Picture Placeholder 2"/>
          <p:cNvSpPr>
            <a:spLocks noGrp="1"/>
          </p:cNvSpPr>
          <p:nvPr>
            <p:ph type="pic" idx="1"/>
          </p:nvPr>
        </p:nvSpPr>
        <p:spPr>
          <a:xfrm>
            <a:off x="3923929" y="1844824"/>
            <a:ext cx="4694312" cy="4392488"/>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GB" dirty="0"/>
          </a:p>
        </p:txBody>
      </p:sp>
    </p:spTree>
    <p:extLst>
      <p:ext uri="{BB962C8B-B14F-4D97-AF65-F5344CB8AC3E}">
        <p14:creationId xmlns:p14="http://schemas.microsoft.com/office/powerpoint/2010/main" val="2218797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2"/>
            <a:ext cx="82296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4166391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2182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6" Type="http://schemas.openxmlformats.org/officeDocument/2006/relationships/image" Target="../media/image1.jp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theme" Target="../theme/theme2.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theme" Target="../theme/theme3.xml"/><Relationship Id="rId1" Type="http://schemas.openxmlformats.org/officeDocument/2006/relationships/slideLayout" Target="../slideLayouts/slideLayout2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theme" Target="../theme/theme4.xml"/><Relationship Id="rId1" Type="http://schemas.openxmlformats.org/officeDocument/2006/relationships/slideLayout" Target="../slideLayouts/slideLayout2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theme" Target="../theme/theme5.xml"/><Relationship Id="rId1" Type="http://schemas.openxmlformats.org/officeDocument/2006/relationships/slideLayout" Target="../slideLayouts/slideLayout3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image" Target="../media/image3.JPG"/><Relationship Id="rId2" Type="http://schemas.openxmlformats.org/officeDocument/2006/relationships/slideLayout" Target="../slideLayouts/slideLayout32.xml"/><Relationship Id="rId16" Type="http://schemas.openxmlformats.org/officeDocument/2006/relationships/image" Target="../media/image1.jpg"/><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theme" Target="../theme/theme6.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46.xml"/><Relationship Id="rId1" Type="http://schemas.openxmlformats.org/officeDocument/2006/relationships/slideLayout" Target="../slideLayouts/slideLayout45.xml"/><Relationship Id="rId4" Type="http://schemas.openxmlformats.org/officeDocument/2006/relationships/image" Target="../media/image5.JPG"/></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9.xml"/><Relationship Id="rId2" Type="http://schemas.openxmlformats.org/officeDocument/2006/relationships/slideLayout" Target="../slideLayouts/slideLayout48.xml"/><Relationship Id="rId1" Type="http://schemas.openxmlformats.org/officeDocument/2006/relationships/slideLayout" Target="../slideLayouts/slideLayout47.xml"/><Relationship Id="rId5" Type="http://schemas.openxmlformats.org/officeDocument/2006/relationships/image" Target="../media/image3.JPG"/><Relationship Id="rId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51.xml"/><Relationship Id="rId1" Type="http://schemas.openxmlformats.org/officeDocument/2006/relationships/slideLayout" Target="../slideLayouts/slideLayout50.xml"/><Relationship Id="rId4" Type="http://schemas.openxmlformats.org/officeDocument/2006/relationships/image" Target="../media/image4.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03CB2D-F43E-4EE0-BDB7-CC1239A1817A}" type="datetimeFigureOut">
              <a:rPr lang="en-GB" smtClean="0"/>
              <a:pPr/>
              <a:t>28/10/2022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028D95-43B7-45B8-9658-702A8A265166}" type="slidenum">
              <a:rPr lang="en-GB" smtClean="0"/>
              <a:pPr/>
              <a:t>‹#›</a:t>
            </a:fld>
            <a:endParaRPr lang="en-GB"/>
          </a:p>
        </p:txBody>
      </p:sp>
    </p:spTree>
    <p:extLst>
      <p:ext uri="{BB962C8B-B14F-4D97-AF65-F5344CB8AC3E}">
        <p14:creationId xmlns:p14="http://schemas.microsoft.com/office/powerpoint/2010/main" val="2154691188"/>
      </p:ext>
    </p:extLst>
  </p:cSld>
  <p:clrMap bg1="lt1" tx1="dk1" bg2="lt2" tx2="dk2" accent1="accent1" accent2="accent2" accent3="accent3" accent4="accent4" accent5="accent5" accent6="accent6" hlink="hlink" folHlink="folHlink"/>
  <p:sldLayoutIdLst>
    <p:sldLayoutId id="2147485858" r:id="rId1"/>
    <p:sldLayoutId id="2147485859" r:id="rId2"/>
    <p:sldLayoutId id="2147485860" r:id="rId3"/>
    <p:sldLayoutId id="2147485861" r:id="rId4"/>
    <p:sldLayoutId id="2147485862" r:id="rId5"/>
    <p:sldLayoutId id="2147485863" r:id="rId6"/>
    <p:sldLayoutId id="2147485864" r:id="rId7"/>
    <p:sldLayoutId id="2147485865" r:id="rId8"/>
    <p:sldLayoutId id="2147485866" r:id="rId9"/>
    <p:sldLayoutId id="2147485867" r:id="rId10"/>
    <p:sldLayoutId id="2147485868" r:id="rId11"/>
    <p:sldLayoutId id="2147485869" r:id="rId12"/>
    <p:sldLayoutId id="2147485870"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65360365-5F60-4280-962E-7A8589EBC0C9}" type="slidenum">
              <a:rPr lang="en-GB" altLang="en-US" smtClean="0"/>
              <a:pPr/>
              <a:t>‹#›</a:t>
            </a:fld>
            <a:endParaRPr lang="en-GB" altLang="en-US"/>
          </a:p>
        </p:txBody>
      </p:sp>
    </p:spTree>
    <p:extLst>
      <p:ext uri="{BB962C8B-B14F-4D97-AF65-F5344CB8AC3E}">
        <p14:creationId xmlns:p14="http://schemas.microsoft.com/office/powerpoint/2010/main" val="1935647937"/>
      </p:ext>
    </p:extLst>
  </p:cSld>
  <p:clrMap bg1="lt1" tx1="dk1" bg2="lt2" tx2="dk2" accent1="accent1" accent2="accent2" accent3="accent3" accent4="accent4" accent5="accent5" accent6="accent6" hlink="hlink" folHlink="folHlink"/>
  <p:sldLayoutIdLst>
    <p:sldLayoutId id="2147485872" r:id="rId1"/>
    <p:sldLayoutId id="2147485873" r:id="rId2"/>
    <p:sldLayoutId id="2147485874" r:id="rId3"/>
    <p:sldLayoutId id="2147485875" r:id="rId4"/>
    <p:sldLayoutId id="2147485876" r:id="rId5"/>
    <p:sldLayoutId id="2147485877" r:id="rId6"/>
    <p:sldLayoutId id="2147485878" r:id="rId7"/>
    <p:sldLayoutId id="2147485879" r:id="rId8"/>
    <p:sldLayoutId id="2147485880" r:id="rId9"/>
    <p:sldLayoutId id="2147485881" r:id="rId10"/>
    <p:sldLayoutId id="2147485882" r:id="rId11"/>
    <p:sldLayoutId id="2147485883" r:id="rId12"/>
    <p:sldLayoutId id="2147485884" r:id="rId13"/>
    <p:sldLayoutId id="2147485885" r:id="rId14"/>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57EBBD4-4BE8-4E28-B92B-60C7AE278155}" type="datetimeFigureOut">
              <a:rPr lang="en-GB" smtClean="0">
                <a:solidFill>
                  <a:prstClr val="black">
                    <a:tint val="75000"/>
                  </a:prstClr>
                </a:solidFill>
              </a:rPr>
              <a:pPr/>
              <a:t>28/10/2022</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213125351"/>
      </p:ext>
    </p:extLst>
  </p:cSld>
  <p:clrMap bg1="lt1" tx1="dk1" bg2="lt2" tx2="dk2" accent1="accent1" accent2="accent2" accent3="accent3" accent4="accent4" accent5="accent5" accent6="accent6" hlink="hlink" folHlink="folHlink"/>
  <p:sldLayoutIdLst>
    <p:sldLayoutId id="2147485887" r:id="rId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55612048"/>
      </p:ext>
    </p:extLst>
  </p:cSld>
  <p:clrMap bg1="lt1" tx1="dk1" bg2="lt2" tx2="dk2" accent1="accent1" accent2="accent2" accent3="accent3" accent4="accent4" accent5="accent5" accent6="accent6" hlink="hlink" folHlink="folHlink"/>
  <p:sldLayoutIdLst>
    <p:sldLayoutId id="2147485889" r:id="rId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3252507"/>
      </p:ext>
    </p:extLst>
  </p:cSld>
  <p:clrMap bg1="lt1" tx1="dk1" bg2="lt2" tx2="dk2" accent1="accent1" accent2="accent2" accent3="accent3" accent4="accent4" accent5="accent5" accent6="accent6" hlink="hlink" folHlink="folHlink"/>
  <p:sldLayoutIdLst>
    <p:sldLayoutId id="2147485891" r:id="rId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EB2DF76B-374D-4604-BEB2-FC4C11A76E97}" type="datetimeFigureOut">
              <a:rPr lang="en-GB" smtClean="0"/>
              <a:t>28/10/2022</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F1F260D3-FE7A-4120-B976-2A09411C9894}" type="slidenum">
              <a:rPr lang="en-GB" smtClean="0"/>
              <a:t>‹#›</a:t>
            </a:fld>
            <a:endParaRPr lang="en-GB"/>
          </a:p>
        </p:txBody>
      </p:sp>
      <p:pic>
        <p:nvPicPr>
          <p:cNvPr id="7" name="Picture 6">
            <a:extLst>
              <a:ext uri="{FF2B5EF4-FFF2-40B4-BE49-F238E27FC236}">
                <a16:creationId xmlns:a16="http://schemas.microsoft.com/office/drawing/2014/main" id="{6B51B36D-8AE5-FB4B-B209-F3666BD7233F}"/>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195771740"/>
      </p:ext>
    </p:extLst>
  </p:cSld>
  <p:clrMap bg1="lt1" tx1="dk1" bg2="lt2" tx2="dk2" accent1="accent1" accent2="accent2" accent3="accent3" accent4="accent4" accent5="accent5" accent6="accent6" hlink="hlink" folHlink="folHlink"/>
  <p:sldLayoutIdLst>
    <p:sldLayoutId id="2147485893" r:id="rId1"/>
    <p:sldLayoutId id="2147485894" r:id="rId2"/>
    <p:sldLayoutId id="2147485895" r:id="rId3"/>
    <p:sldLayoutId id="2147485896" r:id="rId4"/>
    <p:sldLayoutId id="2147485897" r:id="rId5"/>
    <p:sldLayoutId id="2147485898" r:id="rId6"/>
    <p:sldLayoutId id="2147485899" r:id="rId7"/>
    <p:sldLayoutId id="2147485900" r:id="rId8"/>
    <p:sldLayoutId id="2147485901" r:id="rId9"/>
    <p:sldLayoutId id="2147485902" r:id="rId10"/>
    <p:sldLayoutId id="2147485903" r:id="rId11"/>
    <p:sldLayoutId id="2147485904" r:id="rId12"/>
    <p:sldLayoutId id="2147485905" r:id="rId13"/>
    <p:sldLayoutId id="2147485906" r:id="rId14"/>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60167964"/>
      </p:ext>
    </p:extLst>
  </p:cSld>
  <p:clrMap bg1="lt1" tx1="dk1" bg2="lt2" tx2="dk2" accent1="accent1" accent2="accent2" accent3="accent3" accent4="accent4" accent5="accent5" accent6="accent6" hlink="hlink" folHlink="folHlink"/>
  <p:sldLayoutIdLst>
    <p:sldLayoutId id="2147485908" r:id="rId1"/>
    <p:sldLayoutId id="2147485909" r:id="rId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57EBBD4-4BE8-4E28-B92B-60C7AE278155}" type="datetimeFigureOut">
              <a:rPr lang="en-GB" smtClean="0"/>
              <a:pPr/>
              <a:t>28/10/2022</a:t>
            </a:fld>
            <a:endParaRPr lang="en-GB" dirty="0"/>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BAA0EF1-890B-4AF0-91B2-4B14D5602417}" type="slidenum">
              <a:rPr lang="en-GB" smtClean="0"/>
              <a:pPr/>
              <a:t>‹#›</a:t>
            </a:fld>
            <a:endParaRPr lang="en-GB" dirty="0"/>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33940158"/>
      </p:ext>
    </p:extLst>
  </p:cSld>
  <p:clrMap bg1="lt1" tx1="dk1" bg2="lt2" tx2="dk2" accent1="accent1" accent2="accent2" accent3="accent3" accent4="accent4" accent5="accent5" accent6="accent6" hlink="hlink" folHlink="folHlink"/>
  <p:sldLayoutIdLst>
    <p:sldLayoutId id="2147485911" r:id="rId1"/>
    <p:sldLayoutId id="2147485912" r:id="rId2"/>
    <p:sldLayoutId id="2147485913" r:id="rId3"/>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98995033"/>
      </p:ext>
    </p:extLst>
  </p:cSld>
  <p:clrMap bg1="lt1" tx1="dk1" bg2="lt2" tx2="dk2" accent1="accent1" accent2="accent2" accent3="accent3" accent4="accent4" accent5="accent5" accent6="accent6" hlink="hlink" folHlink="folHlink"/>
  <p:sldLayoutIdLst>
    <p:sldLayoutId id="2147485915" r:id="rId1"/>
    <p:sldLayoutId id="2147485916" r:id="rId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oleObject" Target="../embeddings/oleObject1.bin"/><Relationship Id="rId1" Type="http://schemas.openxmlformats.org/officeDocument/2006/relationships/slideLayout" Target="../slideLayouts/slideLayout12.xml"/><Relationship Id="rId4" Type="http://schemas.openxmlformats.org/officeDocument/2006/relationships/image" Target="../media/image16.jpg"/></Relationships>
</file>

<file path=ppt/slides/_rels/slide1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image" Target="../media/image18.png"/><Relationship Id="rId1" Type="http://schemas.openxmlformats.org/officeDocument/2006/relationships/slideLayout" Target="../slideLayouts/slideLayout4.xm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image" Target="file:///D:\PPT_ImageInsertion\test\Chapter30\jpg\Figure%2030.015.jpg"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a:extLst>
              <a:ext uri="{FF2B5EF4-FFF2-40B4-BE49-F238E27FC236}">
                <a16:creationId xmlns:a16="http://schemas.microsoft.com/office/drawing/2014/main" id="{29F8C0D5-10B2-4548-94C6-CA8B9DC5B38B}"/>
              </a:ext>
            </a:extLst>
          </p:cNvPr>
          <p:cNvSpPr>
            <a:spLocks noGrp="1" noChangeArrowheads="1"/>
          </p:cNvSpPr>
          <p:nvPr>
            <p:ph type="ctrTitle"/>
          </p:nvPr>
        </p:nvSpPr>
        <p:spPr/>
        <p:txBody>
          <a:bodyPr>
            <a:normAutofit fontScale="90000"/>
          </a:bodyPr>
          <a:lstStyle/>
          <a:p>
            <a:pPr>
              <a:defRPr/>
            </a:pPr>
            <a:r>
              <a:rPr lang="en-GB" sz="5300" dirty="0">
                <a:solidFill>
                  <a:schemeClr val="tx1"/>
                </a:solidFill>
              </a:rPr>
              <a:t>An Introduction to Cells</a:t>
            </a:r>
            <a:br>
              <a:rPr lang="en-GB" sz="3200" dirty="0">
                <a:solidFill>
                  <a:schemeClr val="tx1"/>
                </a:solidFill>
              </a:rPr>
            </a:br>
            <a:br>
              <a:rPr lang="en-GB" sz="3200" dirty="0">
                <a:solidFill>
                  <a:schemeClr val="tx1"/>
                </a:solidFill>
              </a:rPr>
            </a:br>
            <a:endParaRPr lang="en-GB" sz="4000" dirty="0"/>
          </a:p>
        </p:txBody>
      </p:sp>
      <p:sp>
        <p:nvSpPr>
          <p:cNvPr id="330755" name="Rectangle 3">
            <a:extLst>
              <a:ext uri="{FF2B5EF4-FFF2-40B4-BE49-F238E27FC236}">
                <a16:creationId xmlns:a16="http://schemas.microsoft.com/office/drawing/2014/main" id="{881DD470-7E84-47EE-A47D-54CEA5D93FBF}"/>
              </a:ext>
            </a:extLst>
          </p:cNvPr>
          <p:cNvSpPr>
            <a:spLocks noGrp="1" noChangeArrowheads="1"/>
          </p:cNvSpPr>
          <p:nvPr>
            <p:ph type="subTitle" idx="1"/>
          </p:nvPr>
        </p:nvSpPr>
        <p:spPr>
          <a:xfrm>
            <a:off x="1371600" y="3886200"/>
            <a:ext cx="6400800" cy="622920"/>
          </a:xfrm>
        </p:spPr>
        <p:txBody>
          <a:bodyPr>
            <a:normAutofit/>
          </a:bodyPr>
          <a:lstStyle/>
          <a:p>
            <a:pPr>
              <a:lnSpc>
                <a:spcPct val="80000"/>
              </a:lnSpc>
              <a:defRPr/>
            </a:pPr>
            <a:r>
              <a:rPr lang="en-GB" dirty="0"/>
              <a:t>Geraint Forster</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a:extLst>
              <a:ext uri="{FF2B5EF4-FFF2-40B4-BE49-F238E27FC236}">
                <a16:creationId xmlns:a16="http://schemas.microsoft.com/office/drawing/2014/main" id="{1236AA2B-F7EF-4A3A-A2C4-B18CA055A3CD}"/>
              </a:ext>
            </a:extLst>
          </p:cNvPr>
          <p:cNvSpPr>
            <a:spLocks noGrp="1" noChangeArrowheads="1"/>
          </p:cNvSpPr>
          <p:nvPr>
            <p:ph type="title"/>
          </p:nvPr>
        </p:nvSpPr>
        <p:spPr>
          <a:xfrm>
            <a:off x="457200" y="277813"/>
            <a:ext cx="8229600" cy="777875"/>
          </a:xfrm>
        </p:spPr>
        <p:txBody>
          <a:bodyPr/>
          <a:lstStyle/>
          <a:p>
            <a:pPr eaLnBrk="1" hangingPunct="1">
              <a:defRPr/>
            </a:pPr>
            <a:r>
              <a:rPr lang="en-GB" dirty="0"/>
              <a:t>Aims</a:t>
            </a:r>
          </a:p>
        </p:txBody>
      </p:sp>
      <p:sp>
        <p:nvSpPr>
          <p:cNvPr id="330755" name="Rectangle 3">
            <a:extLst>
              <a:ext uri="{FF2B5EF4-FFF2-40B4-BE49-F238E27FC236}">
                <a16:creationId xmlns:a16="http://schemas.microsoft.com/office/drawing/2014/main" id="{A7673E8B-9147-4537-9015-AE424E9F31ED}"/>
              </a:ext>
            </a:extLst>
          </p:cNvPr>
          <p:cNvSpPr>
            <a:spLocks noGrp="1" noChangeArrowheads="1"/>
          </p:cNvSpPr>
          <p:nvPr>
            <p:ph idx="1"/>
          </p:nvPr>
        </p:nvSpPr>
        <p:spPr>
          <a:xfrm>
            <a:off x="468313" y="1341438"/>
            <a:ext cx="8229600" cy="3382962"/>
          </a:xfrm>
        </p:spPr>
        <p:txBody>
          <a:bodyPr/>
          <a:lstStyle/>
          <a:p>
            <a:pPr eaLnBrk="1" hangingPunct="1">
              <a:buFont typeface="Wingdings" panose="05000000000000000000" pitchFamily="2" charset="2"/>
              <a:buNone/>
              <a:defRPr/>
            </a:pPr>
            <a:r>
              <a:rPr lang="en-GB" dirty="0"/>
              <a:t>After this lecture you should be able to...</a:t>
            </a:r>
          </a:p>
          <a:p>
            <a:pPr eaLnBrk="1" hangingPunct="1">
              <a:buFont typeface="Arial" pitchFamily="34" charset="0"/>
              <a:buChar char="•"/>
              <a:defRPr/>
            </a:pPr>
            <a:r>
              <a:rPr lang="en-GB" dirty="0"/>
              <a:t>Describe the basic structure and function  of a human cell.</a:t>
            </a:r>
          </a:p>
          <a:p>
            <a:pPr eaLnBrk="1" hangingPunct="1">
              <a:buFont typeface="Arial" pitchFamily="34" charset="0"/>
              <a:buChar char="•"/>
              <a:defRPr/>
            </a:pPr>
            <a:r>
              <a:rPr lang="en-GB" dirty="0"/>
              <a:t>Describe the function of the adipocyte</a:t>
            </a:r>
          </a:p>
          <a:p>
            <a:pPr eaLnBrk="1" hangingPunct="1">
              <a:buFont typeface="Arial" pitchFamily="34" charset="0"/>
              <a:buChar char="•"/>
              <a:defRPr/>
            </a:pPr>
            <a:r>
              <a:rPr lang="en-GB" dirty="0"/>
              <a:t>Describe the basic structure and function of the cell membrane, including different transport mechanisms</a:t>
            </a:r>
          </a:p>
          <a:p>
            <a:pPr eaLnBrk="1" hangingPunct="1">
              <a:defRPr/>
            </a:pPr>
            <a:endParaRPr lang="en-GB" dirty="0">
              <a:solidFill>
                <a:schemeClr val="hlink"/>
              </a:solidFill>
            </a:endParaRPr>
          </a:p>
          <a:p>
            <a:pPr eaLnBrk="1" hangingPunct="1">
              <a:buFont typeface="Wingdings" panose="05000000000000000000" pitchFamily="2" charset="2"/>
              <a:buNone/>
              <a:defRPr/>
            </a:pPr>
            <a:endParaRPr lang="en-GB" dirty="0">
              <a:solidFill>
                <a:schemeClr val="hlink"/>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a:xfrm>
            <a:off x="457200" y="277813"/>
            <a:ext cx="8229600" cy="708693"/>
          </a:xfrm>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462940" y="836712"/>
            <a:ext cx="3744416" cy="4765555"/>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788024" y="1124745"/>
            <a:ext cx="4038600" cy="4746750"/>
          </a:xfrm>
        </p:spPr>
        <p:txBody>
          <a:bodyPr/>
          <a:lstStyle/>
          <a:p>
            <a:r>
              <a:rPr lang="en-US" dirty="0"/>
              <a:t>Basic structure of a eukaryotic cell – a cell with a nucleus – and the organelles</a:t>
            </a:r>
          </a:p>
          <a:p>
            <a:r>
              <a:rPr lang="en-US" dirty="0"/>
              <a:t>Cells have specialized functions</a:t>
            </a:r>
          </a:p>
          <a:p>
            <a:pPr lvl="1"/>
            <a:r>
              <a:rPr lang="en-US" dirty="0"/>
              <a:t>Skeletal muscle cells</a:t>
            </a:r>
          </a:p>
          <a:p>
            <a:pPr lvl="1"/>
            <a:r>
              <a:rPr lang="en-US" dirty="0"/>
              <a:t>Cardiac muscle cells</a:t>
            </a:r>
          </a:p>
          <a:p>
            <a:pPr lvl="1"/>
            <a:r>
              <a:rPr lang="en-US" dirty="0"/>
              <a:t>Adipocytes</a:t>
            </a:r>
          </a:p>
          <a:p>
            <a:pPr lvl="1"/>
            <a:r>
              <a:rPr lang="en-US" dirty="0"/>
              <a:t>Parietal stomach cells</a:t>
            </a:r>
          </a:p>
          <a:p>
            <a:pPr lvl="1"/>
            <a:r>
              <a:rPr lang="en-US" dirty="0"/>
              <a:t>Pancreatic beta-cells</a:t>
            </a:r>
          </a:p>
          <a:p>
            <a:pPr lvl="1"/>
            <a:endParaRPr lang="en-US" dirty="0"/>
          </a:p>
          <a:p>
            <a:pPr marL="457200" lvl="1" indent="0">
              <a:buNone/>
            </a:pPr>
            <a:endParaRPr lang="en-GB" dirty="0"/>
          </a:p>
        </p:txBody>
      </p:sp>
    </p:spTree>
    <p:extLst>
      <p:ext uri="{BB962C8B-B14F-4D97-AF65-F5344CB8AC3E}">
        <p14:creationId xmlns:p14="http://schemas.microsoft.com/office/powerpoint/2010/main" val="712162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241176" y="1124744"/>
            <a:ext cx="4330824" cy="4736839"/>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788024" y="1340769"/>
            <a:ext cx="4038600" cy="3900044"/>
          </a:xfrm>
        </p:spPr>
        <p:txBody>
          <a:bodyPr>
            <a:normAutofit lnSpcReduction="10000"/>
          </a:bodyPr>
          <a:lstStyle/>
          <a:p>
            <a:r>
              <a:rPr lang="en-US" sz="2400" dirty="0"/>
              <a:t>Structures inside a cell are called organelles</a:t>
            </a:r>
          </a:p>
          <a:p>
            <a:r>
              <a:rPr lang="en-US" sz="2400" dirty="0"/>
              <a:t>Cell is a single living unit – so the organelles can be considered as the equivalent of the organs</a:t>
            </a:r>
          </a:p>
          <a:p>
            <a:r>
              <a:rPr lang="en-US" sz="2400" dirty="0"/>
              <a:t>Cytoplasm, all of the material inside the cell, enclosed by the cell membrane, but not the nucleus. </a:t>
            </a:r>
            <a:endParaRPr lang="en-GB" sz="2400" dirty="0"/>
          </a:p>
          <a:p>
            <a:endParaRPr lang="en-GB" sz="2400" dirty="0"/>
          </a:p>
        </p:txBody>
      </p:sp>
      <p:sp>
        <p:nvSpPr>
          <p:cNvPr id="8" name="Oval 7">
            <a:extLst>
              <a:ext uri="{FF2B5EF4-FFF2-40B4-BE49-F238E27FC236}">
                <a16:creationId xmlns:a16="http://schemas.microsoft.com/office/drawing/2014/main" id="{6C938CAC-60EC-447A-8A95-D2E3C42A7B08}"/>
              </a:ext>
            </a:extLst>
          </p:cNvPr>
          <p:cNvSpPr/>
          <p:nvPr/>
        </p:nvSpPr>
        <p:spPr>
          <a:xfrm>
            <a:off x="971600" y="2215704"/>
            <a:ext cx="1080120" cy="42120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9210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153665" y="1420813"/>
            <a:ext cx="4634359" cy="4392487"/>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788024" y="1340769"/>
            <a:ext cx="4038600" cy="4530725"/>
          </a:xfrm>
        </p:spPr>
        <p:txBody>
          <a:bodyPr/>
          <a:lstStyle/>
          <a:p>
            <a:r>
              <a:rPr lang="en-US" dirty="0"/>
              <a:t>Plasma membrane</a:t>
            </a:r>
          </a:p>
          <a:p>
            <a:pPr lvl="1"/>
            <a:r>
              <a:rPr lang="en-US" dirty="0"/>
              <a:t>Regulates movement of substances into and out of the cell.</a:t>
            </a:r>
          </a:p>
          <a:p>
            <a:pPr lvl="1"/>
            <a:r>
              <a:rPr lang="en-US" dirty="0"/>
              <a:t>Regulates the response of a cell to a variety of signals (e.g. hormones like insulin)</a:t>
            </a:r>
            <a:endParaRPr lang="en-GB" dirty="0"/>
          </a:p>
        </p:txBody>
      </p:sp>
      <p:sp>
        <p:nvSpPr>
          <p:cNvPr id="3" name="Oval 2">
            <a:extLst>
              <a:ext uri="{FF2B5EF4-FFF2-40B4-BE49-F238E27FC236}">
                <a16:creationId xmlns:a16="http://schemas.microsoft.com/office/drawing/2014/main" id="{A38E2E40-E50A-4227-9469-EA1E7F1223BD}"/>
              </a:ext>
            </a:extLst>
          </p:cNvPr>
          <p:cNvSpPr/>
          <p:nvPr/>
        </p:nvSpPr>
        <p:spPr>
          <a:xfrm>
            <a:off x="3563888" y="1844824"/>
            <a:ext cx="1080120" cy="288032"/>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28960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8B6C9949-C936-4D3F-9F3F-5082E6FE24B7}"/>
              </a:ext>
            </a:extLst>
          </p:cNvPr>
          <p:cNvSpPr>
            <a:spLocks noGrp="1" noChangeArrowheads="1"/>
          </p:cNvSpPr>
          <p:nvPr>
            <p:ph type="title"/>
          </p:nvPr>
        </p:nvSpPr>
        <p:spPr>
          <a:xfrm>
            <a:off x="214312" y="116632"/>
            <a:ext cx="8569325" cy="1350962"/>
          </a:xfrm>
        </p:spPr>
        <p:txBody>
          <a:bodyPr>
            <a:normAutofit fontScale="90000"/>
          </a:bodyPr>
          <a:lstStyle/>
          <a:p>
            <a:pPr eaLnBrk="1" hangingPunct="1">
              <a:defRPr/>
            </a:pPr>
            <a:r>
              <a:rPr lang="en-GB" sz="4000" dirty="0"/>
              <a:t>Glucose transport (GLUT 4 – the ‘insulin sensitive glucose transporter’)</a:t>
            </a:r>
          </a:p>
        </p:txBody>
      </p:sp>
      <p:pic>
        <p:nvPicPr>
          <p:cNvPr id="24579" name="Picture 3" descr="Glut 4 (1)"/>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60363" y="1467594"/>
            <a:ext cx="8207375" cy="4193654"/>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1835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988DD2BB-C545-4B2E-BE13-46BFD760127B}"/>
              </a:ext>
            </a:extLst>
          </p:cNvPr>
          <p:cNvSpPr>
            <a:spLocks noGrp="1" noChangeArrowheads="1"/>
          </p:cNvSpPr>
          <p:nvPr>
            <p:ph type="title"/>
          </p:nvPr>
        </p:nvSpPr>
        <p:spPr>
          <a:xfrm>
            <a:off x="539552" y="175419"/>
            <a:ext cx="7431088" cy="1233488"/>
          </a:xfrm>
        </p:spPr>
        <p:txBody>
          <a:bodyPr/>
          <a:lstStyle/>
          <a:p>
            <a:pPr algn="l" eaLnBrk="1" hangingPunct="1">
              <a:defRPr/>
            </a:pPr>
            <a:r>
              <a:rPr lang="en-GB" sz="3200" dirty="0"/>
              <a:t>Glucose Transport, GLUT 4 activity and Insulin Sensitivity</a:t>
            </a:r>
            <a:endParaRPr lang="en-GB" dirty="0"/>
          </a:p>
        </p:txBody>
      </p:sp>
      <p:sp>
        <p:nvSpPr>
          <p:cNvPr id="25604" name="Text Box 4"/>
          <p:cNvSpPr txBox="1">
            <a:spLocks noChangeArrowheads="1"/>
          </p:cNvSpPr>
          <p:nvPr/>
        </p:nvSpPr>
        <p:spPr bwMode="auto">
          <a:xfrm>
            <a:off x="6781800" y="1524000"/>
            <a:ext cx="2125663"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2800" b="1" i="1">
                <a:latin typeface="Times New Roman" panose="02020603050405020304" pitchFamily="18" charset="0"/>
              </a:rPr>
              <a:t>Exercise</a:t>
            </a:r>
          </a:p>
          <a:p>
            <a:pPr eaLnBrk="1" hangingPunct="1">
              <a:spcBef>
                <a:spcPct val="0"/>
              </a:spcBef>
              <a:buClrTx/>
              <a:buSzTx/>
              <a:buFontTx/>
              <a:buNone/>
            </a:pPr>
            <a:r>
              <a:rPr lang="en-GB" altLang="en-US" sz="2800" b="1" i="1">
                <a:latin typeface="Times New Roman" panose="02020603050405020304" pitchFamily="18" charset="0"/>
              </a:rPr>
              <a:t>also activates</a:t>
            </a:r>
          </a:p>
          <a:p>
            <a:pPr eaLnBrk="1" hangingPunct="1">
              <a:spcBef>
                <a:spcPct val="0"/>
              </a:spcBef>
              <a:buClrTx/>
              <a:buSzTx/>
              <a:buFontTx/>
              <a:buNone/>
            </a:pPr>
            <a:r>
              <a:rPr lang="en-GB" altLang="en-US" sz="2800" b="1" i="1">
                <a:latin typeface="Times New Roman" panose="02020603050405020304" pitchFamily="18" charset="0"/>
              </a:rPr>
              <a:t>GLUT 4</a:t>
            </a:r>
            <a:endParaRPr lang="en-GB" altLang="en-US" sz="2400">
              <a:latin typeface="Times New Roman" panose="02020603050405020304" pitchFamily="18" charset="0"/>
            </a:endParaRPr>
          </a:p>
        </p:txBody>
      </p:sp>
      <p:sp>
        <p:nvSpPr>
          <p:cNvPr id="25605" name="AutoShape 5"/>
          <p:cNvSpPr>
            <a:spLocks noChangeArrowheads="1"/>
          </p:cNvSpPr>
          <p:nvPr/>
        </p:nvSpPr>
        <p:spPr bwMode="auto">
          <a:xfrm rot="2562420">
            <a:off x="5795963" y="1700213"/>
            <a:ext cx="533400" cy="1600200"/>
          </a:xfrm>
          <a:prstGeom prst="downArrow">
            <a:avLst>
              <a:gd name="adj1" fmla="val 50000"/>
              <a:gd name="adj2" fmla="val 75000"/>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25606" name="Text Box 6"/>
          <p:cNvSpPr txBox="1">
            <a:spLocks noChangeArrowheads="1"/>
          </p:cNvSpPr>
          <p:nvPr/>
        </p:nvSpPr>
        <p:spPr bwMode="auto">
          <a:xfrm>
            <a:off x="6553200" y="3048000"/>
            <a:ext cx="2438400"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defRPr>
            </a:lvl9pPr>
          </a:lstStyle>
          <a:p>
            <a:pPr eaLnBrk="1" hangingPunct="1">
              <a:spcBef>
                <a:spcPct val="0"/>
              </a:spcBef>
              <a:buClrTx/>
              <a:buSzTx/>
              <a:buFontTx/>
              <a:buChar char="•"/>
            </a:pPr>
            <a:r>
              <a:rPr lang="en-GB" altLang="en-US" sz="2400">
                <a:latin typeface="Times New Roman" panose="02020603050405020304" pitchFamily="18" charset="0"/>
              </a:rPr>
              <a:t> Distinct GLUT 4 pool</a:t>
            </a:r>
          </a:p>
          <a:p>
            <a:pPr eaLnBrk="1" hangingPunct="1">
              <a:spcBef>
                <a:spcPct val="0"/>
              </a:spcBef>
              <a:buClrTx/>
              <a:buSzTx/>
              <a:buFontTx/>
              <a:buChar char="•"/>
            </a:pPr>
            <a:r>
              <a:rPr lang="en-GB" altLang="en-US" sz="2400">
                <a:latin typeface="Times New Roman" panose="02020603050405020304" pitchFamily="18" charset="0"/>
              </a:rPr>
              <a:t> Responsive to exercise in ‘normal’ and diabetic subjects</a:t>
            </a:r>
          </a:p>
          <a:p>
            <a:pPr eaLnBrk="1" hangingPunct="1">
              <a:spcBef>
                <a:spcPct val="0"/>
              </a:spcBef>
              <a:buClrTx/>
              <a:buSzTx/>
              <a:buFontTx/>
              <a:buChar char="•"/>
            </a:pPr>
            <a:endParaRPr lang="en-GB" altLang="en-US" sz="2400">
              <a:latin typeface="Times New Roman" panose="02020603050405020304" pitchFamily="18" charset="0"/>
            </a:endParaRPr>
          </a:p>
        </p:txBody>
      </p:sp>
      <p:pic>
        <p:nvPicPr>
          <p:cNvPr id="5" name="Content Placeholder 4" descr="Diagram&#10;&#10;Description automatically generated">
            <a:extLst>
              <a:ext uri="{FF2B5EF4-FFF2-40B4-BE49-F238E27FC236}">
                <a16:creationId xmlns:a16="http://schemas.microsoft.com/office/drawing/2014/main" id="{FBCBAD0A-6E86-34AF-D95D-4CCFCD269740}"/>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827584" y="1408907"/>
            <a:ext cx="4496431" cy="4253095"/>
          </a:xfrm>
        </p:spPr>
      </p:pic>
    </p:spTree>
    <p:extLst>
      <p:ext uri="{BB962C8B-B14F-4D97-AF65-F5344CB8AC3E}">
        <p14:creationId xmlns:p14="http://schemas.microsoft.com/office/powerpoint/2010/main" val="3736211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a:xfrm>
            <a:off x="457200" y="157747"/>
            <a:ext cx="8229600" cy="742937"/>
          </a:xfrm>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157412" y="980729"/>
            <a:ext cx="4554050" cy="4680520"/>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716016" y="1340769"/>
            <a:ext cx="4266018" cy="4536503"/>
          </a:xfrm>
        </p:spPr>
        <p:txBody>
          <a:bodyPr/>
          <a:lstStyle/>
          <a:p>
            <a:r>
              <a:rPr lang="en-US" dirty="0"/>
              <a:t>Nucleus, nucleolus, chromatin, nuclear pore, nuclear envelop</a:t>
            </a:r>
          </a:p>
          <a:p>
            <a:pPr lvl="1"/>
            <a:r>
              <a:rPr lang="en-US" dirty="0"/>
              <a:t>Nucleus contains the </a:t>
            </a:r>
            <a:r>
              <a:rPr lang="en-US" u="sng" dirty="0"/>
              <a:t>DNA</a:t>
            </a:r>
            <a:r>
              <a:rPr lang="en-US" dirty="0"/>
              <a:t> (deoxyribonucleic acid) which combines with proteins called </a:t>
            </a:r>
            <a:r>
              <a:rPr lang="en-US" u="sng" dirty="0"/>
              <a:t>histones</a:t>
            </a:r>
            <a:r>
              <a:rPr lang="en-US" dirty="0"/>
              <a:t> to form </a:t>
            </a:r>
            <a:r>
              <a:rPr lang="en-US" u="sng" dirty="0"/>
              <a:t>chromatin</a:t>
            </a:r>
          </a:p>
          <a:p>
            <a:pPr lvl="1"/>
            <a:r>
              <a:rPr lang="en-US" dirty="0"/>
              <a:t>This is the genetic material of the cell</a:t>
            </a:r>
          </a:p>
          <a:p>
            <a:pPr lvl="1"/>
            <a:r>
              <a:rPr lang="en-US" dirty="0"/>
              <a:t>Nucleolus manufactures ribosomes</a:t>
            </a:r>
            <a:endParaRPr lang="en-GB" dirty="0"/>
          </a:p>
        </p:txBody>
      </p:sp>
      <p:sp>
        <p:nvSpPr>
          <p:cNvPr id="3" name="Oval 2">
            <a:extLst>
              <a:ext uri="{FF2B5EF4-FFF2-40B4-BE49-F238E27FC236}">
                <a16:creationId xmlns:a16="http://schemas.microsoft.com/office/drawing/2014/main" id="{A38E2E40-E50A-4227-9469-EA1E7F1223BD}"/>
              </a:ext>
            </a:extLst>
          </p:cNvPr>
          <p:cNvSpPr/>
          <p:nvPr/>
        </p:nvSpPr>
        <p:spPr>
          <a:xfrm>
            <a:off x="2958482" y="4861123"/>
            <a:ext cx="1511755" cy="115212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5387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a:xfrm>
            <a:off x="457200" y="191847"/>
            <a:ext cx="8229600" cy="700943"/>
          </a:xfrm>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264391" y="1045049"/>
            <a:ext cx="4634359" cy="4392487"/>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939308" y="1420813"/>
            <a:ext cx="3894584" cy="4530725"/>
          </a:xfrm>
        </p:spPr>
        <p:txBody>
          <a:bodyPr/>
          <a:lstStyle/>
          <a:p>
            <a:r>
              <a:rPr lang="en-US" dirty="0"/>
              <a:t>Ribosomes</a:t>
            </a:r>
          </a:p>
          <a:p>
            <a:pPr lvl="1"/>
            <a:r>
              <a:rPr lang="en-US" dirty="0"/>
              <a:t>Involved in the production of new proteins (e.g. enzymes, some hormones, membrane proteins)</a:t>
            </a:r>
            <a:endParaRPr lang="en-GB" dirty="0"/>
          </a:p>
        </p:txBody>
      </p:sp>
      <p:sp>
        <p:nvSpPr>
          <p:cNvPr id="3" name="Oval 2">
            <a:extLst>
              <a:ext uri="{FF2B5EF4-FFF2-40B4-BE49-F238E27FC236}">
                <a16:creationId xmlns:a16="http://schemas.microsoft.com/office/drawing/2014/main" id="{A38E2E40-E50A-4227-9469-EA1E7F1223BD}"/>
              </a:ext>
            </a:extLst>
          </p:cNvPr>
          <p:cNvSpPr/>
          <p:nvPr/>
        </p:nvSpPr>
        <p:spPr>
          <a:xfrm>
            <a:off x="2699792" y="1420464"/>
            <a:ext cx="1080120" cy="288032"/>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3017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157857" y="1420813"/>
            <a:ext cx="4634359" cy="4392487"/>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939308" y="1420813"/>
            <a:ext cx="3894584" cy="4530725"/>
          </a:xfrm>
        </p:spPr>
        <p:txBody>
          <a:bodyPr/>
          <a:lstStyle/>
          <a:p>
            <a:r>
              <a:rPr lang="en-US" dirty="0"/>
              <a:t>Rough and smooth endoplasmic reticulum</a:t>
            </a:r>
          </a:p>
          <a:p>
            <a:pPr lvl="1"/>
            <a:r>
              <a:rPr lang="en-US" sz="2000" dirty="0"/>
              <a:t>A system of membranes that extends throughout the cytoplasm</a:t>
            </a:r>
          </a:p>
          <a:p>
            <a:pPr lvl="1"/>
            <a:r>
              <a:rPr lang="en-US" sz="2000" dirty="0"/>
              <a:t>Multiple functions</a:t>
            </a:r>
            <a:r>
              <a:rPr lang="en-GB" sz="2000" dirty="0"/>
              <a:t> (e.g. protein and lipid synthesis, calcium accumulation)</a:t>
            </a:r>
          </a:p>
          <a:p>
            <a:pPr lvl="1"/>
            <a:r>
              <a:rPr lang="en-GB" sz="2000" dirty="0"/>
              <a:t>Initiation of skeletal muscle contraction (sarcoplasmic reticulum)</a:t>
            </a:r>
          </a:p>
          <a:p>
            <a:pPr marL="457200" lvl="1" indent="0">
              <a:buNone/>
            </a:pPr>
            <a:endParaRPr lang="en-US" dirty="0"/>
          </a:p>
        </p:txBody>
      </p:sp>
      <p:sp>
        <p:nvSpPr>
          <p:cNvPr id="3" name="Oval 2">
            <a:extLst>
              <a:ext uri="{FF2B5EF4-FFF2-40B4-BE49-F238E27FC236}">
                <a16:creationId xmlns:a16="http://schemas.microsoft.com/office/drawing/2014/main" id="{A38E2E40-E50A-4227-9469-EA1E7F1223BD}"/>
              </a:ext>
            </a:extLst>
          </p:cNvPr>
          <p:cNvSpPr/>
          <p:nvPr/>
        </p:nvSpPr>
        <p:spPr>
          <a:xfrm>
            <a:off x="3203848" y="1556792"/>
            <a:ext cx="1735460" cy="288032"/>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A38117AA-A37A-4B55-B614-997118C3A2AE}"/>
              </a:ext>
            </a:extLst>
          </p:cNvPr>
          <p:cNvSpPr/>
          <p:nvPr/>
        </p:nvSpPr>
        <p:spPr>
          <a:xfrm>
            <a:off x="0" y="4797152"/>
            <a:ext cx="1735460" cy="43204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0535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157857" y="1420813"/>
            <a:ext cx="4634359" cy="4392487"/>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939308" y="1420813"/>
            <a:ext cx="3894584" cy="4744491"/>
          </a:xfrm>
        </p:spPr>
        <p:txBody>
          <a:bodyPr/>
          <a:lstStyle/>
          <a:p>
            <a:r>
              <a:rPr lang="en-US" dirty="0"/>
              <a:t>Golgi body or apparatus</a:t>
            </a:r>
          </a:p>
          <a:p>
            <a:pPr lvl="1"/>
            <a:r>
              <a:rPr lang="en-US" sz="2000" dirty="0"/>
              <a:t>The cells ‘post office’</a:t>
            </a:r>
          </a:p>
          <a:p>
            <a:pPr lvl="1"/>
            <a:r>
              <a:rPr lang="en-US" sz="2000" dirty="0"/>
              <a:t>Stores, modifies and packages proteins for secretion or use by the cell</a:t>
            </a:r>
          </a:p>
          <a:p>
            <a:r>
              <a:rPr lang="en-US" sz="2400" dirty="0"/>
              <a:t>Lysosome</a:t>
            </a:r>
          </a:p>
          <a:p>
            <a:pPr lvl="1"/>
            <a:r>
              <a:rPr lang="en-US" sz="2000" dirty="0"/>
              <a:t>Act as the waste disposal unit of the cell by digesting obsolete or unused material in the cytoplasm</a:t>
            </a:r>
          </a:p>
          <a:p>
            <a:pPr lvl="1"/>
            <a:endParaRPr lang="en-GB" sz="2000" dirty="0"/>
          </a:p>
          <a:p>
            <a:pPr marL="457200" lvl="1" indent="0">
              <a:buNone/>
            </a:pPr>
            <a:endParaRPr lang="en-US" dirty="0"/>
          </a:p>
        </p:txBody>
      </p:sp>
      <p:sp>
        <p:nvSpPr>
          <p:cNvPr id="8" name="Oval 7">
            <a:extLst>
              <a:ext uri="{FF2B5EF4-FFF2-40B4-BE49-F238E27FC236}">
                <a16:creationId xmlns:a16="http://schemas.microsoft.com/office/drawing/2014/main" id="{A38117AA-A37A-4B55-B614-997118C3A2AE}"/>
              </a:ext>
            </a:extLst>
          </p:cNvPr>
          <p:cNvSpPr/>
          <p:nvPr/>
        </p:nvSpPr>
        <p:spPr>
          <a:xfrm>
            <a:off x="2627784" y="5357275"/>
            <a:ext cx="1443794" cy="43204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4AB9E1B6-C92D-4EF2-93A6-98CE1854C369}"/>
              </a:ext>
            </a:extLst>
          </p:cNvPr>
          <p:cNvSpPr/>
          <p:nvPr/>
        </p:nvSpPr>
        <p:spPr>
          <a:xfrm>
            <a:off x="251520" y="2852936"/>
            <a:ext cx="1443794" cy="43204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2368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157857" y="1420813"/>
            <a:ext cx="4634359" cy="5159374"/>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939308" y="1420813"/>
            <a:ext cx="3894584" cy="5159374"/>
          </a:xfrm>
        </p:spPr>
        <p:txBody>
          <a:bodyPr/>
          <a:lstStyle/>
          <a:p>
            <a:r>
              <a:rPr lang="en-US" sz="2000" dirty="0"/>
              <a:t>Mitochondrion</a:t>
            </a:r>
          </a:p>
          <a:p>
            <a:pPr lvl="1"/>
            <a:r>
              <a:rPr lang="en-US" sz="2000" dirty="0"/>
              <a:t>The site in the cell where most ATP synthesis occurs via process called </a:t>
            </a:r>
            <a:r>
              <a:rPr lang="en-US" sz="2000" b="1" dirty="0"/>
              <a:t>oxidative phosphorylation</a:t>
            </a:r>
          </a:p>
          <a:p>
            <a:pPr lvl="1"/>
            <a:r>
              <a:rPr lang="en-US" sz="2000" dirty="0"/>
              <a:t>ATP = </a:t>
            </a:r>
            <a:r>
              <a:rPr lang="en-US" sz="2000" b="1" dirty="0"/>
              <a:t>adenosine triphosphate</a:t>
            </a:r>
            <a:r>
              <a:rPr lang="en-US" sz="2000" dirty="0"/>
              <a:t>, the chemical (usable) energy in the cell</a:t>
            </a:r>
          </a:p>
          <a:p>
            <a:pPr lvl="1"/>
            <a:r>
              <a:rPr lang="en-US" sz="2000" dirty="0"/>
              <a:t>Dietary energy from glucose and fat combining with oxygen to produce ATP</a:t>
            </a:r>
          </a:p>
        </p:txBody>
      </p:sp>
      <p:sp>
        <p:nvSpPr>
          <p:cNvPr id="9" name="Oval 8">
            <a:extLst>
              <a:ext uri="{FF2B5EF4-FFF2-40B4-BE49-F238E27FC236}">
                <a16:creationId xmlns:a16="http://schemas.microsoft.com/office/drawing/2014/main" id="{4AB9E1B6-C92D-4EF2-93A6-98CE1854C369}"/>
              </a:ext>
            </a:extLst>
          </p:cNvPr>
          <p:cNvSpPr/>
          <p:nvPr/>
        </p:nvSpPr>
        <p:spPr>
          <a:xfrm>
            <a:off x="1115616" y="1556792"/>
            <a:ext cx="1443794" cy="43204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62794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B73CE99-DE3F-468C-9C6F-8A48F98A2A61}"/>
              </a:ext>
            </a:extLst>
          </p:cNvPr>
          <p:cNvSpPr>
            <a:spLocks noGrp="1"/>
          </p:cNvSpPr>
          <p:nvPr>
            <p:ph type="title"/>
          </p:nvPr>
        </p:nvSpPr>
        <p:spPr/>
        <p:txBody>
          <a:bodyPr>
            <a:normAutofit fontScale="90000"/>
          </a:bodyPr>
          <a:lstStyle/>
          <a:p>
            <a:r>
              <a:rPr lang="en-US" sz="4000" dirty="0"/>
              <a:t>Fat, Body Fat, Adipose Tissue &amp; Fat Cells – What’s the Difference?</a:t>
            </a:r>
            <a:endParaRPr lang="en-GB" sz="4000" dirty="0"/>
          </a:p>
        </p:txBody>
      </p:sp>
    </p:spTree>
    <p:extLst>
      <p:ext uri="{BB962C8B-B14F-4D97-AF65-F5344CB8AC3E}">
        <p14:creationId xmlns:p14="http://schemas.microsoft.com/office/powerpoint/2010/main" val="1371416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8" name="Rectangle 4"/>
          <p:cNvSpPr>
            <a:spLocks noGrp="1" noRot="1" noChangeArrowheads="1"/>
          </p:cNvSpPr>
          <p:nvPr>
            <p:ph type="title"/>
          </p:nvPr>
        </p:nvSpPr>
        <p:spPr>
          <a:xfrm>
            <a:off x="361340" y="664046"/>
            <a:ext cx="4546848" cy="1641475"/>
          </a:xfrm>
        </p:spPr>
        <p:txBody>
          <a:bodyPr>
            <a:normAutofit fontScale="90000"/>
          </a:bodyPr>
          <a:lstStyle/>
          <a:p>
            <a:pPr algn="l">
              <a:defRPr/>
            </a:pPr>
            <a:r>
              <a:rPr lang="en-GB" sz="4000" dirty="0"/>
              <a:t>What is triacylglycerol</a:t>
            </a:r>
            <a:br>
              <a:rPr lang="en-GB" sz="4000" dirty="0"/>
            </a:br>
            <a:r>
              <a:rPr lang="en-GB" sz="4000" dirty="0"/>
              <a:t>(triglyceride)</a:t>
            </a:r>
            <a:br>
              <a:rPr lang="en-GB" sz="4000" dirty="0"/>
            </a:br>
            <a:r>
              <a:rPr lang="en-GB" sz="4000" dirty="0"/>
              <a:t>and what is its function?</a:t>
            </a:r>
            <a:br>
              <a:rPr lang="en-GB" sz="4000" dirty="0"/>
            </a:br>
            <a:r>
              <a:rPr lang="en-GB" sz="2400" dirty="0"/>
              <a:t>A triglyceride molecule</a:t>
            </a:r>
          </a:p>
        </p:txBody>
      </p:sp>
      <p:pic>
        <p:nvPicPr>
          <p:cNvPr id="16387" name="Picture 7" descr="fat"/>
          <p:cNvPicPr>
            <a:picLocks noGrp="1" noChangeAspect="1" noChangeArrowheads="1"/>
          </p:cNvPicPr>
          <p:nvPr>
            <p:ph sz="half" idx="1"/>
          </p:nvPr>
        </p:nvPicPr>
        <p:blipFill>
          <a:blip r:embed="rId2" cstate="print"/>
          <a:srcRect/>
          <a:stretch>
            <a:fillRect/>
          </a:stretch>
        </p:blipFill>
        <p:spPr>
          <a:xfrm>
            <a:off x="251520" y="2852935"/>
            <a:ext cx="4320480" cy="3960439"/>
          </a:xfrm>
          <a:noFill/>
        </p:spPr>
      </p:pic>
      <p:pic>
        <p:nvPicPr>
          <p:cNvPr id="16388" name="Picture 8" descr="Trig"/>
          <p:cNvPicPr>
            <a:picLocks noGrp="1" noChangeAspect="1" noChangeArrowheads="1"/>
          </p:cNvPicPr>
          <p:nvPr>
            <p:ph sz="half" idx="2"/>
          </p:nvPr>
        </p:nvPicPr>
        <p:blipFill>
          <a:blip r:embed="rId3" cstate="print"/>
          <a:srcRect/>
          <a:stretch>
            <a:fillRect/>
          </a:stretch>
        </p:blipFill>
        <p:spPr>
          <a:xfrm>
            <a:off x="4572000" y="2849002"/>
            <a:ext cx="4465191" cy="3964373"/>
          </a:xfrm>
          <a:noFill/>
        </p:spPr>
      </p:pic>
      <p:pic>
        <p:nvPicPr>
          <p:cNvPr id="5" name="Picture 8" descr="red meat">
            <a:extLst>
              <a:ext uri="{FF2B5EF4-FFF2-40B4-BE49-F238E27FC236}">
                <a16:creationId xmlns:a16="http://schemas.microsoft.com/office/drawing/2014/main" id="{6DFF0A69-0661-453B-9A4C-36483531281B}"/>
              </a:ext>
            </a:extLst>
          </p:cNvPr>
          <p:cNvPicPr>
            <a:picLocks noChangeAspect="1" noChangeArrowheads="1"/>
          </p:cNvPicPr>
          <p:nvPr/>
        </p:nvPicPr>
        <p:blipFill>
          <a:blip r:embed="rId4" cstate="print"/>
          <a:srcRect/>
          <a:stretch>
            <a:fillRect/>
          </a:stretch>
        </p:blipFill>
        <p:spPr>
          <a:xfrm>
            <a:off x="4716015" y="362230"/>
            <a:ext cx="4321175" cy="234669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4" name="Object 2"/>
          <p:cNvGraphicFramePr>
            <a:graphicFrameLocks noGrp="1" noChangeAspect="1"/>
          </p:cNvGraphicFramePr>
          <p:nvPr>
            <p:ph/>
            <p:extLst>
              <p:ext uri="{D42A27DB-BD31-4B8C-83A1-F6EECF244321}">
                <p14:modId xmlns:p14="http://schemas.microsoft.com/office/powerpoint/2010/main" val="969759049"/>
              </p:ext>
            </p:extLst>
          </p:nvPr>
        </p:nvGraphicFramePr>
        <p:xfrm>
          <a:off x="3805891" y="1916832"/>
          <a:ext cx="5334744" cy="4339952"/>
        </p:xfrm>
        <a:graphic>
          <a:graphicData uri="http://schemas.openxmlformats.org/presentationml/2006/ole">
            <mc:AlternateContent xmlns:mc="http://schemas.openxmlformats.org/markup-compatibility/2006">
              <mc:Choice xmlns:v="urn:schemas-microsoft-com:vml" Requires="v">
                <p:oleObj name="Bitmap Image" r:id="rId2" imgW="15077332" imgH="9819925" progId="PBrush">
                  <p:embed/>
                </p:oleObj>
              </mc:Choice>
              <mc:Fallback>
                <p:oleObj name="Bitmap Image" r:id="rId2" imgW="15077332" imgH="9819925" progId="PBrush">
                  <p:embed/>
                  <p:pic>
                    <p:nvPicPr>
                      <p:cNvPr id="3074"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5891" y="1916832"/>
                        <a:ext cx="5334744" cy="4339952"/>
                      </a:xfrm>
                      <a:prstGeom prst="rect">
                        <a:avLst/>
                      </a:prstGeom>
                      <a:noFill/>
                    </p:spPr>
                  </p:pic>
                </p:oleObj>
              </mc:Fallback>
            </mc:AlternateContent>
          </a:graphicData>
        </a:graphic>
      </p:graphicFrame>
      <p:pic>
        <p:nvPicPr>
          <p:cNvPr id="3" name="Picture 2" descr="A picture containing indoor, sitting, table, plastic&#10;&#10;Description automatically generated">
            <a:extLst>
              <a:ext uri="{FF2B5EF4-FFF2-40B4-BE49-F238E27FC236}">
                <a16:creationId xmlns:a16="http://schemas.microsoft.com/office/drawing/2014/main" id="{BF7B3183-602D-4B70-A2F3-F47435992A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8856" y="1556792"/>
            <a:ext cx="3600400" cy="4769768"/>
          </a:xfrm>
          <a:prstGeom prst="rect">
            <a:avLst/>
          </a:prstGeom>
        </p:spPr>
      </p:pic>
      <p:sp>
        <p:nvSpPr>
          <p:cNvPr id="4" name="TextBox 3">
            <a:extLst>
              <a:ext uri="{FF2B5EF4-FFF2-40B4-BE49-F238E27FC236}">
                <a16:creationId xmlns:a16="http://schemas.microsoft.com/office/drawing/2014/main" id="{218E8A62-32D1-4A39-9D72-D39B80080FC5}"/>
              </a:ext>
            </a:extLst>
          </p:cNvPr>
          <p:cNvSpPr txBox="1"/>
          <p:nvPr/>
        </p:nvSpPr>
        <p:spPr>
          <a:xfrm>
            <a:off x="971600" y="278050"/>
            <a:ext cx="6984776" cy="954107"/>
          </a:xfrm>
          <a:prstGeom prst="rect">
            <a:avLst/>
          </a:prstGeom>
          <a:noFill/>
        </p:spPr>
        <p:txBody>
          <a:bodyPr wrap="square" rtlCol="0">
            <a:spAutoFit/>
          </a:bodyPr>
          <a:lstStyle/>
          <a:p>
            <a:r>
              <a:rPr lang="en-US" sz="2800" dirty="0"/>
              <a:t>Dietary Fat Appears in the Bloodstream after a Fatty Meal</a:t>
            </a:r>
            <a:endParaRPr lang="en-GB" sz="2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device&#10;&#10;Description automatically generated">
            <a:extLst>
              <a:ext uri="{FF2B5EF4-FFF2-40B4-BE49-F238E27FC236}">
                <a16:creationId xmlns:a16="http://schemas.microsoft.com/office/drawing/2014/main" id="{34D15B4F-CD49-4A2B-92E1-A03EBC6CF921}"/>
              </a:ext>
            </a:extLst>
          </p:cNvPr>
          <p:cNvPicPr>
            <a:picLocks noGrp="1" noChangeAspect="1"/>
          </p:cNvPicPr>
          <p:nvPr>
            <p:ph/>
          </p:nvPr>
        </p:nvPicPr>
        <p:blipFill>
          <a:blip r:embed="rId2">
            <a:extLst>
              <a:ext uri="{28A0092B-C50C-407E-A947-70E740481C1C}">
                <a14:useLocalDpi xmlns:a14="http://schemas.microsoft.com/office/drawing/2010/main" val="0"/>
              </a:ext>
            </a:extLst>
          </a:blip>
          <a:stretch>
            <a:fillRect/>
          </a:stretch>
        </p:blipFill>
        <p:spPr>
          <a:xfrm>
            <a:off x="1219200" y="1628800"/>
            <a:ext cx="6705600" cy="4657725"/>
          </a:xfrm>
        </p:spPr>
      </p:pic>
      <p:sp>
        <p:nvSpPr>
          <p:cNvPr id="5" name="TextBox 4">
            <a:extLst>
              <a:ext uri="{FF2B5EF4-FFF2-40B4-BE49-F238E27FC236}">
                <a16:creationId xmlns:a16="http://schemas.microsoft.com/office/drawing/2014/main" id="{067B620A-41DB-4F54-8D9C-FBEC25DB4E71}"/>
              </a:ext>
            </a:extLst>
          </p:cNvPr>
          <p:cNvSpPr txBox="1"/>
          <p:nvPr/>
        </p:nvSpPr>
        <p:spPr>
          <a:xfrm flipH="1">
            <a:off x="1089327" y="620688"/>
            <a:ext cx="6835473" cy="830997"/>
          </a:xfrm>
          <a:prstGeom prst="rect">
            <a:avLst/>
          </a:prstGeom>
          <a:noFill/>
        </p:spPr>
        <p:txBody>
          <a:bodyPr wrap="square" rtlCol="0">
            <a:spAutoFit/>
          </a:bodyPr>
          <a:lstStyle/>
          <a:p>
            <a:r>
              <a:rPr lang="en-US" sz="2400" dirty="0"/>
              <a:t>The Adipocyte or Fat Cell is a </a:t>
            </a:r>
            <a:r>
              <a:rPr lang="en-US" sz="2400" dirty="0" err="1"/>
              <a:t>Specialised</a:t>
            </a:r>
            <a:r>
              <a:rPr lang="en-US" sz="2400" dirty="0"/>
              <a:t> Eukaryotic Cell for Storing Fat </a:t>
            </a:r>
            <a:endParaRPr lang="en-GB" sz="2400" dirty="0"/>
          </a:p>
        </p:txBody>
      </p:sp>
    </p:spTree>
    <p:extLst>
      <p:ext uri="{BB962C8B-B14F-4D97-AF65-F5344CB8AC3E}">
        <p14:creationId xmlns:p14="http://schemas.microsoft.com/office/powerpoint/2010/main" val="3108376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White Adipose Tissue</a:t>
            </a:r>
          </a:p>
        </p:txBody>
      </p:sp>
      <p:pic>
        <p:nvPicPr>
          <p:cNvPr id="6" name="Content Placeholder 5" descr="Human white adipose tissue.bmp"/>
          <p:cNvPicPr>
            <a:picLocks noGrp="1" noChangeAspect="1"/>
          </p:cNvPicPr>
          <p:nvPr>
            <p:ph sz="half" idx="1"/>
          </p:nvPr>
        </p:nvPicPr>
        <p:blipFill>
          <a:blip r:embed="rId2" cstate="print"/>
          <a:stretch>
            <a:fillRect/>
          </a:stretch>
        </p:blipFill>
        <p:spPr>
          <a:xfrm>
            <a:off x="611560" y="1124744"/>
            <a:ext cx="4038600" cy="3018854"/>
          </a:xfrm>
        </p:spPr>
      </p:pic>
      <p:pic>
        <p:nvPicPr>
          <p:cNvPr id="10243" name="Picture 3" descr="C:\Documents and Settings\swilliam\My Documents\My Pictures\loadBinary.gif"/>
          <p:cNvPicPr>
            <a:picLocks noChangeAspect="1" noChangeArrowheads="1"/>
          </p:cNvPicPr>
          <p:nvPr/>
        </p:nvPicPr>
        <p:blipFill>
          <a:blip r:embed="rId3" cstate="print"/>
          <a:srcRect/>
          <a:stretch>
            <a:fillRect/>
          </a:stretch>
        </p:blipFill>
        <p:spPr bwMode="auto">
          <a:xfrm>
            <a:off x="1547664" y="4149080"/>
            <a:ext cx="2438400" cy="2487935"/>
          </a:xfrm>
          <a:prstGeom prst="rect">
            <a:avLst/>
          </a:prstGeom>
          <a:noFill/>
        </p:spPr>
      </p:pic>
      <p:sp>
        <p:nvSpPr>
          <p:cNvPr id="10" name="TextBox 9"/>
          <p:cNvSpPr txBox="1"/>
          <p:nvPr/>
        </p:nvSpPr>
        <p:spPr>
          <a:xfrm>
            <a:off x="4788024" y="4941168"/>
            <a:ext cx="3990323"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Main features: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Poor vascularisation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Large single lipid droplet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Low oxygen consumption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Responds to insulin and other hormones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Yellow in colour</a:t>
            </a:r>
          </a:p>
        </p:txBody>
      </p:sp>
      <p:sp>
        <p:nvSpPr>
          <p:cNvPr id="4" name="Content Placeholder 3">
            <a:extLst>
              <a:ext uri="{FF2B5EF4-FFF2-40B4-BE49-F238E27FC236}">
                <a16:creationId xmlns:a16="http://schemas.microsoft.com/office/drawing/2014/main" id="{B8624732-2FBA-47CA-B731-63DEEE309863}"/>
              </a:ext>
            </a:extLst>
          </p:cNvPr>
          <p:cNvSpPr>
            <a:spLocks noGrp="1"/>
          </p:cNvSpPr>
          <p:nvPr>
            <p:ph sz="half" idx="2"/>
          </p:nvPr>
        </p:nvSpPr>
        <p:spPr>
          <a:xfrm>
            <a:off x="4648200" y="4371837"/>
            <a:ext cx="4038600" cy="1754326"/>
          </a:xfrm>
        </p:spPr>
        <p:txBody>
          <a:bodyPr/>
          <a:lstStyle/>
          <a:p>
            <a:endParaRPr lang="en-GB" dirty="0"/>
          </a:p>
        </p:txBody>
      </p:sp>
      <p:pic>
        <p:nvPicPr>
          <p:cNvPr id="120834" name="Picture 2">
            <a:extLst>
              <a:ext uri="{FF2B5EF4-FFF2-40B4-BE49-F238E27FC236}">
                <a16:creationId xmlns:a16="http://schemas.microsoft.com/office/drawing/2014/main" id="{AF973587-BD33-4934-AD63-47F95E4FAD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92467" y="1099727"/>
            <a:ext cx="4344029" cy="30438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188640"/>
            <a:ext cx="8229600" cy="1138138"/>
          </a:xfrm>
        </p:spPr>
        <p:txBody>
          <a:bodyPr>
            <a:normAutofit/>
          </a:bodyPr>
          <a:lstStyle/>
          <a:p>
            <a:r>
              <a:rPr lang="en-GB" sz="3200" dirty="0"/>
              <a:t>Adipose Tissue </a:t>
            </a:r>
            <a:r>
              <a:rPr lang="en-GB" sz="3200" dirty="0" err="1"/>
              <a:t>Cellularity</a:t>
            </a:r>
            <a:r>
              <a:rPr lang="en-GB" sz="3200" dirty="0"/>
              <a:t> and Obesity</a:t>
            </a:r>
            <a:br>
              <a:rPr lang="en-GB" sz="3200" dirty="0"/>
            </a:br>
            <a:r>
              <a:rPr lang="en-GB" sz="2800" dirty="0"/>
              <a:t>Fat cell hypertrophy or fat cell hyperplasia?</a:t>
            </a:r>
          </a:p>
        </p:txBody>
      </p:sp>
      <p:sp>
        <p:nvSpPr>
          <p:cNvPr id="8" name="Content Placeholder 7"/>
          <p:cNvSpPr>
            <a:spLocks noGrp="1"/>
          </p:cNvSpPr>
          <p:nvPr>
            <p:ph sz="half" idx="1"/>
          </p:nvPr>
        </p:nvSpPr>
        <p:spPr>
          <a:xfrm>
            <a:off x="457200" y="1484784"/>
            <a:ext cx="4038600" cy="4968552"/>
          </a:xfrm>
        </p:spPr>
        <p:txBody>
          <a:bodyPr>
            <a:normAutofit/>
          </a:bodyPr>
          <a:lstStyle/>
          <a:p>
            <a:r>
              <a:rPr lang="en-GB" sz="2000" dirty="0"/>
              <a:t>An adult with ‘normal’ body composition has about 25 to 75 billion fat cells. In the case of severe obesity, fat cells can number as high as 250 to 300 billion.</a:t>
            </a:r>
          </a:p>
          <a:p>
            <a:r>
              <a:rPr lang="en-GB" sz="2000" dirty="0"/>
              <a:t>In adults, fat gain generally occurs as a result of hypertrophy and then hyperplasia.</a:t>
            </a:r>
          </a:p>
          <a:p>
            <a:r>
              <a:rPr lang="en-GB" sz="2000" dirty="0"/>
              <a:t>There are regional differences in fat cell size and density (i.e. number of cells per unit mass). </a:t>
            </a:r>
          </a:p>
          <a:p>
            <a:r>
              <a:rPr lang="en-GB" sz="2000" dirty="0" err="1"/>
              <a:t>Gluteo</a:t>
            </a:r>
            <a:r>
              <a:rPr lang="en-GB" sz="2000" dirty="0"/>
              <a:t>-femoral fat cells seem to increase in number more than abdominal.</a:t>
            </a:r>
          </a:p>
        </p:txBody>
      </p:sp>
      <p:pic>
        <p:nvPicPr>
          <p:cNvPr id="5" name="Picture 3" descr="D:\PPT_ImageInsertion\test\Chapter30\jpg\Figure 30.015.jpg"/>
          <p:cNvPicPr>
            <a:picLocks noGrp="1" noChangeAspect="1" noChangeArrowheads="1"/>
          </p:cNvPicPr>
          <p:nvPr>
            <p:ph sz="half" idx="2"/>
          </p:nvPr>
        </p:nvPicPr>
        <p:blipFill>
          <a:blip r:embed="rId2" r:link="rId3" cstate="print"/>
          <a:srcRect/>
          <a:stretch>
            <a:fillRect/>
          </a:stretch>
        </p:blipFill>
        <p:spPr bwMode="auto">
          <a:xfrm>
            <a:off x="4648200" y="1700808"/>
            <a:ext cx="4038600" cy="4536504"/>
          </a:xfrm>
          <a:prstGeom prst="rect">
            <a:avLst/>
          </a:prstGeom>
          <a:noFill/>
          <a:ln w="9525" algn="ctr">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00"/>
                                        <p:tgtEl>
                                          <p:spTgt spid="8">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8">
                                            <p:txEl>
                                              <p:pRg st="1" end="1"/>
                                            </p:txEl>
                                          </p:spTgt>
                                        </p:tgtEl>
                                        <p:attrNameLst>
                                          <p:attrName>style.visibility</p:attrName>
                                        </p:attrNameLst>
                                      </p:cBhvr>
                                      <p:to>
                                        <p:strVal val="visible"/>
                                      </p:to>
                                    </p:set>
                                    <p:animEffect transition="in" filter="wipe(down)">
                                      <p:cBhvr>
                                        <p:cTn id="10" dur="500"/>
                                        <p:tgtEl>
                                          <p:spTgt spid="8">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Effect transition="in" filter="wipe(down)">
                                      <p:cBhvr>
                                        <p:cTn id="13" dur="500"/>
                                        <p:tgtEl>
                                          <p:spTgt spid="8">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8">
                                            <p:txEl>
                                              <p:pRg st="3" end="3"/>
                                            </p:txEl>
                                          </p:spTgt>
                                        </p:tgtEl>
                                        <p:attrNameLst>
                                          <p:attrName>style.visibility</p:attrName>
                                        </p:attrNameLst>
                                      </p:cBhvr>
                                      <p:to>
                                        <p:strVal val="visible"/>
                                      </p:to>
                                    </p:set>
                                    <p:animEffect transition="in" filter="wipe(down)">
                                      <p:cBhvr>
                                        <p:cTn id="16"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910C0DBC-4BA0-44A0-87C0-F2A89A7A3BDD}"/>
              </a:ext>
            </a:extLst>
          </p:cNvPr>
          <p:cNvSpPr>
            <a:spLocks noGrp="1" noChangeArrowheads="1"/>
          </p:cNvSpPr>
          <p:nvPr>
            <p:ph type="title"/>
          </p:nvPr>
        </p:nvSpPr>
        <p:spPr/>
        <p:txBody>
          <a:bodyPr/>
          <a:lstStyle/>
          <a:p>
            <a:pPr eaLnBrk="1" hangingPunct="1">
              <a:defRPr/>
            </a:pPr>
            <a:r>
              <a:rPr lang="en-GB" dirty="0"/>
              <a:t>In Summary</a:t>
            </a:r>
          </a:p>
        </p:txBody>
      </p:sp>
      <p:sp>
        <p:nvSpPr>
          <p:cNvPr id="75779" name="Rectangle 3">
            <a:extLst>
              <a:ext uri="{FF2B5EF4-FFF2-40B4-BE49-F238E27FC236}">
                <a16:creationId xmlns:a16="http://schemas.microsoft.com/office/drawing/2014/main" id="{81F4C58A-3F20-485B-95DC-8BE10BEB69B2}"/>
              </a:ext>
            </a:extLst>
          </p:cNvPr>
          <p:cNvSpPr>
            <a:spLocks noGrp="1" noChangeArrowheads="1"/>
          </p:cNvSpPr>
          <p:nvPr>
            <p:ph idx="1"/>
          </p:nvPr>
        </p:nvSpPr>
        <p:spPr>
          <a:xfrm>
            <a:off x="487205" y="1411272"/>
            <a:ext cx="8229600" cy="4530725"/>
          </a:xfrm>
        </p:spPr>
        <p:txBody>
          <a:bodyPr/>
          <a:lstStyle/>
          <a:p>
            <a:pPr algn="just" eaLnBrk="1" hangingPunct="1">
              <a:defRPr/>
            </a:pPr>
            <a:r>
              <a:rPr lang="en-US" sz="2800" dirty="0"/>
              <a:t>Mammalian eukaryotic cells are highly specialized cells that also share many similar characteristics.</a:t>
            </a:r>
          </a:p>
          <a:p>
            <a:pPr algn="just" eaLnBrk="1" hangingPunct="1">
              <a:defRPr/>
            </a:pPr>
            <a:r>
              <a:rPr lang="en-US" sz="2800" dirty="0"/>
              <a:t>The cell contains the genetic material that codes for the production of many different proteins and, coupled with the environment in which we live and grow up in, these genes make us who we are.</a:t>
            </a:r>
          </a:p>
          <a:p>
            <a:pPr algn="just" eaLnBrk="1" hangingPunct="1">
              <a:defRPr/>
            </a:pPr>
            <a:r>
              <a:rPr lang="en-US" sz="2800" dirty="0"/>
              <a:t>As exercise specialists we should be familiar with the characteristics of particular specialized cells</a:t>
            </a:r>
            <a:r>
              <a:rPr lang="en-US" dirty="0"/>
              <a:t> </a:t>
            </a:r>
          </a:p>
        </p:txBody>
      </p:sp>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73DA7F50-DE41-4D4B-8143-86A1363D8806}" vid="{6F16BC28-69AC-ED44-AA40-85051729C800}"/>
    </a:ext>
  </a:extLst>
</a:theme>
</file>

<file path=ppt/theme/theme3.xml><?xml version="1.0" encoding="utf-8"?>
<a:theme xmlns:a="http://schemas.openxmlformats.org/drawingml/2006/main" name="Intro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73DA7F50-DE41-4D4B-8143-86A1363D8806}" vid="{6F16BC28-69AC-ED44-AA40-85051729C800}"/>
    </a:ext>
  </a:extLst>
</a:theme>
</file>

<file path=ppt/theme/theme7.xml><?xml version="1.0" encoding="utf-8"?>
<a:theme xmlns:a="http://schemas.openxmlformats.org/drawingml/2006/main" name="End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73DA7F50-DE41-4D4B-8143-86A1363D8806}" vid="{E8BE16B1-B80C-7F41-A74D-32A63C941205}"/>
    </a:ext>
  </a:extLst>
</a:theme>
</file>

<file path=ppt/theme/theme8.xml><?xml version="1.0" encoding="utf-8"?>
<a:theme xmlns:a="http://schemas.openxmlformats.org/drawingml/2006/main" name="1_Intro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73DA7F50-DE41-4D4B-8143-86A1363D8806}" vid="{6EB87AA5-FBCB-A842-B26F-7C34A6A4F8D6}"/>
    </a:ext>
  </a:extLst>
</a:theme>
</file>

<file path=ppt/theme/theme9.xml><?xml version="1.0" encoding="utf-8"?>
<a:theme xmlns:a="http://schemas.openxmlformats.org/drawingml/2006/main" name="21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73DA7F50-DE41-4D4B-8143-86A1363D8806}" vid="{0A0C6A01-F3DE-2045-92A9-E66BDD0F88EF}"/>
    </a:ext>
  </a:extLst>
</a:theme>
</file>

<file path=ppt/theme/theme10.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Beam</Template>
  <TotalTime>3806</TotalTime>
  <Words>661</Words>
  <Application>Microsoft Macintosh PowerPoint</Application>
  <PresentationFormat>On-screen Show (4:3)</PresentationFormat>
  <Paragraphs>76</Paragraphs>
  <Slides>19</Slides>
  <Notes>2</Notes>
  <HiddenSlides>0</HiddenSlides>
  <MMClips>0</MMClips>
  <ScaleCrop>false</ScaleCrop>
  <HeadingPairs>
    <vt:vector size="8" baseType="variant">
      <vt:variant>
        <vt:lpstr>Fonts Used</vt:lpstr>
      </vt:variant>
      <vt:variant>
        <vt:i4>5</vt:i4>
      </vt:variant>
      <vt:variant>
        <vt:lpstr>Theme</vt:lpstr>
      </vt:variant>
      <vt:variant>
        <vt:i4>9</vt:i4>
      </vt:variant>
      <vt:variant>
        <vt:lpstr>Embedded OLE Servers</vt:lpstr>
      </vt:variant>
      <vt:variant>
        <vt:i4>1</vt:i4>
      </vt:variant>
      <vt:variant>
        <vt:lpstr>Slide Titles</vt:lpstr>
      </vt:variant>
      <vt:variant>
        <vt:i4>19</vt:i4>
      </vt:variant>
    </vt:vector>
  </HeadingPairs>
  <TitlesOfParts>
    <vt:vector size="34" baseType="lpstr">
      <vt:lpstr>Arial</vt:lpstr>
      <vt:lpstr>Calibri</vt:lpstr>
      <vt:lpstr>Myriad Pro</vt:lpstr>
      <vt:lpstr>Times New Roman</vt:lpstr>
      <vt:lpstr>Wingdings</vt:lpstr>
      <vt:lpstr>1_Office Theme</vt:lpstr>
      <vt:lpstr>1_UWTSD Theme</vt:lpstr>
      <vt:lpstr>Intro Slide</vt:lpstr>
      <vt:lpstr>Inner slide</vt:lpstr>
      <vt:lpstr>1_Inner slide</vt:lpstr>
      <vt:lpstr>UWTSD Theme</vt:lpstr>
      <vt:lpstr>End slide</vt:lpstr>
      <vt:lpstr>1_Intro Slide</vt:lpstr>
      <vt:lpstr>21_Inner slide</vt:lpstr>
      <vt:lpstr>Bitmap Image</vt:lpstr>
      <vt:lpstr>An Introduction to Cells  </vt:lpstr>
      <vt:lpstr>Aims</vt:lpstr>
      <vt:lpstr>Eukaryotic Cell Structure</vt:lpstr>
      <vt:lpstr>Eukaryotic Cell Structure</vt:lpstr>
      <vt:lpstr>Eukaryotic Cell Structure</vt:lpstr>
      <vt:lpstr>Glucose transport (GLUT 4 – the ‘insulin sensitive glucose transporter’)</vt:lpstr>
      <vt:lpstr>Glucose Transport, GLUT 4 activity and Insulin Sensitivity</vt:lpstr>
      <vt:lpstr>Eukaryotic Cell Structure</vt:lpstr>
      <vt:lpstr>Eukaryotic Cell Structure</vt:lpstr>
      <vt:lpstr>Eukaryotic Cell Structure</vt:lpstr>
      <vt:lpstr>Eukaryotic Cell Structure</vt:lpstr>
      <vt:lpstr>Eukaryotic Cell Structure</vt:lpstr>
      <vt:lpstr>Fat, Body Fat, Adipose Tissue &amp; Fat Cells – What’s the Difference?</vt:lpstr>
      <vt:lpstr>What is triacylglycerol (triglyceride) and what is its function? A triglyceride molecule</vt:lpstr>
      <vt:lpstr>PowerPoint Presentation</vt:lpstr>
      <vt:lpstr>PowerPoint Presentation</vt:lpstr>
      <vt:lpstr>White Adipose Tissue</vt:lpstr>
      <vt:lpstr>Adipose Tissue Cellularity and Obesity Fat cell hypertrophy or fat cell hyperplasia?</vt:lpstr>
      <vt:lpstr>In Summary</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swilliam</dc:creator>
  <cp:lastModifiedBy>Microsoft Office User</cp:lastModifiedBy>
  <cp:revision>597</cp:revision>
  <dcterms:created xsi:type="dcterms:W3CDTF">2005-01-29T13:08:36Z</dcterms:created>
  <dcterms:modified xsi:type="dcterms:W3CDTF">2022-10-28T10:26:16Z</dcterms:modified>
</cp:coreProperties>
</file>